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0C5E9AA-A23B-485C-8DE2-AA86DEA90A9C}">
  <a:tblStyle styleId="{70C5E9AA-A23B-485C-8DE2-AA86DEA90A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387817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b2e04c47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b2e04c47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b2e04c47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b2e04c47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b2e04c4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b2e04c4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b2e04c47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b2e04c47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b2e04c47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b2e04c47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b2e04c47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b2e04c47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b2e04c47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b2e04c47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b2e04c47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b2e04c47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p:nvPr/>
        </p:nvSpPr>
        <p:spPr>
          <a:xfrm>
            <a:off x="216575" y="696809"/>
            <a:ext cx="7215600" cy="32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latin typeface="Times New Roman" pitchFamily="18" charset="0"/>
              <a:cs typeface="Times New Roman" pitchFamily="18" charset="0"/>
            </a:endParaRPr>
          </a:p>
        </p:txBody>
      </p:sp>
      <p:sp>
        <p:nvSpPr>
          <p:cNvPr id="6" name="Title 5"/>
          <p:cNvSpPr>
            <a:spLocks noGrp="1"/>
          </p:cNvSpPr>
          <p:nvPr>
            <p:ph type="title"/>
          </p:nvPr>
        </p:nvSpPr>
        <p:spPr>
          <a:xfrm>
            <a:off x="98250" y="16350"/>
            <a:ext cx="9118486" cy="596714"/>
          </a:xfrm>
        </p:spPr>
        <p:txBody>
          <a:bodyPr>
            <a:normAutofit fontScale="90000"/>
          </a:bodyPr>
          <a:lstStyle/>
          <a:p>
            <a:pPr lvl="0"/>
            <a:r>
              <a:rPr lang="en-US" sz="2000" dirty="0">
                <a:latin typeface="Times New Roman" pitchFamily="18" charset="0"/>
                <a:cs typeface="Times New Roman" pitchFamily="18" charset="0"/>
              </a:rPr>
              <a:t>Credit Card Fraud Detection using Machine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Learning Approach</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Text Placeholder 2"/>
          <p:cNvSpPr>
            <a:spLocks noGrp="1"/>
          </p:cNvSpPr>
          <p:nvPr>
            <p:ph type="body" idx="4294967295"/>
          </p:nvPr>
        </p:nvSpPr>
        <p:spPr>
          <a:xfrm>
            <a:off x="920750" y="1919288"/>
            <a:ext cx="8223250" cy="2709862"/>
          </a:xfrm>
        </p:spPr>
        <p:txBody>
          <a:bodyPr/>
          <a:lstStyle/>
          <a:p>
            <a:r>
              <a:rPr lang="en-US" dirty="0" smtClean="0">
                <a:latin typeface="Times New Roman" pitchFamily="18" charset="0"/>
                <a:cs typeface="Times New Roman" pitchFamily="18" charset="0"/>
              </a:rPr>
              <a:t>Name : Shanti </a:t>
            </a:r>
            <a:r>
              <a:rPr lang="en-US" dirty="0" err="1" smtClean="0">
                <a:latin typeface="Times New Roman" pitchFamily="18" charset="0"/>
                <a:cs typeface="Times New Roman" pitchFamily="18" charset="0"/>
              </a:rPr>
              <a:t>Mutyala</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Data science capstone Project</a:t>
            </a:r>
          </a:p>
          <a:p>
            <a:r>
              <a:rPr lang="en-US" dirty="0" smtClean="0">
                <a:latin typeface="Times New Roman" pitchFamily="18" charset="0"/>
                <a:cs typeface="Times New Roman" pitchFamily="18" charset="0"/>
              </a:rPr>
              <a:t>Drexel university</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dirty="0">
                <a:latin typeface="Times New Roman" pitchFamily="18" charset="0"/>
                <a:cs typeface="Times New Roman" pitchFamily="18" charset="0"/>
              </a:rPr>
              <a:t>Goal of Project</a:t>
            </a:r>
            <a:endParaRPr sz="3200" dirty="0">
              <a:latin typeface="Times New Roman" pitchFamily="18" charset="0"/>
              <a:cs typeface="Times New Roman" pitchFamily="18" charset="0"/>
            </a:endParaRPr>
          </a:p>
        </p:txBody>
      </p:sp>
      <p:sp>
        <p:nvSpPr>
          <p:cNvPr id="73" name="Google Shape;73;p14"/>
          <p:cNvSpPr txBox="1"/>
          <p:nvPr/>
        </p:nvSpPr>
        <p:spPr>
          <a:xfrm>
            <a:off x="541400" y="1043500"/>
            <a:ext cx="7869300" cy="330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127000" lvl="0" algn="l" rtl="0">
              <a:lnSpc>
                <a:spcPct val="115000"/>
              </a:lnSpc>
              <a:spcBef>
                <a:spcPts val="0"/>
              </a:spcBef>
              <a:spcAft>
                <a:spcPts val="0"/>
              </a:spcAft>
              <a:buSzPts val="1600"/>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will be working to find the transactions which are fraud related from the bank transaction datasets.</a:t>
            </a:r>
            <a:endParaRPr sz="1600" dirty="0">
              <a:latin typeface="Times New Roman" pitchFamily="18" charset="0"/>
              <a:cs typeface="Times New Roman" pitchFamily="18" charset="0"/>
            </a:endParaRPr>
          </a:p>
          <a:p>
            <a:pPr marL="457200" lvl="0" indent="-330200" algn="l" rtl="0">
              <a:lnSpc>
                <a:spcPct val="115000"/>
              </a:lnSpc>
              <a:spcBef>
                <a:spcPts val="0"/>
              </a:spcBef>
              <a:spcAft>
                <a:spcPts val="0"/>
              </a:spcAft>
              <a:buSzPts val="1600"/>
              <a:buChar char="●"/>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will be using various supervised algorithms and try to properly predict the fraud detections. </a:t>
            </a:r>
            <a:endParaRPr sz="1600" dirty="0">
              <a:latin typeface="Times New Roman" pitchFamily="18" charset="0"/>
              <a:cs typeface="Times New Roman" pitchFamily="18" charset="0"/>
            </a:endParaRPr>
          </a:p>
          <a:p>
            <a:pPr marL="457200" lvl="0" indent="-330200" algn="l" rtl="0">
              <a:lnSpc>
                <a:spcPct val="115000"/>
              </a:lnSpc>
              <a:spcBef>
                <a:spcPts val="0"/>
              </a:spcBef>
              <a:spcAft>
                <a:spcPts val="0"/>
              </a:spcAft>
              <a:buSzPts val="1600"/>
              <a:buChar char="●"/>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will be using the dataset provided below and using performance metrics such as accuracy, confusion matrix , ROC Score to see the performance of our model. </a:t>
            </a:r>
            <a:endParaRPr sz="1600" dirty="0">
              <a:latin typeface="Times New Roman" pitchFamily="18" charset="0"/>
              <a:cs typeface="Times New Roman" pitchFamily="18" charset="0"/>
            </a:endParaRPr>
          </a:p>
          <a:p>
            <a:pPr marL="457200" lvl="0" indent="-330200" algn="l" rtl="0">
              <a:lnSpc>
                <a:spcPct val="115000"/>
              </a:lnSpc>
              <a:spcBef>
                <a:spcPts val="0"/>
              </a:spcBef>
              <a:spcAft>
                <a:spcPts val="0"/>
              </a:spcAft>
              <a:buSzPts val="1600"/>
              <a:buChar char="●"/>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will also be doing </a:t>
            </a:r>
            <a:r>
              <a:rPr lang="en-GB" sz="1600" dirty="0" smtClean="0">
                <a:latin typeface="Times New Roman" pitchFamily="18" charset="0"/>
                <a:cs typeface="Times New Roman" pitchFamily="18" charset="0"/>
              </a:rPr>
              <a:t>hyper parameter </a:t>
            </a:r>
            <a:r>
              <a:rPr lang="en-GB" sz="1600" dirty="0">
                <a:latin typeface="Times New Roman" pitchFamily="18" charset="0"/>
                <a:cs typeface="Times New Roman" pitchFamily="18" charset="0"/>
              </a:rPr>
              <a:t>tuning of these models and checking the evaluation using various cross validation techniques.</a:t>
            </a:r>
            <a:endParaRPr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latin typeface="Times New Roman" pitchFamily="18" charset="0"/>
                <a:cs typeface="Times New Roman" pitchFamily="18" charset="0"/>
              </a:rPr>
              <a:t>Dataset</a:t>
            </a:r>
            <a:endParaRPr sz="2800" dirty="0">
              <a:latin typeface="Times New Roman" pitchFamily="18" charset="0"/>
              <a:cs typeface="Times New Roman" pitchFamily="18" charset="0"/>
            </a:endParaRPr>
          </a:p>
        </p:txBody>
      </p:sp>
      <p:sp>
        <p:nvSpPr>
          <p:cNvPr id="79" name="Google Shape;79;p15"/>
          <p:cNvSpPr txBox="1"/>
          <p:nvPr/>
        </p:nvSpPr>
        <p:spPr>
          <a:xfrm>
            <a:off x="418050" y="1191525"/>
            <a:ext cx="8066700" cy="336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dirty="0">
                <a:solidFill>
                  <a:srgbClr val="3C4043"/>
                </a:solidFill>
                <a:latin typeface="Times New Roman" pitchFamily="18" charset="0"/>
                <a:cs typeface="Times New Roman" pitchFamily="18" charset="0"/>
              </a:rPr>
              <a:t>Data Source : </a:t>
            </a:r>
            <a:r>
              <a:rPr lang="en-GB" sz="1600" dirty="0">
                <a:solidFill>
                  <a:srgbClr val="252525"/>
                </a:solidFill>
                <a:highlight>
                  <a:srgbClr val="FFFFFF"/>
                </a:highlight>
                <a:latin typeface="Times New Roman" pitchFamily="18" charset="0"/>
                <a:cs typeface="Times New Roman" pitchFamily="18" charset="0"/>
              </a:rPr>
              <a:t>“Credit Card Fraud Detection.” </a:t>
            </a:r>
            <a:r>
              <a:rPr lang="en-GB" sz="1600" i="1" dirty="0" err="1">
                <a:solidFill>
                  <a:srgbClr val="252525"/>
                </a:solidFill>
                <a:highlight>
                  <a:srgbClr val="FFFFFF"/>
                </a:highlight>
                <a:latin typeface="Times New Roman" pitchFamily="18" charset="0"/>
                <a:cs typeface="Times New Roman" pitchFamily="18" charset="0"/>
              </a:rPr>
              <a:t>Kaggle</a:t>
            </a:r>
            <a:r>
              <a:rPr lang="en-GB" sz="1600" dirty="0">
                <a:solidFill>
                  <a:srgbClr val="252525"/>
                </a:solidFill>
                <a:highlight>
                  <a:srgbClr val="FFFFFF"/>
                </a:highlight>
                <a:latin typeface="Times New Roman" pitchFamily="18" charset="0"/>
                <a:cs typeface="Times New Roman" pitchFamily="18" charset="0"/>
              </a:rPr>
              <a:t>, 23 Mar. 2018, www.kaggle.com/datasets/mlg-ulb/creditcardfraud?resource=download.</a:t>
            </a:r>
            <a:endParaRPr sz="1600" dirty="0">
              <a:solidFill>
                <a:srgbClr val="3C4043"/>
              </a:solidFill>
              <a:latin typeface="Times New Roman" pitchFamily="18" charset="0"/>
              <a:cs typeface="Times New Roman" pitchFamily="18" charset="0"/>
            </a:endParaRPr>
          </a:p>
          <a:p>
            <a:pPr marL="0" lvl="0" indent="0" algn="l" rtl="0">
              <a:lnSpc>
                <a:spcPct val="115000"/>
              </a:lnSpc>
              <a:spcBef>
                <a:spcPts val="1200"/>
              </a:spcBef>
              <a:spcAft>
                <a:spcPts val="0"/>
              </a:spcAft>
              <a:buNone/>
            </a:pPr>
            <a:r>
              <a:rPr lang="en-GB" sz="1600" b="1" dirty="0">
                <a:solidFill>
                  <a:srgbClr val="3C4043"/>
                </a:solidFill>
                <a:latin typeface="Times New Roman" pitchFamily="18" charset="0"/>
                <a:cs typeface="Times New Roman" pitchFamily="18" charset="0"/>
              </a:rPr>
              <a:t>About: </a:t>
            </a:r>
            <a:endParaRPr sz="1600" b="1" dirty="0">
              <a:solidFill>
                <a:srgbClr val="3C4043"/>
              </a:solidFill>
              <a:latin typeface="Times New Roman" pitchFamily="18" charset="0"/>
              <a:cs typeface="Times New Roman" pitchFamily="18" charset="0"/>
            </a:endParaRPr>
          </a:p>
          <a:p>
            <a:pPr marL="0" lvl="0" indent="0" algn="l" rtl="0">
              <a:lnSpc>
                <a:spcPct val="115000"/>
              </a:lnSpc>
              <a:spcBef>
                <a:spcPts val="1200"/>
              </a:spcBef>
              <a:spcAft>
                <a:spcPts val="1200"/>
              </a:spcAft>
              <a:buClr>
                <a:schemeClr val="dk1"/>
              </a:buClr>
              <a:buSzPts val="1100"/>
              <a:buFont typeface="Arial"/>
              <a:buNone/>
            </a:pPr>
            <a:r>
              <a:rPr lang="en-GB" sz="1600" dirty="0">
                <a:solidFill>
                  <a:srgbClr val="3C4043"/>
                </a:solidFill>
                <a:latin typeface="Times New Roman" pitchFamily="18" charset="0"/>
                <a:cs typeface="Times New Roman" pitchFamily="18" charset="0"/>
              </a:rPr>
              <a:t>The dataset contains transactions made by credit cards in September 2013 by European cardholders.</a:t>
            </a:r>
            <a:br>
              <a:rPr lang="en-GB" sz="1600" dirty="0">
                <a:solidFill>
                  <a:srgbClr val="3C4043"/>
                </a:solidFill>
                <a:latin typeface="Times New Roman" pitchFamily="18" charset="0"/>
                <a:cs typeface="Times New Roman" pitchFamily="18" charset="0"/>
              </a:rPr>
            </a:br>
            <a:r>
              <a:rPr lang="en-GB" sz="1600" dirty="0">
                <a:solidFill>
                  <a:srgbClr val="3C4043"/>
                </a:solidFill>
                <a:latin typeface="Times New Roman" pitchFamily="18" charset="0"/>
                <a:cs typeface="Times New Roman" pitchFamily="18" charset="0"/>
              </a:rPr>
              <a:t>This dataset presents transactions that occurred in two days, where we have 492 frauds out of 284,807 transactions. The dataset is highly unbalanced, the positive class (frauds) account for 0.172% of all transactions</a:t>
            </a:r>
            <a:r>
              <a:rPr lang="en-GB" sz="1600" dirty="0">
                <a:solidFill>
                  <a:srgbClr val="3C4043"/>
                </a:solidFill>
              </a:rPr>
              <a:t>.</a:t>
            </a:r>
            <a:endParaRPr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Summary of EDA</a:t>
            </a:r>
            <a:endParaRPr sz="2200"/>
          </a:p>
        </p:txBody>
      </p:sp>
      <p:sp>
        <p:nvSpPr>
          <p:cNvPr id="85" name="Google Shape;85;p16"/>
          <p:cNvSpPr txBox="1"/>
          <p:nvPr/>
        </p:nvSpPr>
        <p:spPr>
          <a:xfrm>
            <a:off x="418050" y="1191525"/>
            <a:ext cx="8066700" cy="336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GB" sz="1800" dirty="0">
                <a:solidFill>
                  <a:srgbClr val="3C4043"/>
                </a:solidFill>
                <a:latin typeface="Times New Roman" pitchFamily="18" charset="0"/>
                <a:cs typeface="Times New Roman" pitchFamily="18" charset="0"/>
              </a:rPr>
              <a:t>I</a:t>
            </a:r>
            <a:r>
              <a:rPr lang="en-GB" sz="1800" dirty="0" smtClean="0">
                <a:solidFill>
                  <a:srgbClr val="3C4043"/>
                </a:solidFill>
                <a:latin typeface="Times New Roman" pitchFamily="18" charset="0"/>
                <a:cs typeface="Times New Roman" pitchFamily="18" charset="0"/>
              </a:rPr>
              <a:t> </a:t>
            </a:r>
            <a:r>
              <a:rPr lang="en-GB" sz="1800" dirty="0">
                <a:solidFill>
                  <a:srgbClr val="3C4043"/>
                </a:solidFill>
                <a:latin typeface="Times New Roman" pitchFamily="18" charset="0"/>
                <a:cs typeface="Times New Roman" pitchFamily="18" charset="0"/>
              </a:rPr>
              <a:t>can see that the dataset is highly imbalance with about 99.83% data cases are non fraud type and 0.17% cases are of fraud type</a:t>
            </a:r>
            <a:endParaRPr sz="1800" dirty="0">
              <a:solidFill>
                <a:srgbClr val="3C4043"/>
              </a:solidFill>
              <a:latin typeface="Times New Roman" pitchFamily="18" charset="0"/>
              <a:cs typeface="Times New Roman" pitchFamily="18" charset="0"/>
            </a:endParaRPr>
          </a:p>
          <a:p>
            <a:pPr marL="457200" lvl="0" indent="-330200" algn="l" rtl="0">
              <a:lnSpc>
                <a:spcPct val="115000"/>
              </a:lnSpc>
              <a:spcBef>
                <a:spcPts val="0"/>
              </a:spcBef>
              <a:spcAft>
                <a:spcPts val="0"/>
              </a:spcAft>
              <a:buClr>
                <a:srgbClr val="3C4043"/>
              </a:buClr>
              <a:buSzPts val="1600"/>
              <a:buChar char="●"/>
            </a:pPr>
            <a:r>
              <a:rPr lang="en-GB" sz="1800" dirty="0">
                <a:solidFill>
                  <a:srgbClr val="3C4043"/>
                </a:solidFill>
                <a:latin typeface="Times New Roman" pitchFamily="18" charset="0"/>
                <a:cs typeface="Times New Roman" pitchFamily="18" charset="0"/>
              </a:rPr>
              <a:t>I</a:t>
            </a:r>
            <a:r>
              <a:rPr lang="en-GB" sz="1800" dirty="0" smtClean="0">
                <a:solidFill>
                  <a:srgbClr val="3C4043"/>
                </a:solidFill>
                <a:latin typeface="Times New Roman" pitchFamily="18" charset="0"/>
                <a:cs typeface="Times New Roman" pitchFamily="18" charset="0"/>
              </a:rPr>
              <a:t> </a:t>
            </a:r>
            <a:r>
              <a:rPr lang="en-GB" sz="1800" dirty="0">
                <a:solidFill>
                  <a:srgbClr val="3C4043"/>
                </a:solidFill>
                <a:latin typeface="Times New Roman" pitchFamily="18" charset="0"/>
                <a:cs typeface="Times New Roman" pitchFamily="18" charset="0"/>
              </a:rPr>
              <a:t>can see that there are no null values in the dataset and there are total 2,84,807 datasets points with total 30 features including Amount and  Time and with one external class to predict.</a:t>
            </a:r>
            <a:endParaRPr sz="1800" dirty="0">
              <a:solidFill>
                <a:srgbClr val="3C4043"/>
              </a:solidFill>
              <a:latin typeface="Times New Roman" pitchFamily="18" charset="0"/>
              <a:cs typeface="Times New Roman" pitchFamily="18" charset="0"/>
            </a:endParaRPr>
          </a:p>
          <a:p>
            <a:pPr marL="457200" lvl="0" indent="-330200" algn="l" rtl="0">
              <a:lnSpc>
                <a:spcPct val="115000"/>
              </a:lnSpc>
              <a:spcBef>
                <a:spcPts val="0"/>
              </a:spcBef>
              <a:spcAft>
                <a:spcPts val="0"/>
              </a:spcAft>
              <a:buClr>
                <a:srgbClr val="3C4043"/>
              </a:buClr>
              <a:buSzPts val="1600"/>
              <a:buChar char="●"/>
            </a:pPr>
            <a:r>
              <a:rPr lang="en-GB" sz="1800" dirty="0">
                <a:solidFill>
                  <a:srgbClr val="3C4043"/>
                </a:solidFill>
                <a:latin typeface="Times New Roman" pitchFamily="18" charset="0"/>
                <a:cs typeface="Times New Roman" pitchFamily="18" charset="0"/>
              </a:rPr>
              <a:t>I</a:t>
            </a:r>
            <a:r>
              <a:rPr lang="en-GB" sz="1800" dirty="0" smtClean="0">
                <a:solidFill>
                  <a:srgbClr val="3C4043"/>
                </a:solidFill>
                <a:latin typeface="Times New Roman" pitchFamily="18" charset="0"/>
                <a:cs typeface="Times New Roman" pitchFamily="18" charset="0"/>
              </a:rPr>
              <a:t> </a:t>
            </a:r>
            <a:r>
              <a:rPr lang="en-GB" sz="1800" dirty="0">
                <a:solidFill>
                  <a:srgbClr val="3C4043"/>
                </a:solidFill>
                <a:latin typeface="Times New Roman" pitchFamily="18" charset="0"/>
                <a:cs typeface="Times New Roman" pitchFamily="18" charset="0"/>
              </a:rPr>
              <a:t>can also see that that all the features are continuous values with different minimum and maximum values so these features will require scaling to bring them on same scale</a:t>
            </a:r>
            <a:endParaRPr sz="1800" dirty="0">
              <a:solidFill>
                <a:srgbClr val="3C4043"/>
              </a:solidFill>
              <a:latin typeface="Times New Roman" pitchFamily="18" charset="0"/>
              <a:cs typeface="Times New Roman" pitchFamily="18" charset="0"/>
            </a:endParaRPr>
          </a:p>
          <a:p>
            <a:pPr marL="457200" lvl="0" indent="0" algn="l" rtl="0">
              <a:lnSpc>
                <a:spcPct val="115000"/>
              </a:lnSpc>
              <a:spcBef>
                <a:spcPts val="1200"/>
              </a:spcBef>
              <a:spcAft>
                <a:spcPts val="1200"/>
              </a:spcAft>
              <a:buNone/>
            </a:pPr>
            <a:endParaRPr sz="1600" dirty="0">
              <a:solidFill>
                <a:srgbClr val="3C4043"/>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Summary of EDA</a:t>
            </a:r>
            <a:endParaRPr sz="2200"/>
          </a:p>
        </p:txBody>
      </p:sp>
      <p:pic>
        <p:nvPicPr>
          <p:cNvPr id="91" name="Google Shape;91;p17"/>
          <p:cNvPicPr preferRelativeResize="0"/>
          <p:nvPr/>
        </p:nvPicPr>
        <p:blipFill>
          <a:blip r:embed="rId3">
            <a:alphaModFix/>
          </a:blip>
          <a:stretch>
            <a:fillRect/>
          </a:stretch>
        </p:blipFill>
        <p:spPr>
          <a:xfrm>
            <a:off x="91950" y="2424275"/>
            <a:ext cx="8839201" cy="2221649"/>
          </a:xfrm>
          <a:prstGeom prst="rect">
            <a:avLst/>
          </a:prstGeom>
          <a:noFill/>
          <a:ln w="9525" cap="flat" cmpd="sng">
            <a:solidFill>
              <a:schemeClr val="dk2"/>
            </a:solidFill>
            <a:prstDash val="solid"/>
            <a:round/>
            <a:headEnd type="none" w="sm" len="sm"/>
            <a:tailEnd type="none" w="sm" len="sm"/>
          </a:ln>
        </p:spPr>
      </p:pic>
      <p:sp>
        <p:nvSpPr>
          <p:cNvPr id="92" name="Google Shape;92;p17"/>
          <p:cNvSpPr txBox="1"/>
          <p:nvPr/>
        </p:nvSpPr>
        <p:spPr>
          <a:xfrm>
            <a:off x="91900" y="821500"/>
            <a:ext cx="8839200" cy="141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3C4043"/>
              </a:buClr>
              <a:buSzPts val="1600"/>
              <a:buChar char="●"/>
            </a:pPr>
            <a:r>
              <a:rPr lang="en-GB" sz="1600" dirty="0">
                <a:solidFill>
                  <a:srgbClr val="3C4043"/>
                </a:solidFill>
                <a:latin typeface="Times New Roman" pitchFamily="18" charset="0"/>
                <a:cs typeface="Times New Roman" pitchFamily="18" charset="0"/>
              </a:rPr>
              <a:t>I</a:t>
            </a:r>
            <a:r>
              <a:rPr lang="en-GB" sz="1600" dirty="0" smtClean="0">
                <a:solidFill>
                  <a:srgbClr val="3C4043"/>
                </a:solidFill>
                <a:latin typeface="Times New Roman" pitchFamily="18" charset="0"/>
                <a:cs typeface="Times New Roman" pitchFamily="18" charset="0"/>
              </a:rPr>
              <a:t> </a:t>
            </a:r>
            <a:r>
              <a:rPr lang="en-GB" sz="1600" dirty="0">
                <a:solidFill>
                  <a:srgbClr val="3C4043"/>
                </a:solidFill>
                <a:latin typeface="Times New Roman" pitchFamily="18" charset="0"/>
                <a:cs typeface="Times New Roman" pitchFamily="18" charset="0"/>
              </a:rPr>
              <a:t>have also plotted and shown the variation of two important features, time and amount in below.</a:t>
            </a:r>
            <a:endParaRPr sz="1600" dirty="0">
              <a:solidFill>
                <a:srgbClr val="3C4043"/>
              </a:solidFill>
              <a:latin typeface="Times New Roman" pitchFamily="18" charset="0"/>
              <a:cs typeface="Times New Roman" pitchFamily="18" charset="0"/>
            </a:endParaRPr>
          </a:p>
          <a:p>
            <a:pPr marL="457200" lvl="0" indent="-330200" algn="l" rtl="0">
              <a:lnSpc>
                <a:spcPct val="115000"/>
              </a:lnSpc>
              <a:spcBef>
                <a:spcPts val="0"/>
              </a:spcBef>
              <a:spcAft>
                <a:spcPts val="0"/>
              </a:spcAft>
              <a:buClr>
                <a:srgbClr val="3C4043"/>
              </a:buClr>
              <a:buSzPts val="1600"/>
              <a:buChar char="●"/>
            </a:pPr>
            <a:r>
              <a:rPr lang="en-GB" sz="1600" dirty="0">
                <a:solidFill>
                  <a:srgbClr val="3C4043"/>
                </a:solidFill>
                <a:latin typeface="Times New Roman" pitchFamily="18" charset="0"/>
                <a:cs typeface="Times New Roman" pitchFamily="18" charset="0"/>
              </a:rPr>
              <a:t>Maximum amount of fraud is of 25,691 units whereas the 75% of frauds are below 78 units of amount.</a:t>
            </a:r>
            <a:endParaRPr sz="1600" dirty="0">
              <a:solidFill>
                <a:srgbClr val="3C4043"/>
              </a:solidFill>
              <a:latin typeface="Times New Roman" pitchFamily="18" charset="0"/>
              <a:cs typeface="Times New Roman" pitchFamily="18" charset="0"/>
            </a:endParaRPr>
          </a:p>
          <a:p>
            <a:pPr marL="0" lvl="0" indent="0" algn="l" rtl="0">
              <a:spcBef>
                <a:spcPts val="1200"/>
              </a:spcBef>
              <a:spcAft>
                <a:spcPts val="0"/>
              </a:spcAft>
              <a:buNone/>
            </a:pPr>
            <a:endParaRPr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Machine Learning Models</a:t>
            </a:r>
            <a:endParaRPr sz="2200"/>
          </a:p>
        </p:txBody>
      </p:sp>
      <p:sp>
        <p:nvSpPr>
          <p:cNvPr id="98" name="Google Shape;98;p18"/>
          <p:cNvSpPr txBox="1"/>
          <p:nvPr/>
        </p:nvSpPr>
        <p:spPr>
          <a:xfrm>
            <a:off x="388139" y="912541"/>
            <a:ext cx="8048100" cy="3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have planned to apply following machine learning Models:</a:t>
            </a:r>
            <a:endParaRPr sz="1600" dirty="0">
              <a:latin typeface="Times New Roman" pitchFamily="18" charset="0"/>
              <a:cs typeface="Times New Roman" pitchFamily="18" charset="0"/>
            </a:endParaRPr>
          </a:p>
          <a:p>
            <a:pPr marL="457200" lvl="0" indent="-330200" algn="l" rtl="0">
              <a:spcBef>
                <a:spcPts val="0"/>
              </a:spcBef>
              <a:spcAft>
                <a:spcPts val="0"/>
              </a:spcAft>
              <a:buSzPts val="1600"/>
              <a:buAutoNum type="arabicPeriod"/>
            </a:pPr>
            <a:r>
              <a:rPr lang="en-GB" sz="1600" dirty="0">
                <a:latin typeface="Times New Roman" pitchFamily="18" charset="0"/>
                <a:cs typeface="Times New Roman" pitchFamily="18" charset="0"/>
              </a:rPr>
              <a:t>Logistic Regression</a:t>
            </a:r>
            <a:endParaRPr sz="1600" dirty="0">
              <a:latin typeface="Times New Roman" pitchFamily="18" charset="0"/>
              <a:cs typeface="Times New Roman" pitchFamily="18" charset="0"/>
            </a:endParaRPr>
          </a:p>
          <a:p>
            <a:pPr marL="457200" lvl="0" indent="-330200" algn="l" rtl="0">
              <a:spcBef>
                <a:spcPts val="0"/>
              </a:spcBef>
              <a:spcAft>
                <a:spcPts val="0"/>
              </a:spcAft>
              <a:buSzPts val="1600"/>
              <a:buAutoNum type="arabicPeriod"/>
            </a:pPr>
            <a:r>
              <a:rPr lang="en-GB" sz="1600" dirty="0">
                <a:latin typeface="Times New Roman" pitchFamily="18" charset="0"/>
                <a:cs typeface="Times New Roman" pitchFamily="18" charset="0"/>
              </a:rPr>
              <a:t>Decision Tree</a:t>
            </a:r>
            <a:endParaRPr sz="1600" dirty="0">
              <a:latin typeface="Times New Roman" pitchFamily="18" charset="0"/>
              <a:cs typeface="Times New Roman" pitchFamily="18" charset="0"/>
            </a:endParaRPr>
          </a:p>
          <a:p>
            <a:pPr marL="457200" lvl="0" indent="-330200" algn="l" rtl="0">
              <a:spcBef>
                <a:spcPts val="0"/>
              </a:spcBef>
              <a:spcAft>
                <a:spcPts val="0"/>
              </a:spcAft>
              <a:buSzPts val="1600"/>
              <a:buAutoNum type="arabicPeriod"/>
            </a:pPr>
            <a:r>
              <a:rPr lang="en-GB" sz="1600" dirty="0" err="1">
                <a:latin typeface="Times New Roman" pitchFamily="18" charset="0"/>
                <a:cs typeface="Times New Roman" pitchFamily="18" charset="0"/>
              </a:rPr>
              <a:t>XGBoost</a:t>
            </a:r>
            <a:endParaRPr sz="1600" dirty="0">
              <a:latin typeface="Times New Roman" pitchFamily="18" charset="0"/>
              <a:cs typeface="Times New Roman" pitchFamily="18" charset="0"/>
            </a:endParaRPr>
          </a:p>
          <a:p>
            <a:pPr marL="457200" lvl="0" indent="-330200" algn="l" rtl="0">
              <a:spcBef>
                <a:spcPts val="0"/>
              </a:spcBef>
              <a:spcAft>
                <a:spcPts val="0"/>
              </a:spcAft>
              <a:buSzPts val="1600"/>
              <a:buAutoNum type="arabicPeriod"/>
            </a:pPr>
            <a:r>
              <a:rPr lang="en-GB" sz="1600" dirty="0">
                <a:latin typeface="Times New Roman" pitchFamily="18" charset="0"/>
                <a:cs typeface="Times New Roman" pitchFamily="18" charset="0"/>
              </a:rPr>
              <a:t>KNN </a:t>
            </a:r>
            <a:endParaRPr sz="1600" dirty="0">
              <a:latin typeface="Times New Roman" pitchFamily="18" charset="0"/>
              <a:cs typeface="Times New Roman" pitchFamily="18" charset="0"/>
            </a:endParaRPr>
          </a:p>
          <a:p>
            <a:pPr marL="0" lvl="0" indent="0" algn="l" rtl="0">
              <a:spcBef>
                <a:spcPts val="0"/>
              </a:spcBef>
              <a:spcAft>
                <a:spcPts val="0"/>
              </a:spcAft>
              <a:buNone/>
            </a:pPr>
            <a:endParaRPr sz="1600" dirty="0">
              <a:latin typeface="Times New Roman" pitchFamily="18" charset="0"/>
              <a:cs typeface="Times New Roman" pitchFamily="18" charset="0"/>
            </a:endParaRPr>
          </a:p>
          <a:p>
            <a:pPr marL="0" lvl="0" indent="0" algn="l" rtl="0">
              <a:spcBef>
                <a:spcPts val="0"/>
              </a:spcBef>
              <a:spcAft>
                <a:spcPts val="0"/>
              </a:spcAft>
              <a:buNone/>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will be studying the performance using ROC score for different model on train and test dataset.</a:t>
            </a:r>
            <a:endParaRPr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Performance of Models</a:t>
            </a:r>
            <a:endParaRPr sz="2200"/>
          </a:p>
        </p:txBody>
      </p:sp>
      <p:graphicFrame>
        <p:nvGraphicFramePr>
          <p:cNvPr id="104" name="Google Shape;104;p19"/>
          <p:cNvGraphicFramePr/>
          <p:nvPr>
            <p:extLst>
              <p:ext uri="{D42A27DB-BD31-4B8C-83A1-F6EECF244321}">
                <p14:modId xmlns:p14="http://schemas.microsoft.com/office/powerpoint/2010/main" val="3745959699"/>
              </p:ext>
            </p:extLst>
          </p:nvPr>
        </p:nvGraphicFramePr>
        <p:xfrm>
          <a:off x="892050" y="3117725"/>
          <a:ext cx="7239000" cy="1767750"/>
        </p:xfrm>
        <a:graphic>
          <a:graphicData uri="http://schemas.openxmlformats.org/drawingml/2006/table">
            <a:tbl>
              <a:tblPr>
                <a:noFill/>
                <a:tableStyleId>{70C5E9AA-A23B-485C-8DE2-AA86DEA90A9C}</a:tableStyleId>
              </a:tblPr>
              <a:tblGrid>
                <a:gridCol w="2413000"/>
                <a:gridCol w="2413000"/>
                <a:gridCol w="2413000"/>
              </a:tblGrid>
              <a:tr h="850825">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Model</a:t>
                      </a:r>
                      <a:endParaRPr sz="1600" dirty="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Training Dataset ROC Score</a:t>
                      </a:r>
                      <a:endParaRPr sz="1600" dirty="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GB" sz="1600">
                          <a:latin typeface="Times New Roman" pitchFamily="18" charset="0"/>
                          <a:cs typeface="Times New Roman" pitchFamily="18" charset="0"/>
                        </a:rPr>
                        <a:t>Testing Dataset ROC Score</a:t>
                      </a:r>
                      <a:endParaRPr sz="1600">
                        <a:latin typeface="Times New Roman" pitchFamily="18" charset="0"/>
                        <a:cs typeface="Times New Roman" pitchFamily="18" charset="0"/>
                      </a:endParaRPr>
                    </a:p>
                    <a:p>
                      <a:pPr marL="0" lvl="0" indent="0" algn="l" rtl="0">
                        <a:spcBef>
                          <a:spcPts val="0"/>
                        </a:spcBef>
                        <a:spcAft>
                          <a:spcPts val="0"/>
                        </a:spcAft>
                        <a:buNone/>
                      </a:pPr>
                      <a:endParaRPr sz="1600">
                        <a:latin typeface="Times New Roman" pitchFamily="18" charset="0"/>
                        <a:cs typeface="Times New Roman" pitchFamily="18" charset="0"/>
                      </a:endParaRPr>
                    </a:p>
                  </a:txBody>
                  <a:tcPr marL="91425" marR="91425" marT="91425" marB="91425"/>
                </a:tc>
              </a:tr>
              <a:tr h="409625">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Logistic Regression</a:t>
                      </a:r>
                      <a:endParaRPr sz="1600" dirty="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GB" sz="1600">
                          <a:latin typeface="Times New Roman" pitchFamily="18" charset="0"/>
                          <a:cs typeface="Times New Roman" pitchFamily="18" charset="0"/>
                        </a:rPr>
                        <a:t>0.976</a:t>
                      </a:r>
                      <a:endParaRPr sz="160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GB" sz="1600">
                          <a:latin typeface="Times New Roman" pitchFamily="18" charset="0"/>
                          <a:cs typeface="Times New Roman" pitchFamily="18" charset="0"/>
                        </a:rPr>
                        <a:t>0.791</a:t>
                      </a:r>
                      <a:endParaRPr sz="1600">
                        <a:latin typeface="Times New Roman" pitchFamily="18" charset="0"/>
                        <a:cs typeface="Times New Roman" pitchFamily="18" charset="0"/>
                      </a:endParaRPr>
                    </a:p>
                  </a:txBody>
                  <a:tcPr marL="91425" marR="91425" marT="91425" marB="91425"/>
                </a:tc>
              </a:tr>
              <a:tr h="409625">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Decision Tree</a:t>
                      </a:r>
                      <a:endParaRPr sz="1600" dirty="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0.868</a:t>
                      </a:r>
                      <a:endParaRPr sz="1600" dirty="0">
                        <a:latin typeface="Times New Roman" pitchFamily="18" charset="0"/>
                        <a:cs typeface="Times New Roman" pitchFamily="18" charset="0"/>
                      </a:endParaRPr>
                    </a:p>
                  </a:txBody>
                  <a:tcPr marL="91425" marR="91425" marT="91425" marB="91425"/>
                </a:tc>
                <a:tc>
                  <a:txBody>
                    <a:bodyPr/>
                    <a:lstStyle/>
                    <a:p>
                      <a:pPr marL="0" lvl="0" indent="0" algn="l" rtl="0">
                        <a:spcBef>
                          <a:spcPts val="0"/>
                        </a:spcBef>
                        <a:spcAft>
                          <a:spcPts val="0"/>
                        </a:spcAft>
                        <a:buNone/>
                      </a:pPr>
                      <a:r>
                        <a:rPr lang="en-GB" sz="1600" dirty="0">
                          <a:latin typeface="Times New Roman" pitchFamily="18" charset="0"/>
                          <a:cs typeface="Times New Roman" pitchFamily="18" charset="0"/>
                        </a:rPr>
                        <a:t>0.902</a:t>
                      </a:r>
                      <a:endParaRPr sz="1600" dirty="0">
                        <a:latin typeface="Times New Roman" pitchFamily="18" charset="0"/>
                        <a:cs typeface="Times New Roman" pitchFamily="18" charset="0"/>
                      </a:endParaRPr>
                    </a:p>
                  </a:txBody>
                  <a:tcPr marL="91425" marR="91425" marT="91425" marB="91425"/>
                </a:tc>
              </a:tr>
            </a:tbl>
          </a:graphicData>
        </a:graphic>
      </p:graphicFrame>
      <p:sp>
        <p:nvSpPr>
          <p:cNvPr id="105" name="Google Shape;105;p19"/>
          <p:cNvSpPr txBox="1"/>
          <p:nvPr/>
        </p:nvSpPr>
        <p:spPr>
          <a:xfrm>
            <a:off x="536100" y="984225"/>
            <a:ext cx="7822500" cy="1670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can see that the performance of two of our model and see that logistic regression was having better performance on training dataset but poor performance on testing dataset showing </a:t>
            </a:r>
            <a:r>
              <a:rPr lang="en-GB" sz="1600" dirty="0" smtClean="0">
                <a:latin typeface="Times New Roman" pitchFamily="18" charset="0"/>
                <a:cs typeface="Times New Roman" pitchFamily="18" charset="0"/>
              </a:rPr>
              <a:t>over fitting </a:t>
            </a:r>
            <a:r>
              <a:rPr lang="en-GB" sz="1600" dirty="0">
                <a:latin typeface="Times New Roman" pitchFamily="18" charset="0"/>
                <a:cs typeface="Times New Roman" pitchFamily="18" charset="0"/>
              </a:rPr>
              <a:t>case.</a:t>
            </a:r>
            <a:endParaRPr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2200"/>
              <a:t>Further Steps</a:t>
            </a:r>
            <a:endParaRPr sz="2200"/>
          </a:p>
        </p:txBody>
      </p:sp>
      <p:sp>
        <p:nvSpPr>
          <p:cNvPr id="111" name="Google Shape;111;p20"/>
          <p:cNvSpPr txBox="1"/>
          <p:nvPr/>
        </p:nvSpPr>
        <p:spPr>
          <a:xfrm>
            <a:off x="374925" y="1037950"/>
            <a:ext cx="7972800" cy="3352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Times New Roman" pitchFamily="18" charset="0"/>
                <a:cs typeface="Times New Roman" pitchFamily="18" charset="0"/>
              </a:rPr>
              <a:t>For performance improvement of models we will be doing following tweaking:</a:t>
            </a:r>
            <a:endParaRPr sz="1600" dirty="0">
              <a:latin typeface="Times New Roman" pitchFamily="18" charset="0"/>
              <a:cs typeface="Times New Roman" pitchFamily="18" charset="0"/>
            </a:endParaRPr>
          </a:p>
          <a:p>
            <a:pPr marL="457200" lvl="0" indent="-330200" algn="l" rtl="0">
              <a:spcBef>
                <a:spcPts val="0"/>
              </a:spcBef>
              <a:spcAft>
                <a:spcPts val="0"/>
              </a:spcAft>
              <a:buSzPts val="1600"/>
              <a:buChar char="●"/>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will also be doing </a:t>
            </a:r>
            <a:r>
              <a:rPr lang="en-GB" sz="1600" dirty="0" smtClean="0">
                <a:latin typeface="Times New Roman" pitchFamily="18" charset="0"/>
                <a:cs typeface="Times New Roman" pitchFamily="18" charset="0"/>
              </a:rPr>
              <a:t>hyper parameter </a:t>
            </a:r>
            <a:r>
              <a:rPr lang="en-GB" sz="1600" dirty="0">
                <a:latin typeface="Times New Roman" pitchFamily="18" charset="0"/>
                <a:cs typeface="Times New Roman" pitchFamily="18" charset="0"/>
              </a:rPr>
              <a:t>tuning for various models </a:t>
            </a:r>
            <a:endParaRPr sz="1600" dirty="0">
              <a:latin typeface="Times New Roman" pitchFamily="18" charset="0"/>
              <a:cs typeface="Times New Roman" pitchFamily="18" charset="0"/>
            </a:endParaRPr>
          </a:p>
          <a:p>
            <a:pPr marL="457200" lvl="0" indent="-330200" algn="l" rtl="0">
              <a:spcBef>
                <a:spcPts val="0"/>
              </a:spcBef>
              <a:spcAft>
                <a:spcPts val="0"/>
              </a:spcAft>
              <a:buSzPts val="1600"/>
              <a:buChar char="●"/>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will  also be doing sampling of data to see any performance improvements</a:t>
            </a:r>
            <a:endParaRPr sz="1600" dirty="0">
              <a:latin typeface="Times New Roman" pitchFamily="18" charset="0"/>
              <a:cs typeface="Times New Roman" pitchFamily="18" charset="0"/>
            </a:endParaRPr>
          </a:p>
          <a:p>
            <a:pPr marL="457200" lvl="0" indent="-330200" algn="l" rtl="0">
              <a:spcBef>
                <a:spcPts val="0"/>
              </a:spcBef>
              <a:spcAft>
                <a:spcPts val="0"/>
              </a:spcAft>
              <a:buSzPts val="1600"/>
              <a:buChar char="●"/>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will also be studying the impact of various types of models</a:t>
            </a:r>
            <a:endParaRPr sz="1600" dirty="0">
              <a:latin typeface="Times New Roman" pitchFamily="18" charset="0"/>
              <a:cs typeface="Times New Roman" pitchFamily="18" charset="0"/>
            </a:endParaRPr>
          </a:p>
          <a:p>
            <a:pPr marL="457200" lvl="0" indent="-330200" algn="l" rtl="0">
              <a:spcBef>
                <a:spcPts val="0"/>
              </a:spcBef>
              <a:spcAft>
                <a:spcPts val="0"/>
              </a:spcAft>
              <a:buSzPts val="1600"/>
              <a:buChar char="●"/>
            </a:pPr>
            <a:r>
              <a:rPr lang="en-GB" sz="1600" dirty="0">
                <a:latin typeface="Times New Roman" pitchFamily="18" charset="0"/>
                <a:cs typeface="Times New Roman" pitchFamily="18" charset="0"/>
              </a:rPr>
              <a:t>I</a:t>
            </a:r>
            <a:r>
              <a:rPr lang="en-GB" sz="1600" dirty="0" smtClean="0">
                <a:latin typeface="Times New Roman" pitchFamily="18" charset="0"/>
                <a:cs typeface="Times New Roman" pitchFamily="18" charset="0"/>
              </a:rPr>
              <a:t> </a:t>
            </a:r>
            <a:r>
              <a:rPr lang="en-GB" sz="1600" dirty="0">
                <a:latin typeface="Times New Roman" pitchFamily="18" charset="0"/>
                <a:cs typeface="Times New Roman" pitchFamily="18" charset="0"/>
              </a:rPr>
              <a:t>will be applying various </a:t>
            </a:r>
            <a:r>
              <a:rPr lang="en-GB" sz="1600" dirty="0" err="1">
                <a:latin typeface="Times New Roman" pitchFamily="18" charset="0"/>
                <a:cs typeface="Times New Roman" pitchFamily="18" charset="0"/>
              </a:rPr>
              <a:t>regularizers</a:t>
            </a:r>
            <a:r>
              <a:rPr lang="en-GB" sz="1600" dirty="0">
                <a:latin typeface="Times New Roman" pitchFamily="18" charset="0"/>
                <a:cs typeface="Times New Roman" pitchFamily="18" charset="0"/>
              </a:rPr>
              <a:t> to prevent </a:t>
            </a:r>
            <a:r>
              <a:rPr lang="en-GB" sz="1600" dirty="0" err="1">
                <a:latin typeface="Times New Roman" pitchFamily="18" charset="0"/>
                <a:cs typeface="Times New Roman" pitchFamily="18" charset="0"/>
              </a:rPr>
              <a:t>overfitting</a:t>
            </a:r>
            <a:r>
              <a:rPr lang="en-GB" sz="1600" dirty="0">
                <a:latin typeface="Times New Roman" pitchFamily="18" charset="0"/>
                <a:cs typeface="Times New Roman" pitchFamily="18" charset="0"/>
              </a:rPr>
              <a:t> case</a:t>
            </a:r>
            <a:endParaRPr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428</Words>
  <Application>Microsoft Office PowerPoint</Application>
  <PresentationFormat>On-screen Show (16:9)</PresentationFormat>
  <Paragraphs>45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Roboto</vt:lpstr>
      <vt:lpstr>Material</vt:lpstr>
      <vt:lpstr>Credit Card Fraud Detection using Machine  Learning Approach </vt:lpstr>
      <vt:lpstr>Goal of Project</vt:lpstr>
      <vt:lpstr>Dataset</vt:lpstr>
      <vt:lpstr>Summary of EDA</vt:lpstr>
      <vt:lpstr>Summary of EDA</vt:lpstr>
      <vt:lpstr>Machine Learning Models</vt:lpstr>
      <vt:lpstr>Performance of Models</vt:lpstr>
      <vt:lpstr>Further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Approach </dc:title>
  <cp:lastModifiedBy>Lenovo</cp:lastModifiedBy>
  <cp:revision>5</cp:revision>
  <dcterms:modified xsi:type="dcterms:W3CDTF">2023-09-03T20:58:43Z</dcterms:modified>
</cp:coreProperties>
</file>