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oboto"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5D80CAB-D07F-44B4-954F-7CED7E422E10}">
  <a:tblStyle styleId="{D5D80CAB-D07F-44B4-954F-7CED7E422E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320028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b2e04c47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b2e04c47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b2e04c47b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b2e04c47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5b2e04c47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b2e04c4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5b2e04c47b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5b2e04c47b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b2e04c47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b2e04c47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b2e04c47b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b2e04c47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b2e04c47b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b2e04c47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de5dba2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6de5dba2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de5dba23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de5dba23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p:nvPr/>
        </p:nvSpPr>
        <p:spPr>
          <a:xfrm>
            <a:off x="788075" y="821500"/>
            <a:ext cx="7215600" cy="324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600" dirty="0"/>
              <a:t>Credit Card Fraud Detection using Machine </a:t>
            </a:r>
            <a:endParaRPr sz="2600" dirty="0"/>
          </a:p>
          <a:p>
            <a:pPr marL="1371600" lvl="0" indent="457200" algn="l" rtl="0">
              <a:spcBef>
                <a:spcPts val="0"/>
              </a:spcBef>
              <a:spcAft>
                <a:spcPts val="0"/>
              </a:spcAft>
              <a:buNone/>
            </a:pPr>
            <a:r>
              <a:rPr lang="en-GB" sz="2600" dirty="0"/>
              <a:t>Learning </a:t>
            </a:r>
            <a:r>
              <a:rPr lang="en-GB" sz="2600" dirty="0" smtClean="0"/>
              <a:t>Approach</a:t>
            </a:r>
          </a:p>
          <a:p>
            <a:pPr marL="1371600" lvl="0" indent="457200" algn="l" rtl="0">
              <a:spcBef>
                <a:spcPts val="0"/>
              </a:spcBef>
              <a:spcAft>
                <a:spcPts val="0"/>
              </a:spcAft>
              <a:buNone/>
            </a:pPr>
            <a:endParaRPr lang="en-GB" sz="2600" dirty="0"/>
          </a:p>
          <a:p>
            <a:pPr marL="1371600" lvl="0" indent="457200" algn="l" rtl="0">
              <a:spcBef>
                <a:spcPts val="0"/>
              </a:spcBef>
              <a:spcAft>
                <a:spcPts val="0"/>
              </a:spcAft>
              <a:buNone/>
            </a:pPr>
            <a:r>
              <a:rPr lang="en-GB" sz="2600" dirty="0" smtClean="0"/>
              <a:t>By </a:t>
            </a:r>
          </a:p>
          <a:p>
            <a:pPr marL="1371600" lvl="0" indent="457200" algn="l" rtl="0">
              <a:spcBef>
                <a:spcPts val="0"/>
              </a:spcBef>
              <a:spcAft>
                <a:spcPts val="0"/>
              </a:spcAft>
              <a:buNone/>
            </a:pPr>
            <a:r>
              <a:rPr lang="en-GB" sz="2600" smtClean="0"/>
              <a:t>Shanti </a:t>
            </a:r>
            <a:r>
              <a:rPr lang="en-GB" sz="2600" dirty="0" err="1" smtClean="0"/>
              <a:t>Mutyala</a:t>
            </a:r>
            <a:endParaRPr lang="en-GB" sz="2600" dirty="0" smtClean="0"/>
          </a:p>
          <a:p>
            <a:pPr marL="1371600" lvl="0" indent="457200" algn="l" rtl="0">
              <a:spcBef>
                <a:spcPts val="0"/>
              </a:spcBef>
              <a:spcAft>
                <a:spcPts val="0"/>
              </a:spcAft>
              <a:buNone/>
            </a:pPr>
            <a:endParaRPr sz="2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2200"/>
              <a:t>Goal of Project</a:t>
            </a:r>
            <a:endParaRPr sz="2200"/>
          </a:p>
        </p:txBody>
      </p:sp>
      <p:sp>
        <p:nvSpPr>
          <p:cNvPr id="73" name="Google Shape;73;p14"/>
          <p:cNvSpPr txBox="1"/>
          <p:nvPr/>
        </p:nvSpPr>
        <p:spPr>
          <a:xfrm>
            <a:off x="541400" y="1043500"/>
            <a:ext cx="7869300" cy="330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GB" sz="1600" dirty="0"/>
              <a:t>I</a:t>
            </a:r>
            <a:r>
              <a:rPr lang="en-GB" sz="1600" dirty="0" smtClean="0"/>
              <a:t> </a:t>
            </a:r>
            <a:r>
              <a:rPr lang="en-GB" sz="1600" dirty="0"/>
              <a:t>will be working to find the transactions which are fraud related from the bank transaction datasets.</a:t>
            </a:r>
            <a:endParaRPr sz="1600" dirty="0"/>
          </a:p>
          <a:p>
            <a:pPr marL="457200" lvl="0" indent="-330200" algn="l" rtl="0">
              <a:lnSpc>
                <a:spcPct val="115000"/>
              </a:lnSpc>
              <a:spcBef>
                <a:spcPts val="0"/>
              </a:spcBef>
              <a:spcAft>
                <a:spcPts val="0"/>
              </a:spcAft>
              <a:buSzPts val="1600"/>
              <a:buChar char="●"/>
            </a:pPr>
            <a:r>
              <a:rPr lang="en-GB" sz="1600" dirty="0"/>
              <a:t>I</a:t>
            </a:r>
            <a:r>
              <a:rPr lang="en-GB" sz="1600" dirty="0" smtClean="0"/>
              <a:t> </a:t>
            </a:r>
            <a:r>
              <a:rPr lang="en-GB" sz="1600" dirty="0"/>
              <a:t>will be using various supervised algorithms and try to properly predict the fraud detections. </a:t>
            </a:r>
            <a:endParaRPr sz="1600" dirty="0"/>
          </a:p>
          <a:p>
            <a:pPr marL="457200" lvl="0" indent="-330200" algn="l" rtl="0">
              <a:lnSpc>
                <a:spcPct val="115000"/>
              </a:lnSpc>
              <a:spcBef>
                <a:spcPts val="0"/>
              </a:spcBef>
              <a:spcAft>
                <a:spcPts val="0"/>
              </a:spcAft>
              <a:buSzPts val="1600"/>
              <a:buChar char="●"/>
            </a:pPr>
            <a:r>
              <a:rPr lang="en-GB" sz="1600" dirty="0"/>
              <a:t>I</a:t>
            </a:r>
            <a:r>
              <a:rPr lang="en-GB" sz="1600" dirty="0" smtClean="0"/>
              <a:t> </a:t>
            </a:r>
            <a:r>
              <a:rPr lang="en-GB" sz="1600" dirty="0"/>
              <a:t>will be using the dataset provided below and using performance metrics such as accuracy, confusion matrix , ROC Score to see the performance of our model. </a:t>
            </a:r>
            <a:endParaRPr sz="1600" dirty="0"/>
          </a:p>
          <a:p>
            <a:pPr marL="457200" lvl="0" indent="-330200" algn="l" rtl="0">
              <a:lnSpc>
                <a:spcPct val="115000"/>
              </a:lnSpc>
              <a:spcBef>
                <a:spcPts val="0"/>
              </a:spcBef>
              <a:spcAft>
                <a:spcPts val="0"/>
              </a:spcAft>
              <a:buSzPts val="1600"/>
              <a:buChar char="●"/>
            </a:pPr>
            <a:r>
              <a:rPr lang="en-GB" sz="1600" dirty="0"/>
              <a:t>I</a:t>
            </a:r>
            <a:r>
              <a:rPr lang="en-GB" sz="1600" dirty="0" smtClean="0"/>
              <a:t> </a:t>
            </a:r>
            <a:r>
              <a:rPr lang="en-GB" sz="1600" dirty="0"/>
              <a:t>will also be doing </a:t>
            </a:r>
            <a:r>
              <a:rPr lang="en-GB" sz="1600" dirty="0" err="1"/>
              <a:t>hyperparameter</a:t>
            </a:r>
            <a:r>
              <a:rPr lang="en-GB" sz="1600" dirty="0"/>
              <a:t> tuning of these models and checking the evaluation using various cross validation techniques.</a:t>
            </a:r>
            <a:endParaRPr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2200"/>
              <a:t>Dataset</a:t>
            </a:r>
            <a:endParaRPr sz="2200"/>
          </a:p>
        </p:txBody>
      </p:sp>
      <p:sp>
        <p:nvSpPr>
          <p:cNvPr id="79" name="Google Shape;79;p15"/>
          <p:cNvSpPr txBox="1"/>
          <p:nvPr/>
        </p:nvSpPr>
        <p:spPr>
          <a:xfrm>
            <a:off x="418050" y="1191525"/>
            <a:ext cx="8066700" cy="3367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dirty="0">
                <a:solidFill>
                  <a:srgbClr val="3C4043"/>
                </a:solidFill>
              </a:rPr>
              <a:t>Data Source : </a:t>
            </a:r>
            <a:r>
              <a:rPr lang="en-GB" sz="1600" dirty="0">
                <a:solidFill>
                  <a:srgbClr val="252525"/>
                </a:solidFill>
                <a:highlight>
                  <a:srgbClr val="FFFFFF"/>
                </a:highlight>
              </a:rPr>
              <a:t>“Credit Card Fraud Detection.” </a:t>
            </a:r>
            <a:r>
              <a:rPr lang="en-GB" sz="1600" i="1" dirty="0" err="1">
                <a:solidFill>
                  <a:srgbClr val="252525"/>
                </a:solidFill>
                <a:highlight>
                  <a:srgbClr val="FFFFFF"/>
                </a:highlight>
              </a:rPr>
              <a:t>Kaggle</a:t>
            </a:r>
            <a:r>
              <a:rPr lang="en-GB" sz="1600" dirty="0">
                <a:solidFill>
                  <a:srgbClr val="252525"/>
                </a:solidFill>
                <a:highlight>
                  <a:srgbClr val="FFFFFF"/>
                </a:highlight>
              </a:rPr>
              <a:t>, 23 Mar. 2018, www.kaggle.com/datasets/mlg-ulb/creditcardfraud?resource=download.</a:t>
            </a:r>
            <a:endParaRPr sz="1600" dirty="0">
              <a:solidFill>
                <a:srgbClr val="3C4043"/>
              </a:solidFill>
            </a:endParaRPr>
          </a:p>
          <a:p>
            <a:pPr marL="0" lvl="0" indent="0" algn="l" rtl="0">
              <a:lnSpc>
                <a:spcPct val="115000"/>
              </a:lnSpc>
              <a:spcBef>
                <a:spcPts val="1200"/>
              </a:spcBef>
              <a:spcAft>
                <a:spcPts val="0"/>
              </a:spcAft>
              <a:buNone/>
            </a:pPr>
            <a:r>
              <a:rPr lang="en-GB" sz="1600" b="1" dirty="0">
                <a:solidFill>
                  <a:srgbClr val="3C4043"/>
                </a:solidFill>
              </a:rPr>
              <a:t>About: </a:t>
            </a:r>
            <a:endParaRPr sz="1600" b="1" dirty="0">
              <a:solidFill>
                <a:srgbClr val="3C4043"/>
              </a:solidFill>
            </a:endParaRPr>
          </a:p>
          <a:p>
            <a:pPr marL="0" lvl="0" indent="0" algn="l" rtl="0">
              <a:lnSpc>
                <a:spcPct val="115000"/>
              </a:lnSpc>
              <a:spcBef>
                <a:spcPts val="1200"/>
              </a:spcBef>
              <a:spcAft>
                <a:spcPts val="1200"/>
              </a:spcAft>
              <a:buClr>
                <a:schemeClr val="dk1"/>
              </a:buClr>
              <a:buSzPts val="1100"/>
              <a:buFont typeface="Arial"/>
              <a:buNone/>
            </a:pPr>
            <a:r>
              <a:rPr lang="en-GB" sz="1600" dirty="0">
                <a:solidFill>
                  <a:srgbClr val="3C4043"/>
                </a:solidFill>
              </a:rPr>
              <a:t>The dataset contains transactions made by credit cards in September 2013 by European cardholders.</a:t>
            </a:r>
            <a:br>
              <a:rPr lang="en-GB" sz="1600" dirty="0">
                <a:solidFill>
                  <a:srgbClr val="3C4043"/>
                </a:solidFill>
              </a:rPr>
            </a:br>
            <a:r>
              <a:rPr lang="en-GB" sz="1600" dirty="0">
                <a:solidFill>
                  <a:srgbClr val="3C4043"/>
                </a:solidFill>
              </a:rPr>
              <a:t>This dataset presents transactions that occurred in two days, where we have 492 frauds out of 284,807 transactions. The dataset is highly unbalanced, the positive class (frauds) account for 0.172% of all transactions.</a:t>
            </a:r>
            <a:endParaRPr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2200"/>
              <a:t>Summary of EDA</a:t>
            </a:r>
            <a:endParaRPr sz="2200"/>
          </a:p>
        </p:txBody>
      </p:sp>
      <p:sp>
        <p:nvSpPr>
          <p:cNvPr id="85" name="Google Shape;85;p16"/>
          <p:cNvSpPr txBox="1"/>
          <p:nvPr/>
        </p:nvSpPr>
        <p:spPr>
          <a:xfrm>
            <a:off x="418050" y="1191525"/>
            <a:ext cx="8066700" cy="3367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GB" sz="1600" dirty="0">
                <a:solidFill>
                  <a:srgbClr val="3C4043"/>
                </a:solidFill>
              </a:rPr>
              <a:t>I</a:t>
            </a:r>
            <a:r>
              <a:rPr lang="en-GB" sz="1600" dirty="0" smtClean="0">
                <a:solidFill>
                  <a:srgbClr val="3C4043"/>
                </a:solidFill>
              </a:rPr>
              <a:t> </a:t>
            </a:r>
            <a:r>
              <a:rPr lang="en-GB" sz="1600" dirty="0">
                <a:solidFill>
                  <a:srgbClr val="3C4043"/>
                </a:solidFill>
              </a:rPr>
              <a:t>can see that the dataset is highly imbalance with about 99.83% data cases are non fraud type and 0.17% cases are of fraud type</a:t>
            </a:r>
            <a:endParaRPr sz="1600" dirty="0">
              <a:solidFill>
                <a:srgbClr val="3C4043"/>
              </a:solidFill>
            </a:endParaRPr>
          </a:p>
          <a:p>
            <a:pPr marL="457200" lvl="0" indent="-330200" algn="l" rtl="0">
              <a:lnSpc>
                <a:spcPct val="115000"/>
              </a:lnSpc>
              <a:spcBef>
                <a:spcPts val="0"/>
              </a:spcBef>
              <a:spcAft>
                <a:spcPts val="0"/>
              </a:spcAft>
              <a:buClr>
                <a:srgbClr val="3C4043"/>
              </a:buClr>
              <a:buSzPts val="1600"/>
              <a:buChar char="●"/>
            </a:pPr>
            <a:r>
              <a:rPr lang="en-GB" sz="1600" dirty="0">
                <a:solidFill>
                  <a:srgbClr val="3C4043"/>
                </a:solidFill>
              </a:rPr>
              <a:t>I</a:t>
            </a:r>
            <a:r>
              <a:rPr lang="en-GB" sz="1600" dirty="0" smtClean="0">
                <a:solidFill>
                  <a:srgbClr val="3C4043"/>
                </a:solidFill>
              </a:rPr>
              <a:t> </a:t>
            </a:r>
            <a:r>
              <a:rPr lang="en-GB" sz="1600" dirty="0">
                <a:solidFill>
                  <a:srgbClr val="3C4043"/>
                </a:solidFill>
              </a:rPr>
              <a:t>can see that there are no null values in the dataset and there are total 2,84,807 datasets points with total 30 features including Amount and  Time and with one external class to predict.</a:t>
            </a:r>
            <a:endParaRPr sz="1600" dirty="0">
              <a:solidFill>
                <a:srgbClr val="3C4043"/>
              </a:solidFill>
            </a:endParaRPr>
          </a:p>
          <a:p>
            <a:pPr marL="457200" lvl="0" indent="-330200" algn="l" rtl="0">
              <a:lnSpc>
                <a:spcPct val="115000"/>
              </a:lnSpc>
              <a:spcBef>
                <a:spcPts val="0"/>
              </a:spcBef>
              <a:spcAft>
                <a:spcPts val="0"/>
              </a:spcAft>
              <a:buClr>
                <a:srgbClr val="3C4043"/>
              </a:buClr>
              <a:buSzPts val="1600"/>
              <a:buChar char="●"/>
            </a:pPr>
            <a:r>
              <a:rPr lang="en-GB" sz="1600" dirty="0">
                <a:solidFill>
                  <a:srgbClr val="3C4043"/>
                </a:solidFill>
              </a:rPr>
              <a:t>I</a:t>
            </a:r>
            <a:r>
              <a:rPr lang="en-GB" sz="1600" dirty="0" smtClean="0">
                <a:solidFill>
                  <a:srgbClr val="3C4043"/>
                </a:solidFill>
              </a:rPr>
              <a:t> </a:t>
            </a:r>
            <a:r>
              <a:rPr lang="en-GB" sz="1600" dirty="0">
                <a:solidFill>
                  <a:srgbClr val="3C4043"/>
                </a:solidFill>
              </a:rPr>
              <a:t>can also see that </a:t>
            </a:r>
            <a:r>
              <a:rPr lang="en-GB" sz="1600" dirty="0" smtClean="0">
                <a:solidFill>
                  <a:srgbClr val="3C4043"/>
                </a:solidFill>
              </a:rPr>
              <a:t> </a:t>
            </a:r>
            <a:r>
              <a:rPr lang="en-GB" sz="1600" dirty="0">
                <a:solidFill>
                  <a:srgbClr val="3C4043"/>
                </a:solidFill>
              </a:rPr>
              <a:t>all the features are continuous values with different minimum and maximum values so these features will require scaling to bring them on same scale</a:t>
            </a:r>
            <a:endParaRPr sz="1600" dirty="0">
              <a:solidFill>
                <a:srgbClr val="3C4043"/>
              </a:solidFill>
            </a:endParaRPr>
          </a:p>
          <a:p>
            <a:pPr marL="457200" lvl="0" indent="0" algn="l" rtl="0">
              <a:lnSpc>
                <a:spcPct val="115000"/>
              </a:lnSpc>
              <a:spcBef>
                <a:spcPts val="1200"/>
              </a:spcBef>
              <a:spcAft>
                <a:spcPts val="1200"/>
              </a:spcAft>
              <a:buNone/>
            </a:pPr>
            <a:endParaRPr sz="1600" dirty="0">
              <a:solidFill>
                <a:srgbClr val="3C4043"/>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2200"/>
              <a:t>Summary of EDA</a:t>
            </a:r>
            <a:endParaRPr sz="2200"/>
          </a:p>
        </p:txBody>
      </p:sp>
      <p:pic>
        <p:nvPicPr>
          <p:cNvPr id="91" name="Google Shape;91;p17"/>
          <p:cNvPicPr preferRelativeResize="0"/>
          <p:nvPr/>
        </p:nvPicPr>
        <p:blipFill>
          <a:blip r:embed="rId3">
            <a:alphaModFix/>
          </a:blip>
          <a:stretch>
            <a:fillRect/>
          </a:stretch>
        </p:blipFill>
        <p:spPr>
          <a:xfrm>
            <a:off x="91950" y="2424275"/>
            <a:ext cx="8839201" cy="2221649"/>
          </a:xfrm>
          <a:prstGeom prst="rect">
            <a:avLst/>
          </a:prstGeom>
          <a:noFill/>
          <a:ln w="9525" cap="flat" cmpd="sng">
            <a:solidFill>
              <a:schemeClr val="dk2"/>
            </a:solidFill>
            <a:prstDash val="solid"/>
            <a:round/>
            <a:headEnd type="none" w="sm" len="sm"/>
            <a:tailEnd type="none" w="sm" len="sm"/>
          </a:ln>
        </p:spPr>
      </p:pic>
      <p:sp>
        <p:nvSpPr>
          <p:cNvPr id="92" name="Google Shape;92;p17"/>
          <p:cNvSpPr txBox="1"/>
          <p:nvPr/>
        </p:nvSpPr>
        <p:spPr>
          <a:xfrm>
            <a:off x="91900" y="821500"/>
            <a:ext cx="8839200" cy="141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3C4043"/>
              </a:buClr>
              <a:buSzPts val="1600"/>
              <a:buChar char="●"/>
            </a:pPr>
            <a:r>
              <a:rPr lang="en-GB" sz="1600" dirty="0">
                <a:solidFill>
                  <a:srgbClr val="3C4043"/>
                </a:solidFill>
              </a:rPr>
              <a:t>I</a:t>
            </a:r>
            <a:r>
              <a:rPr lang="en-GB" sz="1600" dirty="0" smtClean="0">
                <a:solidFill>
                  <a:srgbClr val="3C4043"/>
                </a:solidFill>
              </a:rPr>
              <a:t> </a:t>
            </a:r>
            <a:r>
              <a:rPr lang="en-GB" sz="1600" dirty="0">
                <a:solidFill>
                  <a:srgbClr val="3C4043"/>
                </a:solidFill>
              </a:rPr>
              <a:t>have also plotted and shown the variation of two important features, time and amount in below.</a:t>
            </a:r>
            <a:endParaRPr sz="1600" dirty="0">
              <a:solidFill>
                <a:srgbClr val="3C4043"/>
              </a:solidFill>
            </a:endParaRPr>
          </a:p>
          <a:p>
            <a:pPr marL="457200" lvl="0" indent="-330200" algn="l" rtl="0">
              <a:lnSpc>
                <a:spcPct val="115000"/>
              </a:lnSpc>
              <a:spcBef>
                <a:spcPts val="0"/>
              </a:spcBef>
              <a:spcAft>
                <a:spcPts val="0"/>
              </a:spcAft>
              <a:buClr>
                <a:srgbClr val="3C4043"/>
              </a:buClr>
              <a:buSzPts val="1600"/>
              <a:buChar char="●"/>
            </a:pPr>
            <a:r>
              <a:rPr lang="en-GB" sz="1600" dirty="0">
                <a:solidFill>
                  <a:srgbClr val="3C4043"/>
                </a:solidFill>
              </a:rPr>
              <a:t>Maximum amount of fraud is of 25,691 units whereas the 75% of frauds are below 78 units of amount.</a:t>
            </a:r>
            <a:endParaRPr sz="1600" dirty="0">
              <a:solidFill>
                <a:srgbClr val="3C4043"/>
              </a:solidFill>
            </a:endParaRPr>
          </a:p>
          <a:p>
            <a:pPr marL="0" lvl="0" indent="0" algn="l" rtl="0">
              <a:spcBef>
                <a:spcPts val="1200"/>
              </a:spcBef>
              <a:spcAft>
                <a:spcPts val="0"/>
              </a:spcAft>
              <a:buNone/>
            </a:pPr>
            <a:endParaRPr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2200"/>
              <a:t>Machine Learning Models</a:t>
            </a:r>
            <a:endParaRPr sz="2200"/>
          </a:p>
        </p:txBody>
      </p:sp>
      <p:sp>
        <p:nvSpPr>
          <p:cNvPr id="98" name="Google Shape;98;p18"/>
          <p:cNvSpPr txBox="1"/>
          <p:nvPr/>
        </p:nvSpPr>
        <p:spPr>
          <a:xfrm>
            <a:off x="460875" y="1016450"/>
            <a:ext cx="8048100" cy="3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t>I</a:t>
            </a:r>
            <a:r>
              <a:rPr lang="en-GB" sz="1600" dirty="0" smtClean="0"/>
              <a:t> </a:t>
            </a:r>
            <a:r>
              <a:rPr lang="en-GB" sz="1600" dirty="0"/>
              <a:t>have planned to apply following machine learning Models:</a:t>
            </a:r>
            <a:endParaRPr sz="1600" dirty="0"/>
          </a:p>
          <a:p>
            <a:pPr marL="457200" lvl="0" indent="-330200" algn="l" rtl="0">
              <a:spcBef>
                <a:spcPts val="0"/>
              </a:spcBef>
              <a:spcAft>
                <a:spcPts val="0"/>
              </a:spcAft>
              <a:buSzPts val="1600"/>
              <a:buAutoNum type="arabicPeriod"/>
            </a:pPr>
            <a:r>
              <a:rPr lang="en-GB" sz="1600" dirty="0"/>
              <a:t>Logistic Regression</a:t>
            </a:r>
            <a:endParaRPr sz="1600" dirty="0"/>
          </a:p>
          <a:p>
            <a:pPr marL="457200" lvl="0" indent="-330200" algn="l" rtl="0">
              <a:spcBef>
                <a:spcPts val="0"/>
              </a:spcBef>
              <a:spcAft>
                <a:spcPts val="0"/>
              </a:spcAft>
              <a:buSzPts val="1600"/>
              <a:buAutoNum type="arabicPeriod"/>
            </a:pPr>
            <a:r>
              <a:rPr lang="en-GB" sz="1600" dirty="0"/>
              <a:t>Decision Tree</a:t>
            </a:r>
            <a:endParaRPr sz="1600" dirty="0"/>
          </a:p>
          <a:p>
            <a:pPr marL="457200" lvl="0" indent="-330200" algn="l" rtl="0">
              <a:spcBef>
                <a:spcPts val="0"/>
              </a:spcBef>
              <a:spcAft>
                <a:spcPts val="0"/>
              </a:spcAft>
              <a:buSzPts val="1600"/>
              <a:buAutoNum type="arabicPeriod"/>
            </a:pPr>
            <a:r>
              <a:rPr lang="en-GB" sz="1600" dirty="0" err="1"/>
              <a:t>XGBoost</a:t>
            </a:r>
            <a:endParaRPr sz="1600" dirty="0"/>
          </a:p>
          <a:p>
            <a:pPr marL="457200" lvl="0" indent="-330200" algn="l" rtl="0">
              <a:spcBef>
                <a:spcPts val="0"/>
              </a:spcBef>
              <a:spcAft>
                <a:spcPts val="0"/>
              </a:spcAft>
              <a:buSzPts val="1600"/>
              <a:buAutoNum type="arabicPeriod"/>
            </a:pPr>
            <a:r>
              <a:rPr lang="en-GB" sz="1600" dirty="0"/>
              <a:t>KNN </a:t>
            </a:r>
            <a:endParaRPr sz="1600" dirty="0"/>
          </a:p>
          <a:p>
            <a:pPr marL="457200" lvl="0" indent="-330200" algn="l" rtl="0">
              <a:spcBef>
                <a:spcPts val="0"/>
              </a:spcBef>
              <a:spcAft>
                <a:spcPts val="0"/>
              </a:spcAft>
              <a:buSzPts val="1600"/>
              <a:buAutoNum type="arabicPeriod"/>
            </a:pPr>
            <a:r>
              <a:rPr lang="en-GB" sz="1600" dirty="0"/>
              <a:t>Random Forest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GB" sz="1600" dirty="0"/>
              <a:t>I</a:t>
            </a:r>
            <a:r>
              <a:rPr lang="en-GB" sz="1600" dirty="0" smtClean="0"/>
              <a:t> </a:t>
            </a:r>
            <a:r>
              <a:rPr lang="en-GB" sz="1600" dirty="0"/>
              <a:t>will be studying the performance using ROC score for different model on train and test dataset.</a:t>
            </a:r>
            <a:endParaRPr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2200"/>
              <a:t>Performance of Models</a:t>
            </a:r>
            <a:endParaRPr sz="2200"/>
          </a:p>
        </p:txBody>
      </p:sp>
      <p:graphicFrame>
        <p:nvGraphicFramePr>
          <p:cNvPr id="104" name="Google Shape;104;p19"/>
          <p:cNvGraphicFramePr/>
          <p:nvPr/>
        </p:nvGraphicFramePr>
        <p:xfrm>
          <a:off x="892050" y="1305275"/>
          <a:ext cx="7239000" cy="3088770"/>
        </p:xfrm>
        <a:graphic>
          <a:graphicData uri="http://schemas.openxmlformats.org/drawingml/2006/table">
            <a:tbl>
              <a:tblPr>
                <a:noFill/>
                <a:tableStyleId>{D5D80CAB-D07F-44B4-954F-7CED7E422E10}</a:tableStyleId>
              </a:tblPr>
              <a:tblGrid>
                <a:gridCol w="2413000"/>
                <a:gridCol w="2413000"/>
                <a:gridCol w="2413000"/>
              </a:tblGrid>
              <a:tr h="697050">
                <a:tc>
                  <a:txBody>
                    <a:bodyPr/>
                    <a:lstStyle/>
                    <a:p>
                      <a:pPr marL="0" lvl="0" indent="0" algn="l" rtl="0">
                        <a:spcBef>
                          <a:spcPts val="0"/>
                        </a:spcBef>
                        <a:spcAft>
                          <a:spcPts val="0"/>
                        </a:spcAft>
                        <a:buNone/>
                      </a:pPr>
                      <a:r>
                        <a:rPr lang="en-GB" dirty="0"/>
                        <a:t>Model</a:t>
                      </a:r>
                      <a:endParaRPr dirty="0"/>
                    </a:p>
                  </a:txBody>
                  <a:tcPr marL="91425" marR="91425" marT="91425" marB="91425"/>
                </a:tc>
                <a:tc>
                  <a:txBody>
                    <a:bodyPr/>
                    <a:lstStyle/>
                    <a:p>
                      <a:pPr marL="0" lvl="0" indent="0" algn="l" rtl="0">
                        <a:spcBef>
                          <a:spcPts val="0"/>
                        </a:spcBef>
                        <a:spcAft>
                          <a:spcPts val="0"/>
                        </a:spcAft>
                        <a:buNone/>
                      </a:pPr>
                      <a:r>
                        <a:rPr lang="en-GB"/>
                        <a:t>Training Dataset ROC Score</a:t>
                      </a:r>
                      <a:endParaRPr/>
                    </a:p>
                  </a:txBody>
                  <a:tcPr marL="91425" marR="91425" marT="91425" marB="91425"/>
                </a:tc>
                <a:tc>
                  <a:txBody>
                    <a:bodyPr/>
                    <a:lstStyle/>
                    <a:p>
                      <a:pPr marL="0" lvl="0" indent="0" algn="l" rtl="0">
                        <a:spcBef>
                          <a:spcPts val="0"/>
                        </a:spcBef>
                        <a:spcAft>
                          <a:spcPts val="0"/>
                        </a:spcAft>
                        <a:buNone/>
                      </a:pPr>
                      <a:r>
                        <a:rPr lang="en-GB"/>
                        <a:t>Testing Dataset ROC Score</a:t>
                      </a:r>
                      <a:endParaRPr/>
                    </a:p>
                    <a:p>
                      <a:pPr marL="0" lvl="0" indent="0" algn="l" rtl="0">
                        <a:spcBef>
                          <a:spcPts val="0"/>
                        </a:spcBef>
                        <a:spcAft>
                          <a:spcPts val="0"/>
                        </a:spcAft>
                        <a:buNone/>
                      </a:pPr>
                      <a:endParaRPr/>
                    </a:p>
                  </a:txBody>
                  <a:tcPr marL="91425" marR="91425" marT="91425" marB="91425"/>
                </a:tc>
              </a:tr>
              <a:tr h="367600">
                <a:tc>
                  <a:txBody>
                    <a:bodyPr/>
                    <a:lstStyle/>
                    <a:p>
                      <a:pPr marL="0" lvl="0" indent="0" algn="l" rtl="0">
                        <a:spcBef>
                          <a:spcPts val="0"/>
                        </a:spcBef>
                        <a:spcAft>
                          <a:spcPts val="0"/>
                        </a:spcAft>
                        <a:buNone/>
                      </a:pPr>
                      <a:r>
                        <a:rPr lang="en-GB"/>
                        <a:t>Logistic Regression</a:t>
                      </a:r>
                      <a:endParaRPr/>
                    </a:p>
                  </a:txBody>
                  <a:tcPr marL="91425" marR="91425" marT="91425" marB="91425"/>
                </a:tc>
                <a:tc>
                  <a:txBody>
                    <a:bodyPr/>
                    <a:lstStyle/>
                    <a:p>
                      <a:pPr marL="0" lvl="0" indent="0" algn="l" rtl="0">
                        <a:spcBef>
                          <a:spcPts val="0"/>
                        </a:spcBef>
                        <a:spcAft>
                          <a:spcPts val="0"/>
                        </a:spcAft>
                        <a:buNone/>
                      </a:pPr>
                      <a:r>
                        <a:rPr lang="en-GB"/>
                        <a:t>0.976</a:t>
                      </a:r>
                      <a:endParaRPr/>
                    </a:p>
                  </a:txBody>
                  <a:tcPr marL="91425" marR="91425" marT="91425" marB="91425"/>
                </a:tc>
                <a:tc>
                  <a:txBody>
                    <a:bodyPr/>
                    <a:lstStyle/>
                    <a:p>
                      <a:pPr marL="0" lvl="0" indent="0" algn="l" rtl="0">
                        <a:spcBef>
                          <a:spcPts val="0"/>
                        </a:spcBef>
                        <a:spcAft>
                          <a:spcPts val="0"/>
                        </a:spcAft>
                        <a:buNone/>
                      </a:pPr>
                      <a:r>
                        <a:rPr lang="en-GB"/>
                        <a:t>0.950</a:t>
                      </a:r>
                      <a:endParaRPr/>
                    </a:p>
                  </a:txBody>
                  <a:tcPr marL="91425" marR="91425" marT="91425" marB="91425"/>
                </a:tc>
              </a:tr>
              <a:tr h="414400">
                <a:tc>
                  <a:txBody>
                    <a:bodyPr/>
                    <a:lstStyle/>
                    <a:p>
                      <a:pPr marL="0" lvl="0" indent="0" algn="l" rtl="0">
                        <a:spcBef>
                          <a:spcPts val="0"/>
                        </a:spcBef>
                        <a:spcAft>
                          <a:spcPts val="0"/>
                        </a:spcAft>
                        <a:buNone/>
                      </a:pPr>
                      <a:r>
                        <a:rPr lang="en-GB"/>
                        <a:t>Decision Tree</a:t>
                      </a:r>
                      <a:endParaRPr/>
                    </a:p>
                  </a:txBody>
                  <a:tcPr marL="91425" marR="91425" marT="91425" marB="91425"/>
                </a:tc>
                <a:tc>
                  <a:txBody>
                    <a:bodyPr/>
                    <a:lstStyle/>
                    <a:p>
                      <a:pPr marL="0" lvl="0" indent="0" algn="l" rtl="0">
                        <a:spcBef>
                          <a:spcPts val="0"/>
                        </a:spcBef>
                        <a:spcAft>
                          <a:spcPts val="0"/>
                        </a:spcAft>
                        <a:buNone/>
                      </a:pPr>
                      <a:r>
                        <a:rPr lang="en-GB"/>
                        <a:t>0.883</a:t>
                      </a:r>
                      <a:endParaRPr/>
                    </a:p>
                  </a:txBody>
                  <a:tcPr marL="91425" marR="91425" marT="91425" marB="91425"/>
                </a:tc>
                <a:tc>
                  <a:txBody>
                    <a:bodyPr/>
                    <a:lstStyle/>
                    <a:p>
                      <a:pPr marL="0" lvl="0" indent="0" algn="l" rtl="0">
                        <a:spcBef>
                          <a:spcPts val="0"/>
                        </a:spcBef>
                        <a:spcAft>
                          <a:spcPts val="0"/>
                        </a:spcAft>
                        <a:buNone/>
                      </a:pPr>
                      <a:r>
                        <a:rPr lang="en-GB"/>
                        <a:t>0.851</a:t>
                      </a:r>
                      <a:endParaRPr/>
                    </a:p>
                  </a:txBody>
                  <a:tcPr marL="91425" marR="91425" marT="91425" marB="91425"/>
                </a:tc>
              </a:tr>
              <a:tr h="367600">
                <a:tc>
                  <a:txBody>
                    <a:bodyPr/>
                    <a:lstStyle/>
                    <a:p>
                      <a:pPr marL="0" lvl="0" indent="0" algn="l" rtl="0">
                        <a:spcBef>
                          <a:spcPts val="0"/>
                        </a:spcBef>
                        <a:spcAft>
                          <a:spcPts val="0"/>
                        </a:spcAft>
                        <a:buNone/>
                      </a:pPr>
                      <a:r>
                        <a:rPr lang="en-GB"/>
                        <a:t>KNN Classifier</a:t>
                      </a:r>
                      <a:endParaRPr/>
                    </a:p>
                  </a:txBody>
                  <a:tcPr marL="91425" marR="91425" marT="91425" marB="91425"/>
                </a:tc>
                <a:tc>
                  <a:txBody>
                    <a:bodyPr/>
                    <a:lstStyle/>
                    <a:p>
                      <a:pPr marL="0" lvl="0" indent="0" algn="l" rtl="0">
                        <a:spcBef>
                          <a:spcPts val="0"/>
                        </a:spcBef>
                        <a:spcAft>
                          <a:spcPts val="0"/>
                        </a:spcAft>
                        <a:buNone/>
                      </a:pPr>
                      <a:r>
                        <a:rPr lang="en-GB"/>
                        <a:t>0.872</a:t>
                      </a:r>
                      <a:endParaRPr/>
                    </a:p>
                  </a:txBody>
                  <a:tcPr marL="91425" marR="91425" marT="91425" marB="91425"/>
                </a:tc>
                <a:tc>
                  <a:txBody>
                    <a:bodyPr/>
                    <a:lstStyle/>
                    <a:p>
                      <a:pPr marL="0" lvl="0" indent="0" algn="l" rtl="0">
                        <a:spcBef>
                          <a:spcPts val="0"/>
                        </a:spcBef>
                        <a:spcAft>
                          <a:spcPts val="0"/>
                        </a:spcAft>
                        <a:buNone/>
                      </a:pPr>
                      <a:r>
                        <a:rPr lang="en-GB"/>
                        <a:t>0.821</a:t>
                      </a:r>
                      <a:endParaRPr/>
                    </a:p>
                  </a:txBody>
                  <a:tcPr marL="91425" marR="91425" marT="91425" marB="91425"/>
                </a:tc>
              </a:tr>
              <a:tr h="467800">
                <a:tc>
                  <a:txBody>
                    <a:bodyPr/>
                    <a:lstStyle/>
                    <a:p>
                      <a:pPr marL="0" lvl="0" indent="0" algn="l" rtl="0">
                        <a:spcBef>
                          <a:spcPts val="0"/>
                        </a:spcBef>
                        <a:spcAft>
                          <a:spcPts val="0"/>
                        </a:spcAft>
                        <a:buNone/>
                      </a:pPr>
                      <a:r>
                        <a:rPr lang="en-GB" dirty="0" err="1"/>
                        <a:t>XGBoost</a:t>
                      </a:r>
                      <a:r>
                        <a:rPr lang="en-GB" dirty="0"/>
                        <a:t> Classifier</a:t>
                      </a:r>
                      <a:endParaRPr dirty="0"/>
                    </a:p>
                  </a:txBody>
                  <a:tcPr marL="91425" marR="91425" marT="91425" marB="91425"/>
                </a:tc>
                <a:tc>
                  <a:txBody>
                    <a:bodyPr/>
                    <a:lstStyle/>
                    <a:p>
                      <a:pPr marL="0" lvl="0" indent="0" algn="l" rtl="0">
                        <a:spcBef>
                          <a:spcPts val="0"/>
                        </a:spcBef>
                        <a:spcAft>
                          <a:spcPts val="0"/>
                        </a:spcAft>
                        <a:buNone/>
                      </a:pPr>
                      <a:r>
                        <a:rPr lang="en-GB"/>
                        <a:t>0.894</a:t>
                      </a:r>
                      <a:endParaRPr/>
                    </a:p>
                  </a:txBody>
                  <a:tcPr marL="91425" marR="91425" marT="91425" marB="91425"/>
                </a:tc>
                <a:tc>
                  <a:txBody>
                    <a:bodyPr/>
                    <a:lstStyle/>
                    <a:p>
                      <a:pPr marL="0" lvl="0" indent="0" algn="l" rtl="0">
                        <a:spcBef>
                          <a:spcPts val="0"/>
                        </a:spcBef>
                        <a:spcAft>
                          <a:spcPts val="0"/>
                        </a:spcAft>
                        <a:buNone/>
                      </a:pPr>
                      <a:r>
                        <a:rPr lang="en-GB"/>
                        <a:t>0.892</a:t>
                      </a:r>
                      <a:endParaRPr/>
                    </a:p>
                  </a:txBody>
                  <a:tcPr marL="91425" marR="91425" marT="91425" marB="91425"/>
                </a:tc>
              </a:tr>
              <a:tr h="717100">
                <a:tc>
                  <a:txBody>
                    <a:bodyPr/>
                    <a:lstStyle/>
                    <a:p>
                      <a:pPr marL="0" lvl="0" indent="0" algn="l" rtl="0">
                        <a:spcBef>
                          <a:spcPts val="0"/>
                        </a:spcBef>
                        <a:spcAft>
                          <a:spcPts val="0"/>
                        </a:spcAft>
                        <a:buNone/>
                      </a:pPr>
                      <a:r>
                        <a:rPr lang="en-GB"/>
                        <a:t>Random Forest Classifier</a:t>
                      </a:r>
                      <a:endParaRPr/>
                    </a:p>
                  </a:txBody>
                  <a:tcPr marL="91425" marR="91425" marT="91425" marB="91425"/>
                </a:tc>
                <a:tc>
                  <a:txBody>
                    <a:bodyPr/>
                    <a:lstStyle/>
                    <a:p>
                      <a:pPr marL="0" lvl="0" indent="0" algn="l" rtl="0">
                        <a:spcBef>
                          <a:spcPts val="0"/>
                        </a:spcBef>
                        <a:spcAft>
                          <a:spcPts val="0"/>
                        </a:spcAft>
                        <a:buNone/>
                      </a:pPr>
                      <a:r>
                        <a:rPr lang="en-GB"/>
                        <a:t>0.883</a:t>
                      </a:r>
                      <a:endParaRPr/>
                    </a:p>
                  </a:txBody>
                  <a:tcPr marL="91425" marR="91425" marT="91425" marB="91425"/>
                </a:tc>
                <a:tc>
                  <a:txBody>
                    <a:bodyPr/>
                    <a:lstStyle/>
                    <a:p>
                      <a:pPr marL="0" lvl="0" indent="0" algn="l" rtl="0">
                        <a:spcBef>
                          <a:spcPts val="0"/>
                        </a:spcBef>
                        <a:spcAft>
                          <a:spcPts val="0"/>
                        </a:spcAft>
                        <a:buNone/>
                      </a:pPr>
                      <a:r>
                        <a:rPr lang="en-GB"/>
                        <a:t>0.851</a:t>
                      </a:r>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1703275" y="68575"/>
            <a:ext cx="109980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Sampling Performance</a:t>
            </a:r>
            <a:endParaRPr/>
          </a:p>
        </p:txBody>
      </p:sp>
      <p:sp>
        <p:nvSpPr>
          <p:cNvPr id="110" name="Google Shape;110;p20"/>
          <p:cNvSpPr txBox="1"/>
          <p:nvPr/>
        </p:nvSpPr>
        <p:spPr>
          <a:xfrm>
            <a:off x="476125" y="876000"/>
            <a:ext cx="7190400" cy="13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Roboto"/>
                <a:ea typeface="Roboto"/>
                <a:cs typeface="Roboto"/>
                <a:sym typeface="Roboto"/>
              </a:rPr>
              <a:t>I</a:t>
            </a:r>
            <a:r>
              <a:rPr lang="en-GB" dirty="0" smtClean="0">
                <a:latin typeface="Roboto"/>
                <a:ea typeface="Roboto"/>
                <a:cs typeface="Roboto"/>
                <a:sym typeface="Roboto"/>
              </a:rPr>
              <a:t> </a:t>
            </a:r>
            <a:r>
              <a:rPr lang="en-GB" dirty="0">
                <a:latin typeface="Roboto"/>
                <a:ea typeface="Roboto"/>
                <a:cs typeface="Roboto"/>
                <a:sym typeface="Roboto"/>
              </a:rPr>
              <a:t>did oversampling, random sampling and adaptive synthetic sampling over the dataset to see performance enhancement.</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GB" dirty="0">
                <a:latin typeface="Roboto"/>
                <a:ea typeface="Roboto"/>
                <a:cs typeface="Roboto"/>
                <a:sym typeface="Roboto"/>
              </a:rPr>
              <a:t>Note that we used this sampling only on training dataset and evaluated the performance on test dataset to avoid data leakage.</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GB" dirty="0">
                <a:latin typeface="Roboto"/>
                <a:ea typeface="Roboto"/>
                <a:cs typeface="Roboto"/>
                <a:sym typeface="Roboto"/>
              </a:rPr>
              <a:t>I</a:t>
            </a:r>
            <a:r>
              <a:rPr lang="en-GB" dirty="0" smtClean="0">
                <a:latin typeface="Roboto"/>
                <a:ea typeface="Roboto"/>
                <a:cs typeface="Roboto"/>
                <a:sym typeface="Roboto"/>
              </a:rPr>
              <a:t> </a:t>
            </a:r>
            <a:r>
              <a:rPr lang="en-GB" dirty="0">
                <a:latin typeface="Roboto"/>
                <a:ea typeface="Roboto"/>
                <a:cs typeface="Roboto"/>
                <a:sym typeface="Roboto"/>
              </a:rPr>
              <a:t>can see that no performance improvement on test dataset with sampling.</a:t>
            </a:r>
            <a:endParaRPr dirty="0">
              <a:latin typeface="Roboto"/>
              <a:ea typeface="Roboto"/>
              <a:cs typeface="Roboto"/>
              <a:sym typeface="Roboto"/>
            </a:endParaRPr>
          </a:p>
        </p:txBody>
      </p:sp>
      <p:graphicFrame>
        <p:nvGraphicFramePr>
          <p:cNvPr id="111" name="Google Shape;111;p20"/>
          <p:cNvGraphicFramePr/>
          <p:nvPr/>
        </p:nvGraphicFramePr>
        <p:xfrm>
          <a:off x="952500" y="2571750"/>
          <a:ext cx="7239000" cy="2287910"/>
        </p:xfrm>
        <a:graphic>
          <a:graphicData uri="http://schemas.openxmlformats.org/drawingml/2006/table">
            <a:tbl>
              <a:tblPr>
                <a:noFill/>
                <a:tableStyleId>{D5D80CAB-D07F-44B4-954F-7CED7E422E10}</a:tableStyleId>
              </a:tblPr>
              <a:tblGrid>
                <a:gridCol w="3619500"/>
                <a:gridCol w="3619500"/>
              </a:tblGrid>
              <a:tr h="273650">
                <a:tc>
                  <a:txBody>
                    <a:bodyPr/>
                    <a:lstStyle/>
                    <a:p>
                      <a:pPr marL="0" lvl="0" indent="0" algn="l" rtl="0">
                        <a:spcBef>
                          <a:spcPts val="0"/>
                        </a:spcBef>
                        <a:spcAft>
                          <a:spcPts val="0"/>
                        </a:spcAft>
                        <a:buNone/>
                      </a:pPr>
                      <a:r>
                        <a:rPr lang="en-GB" b="1"/>
                        <a:t>Method</a:t>
                      </a:r>
                      <a:endParaRPr b="1"/>
                    </a:p>
                  </a:txBody>
                  <a:tcPr marL="91425" marR="91425" marT="91425" marB="91425"/>
                </a:tc>
                <a:tc>
                  <a:txBody>
                    <a:bodyPr/>
                    <a:lstStyle/>
                    <a:p>
                      <a:pPr marL="0" lvl="0" indent="0" algn="l" rtl="0">
                        <a:spcBef>
                          <a:spcPts val="0"/>
                        </a:spcBef>
                        <a:spcAft>
                          <a:spcPts val="0"/>
                        </a:spcAft>
                        <a:buNone/>
                      </a:pPr>
                      <a:r>
                        <a:rPr lang="en-GB" b="1"/>
                        <a:t>ROC-AUC Score on Test Dataset</a:t>
                      </a:r>
                      <a:endParaRPr b="1"/>
                    </a:p>
                  </a:txBody>
                  <a:tcPr marL="91425" marR="91425" marT="91425" marB="91425"/>
                </a:tc>
              </a:tr>
              <a:tr h="472925">
                <a:tc>
                  <a:txBody>
                    <a:bodyPr/>
                    <a:lstStyle/>
                    <a:p>
                      <a:pPr marL="0" lvl="0" indent="0" algn="l" rtl="0">
                        <a:spcBef>
                          <a:spcPts val="0"/>
                        </a:spcBef>
                        <a:spcAft>
                          <a:spcPts val="0"/>
                        </a:spcAft>
                        <a:buNone/>
                      </a:pPr>
                      <a:r>
                        <a:rPr lang="en-GB"/>
                        <a:t>XGBoost without Sampling</a:t>
                      </a:r>
                      <a:endParaRPr/>
                    </a:p>
                  </a:txBody>
                  <a:tcPr marL="91425" marR="91425" marT="91425" marB="91425"/>
                </a:tc>
                <a:tc>
                  <a:txBody>
                    <a:bodyPr/>
                    <a:lstStyle/>
                    <a:p>
                      <a:pPr marL="0" lvl="0" indent="0" algn="l" rtl="0">
                        <a:spcBef>
                          <a:spcPts val="0"/>
                        </a:spcBef>
                        <a:spcAft>
                          <a:spcPts val="0"/>
                        </a:spcAft>
                        <a:buNone/>
                      </a:pPr>
                      <a:r>
                        <a:rPr lang="en-GB"/>
                        <a:t>0.8927955</a:t>
                      </a:r>
                      <a:endParaRPr/>
                    </a:p>
                  </a:txBody>
                  <a:tcPr marL="91425" marR="91425" marT="91425" marB="91425"/>
                </a:tc>
              </a:tr>
              <a:tr h="472925">
                <a:tc>
                  <a:txBody>
                    <a:bodyPr/>
                    <a:lstStyle/>
                    <a:p>
                      <a:pPr marL="0" lvl="0" indent="0" algn="l" rtl="0">
                        <a:spcBef>
                          <a:spcPts val="0"/>
                        </a:spcBef>
                        <a:spcAft>
                          <a:spcPts val="0"/>
                        </a:spcAft>
                        <a:buNone/>
                      </a:pPr>
                      <a:r>
                        <a:rPr lang="en-GB"/>
                        <a:t>XGBoost with RandomUnderSampling</a:t>
                      </a:r>
                      <a:endParaRPr/>
                    </a:p>
                  </a:txBody>
                  <a:tcPr marL="91425" marR="91425" marT="91425" marB="91425"/>
                </a:tc>
                <a:tc>
                  <a:txBody>
                    <a:bodyPr/>
                    <a:lstStyle/>
                    <a:p>
                      <a:pPr marL="0" lvl="0" indent="0" algn="l" rtl="0">
                        <a:spcBef>
                          <a:spcPts val="0"/>
                        </a:spcBef>
                        <a:spcAft>
                          <a:spcPts val="0"/>
                        </a:spcAft>
                        <a:buNone/>
                      </a:pPr>
                      <a:r>
                        <a:rPr lang="en-GB"/>
                        <a:t>0.8927955</a:t>
                      </a:r>
                      <a:endParaRPr/>
                    </a:p>
                  </a:txBody>
                  <a:tcPr marL="91425" marR="91425" marT="91425" marB="91425"/>
                </a:tc>
              </a:tr>
              <a:tr h="472925">
                <a:tc>
                  <a:txBody>
                    <a:bodyPr/>
                    <a:lstStyle/>
                    <a:p>
                      <a:pPr marL="0" lvl="0" indent="0" algn="l" rtl="0">
                        <a:spcBef>
                          <a:spcPts val="0"/>
                        </a:spcBef>
                        <a:spcAft>
                          <a:spcPts val="0"/>
                        </a:spcAft>
                        <a:buNone/>
                      </a:pPr>
                      <a:r>
                        <a:rPr lang="en-GB"/>
                        <a:t>XGBoost with Oversampling</a:t>
                      </a:r>
                      <a:endParaRPr/>
                    </a:p>
                  </a:txBody>
                  <a:tcPr marL="91425" marR="91425" marT="91425" marB="91425"/>
                </a:tc>
                <a:tc>
                  <a:txBody>
                    <a:bodyPr/>
                    <a:lstStyle/>
                    <a:p>
                      <a:pPr marL="0" lvl="0" indent="0" algn="l" rtl="0">
                        <a:spcBef>
                          <a:spcPts val="0"/>
                        </a:spcBef>
                        <a:spcAft>
                          <a:spcPts val="0"/>
                        </a:spcAft>
                        <a:buNone/>
                      </a:pPr>
                      <a:r>
                        <a:rPr lang="en-GB"/>
                        <a:t>0.8927955</a:t>
                      </a:r>
                      <a:endParaRPr/>
                    </a:p>
                  </a:txBody>
                  <a:tcPr marL="91425" marR="91425" marT="91425" marB="91425"/>
                </a:tc>
              </a:tr>
              <a:tr h="472925">
                <a:tc>
                  <a:txBody>
                    <a:bodyPr/>
                    <a:lstStyle/>
                    <a:p>
                      <a:pPr marL="0" lvl="0" indent="0" algn="l" rtl="0">
                        <a:spcBef>
                          <a:spcPts val="0"/>
                        </a:spcBef>
                        <a:spcAft>
                          <a:spcPts val="0"/>
                        </a:spcAft>
                        <a:buNone/>
                      </a:pPr>
                      <a:r>
                        <a:rPr lang="en-GB"/>
                        <a:t>XGBoost with Adasyn</a:t>
                      </a:r>
                      <a:endParaRPr/>
                    </a:p>
                  </a:txBody>
                  <a:tcPr marL="91425" marR="91425" marT="91425" marB="91425"/>
                </a:tc>
                <a:tc>
                  <a:txBody>
                    <a:bodyPr/>
                    <a:lstStyle/>
                    <a:p>
                      <a:pPr marL="0" lvl="0" indent="0" algn="l" rtl="0">
                        <a:spcBef>
                          <a:spcPts val="0"/>
                        </a:spcBef>
                        <a:spcAft>
                          <a:spcPts val="0"/>
                        </a:spcAft>
                        <a:buNone/>
                      </a:pPr>
                      <a:r>
                        <a:rPr lang="en-GB"/>
                        <a:t>0.8927955</a:t>
                      </a:r>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HyperTuning Performance</a:t>
            </a:r>
            <a:endParaRPr/>
          </a:p>
        </p:txBody>
      </p:sp>
      <p:pic>
        <p:nvPicPr>
          <p:cNvPr id="117" name="Google Shape;117;p21"/>
          <p:cNvPicPr preferRelativeResize="0"/>
          <p:nvPr/>
        </p:nvPicPr>
        <p:blipFill>
          <a:blip r:embed="rId3">
            <a:alphaModFix/>
          </a:blip>
          <a:stretch>
            <a:fillRect/>
          </a:stretch>
        </p:blipFill>
        <p:spPr>
          <a:xfrm>
            <a:off x="55825" y="2389075"/>
            <a:ext cx="5869025" cy="1943100"/>
          </a:xfrm>
          <a:prstGeom prst="rect">
            <a:avLst/>
          </a:prstGeom>
          <a:noFill/>
          <a:ln>
            <a:noFill/>
          </a:ln>
        </p:spPr>
      </p:pic>
      <p:sp>
        <p:nvSpPr>
          <p:cNvPr id="118" name="Google Shape;118;p21"/>
          <p:cNvSpPr txBox="1"/>
          <p:nvPr/>
        </p:nvSpPr>
        <p:spPr>
          <a:xfrm>
            <a:off x="5924850" y="786175"/>
            <a:ext cx="3000000" cy="1316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1050" b="1">
                <a:latin typeface="Courier New"/>
                <a:ea typeface="Courier New"/>
                <a:cs typeface="Courier New"/>
                <a:sym typeface="Courier New"/>
              </a:rPr>
              <a:t>Best Parameters:</a:t>
            </a:r>
            <a:endParaRPr sz="1050" b="1">
              <a:latin typeface="Courier New"/>
              <a:ea typeface="Courier New"/>
              <a:cs typeface="Courier New"/>
              <a:sym typeface="Courier New"/>
            </a:endParaRPr>
          </a:p>
          <a:p>
            <a:pPr marL="0" lvl="0" indent="0" algn="l" rtl="0">
              <a:spcBef>
                <a:spcPts val="0"/>
              </a:spcBef>
              <a:spcAft>
                <a:spcPts val="0"/>
              </a:spcAft>
              <a:buNone/>
            </a:pPr>
            <a:r>
              <a:rPr lang="en-GB" sz="1050">
                <a:latin typeface="Courier New"/>
                <a:ea typeface="Courier New"/>
                <a:cs typeface="Courier New"/>
                <a:sym typeface="Courier New"/>
              </a:rPr>
              <a:t>{'subsample': 0.8,</a:t>
            </a:r>
            <a:endParaRPr sz="1050">
              <a:latin typeface="Courier New"/>
              <a:ea typeface="Courier New"/>
              <a:cs typeface="Courier New"/>
              <a:sym typeface="Courier New"/>
            </a:endParaRPr>
          </a:p>
          <a:p>
            <a:pPr marL="0" lvl="0" indent="0" algn="l" rtl="0">
              <a:spcBef>
                <a:spcPts val="0"/>
              </a:spcBef>
              <a:spcAft>
                <a:spcPts val="0"/>
              </a:spcAft>
              <a:buNone/>
            </a:pPr>
            <a:r>
              <a:rPr lang="en-GB" sz="1050">
                <a:latin typeface="Courier New"/>
                <a:ea typeface="Courier New"/>
                <a:cs typeface="Courier New"/>
                <a:sym typeface="Courier New"/>
              </a:rPr>
              <a:t> 'n_estimators': 100,</a:t>
            </a:r>
            <a:endParaRPr sz="1050">
              <a:latin typeface="Courier New"/>
              <a:ea typeface="Courier New"/>
              <a:cs typeface="Courier New"/>
              <a:sym typeface="Courier New"/>
            </a:endParaRPr>
          </a:p>
          <a:p>
            <a:pPr marL="0" lvl="0" indent="0" algn="l" rtl="0">
              <a:spcBef>
                <a:spcPts val="0"/>
              </a:spcBef>
              <a:spcAft>
                <a:spcPts val="0"/>
              </a:spcAft>
              <a:buNone/>
            </a:pPr>
            <a:r>
              <a:rPr lang="en-GB" sz="1050">
                <a:latin typeface="Courier New"/>
                <a:ea typeface="Courier New"/>
                <a:cs typeface="Courier New"/>
                <a:sym typeface="Courier New"/>
              </a:rPr>
              <a:t> 'min_child_weight': 4,</a:t>
            </a:r>
            <a:endParaRPr sz="1050">
              <a:latin typeface="Courier New"/>
              <a:ea typeface="Courier New"/>
              <a:cs typeface="Courier New"/>
              <a:sym typeface="Courier New"/>
            </a:endParaRPr>
          </a:p>
          <a:p>
            <a:pPr marL="0" lvl="0" indent="0" algn="l" rtl="0">
              <a:spcBef>
                <a:spcPts val="0"/>
              </a:spcBef>
              <a:spcAft>
                <a:spcPts val="0"/>
              </a:spcAft>
              <a:buNone/>
            </a:pPr>
            <a:r>
              <a:rPr lang="en-GB" sz="1050">
                <a:latin typeface="Courier New"/>
                <a:ea typeface="Courier New"/>
                <a:cs typeface="Courier New"/>
                <a:sym typeface="Courier New"/>
              </a:rPr>
              <a:t> 'max_depth': 9,</a:t>
            </a:r>
            <a:endParaRPr sz="1050">
              <a:latin typeface="Courier New"/>
              <a:ea typeface="Courier New"/>
              <a:cs typeface="Courier New"/>
              <a:sym typeface="Courier New"/>
            </a:endParaRPr>
          </a:p>
          <a:p>
            <a:pPr marL="0" lvl="0" indent="0" algn="l" rtl="0">
              <a:spcBef>
                <a:spcPts val="0"/>
              </a:spcBef>
              <a:spcAft>
                <a:spcPts val="0"/>
              </a:spcAft>
              <a:buNone/>
            </a:pPr>
            <a:r>
              <a:rPr lang="en-GB" sz="1050">
                <a:latin typeface="Courier New"/>
                <a:ea typeface="Courier New"/>
                <a:cs typeface="Courier New"/>
                <a:sym typeface="Courier New"/>
              </a:rPr>
              <a:t> 'learning_rate': 0.1,</a:t>
            </a:r>
            <a:endParaRPr sz="1050">
              <a:latin typeface="Courier New"/>
              <a:ea typeface="Courier New"/>
              <a:cs typeface="Courier New"/>
              <a:sym typeface="Courier New"/>
            </a:endParaRPr>
          </a:p>
          <a:p>
            <a:pPr marL="0" lvl="0" indent="0" algn="l" rtl="0">
              <a:spcBef>
                <a:spcPts val="0"/>
              </a:spcBef>
              <a:spcAft>
                <a:spcPts val="0"/>
              </a:spcAft>
              <a:buNone/>
            </a:pPr>
            <a:r>
              <a:rPr lang="en-GB" sz="1050">
                <a:latin typeface="Courier New"/>
                <a:ea typeface="Courier New"/>
                <a:cs typeface="Courier New"/>
                <a:sym typeface="Courier New"/>
              </a:rPr>
              <a:t> 'colsample_bytree': 0.8}</a:t>
            </a:r>
            <a:endParaRPr/>
          </a:p>
        </p:txBody>
      </p:sp>
      <p:sp>
        <p:nvSpPr>
          <p:cNvPr id="119" name="Google Shape;119;p21"/>
          <p:cNvSpPr txBox="1"/>
          <p:nvPr/>
        </p:nvSpPr>
        <p:spPr>
          <a:xfrm>
            <a:off x="401900" y="865400"/>
            <a:ext cx="4825200" cy="18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Roboto"/>
                <a:ea typeface="Roboto"/>
                <a:cs typeface="Roboto"/>
                <a:sym typeface="Roboto"/>
              </a:rPr>
              <a:t>I</a:t>
            </a:r>
            <a:r>
              <a:rPr lang="en-GB" dirty="0" smtClean="0">
                <a:latin typeface="Roboto"/>
                <a:ea typeface="Roboto"/>
                <a:cs typeface="Roboto"/>
                <a:sym typeface="Roboto"/>
              </a:rPr>
              <a:t> </a:t>
            </a:r>
            <a:r>
              <a:rPr lang="en-GB" dirty="0">
                <a:latin typeface="Roboto"/>
                <a:ea typeface="Roboto"/>
                <a:cs typeface="Roboto"/>
                <a:sym typeface="Roboto"/>
              </a:rPr>
              <a:t>did the </a:t>
            </a:r>
            <a:r>
              <a:rPr lang="en-GB" dirty="0" smtClean="0">
                <a:latin typeface="Roboto"/>
                <a:ea typeface="Roboto"/>
                <a:cs typeface="Roboto"/>
                <a:sym typeface="Roboto"/>
              </a:rPr>
              <a:t>hyper tuning </a:t>
            </a:r>
            <a:r>
              <a:rPr lang="en-GB" dirty="0">
                <a:latin typeface="Roboto"/>
                <a:ea typeface="Roboto"/>
                <a:cs typeface="Roboto"/>
                <a:sym typeface="Roboto"/>
              </a:rPr>
              <a:t>and found the performance improvement and evaluated on test dataset as well. </a:t>
            </a:r>
            <a:endParaRPr dirty="0">
              <a:latin typeface="Roboto"/>
              <a:ea typeface="Roboto"/>
              <a:cs typeface="Roboto"/>
              <a:sym typeface="Roboto"/>
            </a:endParaRPr>
          </a:p>
          <a:p>
            <a:pPr marL="0" lvl="0" indent="0" algn="l" rtl="0">
              <a:spcBef>
                <a:spcPts val="0"/>
              </a:spcBef>
              <a:spcAft>
                <a:spcPts val="0"/>
              </a:spcAft>
              <a:buNone/>
            </a:pPr>
            <a:r>
              <a:rPr lang="en-GB" dirty="0">
                <a:latin typeface="Roboto"/>
                <a:ea typeface="Roboto"/>
                <a:cs typeface="Roboto"/>
                <a:sym typeface="Roboto"/>
              </a:rPr>
              <a:t>I</a:t>
            </a:r>
            <a:r>
              <a:rPr lang="en-GB" dirty="0" smtClean="0">
                <a:latin typeface="Roboto"/>
                <a:ea typeface="Roboto"/>
                <a:cs typeface="Roboto"/>
                <a:sym typeface="Roboto"/>
              </a:rPr>
              <a:t> </a:t>
            </a:r>
            <a:r>
              <a:rPr lang="en-GB" dirty="0">
                <a:latin typeface="Roboto"/>
                <a:ea typeface="Roboto"/>
                <a:cs typeface="Roboto"/>
                <a:sym typeface="Roboto"/>
              </a:rPr>
              <a:t>have attached the best parameters as shown in the following tables:</a:t>
            </a:r>
            <a:endParaRPr dirty="0">
              <a:latin typeface="Roboto"/>
              <a:ea typeface="Roboto"/>
              <a:cs typeface="Roboto"/>
              <a:sym typeface="Roboto"/>
            </a:endParaRPr>
          </a:p>
        </p:txBody>
      </p:sp>
      <p:graphicFrame>
        <p:nvGraphicFramePr>
          <p:cNvPr id="120" name="Google Shape;120;p21"/>
          <p:cNvGraphicFramePr/>
          <p:nvPr/>
        </p:nvGraphicFramePr>
        <p:xfrm>
          <a:off x="6076750" y="2784100"/>
          <a:ext cx="2848100" cy="1615350"/>
        </p:xfrm>
        <a:graphic>
          <a:graphicData uri="http://schemas.openxmlformats.org/drawingml/2006/table">
            <a:tbl>
              <a:tblPr>
                <a:noFill/>
                <a:tableStyleId>{D5D80CAB-D07F-44B4-954F-7CED7E422E10}</a:tableStyleId>
              </a:tblPr>
              <a:tblGrid>
                <a:gridCol w="1415650"/>
                <a:gridCol w="1432450"/>
              </a:tblGrid>
              <a:tr h="262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a:t>Roc Auc Score</a:t>
                      </a:r>
                      <a:endParaRPr/>
                    </a:p>
                  </a:txBody>
                  <a:tcPr marL="91425" marR="91425" marT="91425" marB="91425"/>
                </a:tc>
              </a:tr>
              <a:tr h="239025">
                <a:tc>
                  <a:txBody>
                    <a:bodyPr/>
                    <a:lstStyle/>
                    <a:p>
                      <a:pPr marL="0" lvl="0" indent="0" algn="l" rtl="0">
                        <a:spcBef>
                          <a:spcPts val="0"/>
                        </a:spcBef>
                        <a:spcAft>
                          <a:spcPts val="0"/>
                        </a:spcAft>
                        <a:buNone/>
                      </a:pPr>
                      <a:r>
                        <a:rPr lang="en-GB"/>
                        <a:t>XGboost baseline</a:t>
                      </a:r>
                      <a:endParaRPr/>
                    </a:p>
                  </a:txBody>
                  <a:tcPr marL="91425" marR="91425" marT="91425" marB="91425"/>
                </a:tc>
                <a:tc>
                  <a:txBody>
                    <a:bodyPr/>
                    <a:lstStyle/>
                    <a:p>
                      <a:pPr marL="0" lvl="0" indent="0" algn="l" rtl="0">
                        <a:spcBef>
                          <a:spcPts val="0"/>
                        </a:spcBef>
                        <a:spcAft>
                          <a:spcPts val="0"/>
                        </a:spcAft>
                        <a:buNone/>
                      </a:pPr>
                      <a:r>
                        <a:rPr lang="en-GB"/>
                        <a:t>0.8927955</a:t>
                      </a:r>
                      <a:endParaRPr/>
                    </a:p>
                  </a:txBody>
                  <a:tcPr marL="91425" marR="91425" marT="91425" marB="91425"/>
                </a:tc>
              </a:tr>
              <a:tr h="262600">
                <a:tc>
                  <a:txBody>
                    <a:bodyPr/>
                    <a:lstStyle/>
                    <a:p>
                      <a:pPr marL="0" lvl="0" indent="0" algn="l" rtl="0">
                        <a:spcBef>
                          <a:spcPts val="0"/>
                        </a:spcBef>
                        <a:spcAft>
                          <a:spcPts val="0"/>
                        </a:spcAft>
                        <a:buNone/>
                      </a:pPr>
                      <a:r>
                        <a:rPr lang="en-GB"/>
                        <a:t>XgBoost Hypertuned</a:t>
                      </a:r>
                      <a:endParaRPr/>
                    </a:p>
                  </a:txBody>
                  <a:tcPr marL="91425" marR="91425" marT="91425" marB="91425"/>
                </a:tc>
                <a:tc>
                  <a:txBody>
                    <a:bodyPr/>
                    <a:lstStyle/>
                    <a:p>
                      <a:pPr marL="0" lvl="0" indent="0" algn="l" rtl="0">
                        <a:spcBef>
                          <a:spcPts val="0"/>
                        </a:spcBef>
                        <a:spcAft>
                          <a:spcPts val="0"/>
                        </a:spcAft>
                        <a:buNone/>
                      </a:pPr>
                      <a:r>
                        <a:rPr lang="en-GB"/>
                        <a:t>0.9510457</a:t>
                      </a:r>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494</Words>
  <Application>Microsoft Office PowerPoint</Application>
  <PresentationFormat>On-screen Show (16:9)</PresentationFormat>
  <Paragraphs>80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Courier New</vt:lpstr>
      <vt:lpstr>Roboto</vt:lpstr>
      <vt:lpstr>Material</vt:lpstr>
      <vt:lpstr>PowerPoint Presentation</vt:lpstr>
      <vt:lpstr>Goal of Project</vt:lpstr>
      <vt:lpstr>Dataset</vt:lpstr>
      <vt:lpstr>Summary of EDA</vt:lpstr>
      <vt:lpstr>Summary of EDA</vt:lpstr>
      <vt:lpstr>Machine Learning Models</vt:lpstr>
      <vt:lpstr>Performance of Models</vt:lpstr>
      <vt:lpstr>Sampling Performance</vt:lpstr>
      <vt:lpstr>HyperTuning Performance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Lenovo</cp:lastModifiedBy>
  <cp:revision>1</cp:revision>
  <dcterms:modified xsi:type="dcterms:W3CDTF">2023-09-03T12:02:24Z</dcterms:modified>
</cp:coreProperties>
</file>