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5" r:id="rId2"/>
    <p:sldId id="298" r:id="rId3"/>
    <p:sldId id="287" r:id="rId4"/>
    <p:sldId id="293" r:id="rId5"/>
    <p:sldId id="291" r:id="rId6"/>
    <p:sldId id="289" r:id="rId7"/>
    <p:sldId id="292" r:id="rId8"/>
    <p:sldId id="284" r:id="rId9"/>
    <p:sldId id="257" r:id="rId10"/>
    <p:sldId id="290" r:id="rId11"/>
    <p:sldId id="258" r:id="rId12"/>
    <p:sldId id="259" r:id="rId13"/>
    <p:sldId id="296" r:id="rId14"/>
    <p:sldId id="295" r:id="rId15"/>
    <p:sldId id="294" r:id="rId16"/>
    <p:sldId id="299" r:id="rId17"/>
    <p:sldId id="300" r:id="rId18"/>
    <p:sldId id="261" r:id="rId19"/>
    <p:sldId id="265" r:id="rId20"/>
    <p:sldId id="279" r:id="rId21"/>
    <p:sldId id="301" r:id="rId22"/>
    <p:sldId id="302" r:id="rId23"/>
    <p:sldId id="303" r:id="rId24"/>
    <p:sldId id="304" r:id="rId25"/>
    <p:sldId id="305"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7320B-959D-42AD-96E8-3F97EBB23A90}" type="datetimeFigureOut">
              <a:rPr lang="en-US" smtClean="0"/>
              <a:t>4/18/2017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6772B1-867A-4FF8-9BF8-074CE6AE9D62}" type="slidenum">
              <a:rPr lang="en-US" smtClean="0"/>
              <a:t>‹#›</a:t>
            </a:fld>
            <a:endParaRPr lang="en-US"/>
          </a:p>
        </p:txBody>
      </p:sp>
    </p:spTree>
    <p:extLst>
      <p:ext uri="{BB962C8B-B14F-4D97-AF65-F5344CB8AC3E}">
        <p14:creationId xmlns:p14="http://schemas.microsoft.com/office/powerpoint/2010/main" val="103719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595EFC0-2668-4C2D-9246-F1EE64AB7181}" type="slidenum">
              <a:rPr lang="en-US" sz="1200" smtClean="0"/>
              <a:pPr/>
              <a:t>1</a:t>
            </a:fld>
            <a:endParaRPr 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372720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0141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22638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7404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B387D-11F1-4257-8DB3-587450BF68DE}"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556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9B387D-11F1-4257-8DB3-587450BF68DE}"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581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9B387D-11F1-4257-8DB3-587450BF68DE}"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49491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9B387D-11F1-4257-8DB3-587450BF68DE}"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2236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B387D-11F1-4257-8DB3-587450BF68DE}"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429372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80331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16117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B387D-11F1-4257-8DB3-587450BF68DE}" type="datetimeFigureOut">
              <a:rPr lang="en-US" smtClean="0"/>
              <a:t>4/18/2017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AABFF-16C6-487F-8B59-A2804DC484C4}" type="slidenum">
              <a:rPr lang="en-US" smtClean="0"/>
              <a:t>‹#›</a:t>
            </a:fld>
            <a:endParaRPr lang="en-US"/>
          </a:p>
        </p:txBody>
      </p:sp>
    </p:spTree>
    <p:extLst>
      <p:ext uri="{BB962C8B-B14F-4D97-AF65-F5344CB8AC3E}">
        <p14:creationId xmlns:p14="http://schemas.microsoft.com/office/powerpoint/2010/main" val="17648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676400"/>
            <a:ext cx="7772400" cy="1470025"/>
          </a:xfrm>
        </p:spPr>
        <p:txBody>
          <a:bodyPr>
            <a:noAutofit/>
          </a:bodyPr>
          <a:lstStyle/>
          <a:p>
            <a:r>
              <a:rPr lang="en-US" sz="6000" dirty="0" smtClean="0">
                <a:solidFill>
                  <a:schemeClr val="tx2">
                    <a:lumMod val="60000"/>
                    <a:lumOff val="40000"/>
                  </a:schemeClr>
                </a:solidFill>
                <a:latin typeface="Cooper Black" pitchFamily="18" charset="0"/>
              </a:rPr>
              <a:t>Object Oriented Programming I: </a:t>
            </a:r>
            <a:r>
              <a:rPr lang="en-US" sz="6000" dirty="0" smtClean="0">
                <a:solidFill>
                  <a:srgbClr val="FF0000"/>
                </a:solidFill>
                <a:latin typeface="Cooper Black" pitchFamily="18" charset="0"/>
              </a:rPr>
              <a:t>Lecture 1</a:t>
            </a:r>
            <a:endParaRPr lang="en-US" sz="6000" dirty="0" smtClean="0">
              <a:solidFill>
                <a:srgbClr val="FF0000"/>
              </a:solidFill>
              <a:latin typeface="Algerian" pitchFamily="82" charset="0"/>
            </a:endParaRPr>
          </a:p>
        </p:txBody>
      </p:sp>
      <p:sp>
        <p:nvSpPr>
          <p:cNvPr id="4099" name="Rectangle 3"/>
          <p:cNvSpPr>
            <a:spLocks noGrp="1" noChangeArrowheads="1"/>
          </p:cNvSpPr>
          <p:nvPr>
            <p:ph type="subTitle" idx="1"/>
          </p:nvPr>
        </p:nvSpPr>
        <p:spPr>
          <a:xfrm>
            <a:off x="1219200" y="4419600"/>
            <a:ext cx="6858000" cy="1905000"/>
          </a:xfrm>
        </p:spPr>
        <p:txBody>
          <a:bodyPr rtlCol="0">
            <a:normAutofit lnSpcReduction="10000"/>
          </a:bodyPr>
          <a:lstStyle/>
          <a:p>
            <a:pPr eaLnBrk="1" fontAlgn="auto" hangingPunct="1">
              <a:spcAft>
                <a:spcPts val="0"/>
              </a:spcAft>
              <a:defRPr/>
            </a:pPr>
            <a:r>
              <a:rPr lang="en-US" sz="4800" dirty="0" smtClean="0">
                <a:solidFill>
                  <a:schemeClr val="tx2">
                    <a:lumMod val="60000"/>
                    <a:lumOff val="40000"/>
                  </a:schemeClr>
                </a:solidFill>
                <a:latin typeface="Cooper Black" pitchFamily="18" charset="0"/>
              </a:rPr>
              <a:t>Ahmed Imteaj</a:t>
            </a:r>
          </a:p>
          <a:p>
            <a:pPr eaLnBrk="1" fontAlgn="auto" hangingPunct="1">
              <a:spcAft>
                <a:spcPts val="0"/>
              </a:spcAft>
              <a:defRPr/>
            </a:pPr>
            <a:r>
              <a:rPr lang="en-US" sz="3900" dirty="0" smtClean="0">
                <a:solidFill>
                  <a:schemeClr val="bg1"/>
                </a:solidFill>
                <a:latin typeface="Cooper Black" pitchFamily="18" charset="0"/>
              </a:rPr>
              <a:t>Lecturer </a:t>
            </a:r>
          </a:p>
          <a:p>
            <a:pPr eaLnBrk="1" fontAlgn="auto" hangingPunct="1">
              <a:spcAft>
                <a:spcPts val="0"/>
              </a:spcAft>
              <a:defRPr/>
            </a:pPr>
            <a:r>
              <a:rPr lang="en-US" sz="2800" dirty="0" smtClean="0">
                <a:solidFill>
                  <a:schemeClr val="bg1"/>
                </a:solidFill>
                <a:latin typeface="Cooper Black" pitchFamily="18" charset="0"/>
              </a:rPr>
              <a:t>Dept. of CSE, IIUC</a:t>
            </a:r>
          </a:p>
        </p:txBody>
      </p:sp>
    </p:spTree>
    <p:extLst>
      <p:ext uri="{BB962C8B-B14F-4D97-AF65-F5344CB8AC3E}">
        <p14:creationId xmlns:p14="http://schemas.microsoft.com/office/powerpoint/2010/main" val="565136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7467600" cy="570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702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latin typeface="Cooper Black" pitchFamily="18" charset="0"/>
              </a:rPr>
              <a:t>C++ Console I/O</a:t>
            </a:r>
            <a:endParaRPr lang="en-US" dirty="0">
              <a:latin typeface="Cooper Black" pitchFamily="18" charset="0"/>
            </a:endParaRPr>
          </a:p>
        </p:txBody>
      </p:sp>
      <p:sp>
        <p:nvSpPr>
          <p:cNvPr id="3" name="Content Placeholder 2"/>
          <p:cNvSpPr>
            <a:spLocks noGrp="1"/>
          </p:cNvSpPr>
          <p:nvPr>
            <p:ph idx="1"/>
          </p:nvPr>
        </p:nvSpPr>
        <p:spPr/>
        <p:txBody>
          <a:bodyPr/>
          <a:lstStyle/>
          <a:p>
            <a:pPr marL="800100" lvl="2" indent="0">
              <a:buNone/>
            </a:pPr>
            <a:r>
              <a:rPr lang="en-US" dirty="0"/>
              <a:t>#include &lt;</a:t>
            </a:r>
            <a:r>
              <a:rPr lang="en-US" dirty="0" err="1"/>
              <a:t>iostream</a:t>
            </a:r>
            <a:r>
              <a:rPr lang="en-US" dirty="0"/>
              <a:t>&gt; </a:t>
            </a:r>
            <a:endParaRPr lang="en-US" dirty="0" smtClean="0"/>
          </a:p>
          <a:p>
            <a:pPr marL="800100" lvl="2" indent="0">
              <a:buNone/>
            </a:pPr>
            <a:r>
              <a:rPr lang="en-US" dirty="0" smtClean="0"/>
              <a:t>using </a:t>
            </a:r>
            <a:r>
              <a:rPr lang="en-US" dirty="0"/>
              <a:t>namespace </a:t>
            </a:r>
            <a:r>
              <a:rPr lang="en-US" dirty="0" err="1"/>
              <a:t>std</a:t>
            </a:r>
            <a:r>
              <a:rPr lang="en-US" dirty="0"/>
              <a:t>; </a:t>
            </a:r>
            <a:endParaRPr lang="en-US" dirty="0" smtClean="0"/>
          </a:p>
          <a:p>
            <a:pPr marL="800100" lvl="2" indent="0">
              <a:buNone/>
            </a:pPr>
            <a:r>
              <a:rPr lang="en-US" dirty="0" smtClean="0"/>
              <a:t>int </a:t>
            </a:r>
            <a:r>
              <a:rPr lang="en-US" dirty="0"/>
              <a:t>main() </a:t>
            </a:r>
            <a:endParaRPr lang="en-US" dirty="0" smtClean="0"/>
          </a:p>
          <a:p>
            <a:pPr marL="800100" lvl="2" indent="0">
              <a:buNone/>
            </a:pPr>
            <a:r>
              <a:rPr lang="en-US" dirty="0" smtClean="0"/>
              <a:t>{ </a:t>
            </a:r>
          </a:p>
          <a:p>
            <a:pPr marL="800100" lvl="2" indent="0">
              <a:buNone/>
            </a:pPr>
            <a:r>
              <a:rPr lang="en-US" dirty="0"/>
              <a:t>i</a:t>
            </a:r>
            <a:r>
              <a:rPr lang="en-US" dirty="0" smtClean="0"/>
              <a:t>nt a;</a:t>
            </a:r>
          </a:p>
          <a:p>
            <a:pPr marL="800100" lvl="2" indent="0">
              <a:buNone/>
            </a:pPr>
            <a:r>
              <a:rPr lang="en-US" dirty="0" err="1"/>
              <a:t>c</a:t>
            </a:r>
            <a:r>
              <a:rPr lang="en-US" dirty="0" err="1" smtClean="0"/>
              <a:t>in</a:t>
            </a:r>
            <a:r>
              <a:rPr lang="en-US" dirty="0" smtClean="0"/>
              <a:t>&gt;&gt;a;</a:t>
            </a:r>
          </a:p>
          <a:p>
            <a:pPr marL="800100" lvl="2" indent="0">
              <a:buNone/>
            </a:pPr>
            <a:r>
              <a:rPr lang="en-US" dirty="0" err="1" smtClean="0"/>
              <a:t>cout</a:t>
            </a:r>
            <a:r>
              <a:rPr lang="en-US" dirty="0" smtClean="0"/>
              <a:t> </a:t>
            </a:r>
            <a:r>
              <a:rPr lang="en-US" dirty="0"/>
              <a:t>&lt;&lt; "Hello </a:t>
            </a:r>
            <a:r>
              <a:rPr lang="en-US" dirty="0" smtClean="0"/>
              <a:t>World“&lt;&lt;a; </a:t>
            </a:r>
          </a:p>
          <a:p>
            <a:pPr marL="800100" lvl="2" indent="0">
              <a:buNone/>
            </a:pPr>
            <a:r>
              <a:rPr lang="en-US" dirty="0" smtClean="0"/>
              <a:t>return </a:t>
            </a:r>
            <a:r>
              <a:rPr lang="en-US" dirty="0"/>
              <a:t>0; </a:t>
            </a:r>
            <a:endParaRPr lang="en-US" dirty="0" smtClean="0"/>
          </a:p>
          <a:p>
            <a:pPr marL="800100" lvl="2" indent="0">
              <a:buNone/>
            </a:pPr>
            <a:r>
              <a:rPr lang="en-US" dirty="0" smtClean="0"/>
              <a:t>}</a:t>
            </a:r>
            <a:endParaRPr lang="en-US" dirty="0"/>
          </a:p>
        </p:txBody>
      </p:sp>
    </p:spTree>
    <p:extLst>
      <p:ext uri="{BB962C8B-B14F-4D97-AF65-F5344CB8AC3E}">
        <p14:creationId xmlns:p14="http://schemas.microsoft.com/office/powerpoint/2010/main" val="2643385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1">
            <a:schemeClr val="accent4"/>
          </a:lnRef>
          <a:fillRef idx="2">
            <a:schemeClr val="accent4"/>
          </a:fillRef>
          <a:effectRef idx="1">
            <a:schemeClr val="accent4"/>
          </a:effectRef>
          <a:fontRef idx="minor">
            <a:schemeClr val="dk1"/>
          </a:fontRef>
        </p:style>
        <p:txBody>
          <a:bodyPr>
            <a:noAutofit/>
          </a:bodyPr>
          <a:lstStyle/>
          <a:p>
            <a:r>
              <a:rPr lang="en-US" sz="4000" b="1" dirty="0">
                <a:latin typeface="Cooper Black" pitchFamily="18" charset="0"/>
              </a:rPr>
              <a:t>Introduction to </a:t>
            </a:r>
            <a:r>
              <a:rPr lang="en-US" sz="4000" b="1" dirty="0" smtClean="0">
                <a:latin typeface="Cooper Black" pitchFamily="18" charset="0"/>
              </a:rPr>
              <a:t>Classes</a:t>
            </a:r>
            <a:endParaRPr lang="en-US" sz="4000" b="1" dirty="0">
              <a:latin typeface="Cooper Black" pitchFamily="18" charset="0"/>
            </a:endParaRPr>
          </a:p>
        </p:txBody>
      </p:sp>
      <p:sp>
        <p:nvSpPr>
          <p:cNvPr id="3" name="Content Placeholder 2"/>
          <p:cNvSpPr>
            <a:spLocks noGrp="1"/>
          </p:cNvSpPr>
          <p:nvPr>
            <p:ph idx="1"/>
          </p:nvPr>
        </p:nvSpPr>
        <p:spPr>
          <a:xfrm>
            <a:off x="457200" y="1447800"/>
            <a:ext cx="8229600" cy="4953000"/>
          </a:xfrm>
        </p:spPr>
        <p:txBody>
          <a:bodyPr>
            <a:normAutofit/>
          </a:bodyPr>
          <a:lstStyle/>
          <a:p>
            <a:pPr algn="just"/>
            <a:r>
              <a:rPr lang="en-US" sz="2400" dirty="0"/>
              <a:t>The classes are the most important feature of C++ that leads to </a:t>
            </a:r>
            <a:r>
              <a:rPr lang="en-US" sz="2400" b="1" dirty="0"/>
              <a:t>Object Oriented programming</a:t>
            </a:r>
            <a:r>
              <a:rPr lang="en-US" sz="2400" dirty="0"/>
              <a:t>. </a:t>
            </a:r>
            <a:endParaRPr lang="en-US" sz="2400" dirty="0" smtClean="0"/>
          </a:p>
          <a:p>
            <a:pPr algn="just"/>
            <a:r>
              <a:rPr lang="en-US" sz="2400" dirty="0" smtClean="0"/>
              <a:t>Class </a:t>
            </a:r>
            <a:r>
              <a:rPr lang="en-US" sz="2400" dirty="0"/>
              <a:t>is a user defined data type, which holds its </a:t>
            </a:r>
            <a:r>
              <a:rPr lang="en-US" sz="2400" dirty="0">
                <a:solidFill>
                  <a:srgbClr val="FF0000"/>
                </a:solidFill>
              </a:rPr>
              <a:t>own data members and member functions</a:t>
            </a:r>
            <a:r>
              <a:rPr lang="en-US" sz="2400" dirty="0"/>
              <a:t>, which can be accessed and used by creating instance of that class</a:t>
            </a:r>
            <a:r>
              <a:rPr lang="en-US" sz="2400" dirty="0" smtClean="0"/>
              <a:t>.</a:t>
            </a:r>
          </a:p>
          <a:p>
            <a:pPr algn="just"/>
            <a:r>
              <a:rPr lang="en-US" sz="2400" dirty="0" smtClean="0"/>
              <a:t>In </a:t>
            </a:r>
            <a:r>
              <a:rPr lang="en-US" sz="2400" dirty="0"/>
              <a:t>the real world, you'll often find </a:t>
            </a:r>
            <a:r>
              <a:rPr lang="en-US" sz="2400" dirty="0">
                <a:solidFill>
                  <a:srgbClr val="FF0000"/>
                </a:solidFill>
              </a:rPr>
              <a:t>many individual objects all of the same kind</a:t>
            </a:r>
            <a:r>
              <a:rPr lang="en-US" sz="2400" dirty="0"/>
              <a:t>. </a:t>
            </a:r>
            <a:endParaRPr lang="en-US" sz="2400" dirty="0" smtClean="0"/>
          </a:p>
          <a:p>
            <a:pPr algn="just"/>
            <a:r>
              <a:rPr lang="en-US" sz="2400" dirty="0" smtClean="0"/>
              <a:t>For example, There </a:t>
            </a:r>
            <a:r>
              <a:rPr lang="en-US" sz="2400" dirty="0"/>
              <a:t>may be thousands of other bicycles in existence, all of the same make and model. Each bicycle was built from the same set of blueprints and therefore contains the same components</a:t>
            </a:r>
            <a:r>
              <a:rPr lang="en-US" sz="2400" dirty="0" smtClean="0"/>
              <a:t>.</a:t>
            </a:r>
          </a:p>
        </p:txBody>
      </p:sp>
    </p:spTree>
    <p:extLst>
      <p:ext uri="{BB962C8B-B14F-4D97-AF65-F5344CB8AC3E}">
        <p14:creationId xmlns:p14="http://schemas.microsoft.com/office/powerpoint/2010/main" val="2643385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t>A class definition starts with the keyword </a:t>
            </a:r>
            <a:r>
              <a:rPr lang="en-US" sz="2400" b="1" dirty="0">
                <a:solidFill>
                  <a:srgbClr val="FF0000"/>
                </a:solidFill>
              </a:rPr>
              <a:t>class</a:t>
            </a:r>
            <a:r>
              <a:rPr lang="en-US" sz="2400" dirty="0"/>
              <a:t> followed by the </a:t>
            </a:r>
            <a:r>
              <a:rPr lang="en-US" sz="2400" dirty="0">
                <a:solidFill>
                  <a:srgbClr val="FF0000"/>
                </a:solidFill>
              </a:rPr>
              <a:t>class name</a:t>
            </a:r>
            <a:r>
              <a:rPr lang="en-US" sz="2400" dirty="0"/>
              <a:t>; and the </a:t>
            </a:r>
            <a:r>
              <a:rPr lang="en-US" sz="2400" dirty="0">
                <a:solidFill>
                  <a:srgbClr val="FF0000"/>
                </a:solidFill>
              </a:rPr>
              <a:t>class body</a:t>
            </a:r>
            <a:r>
              <a:rPr lang="en-US" sz="2400" dirty="0"/>
              <a:t>, enclosed by a </a:t>
            </a:r>
            <a:r>
              <a:rPr lang="en-US" sz="2400" dirty="0">
                <a:solidFill>
                  <a:srgbClr val="FF0000"/>
                </a:solidFill>
              </a:rPr>
              <a:t>pair </a:t>
            </a:r>
            <a:r>
              <a:rPr lang="en-US" sz="2400" dirty="0"/>
              <a:t>of </a:t>
            </a:r>
            <a:r>
              <a:rPr lang="en-US" sz="2400" dirty="0">
                <a:solidFill>
                  <a:srgbClr val="FF0000"/>
                </a:solidFill>
              </a:rPr>
              <a:t>curly braces</a:t>
            </a:r>
            <a:r>
              <a:rPr lang="en-US" sz="2400" dirty="0"/>
              <a:t>. A class definition must be </a:t>
            </a:r>
            <a:r>
              <a:rPr lang="en-US" sz="2400" dirty="0">
                <a:solidFill>
                  <a:srgbClr val="FF0000"/>
                </a:solidFill>
              </a:rPr>
              <a:t>followed</a:t>
            </a:r>
            <a:r>
              <a:rPr lang="en-US" sz="2400" dirty="0"/>
              <a:t> either by a </a:t>
            </a:r>
            <a:r>
              <a:rPr lang="en-US" sz="2400" dirty="0">
                <a:solidFill>
                  <a:srgbClr val="FF0000"/>
                </a:solidFill>
              </a:rPr>
              <a:t>semicolon</a:t>
            </a:r>
            <a:r>
              <a:rPr lang="en-US" sz="2400" dirty="0"/>
              <a:t> or a list of declarations. For example, we defined the Box data type using the keyword </a:t>
            </a:r>
            <a:r>
              <a:rPr lang="en-US" sz="2400" b="1" dirty="0"/>
              <a:t>class</a:t>
            </a:r>
            <a:r>
              <a:rPr lang="en-US" sz="2400" dirty="0"/>
              <a:t> as follows</a:t>
            </a:r>
            <a:r>
              <a:rPr lang="en-US" sz="2400" dirty="0" smtClean="0"/>
              <a:t>:</a:t>
            </a:r>
          </a:p>
          <a:p>
            <a:pPr algn="just"/>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91000"/>
            <a:ext cx="4458068" cy="156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191000"/>
            <a:ext cx="2971800" cy="156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944562"/>
          </a:xfrm>
        </p:spPr>
        <p:style>
          <a:lnRef idx="1">
            <a:schemeClr val="accent4"/>
          </a:lnRef>
          <a:fillRef idx="2">
            <a:schemeClr val="accent4"/>
          </a:fillRef>
          <a:effectRef idx="1">
            <a:schemeClr val="accent4"/>
          </a:effectRef>
          <a:fontRef idx="minor">
            <a:schemeClr val="dk1"/>
          </a:fontRef>
        </p:style>
        <p:txBody>
          <a:bodyPr>
            <a:noAutofit/>
          </a:bodyPr>
          <a:lstStyle/>
          <a:p>
            <a:r>
              <a:rPr lang="en-US" sz="4000" b="1" dirty="0">
                <a:latin typeface="Cooper Black" pitchFamily="18" charset="0"/>
              </a:rPr>
              <a:t>Introduction to </a:t>
            </a:r>
            <a:r>
              <a:rPr lang="en-US" sz="4000" b="1" dirty="0" smtClean="0">
                <a:latin typeface="Cooper Black" pitchFamily="18" charset="0"/>
              </a:rPr>
              <a:t>Classes</a:t>
            </a:r>
            <a:endParaRPr lang="en-US" sz="4000" b="1" dirty="0">
              <a:latin typeface="Cooper Black" pitchFamily="18" charset="0"/>
            </a:endParaRPr>
          </a:p>
        </p:txBody>
      </p:sp>
    </p:spTree>
    <p:extLst>
      <p:ext uri="{BB962C8B-B14F-4D97-AF65-F5344CB8AC3E}">
        <p14:creationId xmlns:p14="http://schemas.microsoft.com/office/powerpoint/2010/main" val="1962100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Defining an object is similar </a:t>
            </a:r>
            <a:r>
              <a:rPr lang="en-US" sz="2400" dirty="0" smtClean="0"/>
              <a:t>to defining </a:t>
            </a:r>
            <a:r>
              <a:rPr lang="en-US" sz="2400" dirty="0"/>
              <a:t>a variable of any data </a:t>
            </a:r>
            <a:r>
              <a:rPr lang="en-US" sz="2400" dirty="0" smtClean="0"/>
              <a:t>type.</a:t>
            </a:r>
          </a:p>
          <a:p>
            <a:r>
              <a:rPr lang="en-US" sz="2400" dirty="0"/>
              <a:t>An object is an </a:t>
            </a:r>
            <a:r>
              <a:rPr lang="en-US" sz="2400" dirty="0" smtClean="0"/>
              <a:t>instance (that </a:t>
            </a:r>
            <a:r>
              <a:rPr lang="en-US" sz="2400" dirty="0"/>
              <a:t>is, a specific example) of a class. Objects are sometimes called </a:t>
            </a:r>
            <a:r>
              <a:rPr lang="en-US" sz="2400" i="1" dirty="0"/>
              <a:t>instance variables</a:t>
            </a:r>
            <a:r>
              <a:rPr lang="en-US" sz="2400" dirty="0"/>
              <a:t>.</a:t>
            </a:r>
          </a:p>
        </p:txBody>
      </p:sp>
      <p:sp>
        <p:nvSpPr>
          <p:cNvPr id="4" name="Title 1"/>
          <p:cNvSpPr>
            <a:spLocks noGrp="1"/>
          </p:cNvSpPr>
          <p:nvPr>
            <p:ph type="title"/>
          </p:nvPr>
        </p:nvSpPr>
        <p:spPr>
          <a:xfrm>
            <a:off x="381000" y="122238"/>
            <a:ext cx="8229600" cy="944562"/>
          </a:xfrm>
        </p:spPr>
        <p:style>
          <a:lnRef idx="1">
            <a:schemeClr val="accent4"/>
          </a:lnRef>
          <a:fillRef idx="2">
            <a:schemeClr val="accent4"/>
          </a:fillRef>
          <a:effectRef idx="1">
            <a:schemeClr val="accent4"/>
          </a:effectRef>
          <a:fontRef idx="minor">
            <a:schemeClr val="dk1"/>
          </a:fontRef>
        </p:style>
        <p:txBody>
          <a:bodyPr>
            <a:noAutofit/>
          </a:bodyPr>
          <a:lstStyle/>
          <a:p>
            <a:r>
              <a:rPr lang="en-US" sz="4000" b="1" dirty="0">
                <a:latin typeface="Cooper Black" pitchFamily="18" charset="0"/>
              </a:rPr>
              <a:t>Introduction to </a:t>
            </a:r>
            <a:r>
              <a:rPr lang="en-US" sz="4000" b="1" dirty="0" smtClean="0">
                <a:latin typeface="Cooper Black" pitchFamily="18" charset="0"/>
              </a:rPr>
              <a:t>Objects</a:t>
            </a:r>
            <a:endParaRPr lang="en-US" sz="4000" b="1" dirty="0">
              <a:latin typeface="Cooper Black" pitchFamily="18" charset="0"/>
            </a:endParaRPr>
          </a:p>
        </p:txBody>
      </p:sp>
    </p:spTree>
    <p:extLst>
      <p:ext uri="{BB962C8B-B14F-4D97-AF65-F5344CB8AC3E}">
        <p14:creationId xmlns:p14="http://schemas.microsoft.com/office/powerpoint/2010/main" val="1733276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Autofit/>
          </a:bodyPr>
          <a:lstStyle/>
          <a:p>
            <a:pPr marL="400050" lvl="1" indent="0">
              <a:buNone/>
            </a:pPr>
            <a:r>
              <a:rPr lang="en-US" sz="1600" b="1" dirty="0"/>
              <a:t>#include &lt;</a:t>
            </a:r>
            <a:r>
              <a:rPr lang="en-US" sz="1600" b="1" dirty="0" err="1"/>
              <a:t>iostream</a:t>
            </a:r>
            <a:r>
              <a:rPr lang="en-US" sz="1600" b="1" dirty="0"/>
              <a:t>&gt;</a:t>
            </a:r>
          </a:p>
          <a:p>
            <a:pPr marL="400050" lvl="1" indent="0">
              <a:buNone/>
            </a:pPr>
            <a:r>
              <a:rPr lang="en-US" sz="1600" b="1" dirty="0"/>
              <a:t>using namespace </a:t>
            </a:r>
            <a:r>
              <a:rPr lang="en-US" sz="1600" b="1" dirty="0" err="1"/>
              <a:t>std</a:t>
            </a:r>
            <a:r>
              <a:rPr lang="en-US" sz="1600" b="1" dirty="0"/>
              <a:t>;</a:t>
            </a:r>
          </a:p>
          <a:p>
            <a:pPr marL="400050" lvl="1" indent="0">
              <a:buNone/>
            </a:pPr>
            <a:r>
              <a:rPr lang="en-US" sz="1600" b="1" dirty="0" smtClean="0"/>
              <a:t>class </a:t>
            </a:r>
            <a:r>
              <a:rPr lang="en-US" sz="1600" b="1" dirty="0" err="1"/>
              <a:t>smallobj</a:t>
            </a:r>
            <a:r>
              <a:rPr lang="en-US" sz="1600" b="1" dirty="0"/>
              <a:t> </a:t>
            </a:r>
            <a:r>
              <a:rPr lang="en-US" sz="1600" b="1" dirty="0" smtClean="0"/>
              <a:t>                    </a:t>
            </a:r>
            <a:r>
              <a:rPr lang="en-US" sz="1600" dirty="0" smtClean="0"/>
              <a:t>//</a:t>
            </a:r>
            <a:r>
              <a:rPr lang="en-US" sz="1600" dirty="0"/>
              <a:t>define a class</a:t>
            </a:r>
          </a:p>
          <a:p>
            <a:pPr marL="400050" lvl="1" indent="0">
              <a:buNone/>
            </a:pPr>
            <a:r>
              <a:rPr lang="en-US" sz="1600" dirty="0"/>
              <a:t>{</a:t>
            </a:r>
          </a:p>
          <a:p>
            <a:pPr marL="400050" lvl="1" indent="0">
              <a:buNone/>
            </a:pPr>
            <a:r>
              <a:rPr lang="en-US" sz="1600" b="1" dirty="0"/>
              <a:t>private:</a:t>
            </a:r>
          </a:p>
          <a:p>
            <a:pPr marL="400050" lvl="1" indent="0">
              <a:buNone/>
            </a:pPr>
            <a:r>
              <a:rPr lang="en-US" sz="1600" dirty="0"/>
              <a:t>int </a:t>
            </a:r>
            <a:r>
              <a:rPr lang="en-US" sz="1600" dirty="0" err="1"/>
              <a:t>somedata</a:t>
            </a:r>
            <a:r>
              <a:rPr lang="en-US" sz="1600" dirty="0"/>
              <a:t>; </a:t>
            </a:r>
            <a:r>
              <a:rPr lang="en-US" sz="1600" dirty="0" smtClean="0"/>
              <a:t>                     //</a:t>
            </a:r>
            <a:r>
              <a:rPr lang="en-US" sz="1600" dirty="0"/>
              <a:t>class data</a:t>
            </a:r>
          </a:p>
          <a:p>
            <a:pPr marL="400050" lvl="1" indent="0">
              <a:buNone/>
            </a:pPr>
            <a:r>
              <a:rPr lang="en-US" sz="1600" b="1" dirty="0"/>
              <a:t>public:</a:t>
            </a:r>
          </a:p>
          <a:p>
            <a:pPr marL="400050" lvl="1" indent="0">
              <a:buNone/>
            </a:pPr>
            <a:r>
              <a:rPr lang="en-US" sz="1600" b="1" dirty="0"/>
              <a:t>void </a:t>
            </a:r>
            <a:r>
              <a:rPr lang="en-US" sz="1600" b="1" dirty="0" err="1"/>
              <a:t>setdata</a:t>
            </a:r>
            <a:r>
              <a:rPr lang="en-US" sz="1600" b="1" dirty="0"/>
              <a:t>(int d</a:t>
            </a:r>
            <a:r>
              <a:rPr lang="en-US" sz="1600" b="1" dirty="0" smtClean="0"/>
              <a:t>)             </a:t>
            </a:r>
            <a:r>
              <a:rPr lang="en-US" sz="1600" dirty="0" smtClean="0"/>
              <a:t>//</a:t>
            </a:r>
            <a:r>
              <a:rPr lang="en-US" sz="1600" dirty="0"/>
              <a:t>member function to set data</a:t>
            </a:r>
          </a:p>
          <a:p>
            <a:pPr marL="400050" lvl="1" indent="0">
              <a:buNone/>
            </a:pPr>
            <a:r>
              <a:rPr lang="en-US" sz="1600" dirty="0"/>
              <a:t>{ </a:t>
            </a:r>
            <a:r>
              <a:rPr lang="en-US" sz="1600" dirty="0" err="1"/>
              <a:t>somedata</a:t>
            </a:r>
            <a:r>
              <a:rPr lang="en-US" sz="1600" dirty="0"/>
              <a:t> = d; }</a:t>
            </a:r>
          </a:p>
          <a:p>
            <a:pPr marL="400050" lvl="1" indent="0">
              <a:buNone/>
            </a:pPr>
            <a:r>
              <a:rPr lang="en-US" sz="1600" b="1" dirty="0"/>
              <a:t>void </a:t>
            </a:r>
            <a:r>
              <a:rPr lang="en-US" sz="1600" b="1" dirty="0" err="1"/>
              <a:t>showdata</a:t>
            </a:r>
            <a:r>
              <a:rPr lang="en-US" sz="1600" b="1" dirty="0"/>
              <a:t>() </a:t>
            </a:r>
            <a:r>
              <a:rPr lang="en-US" sz="1600" b="1" dirty="0" smtClean="0"/>
              <a:t>                </a:t>
            </a:r>
            <a:r>
              <a:rPr lang="en-US" sz="1600" dirty="0" smtClean="0"/>
              <a:t>//</a:t>
            </a:r>
            <a:r>
              <a:rPr lang="en-US" sz="1600" dirty="0"/>
              <a:t>member function to display data</a:t>
            </a:r>
          </a:p>
          <a:p>
            <a:pPr marL="400050" lvl="1" indent="0">
              <a:buNone/>
            </a:pPr>
            <a:r>
              <a:rPr lang="en-US" sz="1600" dirty="0"/>
              <a:t>{ </a:t>
            </a:r>
            <a:r>
              <a:rPr lang="en-US" sz="1600" dirty="0" err="1"/>
              <a:t>cout</a:t>
            </a:r>
            <a:r>
              <a:rPr lang="en-US" sz="1600" dirty="0"/>
              <a:t> &lt;&lt; “Data is “ &lt;&lt; </a:t>
            </a:r>
            <a:r>
              <a:rPr lang="en-US" sz="1600" dirty="0" err="1"/>
              <a:t>somedata</a:t>
            </a:r>
            <a:r>
              <a:rPr lang="en-US" sz="1600" dirty="0"/>
              <a:t> &lt;&lt; </a:t>
            </a:r>
            <a:r>
              <a:rPr lang="en-US" sz="1600" dirty="0" err="1"/>
              <a:t>endl</a:t>
            </a:r>
            <a:r>
              <a:rPr lang="en-US" sz="1600" dirty="0"/>
              <a:t>; }</a:t>
            </a:r>
          </a:p>
          <a:p>
            <a:pPr marL="400050" lvl="1" indent="0">
              <a:buNone/>
            </a:pPr>
            <a:r>
              <a:rPr lang="en-US" sz="1600" dirty="0" smtClean="0"/>
              <a:t>}; </a:t>
            </a:r>
          </a:p>
          <a:p>
            <a:pPr marL="400050" lvl="1" indent="0">
              <a:buNone/>
            </a:pPr>
            <a:r>
              <a:rPr lang="en-US" sz="1600" b="1" dirty="0" smtClean="0"/>
              <a:t>int </a:t>
            </a:r>
            <a:r>
              <a:rPr lang="en-US" sz="1600" b="1" dirty="0"/>
              <a:t>main()</a:t>
            </a:r>
          </a:p>
          <a:p>
            <a:pPr marL="400050" lvl="1" indent="0">
              <a:buNone/>
            </a:pPr>
            <a:r>
              <a:rPr lang="en-US" sz="1600" dirty="0"/>
              <a:t>{</a:t>
            </a:r>
          </a:p>
          <a:p>
            <a:pPr marL="400050" lvl="1" indent="0">
              <a:buNone/>
            </a:pPr>
            <a:r>
              <a:rPr lang="en-US" sz="1600" dirty="0" err="1"/>
              <a:t>smallobj</a:t>
            </a:r>
            <a:r>
              <a:rPr lang="en-US" sz="1600" dirty="0"/>
              <a:t> s1, s2; </a:t>
            </a:r>
            <a:r>
              <a:rPr lang="en-US" sz="1600" dirty="0" smtClean="0"/>
              <a:t>              //</a:t>
            </a:r>
            <a:r>
              <a:rPr lang="en-US" sz="1600" dirty="0"/>
              <a:t>define two objects of class </a:t>
            </a:r>
            <a:r>
              <a:rPr lang="en-US" sz="1600" dirty="0" err="1"/>
              <a:t>smallobj</a:t>
            </a:r>
            <a:endParaRPr lang="en-US" sz="1600" dirty="0"/>
          </a:p>
          <a:p>
            <a:pPr marL="400050" lvl="1" indent="0">
              <a:buNone/>
            </a:pPr>
            <a:r>
              <a:rPr lang="en-US" sz="1600" dirty="0"/>
              <a:t>s1.setdata(1066); </a:t>
            </a:r>
            <a:r>
              <a:rPr lang="en-US" sz="1600" dirty="0" smtClean="0"/>
              <a:t>          //</a:t>
            </a:r>
            <a:r>
              <a:rPr lang="en-US" sz="1600" dirty="0"/>
              <a:t>call member function to set data</a:t>
            </a:r>
          </a:p>
          <a:p>
            <a:pPr marL="400050" lvl="1" indent="0">
              <a:buNone/>
            </a:pPr>
            <a:r>
              <a:rPr lang="en-US" sz="1600" dirty="0"/>
              <a:t>s2.setdata(1776);</a:t>
            </a:r>
          </a:p>
          <a:p>
            <a:pPr marL="400050" lvl="1" indent="0">
              <a:buNone/>
            </a:pPr>
            <a:r>
              <a:rPr lang="en-US" sz="1600" dirty="0"/>
              <a:t>s1.showdata(); </a:t>
            </a:r>
            <a:r>
              <a:rPr lang="en-US" sz="1600" dirty="0" smtClean="0"/>
              <a:t>               //</a:t>
            </a:r>
            <a:r>
              <a:rPr lang="en-US" sz="1600" dirty="0"/>
              <a:t>call member function to display data</a:t>
            </a:r>
          </a:p>
          <a:p>
            <a:pPr marL="400050" lvl="1" indent="0">
              <a:buNone/>
            </a:pPr>
            <a:r>
              <a:rPr lang="en-US" sz="1600" dirty="0"/>
              <a:t>s2.showdata</a:t>
            </a:r>
            <a:r>
              <a:rPr lang="en-US" sz="1600" dirty="0" smtClean="0"/>
              <a:t>(); </a:t>
            </a:r>
            <a:endParaRPr lang="en-US" sz="1600" dirty="0"/>
          </a:p>
          <a:p>
            <a:pPr marL="400050" lvl="1" indent="0">
              <a:buNone/>
            </a:pPr>
            <a:r>
              <a:rPr lang="en-US" sz="1600" b="1" dirty="0"/>
              <a:t>return 0</a:t>
            </a:r>
            <a:r>
              <a:rPr lang="en-US" sz="1600" b="1" dirty="0" smtClean="0"/>
              <a:t>; </a:t>
            </a:r>
            <a:r>
              <a:rPr lang="en-US" sz="1600" dirty="0" smtClean="0"/>
              <a:t>}</a:t>
            </a:r>
            <a:endParaRPr lang="en-US" sz="1600" dirty="0"/>
          </a:p>
        </p:txBody>
      </p:sp>
      <p:sp>
        <p:nvSpPr>
          <p:cNvPr id="4" name="Title 1"/>
          <p:cNvSpPr>
            <a:spLocks noGrp="1"/>
          </p:cNvSpPr>
          <p:nvPr>
            <p:ph type="title"/>
          </p:nvPr>
        </p:nvSpPr>
        <p:spPr>
          <a:xfrm>
            <a:off x="457200" y="0"/>
            <a:ext cx="8229600" cy="838200"/>
          </a:xfrm>
        </p:spPr>
        <p:style>
          <a:lnRef idx="1">
            <a:schemeClr val="accent4"/>
          </a:lnRef>
          <a:fillRef idx="2">
            <a:schemeClr val="accent4"/>
          </a:fillRef>
          <a:effectRef idx="1">
            <a:schemeClr val="accent4"/>
          </a:effectRef>
          <a:fontRef idx="minor">
            <a:schemeClr val="dk1"/>
          </a:fontRef>
        </p:style>
        <p:txBody>
          <a:bodyPr>
            <a:noAutofit/>
          </a:bodyPr>
          <a:lstStyle/>
          <a:p>
            <a:r>
              <a:rPr lang="en-US" sz="4000" b="1" dirty="0" smtClean="0">
                <a:latin typeface="Cooper Black" pitchFamily="18" charset="0"/>
              </a:rPr>
              <a:t>Program: Classes </a:t>
            </a:r>
            <a:r>
              <a:rPr lang="en-US" sz="4000" b="1" dirty="0">
                <a:latin typeface="Cooper Black" pitchFamily="18" charset="0"/>
              </a:rPr>
              <a:t>and </a:t>
            </a:r>
            <a:r>
              <a:rPr lang="en-US" sz="4000" b="1" dirty="0" smtClean="0">
                <a:latin typeface="Cooper Black" pitchFamily="18" charset="0"/>
              </a:rPr>
              <a:t>Objects </a:t>
            </a:r>
            <a:endParaRPr lang="en-US" sz="4000" b="1" dirty="0">
              <a:latin typeface="Cooper Black" pitchFamily="18" charset="0"/>
            </a:endParaRPr>
          </a:p>
        </p:txBody>
      </p:sp>
    </p:spTree>
    <p:extLst>
      <p:ext uri="{BB962C8B-B14F-4D97-AF65-F5344CB8AC3E}">
        <p14:creationId xmlns:p14="http://schemas.microsoft.com/office/powerpoint/2010/main" val="3606745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5638800" cy="466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76200"/>
            <a:ext cx="8229600" cy="1219200"/>
          </a:xfrm>
        </p:spPr>
        <p:style>
          <a:lnRef idx="1">
            <a:schemeClr val="accent4"/>
          </a:lnRef>
          <a:fillRef idx="2">
            <a:schemeClr val="accent4"/>
          </a:fillRef>
          <a:effectRef idx="1">
            <a:schemeClr val="accent4"/>
          </a:effectRef>
          <a:fontRef idx="minor">
            <a:schemeClr val="dk1"/>
          </a:fontRef>
        </p:style>
        <p:txBody>
          <a:bodyPr>
            <a:noAutofit/>
          </a:bodyPr>
          <a:lstStyle/>
          <a:p>
            <a:r>
              <a:rPr lang="en-US" sz="4000" b="1" dirty="0" smtClean="0">
                <a:latin typeface="Cooper Black" pitchFamily="18" charset="0"/>
              </a:rPr>
              <a:t>Private and Public</a:t>
            </a:r>
            <a:endParaRPr lang="en-US" sz="4000" b="1" dirty="0">
              <a:latin typeface="Cooper Black" pitchFamily="18" charset="0"/>
            </a:endParaRPr>
          </a:p>
        </p:txBody>
      </p:sp>
    </p:spTree>
    <p:extLst>
      <p:ext uri="{BB962C8B-B14F-4D97-AF65-F5344CB8AC3E}">
        <p14:creationId xmlns:p14="http://schemas.microsoft.com/office/powerpoint/2010/main" val="3936070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0207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latin typeface="Cooper Black" pitchFamily="18" charset="0"/>
              </a:rPr>
              <a:t>Difference between C and C++</a:t>
            </a:r>
            <a:endParaRPr lang="en-US" dirty="0">
              <a:latin typeface="Cooper Black" pitchFamily="18" charset="0"/>
            </a:endParaRPr>
          </a:p>
        </p:txBody>
      </p:sp>
      <p:sp>
        <p:nvSpPr>
          <p:cNvPr id="3" name="Text Placeholder 2"/>
          <p:cNvSpPr>
            <a:spLocks noGrp="1"/>
          </p:cNvSpPr>
          <p:nvPr>
            <p:ph type="body" idx="1"/>
          </p:nvPr>
        </p:nvSpPr>
        <p:spPr/>
        <p:txBody>
          <a:bodyPr/>
          <a:lstStyle/>
          <a:p>
            <a:pPr algn="ctr"/>
            <a:r>
              <a:rPr lang="en-US" dirty="0" smtClean="0"/>
              <a:t>C</a:t>
            </a:r>
            <a:endParaRPr lang="en-US" dirty="0"/>
          </a:p>
        </p:txBody>
      </p:sp>
      <p:sp>
        <p:nvSpPr>
          <p:cNvPr id="4" name="Content Placeholder 3"/>
          <p:cNvSpPr>
            <a:spLocks noGrp="1"/>
          </p:cNvSpPr>
          <p:nvPr>
            <p:ph sz="half" idx="2"/>
          </p:nvPr>
        </p:nvSpPr>
        <p:spPr/>
        <p:txBody>
          <a:bodyPr>
            <a:normAutofit lnSpcReduction="10000"/>
          </a:bodyPr>
          <a:lstStyle/>
          <a:p>
            <a:pPr>
              <a:buFont typeface="+mj-lt"/>
              <a:buAutoNum type="arabicPeriod"/>
            </a:pPr>
            <a:r>
              <a:rPr lang="en-US" sz="1800" dirty="0"/>
              <a:t>C was developed by Dennis Ritchie between 1969 and 1973 at AT&amp;T Bell Labs</a:t>
            </a:r>
            <a:r>
              <a:rPr lang="en-US" sz="1800" dirty="0" smtClean="0"/>
              <a:t>.</a:t>
            </a:r>
          </a:p>
          <a:p>
            <a:pPr>
              <a:buFont typeface="+mj-lt"/>
              <a:buAutoNum type="arabicPeriod"/>
            </a:pPr>
            <a:r>
              <a:rPr lang="en-US" sz="1800" dirty="0"/>
              <a:t>C does not support object oriented programming; therefore it has no support for polymorphism, encapsulation, and inheritance</a:t>
            </a:r>
            <a:r>
              <a:rPr lang="en-US" sz="1800" dirty="0" smtClean="0"/>
              <a:t>.</a:t>
            </a:r>
          </a:p>
          <a:p>
            <a:pPr>
              <a:buFont typeface="+mj-lt"/>
              <a:buAutoNum type="arabicPeriod"/>
            </a:pPr>
            <a:r>
              <a:rPr lang="en-US" sz="1800" dirty="0"/>
              <a:t>C does not have namespace feature</a:t>
            </a:r>
            <a:r>
              <a:rPr lang="en-US" sz="1800" dirty="0" smtClean="0"/>
              <a:t>.</a:t>
            </a:r>
          </a:p>
          <a:p>
            <a:pPr>
              <a:buFont typeface="+mj-lt"/>
              <a:buAutoNum type="arabicPeriod"/>
            </a:pPr>
            <a:r>
              <a:rPr lang="en-US" sz="1800" dirty="0"/>
              <a:t>C uses functions for input/output. For example </a:t>
            </a:r>
            <a:r>
              <a:rPr lang="en-US" sz="1800" dirty="0" err="1"/>
              <a:t>scanf</a:t>
            </a:r>
            <a:r>
              <a:rPr lang="en-US" sz="1800" dirty="0"/>
              <a:t> and </a:t>
            </a:r>
            <a:r>
              <a:rPr lang="en-US" sz="1800" dirty="0" err="1"/>
              <a:t>printf</a:t>
            </a:r>
            <a:r>
              <a:rPr lang="en-US" sz="1800" dirty="0" smtClean="0"/>
              <a:t>.</a:t>
            </a:r>
          </a:p>
          <a:p>
            <a:pPr>
              <a:buFont typeface="+mj-lt"/>
              <a:buAutoNum type="arabicPeriod"/>
            </a:pPr>
            <a:r>
              <a:rPr lang="en-US" sz="1800" dirty="0"/>
              <a:t>C does not support reference variables</a:t>
            </a:r>
            <a:r>
              <a:rPr lang="en-US" sz="1800" dirty="0" smtClean="0"/>
              <a:t>.</a:t>
            </a:r>
          </a:p>
          <a:p>
            <a:pPr>
              <a:buFont typeface="+mj-lt"/>
              <a:buAutoNum type="arabicPeriod"/>
            </a:pPr>
            <a:r>
              <a:rPr lang="en-US" sz="1800" dirty="0"/>
              <a:t>C has no support for virtual and friend functions.</a:t>
            </a:r>
          </a:p>
        </p:txBody>
      </p:sp>
      <p:sp>
        <p:nvSpPr>
          <p:cNvPr id="5" name="Text Placeholder 4"/>
          <p:cNvSpPr>
            <a:spLocks noGrp="1"/>
          </p:cNvSpPr>
          <p:nvPr>
            <p:ph type="body" sz="quarter" idx="3"/>
          </p:nvPr>
        </p:nvSpPr>
        <p:spPr/>
        <p:txBody>
          <a:bodyPr/>
          <a:lstStyle/>
          <a:p>
            <a:pPr algn="ctr"/>
            <a:r>
              <a:rPr lang="en-US" dirty="0" smtClean="0"/>
              <a:t>C++</a:t>
            </a:r>
            <a:endParaRPr lang="en-US" dirty="0"/>
          </a:p>
        </p:txBody>
      </p:sp>
      <p:sp>
        <p:nvSpPr>
          <p:cNvPr id="6" name="Content Placeholder 5"/>
          <p:cNvSpPr>
            <a:spLocks noGrp="1"/>
          </p:cNvSpPr>
          <p:nvPr>
            <p:ph sz="quarter" idx="4"/>
          </p:nvPr>
        </p:nvSpPr>
        <p:spPr/>
        <p:txBody>
          <a:bodyPr>
            <a:normAutofit/>
          </a:bodyPr>
          <a:lstStyle/>
          <a:p>
            <a:pPr>
              <a:buFont typeface="+mj-lt"/>
              <a:buAutoNum type="arabicPeriod"/>
            </a:pPr>
            <a:r>
              <a:rPr lang="en-US" sz="1800" dirty="0"/>
              <a:t>C++ was developed by </a:t>
            </a:r>
            <a:r>
              <a:rPr lang="en-US" sz="1800" dirty="0" err="1"/>
              <a:t>Bjarne</a:t>
            </a:r>
            <a:r>
              <a:rPr lang="en-US" sz="1800" dirty="0"/>
              <a:t> </a:t>
            </a:r>
            <a:r>
              <a:rPr lang="en-US" sz="1800" dirty="0" err="1"/>
              <a:t>Stroustrup</a:t>
            </a:r>
            <a:r>
              <a:rPr lang="en-US" sz="1800" dirty="0"/>
              <a:t> in </a:t>
            </a:r>
            <a:r>
              <a:rPr lang="en-US" sz="1800" dirty="0" smtClean="0"/>
              <a:t>1979</a:t>
            </a:r>
          </a:p>
          <a:p>
            <a:pPr>
              <a:buFont typeface="+mj-lt"/>
              <a:buAutoNum type="arabicPeriod"/>
            </a:pPr>
            <a:r>
              <a:rPr lang="en-US" sz="1800" dirty="0"/>
              <a:t>Being an object oriented programming language C++ supports polymorphism, encapsulation, and inheritance</a:t>
            </a:r>
            <a:r>
              <a:rPr lang="en-US" sz="1800" dirty="0" smtClean="0"/>
              <a:t>.</a:t>
            </a:r>
          </a:p>
          <a:p>
            <a:pPr>
              <a:buFont typeface="+mj-lt"/>
              <a:buAutoNum type="arabicPeriod"/>
            </a:pPr>
            <a:r>
              <a:rPr lang="en-US" sz="1800" dirty="0"/>
              <a:t>C++ uses NAMESPACE which avoid name </a:t>
            </a:r>
            <a:r>
              <a:rPr lang="en-US" sz="1800" dirty="0" smtClean="0"/>
              <a:t>collisions.</a:t>
            </a:r>
          </a:p>
          <a:p>
            <a:pPr>
              <a:buFont typeface="+mj-lt"/>
              <a:buAutoNum type="arabicPeriod"/>
            </a:pPr>
            <a:r>
              <a:rPr lang="en-US" sz="1800" dirty="0"/>
              <a:t>C++ uses objects for input output. For example </a:t>
            </a:r>
            <a:r>
              <a:rPr lang="en-US" sz="1800" dirty="0" err="1"/>
              <a:t>cin</a:t>
            </a:r>
            <a:r>
              <a:rPr lang="en-US" sz="1800" dirty="0"/>
              <a:t> and </a:t>
            </a:r>
            <a:r>
              <a:rPr lang="en-US" sz="1800" dirty="0" err="1"/>
              <a:t>cout</a:t>
            </a:r>
            <a:r>
              <a:rPr lang="en-US" sz="1800" dirty="0" smtClean="0"/>
              <a:t>.</a:t>
            </a:r>
          </a:p>
          <a:p>
            <a:pPr>
              <a:buFont typeface="+mj-lt"/>
              <a:buAutoNum type="arabicPeriod"/>
            </a:pPr>
            <a:r>
              <a:rPr lang="en-US" sz="1800" dirty="0"/>
              <a:t>C++ supports reference variables</a:t>
            </a:r>
            <a:endParaRPr lang="en-US" sz="1800" dirty="0" smtClean="0"/>
          </a:p>
          <a:p>
            <a:pPr>
              <a:buFont typeface="+mj-lt"/>
              <a:buAutoNum type="arabicPeriod"/>
            </a:pPr>
            <a:r>
              <a:rPr lang="en-US" sz="1800" dirty="0"/>
              <a:t>C++ supports virtual and friend functions.</a:t>
            </a:r>
            <a:endParaRPr lang="en-US" sz="1800" dirty="0" smtClean="0"/>
          </a:p>
          <a:p>
            <a:pPr marL="457200" indent="-457200">
              <a:buFont typeface="+mj-lt"/>
              <a:buAutoNum type="arabicPeriod"/>
            </a:pPr>
            <a:endParaRPr lang="en-US" sz="2000" dirty="0"/>
          </a:p>
        </p:txBody>
      </p:sp>
    </p:spTree>
    <p:extLst>
      <p:ext uri="{BB962C8B-B14F-4D97-AF65-F5344CB8AC3E}">
        <p14:creationId xmlns:p14="http://schemas.microsoft.com/office/powerpoint/2010/main" val="2426682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style>
          <a:lnRef idx="1">
            <a:schemeClr val="accent4"/>
          </a:lnRef>
          <a:fillRef idx="2">
            <a:schemeClr val="accent4"/>
          </a:fillRef>
          <a:effectRef idx="1">
            <a:schemeClr val="accent4"/>
          </a:effectRef>
          <a:fontRef idx="minor">
            <a:schemeClr val="dk1"/>
          </a:fontRef>
        </p:style>
        <p:txBody>
          <a:bodyPr>
            <a:noAutofit/>
          </a:bodyPr>
          <a:lstStyle/>
          <a:p>
            <a:r>
              <a:rPr lang="en-US" sz="3600" dirty="0">
                <a:latin typeface="Cooper Black" pitchFamily="18" charset="0"/>
              </a:rPr>
              <a:t>Difference between Structured Programming and </a:t>
            </a:r>
            <a:r>
              <a:rPr lang="en-US" sz="3600" dirty="0" smtClean="0">
                <a:latin typeface="Cooper Black" pitchFamily="18" charset="0"/>
              </a:rPr>
              <a:t>OOP</a:t>
            </a:r>
            <a:endParaRPr lang="en-US" sz="3600" dirty="0">
              <a:latin typeface="Cooper Black" pitchFamily="18" charset="0"/>
            </a:endParaRPr>
          </a:p>
        </p:txBody>
      </p:sp>
      <p:sp>
        <p:nvSpPr>
          <p:cNvPr id="3" name="Content Placeholder 2"/>
          <p:cNvSpPr>
            <a:spLocks noGrp="1"/>
          </p:cNvSpPr>
          <p:nvPr>
            <p:ph idx="1"/>
          </p:nvPr>
        </p:nvSpPr>
        <p:spPr/>
        <p:txBody>
          <a:bodyPr/>
          <a:lstStyle/>
          <a:p>
            <a:r>
              <a:rPr lang="en-US" dirty="0" smtClean="0"/>
              <a:t>Self</a:t>
            </a:r>
            <a:endParaRPr lang="en-US" dirty="0"/>
          </a:p>
        </p:txBody>
      </p:sp>
    </p:spTree>
    <p:extLst>
      <p:ext uri="{BB962C8B-B14F-4D97-AF65-F5344CB8AC3E}">
        <p14:creationId xmlns:p14="http://schemas.microsoft.com/office/powerpoint/2010/main" val="2643385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914400"/>
          </a:xfrm>
        </p:spPr>
        <p:style>
          <a:lnRef idx="1">
            <a:schemeClr val="accent4"/>
          </a:lnRef>
          <a:fillRef idx="2">
            <a:schemeClr val="accent4"/>
          </a:fillRef>
          <a:effectRef idx="1">
            <a:schemeClr val="accent4"/>
          </a:effectRef>
          <a:fontRef idx="minor">
            <a:schemeClr val="dk1"/>
          </a:fontRef>
        </p:style>
        <p:txBody>
          <a:bodyPr>
            <a:normAutofit/>
          </a:bodyPr>
          <a:lstStyle/>
          <a:p>
            <a:r>
              <a:rPr lang="en-US" sz="3600" dirty="0">
                <a:latin typeface="Cooper Black" pitchFamily="18" charset="0"/>
              </a:rPr>
              <a:t>Benefits of OOP </a:t>
            </a:r>
          </a:p>
        </p:txBody>
      </p:sp>
      <p:sp>
        <p:nvSpPr>
          <p:cNvPr id="3" name="Content Placeholder 2"/>
          <p:cNvSpPr>
            <a:spLocks noGrp="1"/>
          </p:cNvSpPr>
          <p:nvPr>
            <p:ph idx="1"/>
          </p:nvPr>
        </p:nvSpPr>
        <p:spPr>
          <a:xfrm>
            <a:off x="457200" y="1143000"/>
            <a:ext cx="8229600" cy="5562600"/>
          </a:xfrm>
        </p:spPr>
        <p:txBody>
          <a:bodyPr>
            <a:normAutofit fontScale="47500" lnSpcReduction="20000"/>
          </a:bodyPr>
          <a:lstStyle/>
          <a:p>
            <a:pPr marL="0" indent="0">
              <a:buNone/>
            </a:pPr>
            <a:r>
              <a:rPr lang="en-US" sz="5100" dirty="0" smtClean="0"/>
              <a:t>The </a:t>
            </a:r>
            <a:r>
              <a:rPr lang="en-US" sz="5100" dirty="0"/>
              <a:t>main advantages are</a:t>
            </a:r>
          </a:p>
          <a:p>
            <a:pPr algn="just"/>
            <a:r>
              <a:rPr lang="en-US" sz="4400" dirty="0" smtClean="0"/>
              <a:t>It </a:t>
            </a:r>
            <a:r>
              <a:rPr lang="en-US" sz="4400" dirty="0"/>
              <a:t>is easy to model a real system as real objects are represented by programming objects in OOP. The objects are processed by their member data and functions. It is easy to analyze the user requirements.</a:t>
            </a:r>
          </a:p>
          <a:p>
            <a:pPr algn="just"/>
            <a:r>
              <a:rPr lang="en-US" sz="4400" dirty="0" smtClean="0"/>
              <a:t>With </a:t>
            </a:r>
            <a:r>
              <a:rPr lang="en-US" sz="4400" dirty="0"/>
              <a:t>the help of inheritance, we can reuse the existing class to derive a new class such that the redundant code is eliminated and the use of existing class is extended. This saves time and cost of program.</a:t>
            </a:r>
          </a:p>
          <a:p>
            <a:pPr algn="just"/>
            <a:r>
              <a:rPr lang="en-US" sz="4400" dirty="0" smtClean="0"/>
              <a:t>In </a:t>
            </a:r>
            <a:r>
              <a:rPr lang="en-US" sz="4400" dirty="0"/>
              <a:t>OOP, data can be made private to a class such that only member functions of the class can access the data. This principle of data hiding helps the programmer to build a secure program that can not be invaded by code in other part of the program.</a:t>
            </a:r>
          </a:p>
          <a:p>
            <a:pPr algn="just"/>
            <a:r>
              <a:rPr lang="en-US" sz="4400" dirty="0" smtClean="0"/>
              <a:t>With </a:t>
            </a:r>
            <a:r>
              <a:rPr lang="en-US" sz="4400" dirty="0"/>
              <a:t>the help of polymorphism, the same function or same operator can be used for different purposes. This helps to manage software complexity easily.</a:t>
            </a:r>
          </a:p>
          <a:p>
            <a:pPr algn="just"/>
            <a:r>
              <a:rPr lang="en-US" sz="4400" dirty="0" smtClean="0"/>
              <a:t>Large </a:t>
            </a:r>
            <a:r>
              <a:rPr lang="en-US" sz="4400" dirty="0"/>
              <a:t>problems can be reduced to smaller and more manageable problems. It is easy to partition the work in a project based on objects.</a:t>
            </a:r>
          </a:p>
          <a:p>
            <a:endParaRPr lang="en-US" dirty="0"/>
          </a:p>
        </p:txBody>
      </p:sp>
    </p:spTree>
    <p:extLst>
      <p:ext uri="{BB962C8B-B14F-4D97-AF65-F5344CB8AC3E}">
        <p14:creationId xmlns:p14="http://schemas.microsoft.com/office/powerpoint/2010/main" val="329507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9527"/>
            <a:ext cx="5111750" cy="4678363"/>
          </a:xfrm>
        </p:spPr>
        <p:txBody>
          <a:bodyPr>
            <a:normAutofit/>
          </a:bodyPr>
          <a:lstStyle/>
          <a:p>
            <a:pPr algn="just"/>
            <a:r>
              <a:rPr lang="en-US" sz="2400" dirty="0" smtClean="0"/>
              <a:t>In </a:t>
            </a:r>
            <a:r>
              <a:rPr lang="en-US" sz="2400" dirty="0"/>
              <a:t>the early 1980's, also at Bell Laboratories, a programming language was created which was based upon the C language. </a:t>
            </a:r>
          </a:p>
          <a:p>
            <a:pPr algn="just"/>
            <a:r>
              <a:rPr lang="en-US" sz="2400" dirty="0"/>
              <a:t>This new language was developed by </a:t>
            </a:r>
            <a:r>
              <a:rPr lang="en-US" sz="2400" b="1" dirty="0" err="1"/>
              <a:t>Bjarne</a:t>
            </a:r>
            <a:r>
              <a:rPr lang="en-US" sz="2400" b="1" dirty="0"/>
              <a:t> </a:t>
            </a:r>
            <a:r>
              <a:rPr lang="en-US" sz="2400" b="1" dirty="0" err="1"/>
              <a:t>Stroustrup</a:t>
            </a:r>
            <a:r>
              <a:rPr lang="en-US" sz="2400" dirty="0"/>
              <a:t> and was called C</a:t>
            </a:r>
            <a:r>
              <a:rPr lang="en-US" sz="2400" dirty="0" smtClean="0"/>
              <a:t>++.</a:t>
            </a:r>
          </a:p>
          <a:p>
            <a:pPr algn="just"/>
            <a:r>
              <a:rPr lang="en-US" sz="2400" dirty="0"/>
              <a:t>Object-oriented programming was developed because limitations were discovered in earlier approaches to programming. </a:t>
            </a:r>
          </a:p>
          <a:p>
            <a:pPr algn="just"/>
            <a:endParaRPr lang="en-US" sz="2400"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740307"/>
            <a:ext cx="3048000" cy="4279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533400" y="152400"/>
            <a:ext cx="8001000" cy="1295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600" b="1" dirty="0"/>
              <a:t>Why Do We Need Object-Oriented</a:t>
            </a:r>
            <a:br>
              <a:rPr lang="en-US" sz="3600" b="1" dirty="0"/>
            </a:br>
            <a:r>
              <a:rPr lang="en-US" sz="3600" b="1" dirty="0"/>
              <a:t>Programming</a:t>
            </a:r>
            <a:r>
              <a:rPr lang="en-US" sz="3600" b="1" dirty="0" smtClean="0"/>
              <a:t>?</a:t>
            </a:r>
            <a:endParaRPr lang="en-US" dirty="0"/>
          </a:p>
        </p:txBody>
      </p:sp>
    </p:spTree>
    <p:extLst>
      <p:ext uri="{BB962C8B-B14F-4D97-AF65-F5344CB8AC3E}">
        <p14:creationId xmlns:p14="http://schemas.microsoft.com/office/powerpoint/2010/main" val="472992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0668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600" dirty="0">
                <a:latin typeface="Cooper Black" pitchFamily="18" charset="0"/>
              </a:rPr>
              <a:t>Characteristics of Object Oriented Programming </a:t>
            </a:r>
          </a:p>
        </p:txBody>
      </p:sp>
      <p:sp>
        <p:nvSpPr>
          <p:cNvPr id="3" name="Content Placeholder 2"/>
          <p:cNvSpPr>
            <a:spLocks noGrp="1"/>
          </p:cNvSpPr>
          <p:nvPr>
            <p:ph idx="1"/>
          </p:nvPr>
        </p:nvSpPr>
        <p:spPr/>
        <p:txBody>
          <a:bodyPr/>
          <a:lstStyle/>
          <a:p>
            <a:pPr marL="0" indent="0">
              <a:buNone/>
            </a:pPr>
            <a:r>
              <a:rPr lang="en-US" dirty="0"/>
              <a:t>The principal features of OOP are:</a:t>
            </a:r>
          </a:p>
          <a:p>
            <a:pPr marL="800100" lvl="2" indent="0">
              <a:buNone/>
            </a:pPr>
            <a:r>
              <a:rPr lang="en-US" sz="3200" dirty="0">
                <a:latin typeface="Tempus Sans ITC" pitchFamily="82" charset="0"/>
              </a:rPr>
              <a:t>1. Encapsulation</a:t>
            </a:r>
          </a:p>
          <a:p>
            <a:pPr marL="800100" lvl="2" indent="0">
              <a:buNone/>
            </a:pPr>
            <a:r>
              <a:rPr lang="en-US" sz="3200" dirty="0">
                <a:latin typeface="Tempus Sans ITC" pitchFamily="82" charset="0"/>
              </a:rPr>
              <a:t>2. Abstraction</a:t>
            </a:r>
          </a:p>
          <a:p>
            <a:pPr marL="800100" lvl="2" indent="0">
              <a:buNone/>
            </a:pPr>
            <a:r>
              <a:rPr lang="en-US" sz="3200" dirty="0">
                <a:latin typeface="Tempus Sans ITC" pitchFamily="82" charset="0"/>
              </a:rPr>
              <a:t>3. Inheritance</a:t>
            </a:r>
          </a:p>
          <a:p>
            <a:pPr marL="800100" lvl="2" indent="0">
              <a:buNone/>
            </a:pPr>
            <a:r>
              <a:rPr lang="en-US" sz="3200" dirty="0">
                <a:latin typeface="Tempus Sans ITC" pitchFamily="82" charset="0"/>
              </a:rPr>
              <a:t>4. Polymorphism</a:t>
            </a:r>
          </a:p>
          <a:p>
            <a:endParaRPr lang="en-US" dirty="0"/>
          </a:p>
        </p:txBody>
      </p:sp>
    </p:spTree>
    <p:extLst>
      <p:ext uri="{BB962C8B-B14F-4D97-AF65-F5344CB8AC3E}">
        <p14:creationId xmlns:p14="http://schemas.microsoft.com/office/powerpoint/2010/main" val="3488074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0668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600" dirty="0">
                <a:latin typeface="Cooper Black" pitchFamily="18" charset="0"/>
              </a:rPr>
              <a:t>Characteristics of Object Oriented Programming </a:t>
            </a:r>
          </a:p>
        </p:txBody>
      </p:sp>
      <p:sp>
        <p:nvSpPr>
          <p:cNvPr id="3" name="Content Placeholder 2"/>
          <p:cNvSpPr>
            <a:spLocks noGrp="1"/>
          </p:cNvSpPr>
          <p:nvPr>
            <p:ph idx="1"/>
          </p:nvPr>
        </p:nvSpPr>
        <p:spPr/>
        <p:txBody>
          <a:bodyPr/>
          <a:lstStyle/>
          <a:p>
            <a:pPr algn="just"/>
            <a:r>
              <a:rPr lang="en-US" b="1" dirty="0"/>
              <a:t>Data encapsulation</a:t>
            </a:r>
            <a:r>
              <a:rPr lang="en-US" dirty="0"/>
              <a:t> is a mechanism of </a:t>
            </a:r>
            <a:r>
              <a:rPr lang="en-US" dirty="0" smtClean="0"/>
              <a:t>Creating a class by combining object’s attributes and behaviors.</a:t>
            </a:r>
          </a:p>
          <a:p>
            <a:pPr algn="just"/>
            <a:r>
              <a:rPr lang="en-US" b="1" dirty="0" smtClean="0"/>
              <a:t>Data </a:t>
            </a:r>
            <a:r>
              <a:rPr lang="en-US" b="1" dirty="0"/>
              <a:t>abstraction</a:t>
            </a:r>
            <a:r>
              <a:rPr lang="en-US" dirty="0"/>
              <a:t> is a mechanism of exposing only the interfaces and hiding the implementation details from the user.</a:t>
            </a:r>
          </a:p>
          <a:p>
            <a:pPr algn="just"/>
            <a:endParaRPr lang="en-US" dirty="0"/>
          </a:p>
        </p:txBody>
      </p:sp>
    </p:spTree>
    <p:extLst>
      <p:ext uri="{BB962C8B-B14F-4D97-AF65-F5344CB8AC3E}">
        <p14:creationId xmlns:p14="http://schemas.microsoft.com/office/powerpoint/2010/main" val="2046734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0668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600" dirty="0">
                <a:latin typeface="Cooper Black" pitchFamily="18" charset="0"/>
              </a:rPr>
              <a:t>Characteristics of Object Oriented Programming </a:t>
            </a:r>
          </a:p>
        </p:txBody>
      </p:sp>
      <p:sp>
        <p:nvSpPr>
          <p:cNvPr id="3" name="Content Placeholder 2"/>
          <p:cNvSpPr>
            <a:spLocks noGrp="1"/>
          </p:cNvSpPr>
          <p:nvPr>
            <p:ph idx="1"/>
          </p:nvPr>
        </p:nvSpPr>
        <p:spPr/>
        <p:txBody>
          <a:bodyPr>
            <a:normAutofit/>
          </a:bodyPr>
          <a:lstStyle/>
          <a:p>
            <a:pPr algn="just"/>
            <a:r>
              <a:rPr lang="en-US" sz="2800" b="1" dirty="0"/>
              <a:t>Inheritance</a:t>
            </a:r>
            <a:r>
              <a:rPr lang="en-US" sz="2800" dirty="0"/>
              <a:t> is probably the most powerful feature of object-oriented programming, after </a:t>
            </a:r>
            <a:r>
              <a:rPr lang="en-US" sz="2800" dirty="0" smtClean="0"/>
              <a:t>classes themselves</a:t>
            </a:r>
            <a:r>
              <a:rPr lang="en-US" sz="2800" dirty="0"/>
              <a:t>. </a:t>
            </a:r>
            <a:endParaRPr lang="en-US" sz="2800" dirty="0" smtClean="0"/>
          </a:p>
          <a:p>
            <a:pPr algn="just"/>
            <a:r>
              <a:rPr lang="en-US" sz="2800" b="1" dirty="0" smtClean="0"/>
              <a:t>Inheritance</a:t>
            </a:r>
            <a:r>
              <a:rPr lang="en-US" sz="2800" dirty="0" smtClean="0"/>
              <a:t> </a:t>
            </a:r>
            <a:r>
              <a:rPr lang="en-US" sz="2800" dirty="0"/>
              <a:t>is the process of creating new classes, called </a:t>
            </a:r>
            <a:r>
              <a:rPr lang="en-US" sz="2800" i="1" dirty="0">
                <a:solidFill>
                  <a:srgbClr val="FF0000"/>
                </a:solidFill>
              </a:rPr>
              <a:t>derived classes</a:t>
            </a:r>
            <a:r>
              <a:rPr lang="en-US" sz="2800" dirty="0"/>
              <a:t>, </a:t>
            </a:r>
            <a:r>
              <a:rPr lang="en-US" sz="2800" dirty="0" smtClean="0"/>
              <a:t>from existing </a:t>
            </a:r>
            <a:r>
              <a:rPr lang="en-US" sz="2800" dirty="0"/>
              <a:t>or </a:t>
            </a:r>
            <a:r>
              <a:rPr lang="en-US" sz="2800" i="1" dirty="0">
                <a:solidFill>
                  <a:srgbClr val="FF0000"/>
                </a:solidFill>
              </a:rPr>
              <a:t>base classes</a:t>
            </a:r>
            <a:r>
              <a:rPr lang="en-US" sz="2800" dirty="0"/>
              <a:t>. </a:t>
            </a:r>
            <a:endParaRPr lang="en-US" sz="2800" dirty="0" smtClean="0"/>
          </a:p>
          <a:p>
            <a:pPr algn="just"/>
            <a:r>
              <a:rPr lang="en-US" sz="2800" dirty="0" smtClean="0"/>
              <a:t>The </a:t>
            </a:r>
            <a:r>
              <a:rPr lang="en-US" sz="2800" dirty="0"/>
              <a:t>derived class inherits all the capabilities of the base class </a:t>
            </a:r>
            <a:r>
              <a:rPr lang="en-US" sz="2800" dirty="0" smtClean="0"/>
              <a:t>but can </a:t>
            </a:r>
            <a:r>
              <a:rPr lang="en-US" sz="2800" dirty="0"/>
              <a:t>add embellishments and refinements of its own. The base class is unchanged by </a:t>
            </a:r>
            <a:r>
              <a:rPr lang="en-US" sz="2800" dirty="0" smtClean="0"/>
              <a:t>this process</a:t>
            </a:r>
            <a:r>
              <a:rPr lang="en-US" sz="2800" dirty="0"/>
              <a:t>. </a:t>
            </a:r>
            <a:endParaRPr lang="en-US" sz="2800" dirty="0"/>
          </a:p>
        </p:txBody>
      </p:sp>
    </p:spTree>
    <p:extLst>
      <p:ext uri="{BB962C8B-B14F-4D97-AF65-F5344CB8AC3E}">
        <p14:creationId xmlns:p14="http://schemas.microsoft.com/office/powerpoint/2010/main" val="2046734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638800"/>
          </a:xfrm>
        </p:spPr>
        <p:txBody>
          <a:bodyPr/>
          <a:lstStyle/>
          <a:p>
            <a:r>
              <a:rPr lang="en-US" dirty="0"/>
              <a:t>The inheritance relationship is shown in Figure 9.1.</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799"/>
            <a:ext cx="4803802" cy="502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28600" y="0"/>
            <a:ext cx="8686800" cy="10668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600" dirty="0">
                <a:latin typeface="Cooper Black" pitchFamily="18" charset="0"/>
              </a:rPr>
              <a:t>Characteristics of Object Oriented Programming </a:t>
            </a:r>
          </a:p>
        </p:txBody>
      </p:sp>
    </p:spTree>
    <p:extLst>
      <p:ext uri="{BB962C8B-B14F-4D97-AF65-F5344CB8AC3E}">
        <p14:creationId xmlns:p14="http://schemas.microsoft.com/office/powerpoint/2010/main" val="2928162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638800"/>
          </a:xfrm>
        </p:spPr>
        <p:txBody>
          <a:bodyPr/>
          <a:lstStyle/>
          <a:p>
            <a:pPr algn="just">
              <a:buFont typeface="Wingdings" pitchFamily="2" charset="2"/>
              <a:buChar char="Ø"/>
            </a:pPr>
            <a:r>
              <a:rPr lang="en-US" b="1" dirty="0"/>
              <a:t>P</a:t>
            </a:r>
            <a:r>
              <a:rPr lang="en-US" b="1" dirty="0" smtClean="0"/>
              <a:t>olymorphism</a:t>
            </a:r>
            <a:r>
              <a:rPr lang="en-US" dirty="0"/>
              <a:t> means that some code or operations or objects behave differently in different contexts.</a:t>
            </a:r>
          </a:p>
          <a:p>
            <a:r>
              <a:rPr lang="en-US" dirty="0"/>
              <a:t>For example, the + (plus) operator in C++:</a:t>
            </a:r>
          </a:p>
          <a:p>
            <a:pPr lvl="1"/>
            <a:r>
              <a:rPr lang="en-US" dirty="0"/>
              <a:t>4 + 5 &lt;-- integer addition </a:t>
            </a:r>
            <a:endParaRPr lang="en-US" dirty="0" smtClean="0"/>
          </a:p>
          <a:p>
            <a:pPr lvl="1"/>
            <a:r>
              <a:rPr lang="en-US" dirty="0" smtClean="0"/>
              <a:t>3.14 </a:t>
            </a:r>
            <a:r>
              <a:rPr lang="en-US" dirty="0"/>
              <a:t>+ 2.0 &lt;-- floating point addition </a:t>
            </a:r>
            <a:endParaRPr lang="en-US" dirty="0" smtClean="0"/>
          </a:p>
          <a:p>
            <a:pPr lvl="1"/>
            <a:r>
              <a:rPr lang="en-US" dirty="0" smtClean="0"/>
              <a:t>s1 </a:t>
            </a:r>
            <a:r>
              <a:rPr lang="en-US" dirty="0"/>
              <a:t>+ "bar" &lt;-- string concatenation! </a:t>
            </a:r>
            <a:endParaRPr lang="en-US" dirty="0" smtClean="0"/>
          </a:p>
          <a:p>
            <a:pPr lvl="1"/>
            <a:r>
              <a:rPr lang="en-US" dirty="0" smtClean="0"/>
              <a:t>In </a:t>
            </a:r>
            <a:r>
              <a:rPr lang="en-US" dirty="0"/>
              <a:t>C++, that type of polymorphism is called overloading.</a:t>
            </a:r>
          </a:p>
          <a:p>
            <a:endParaRPr lang="en-US" dirty="0"/>
          </a:p>
        </p:txBody>
      </p:sp>
      <p:sp>
        <p:nvSpPr>
          <p:cNvPr id="5" name="Title 1"/>
          <p:cNvSpPr>
            <a:spLocks noGrp="1"/>
          </p:cNvSpPr>
          <p:nvPr>
            <p:ph type="title"/>
          </p:nvPr>
        </p:nvSpPr>
        <p:spPr>
          <a:xfrm>
            <a:off x="228600" y="0"/>
            <a:ext cx="8686800" cy="10668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600" dirty="0">
                <a:latin typeface="Cooper Black" pitchFamily="18" charset="0"/>
              </a:rPr>
              <a:t>Characteristics of Object Oriented Programming </a:t>
            </a:r>
          </a:p>
        </p:txBody>
      </p:sp>
    </p:spTree>
    <p:extLst>
      <p:ext uri="{BB962C8B-B14F-4D97-AF65-F5344CB8AC3E}">
        <p14:creationId xmlns:p14="http://schemas.microsoft.com/office/powerpoint/2010/main" val="1468896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dirty="0" smtClean="0">
                <a:latin typeface="Candara" pitchFamily="34" charset="0"/>
              </a:rPr>
              <a:t> Main </a:t>
            </a:r>
            <a:r>
              <a:rPr lang="en-US" dirty="0">
                <a:latin typeface="Candara" pitchFamily="34" charset="0"/>
              </a:rPr>
              <a:t>application areas of OOP are</a:t>
            </a:r>
          </a:p>
          <a:p>
            <a:pPr lvl="2" indent="-342900">
              <a:spcBef>
                <a:spcPts val="1200"/>
              </a:spcBef>
              <a:buFont typeface="Wingdings" pitchFamily="2" charset="2"/>
              <a:buChar char="§"/>
            </a:pPr>
            <a:r>
              <a:rPr lang="en-US" dirty="0"/>
              <a:t> Real Time Systems</a:t>
            </a:r>
          </a:p>
          <a:p>
            <a:pPr lvl="2" indent="-342900">
              <a:spcBef>
                <a:spcPts val="1200"/>
              </a:spcBef>
              <a:buFont typeface="Wingdings" pitchFamily="2" charset="2"/>
              <a:buChar char="§"/>
            </a:pPr>
            <a:r>
              <a:rPr lang="en-US" dirty="0"/>
              <a:t> </a:t>
            </a:r>
            <a:r>
              <a:rPr lang="en-US" dirty="0" smtClean="0"/>
              <a:t>Simulation </a:t>
            </a:r>
            <a:r>
              <a:rPr lang="en-US" dirty="0"/>
              <a:t>and </a:t>
            </a:r>
            <a:r>
              <a:rPr lang="en-US" dirty="0" smtClean="0"/>
              <a:t>Modeling</a:t>
            </a:r>
          </a:p>
          <a:p>
            <a:pPr lvl="2" indent="-342900">
              <a:spcBef>
                <a:spcPts val="1200"/>
              </a:spcBef>
              <a:buFont typeface="Wingdings" pitchFamily="2" charset="2"/>
              <a:buChar char="§"/>
            </a:pPr>
            <a:r>
              <a:rPr lang="en-US" dirty="0"/>
              <a:t>Client-Server System</a:t>
            </a:r>
          </a:p>
          <a:p>
            <a:pPr lvl="2" indent="-342900">
              <a:spcBef>
                <a:spcPts val="1200"/>
              </a:spcBef>
              <a:buFont typeface="Wingdings" pitchFamily="2" charset="2"/>
              <a:buChar char="§"/>
            </a:pPr>
            <a:r>
              <a:rPr lang="en-US" dirty="0"/>
              <a:t> </a:t>
            </a:r>
            <a:r>
              <a:rPr lang="en-US" dirty="0" smtClean="0"/>
              <a:t>Object </a:t>
            </a:r>
            <a:r>
              <a:rPr lang="en-US" dirty="0"/>
              <a:t>oriented databases</a:t>
            </a:r>
          </a:p>
          <a:p>
            <a:pPr lvl="2" indent="-342900">
              <a:spcBef>
                <a:spcPts val="1200"/>
              </a:spcBef>
              <a:buFont typeface="Wingdings" pitchFamily="2" charset="2"/>
              <a:buChar char="§"/>
            </a:pPr>
            <a:r>
              <a:rPr lang="en-US" dirty="0"/>
              <a:t> </a:t>
            </a:r>
            <a:r>
              <a:rPr lang="en-US" dirty="0" smtClean="0"/>
              <a:t>AI </a:t>
            </a:r>
            <a:r>
              <a:rPr lang="en-US" dirty="0"/>
              <a:t>and Expert System</a:t>
            </a:r>
          </a:p>
          <a:p>
            <a:pPr lvl="2" indent="-342900">
              <a:spcBef>
                <a:spcPts val="1200"/>
              </a:spcBef>
              <a:buFont typeface="Wingdings" pitchFamily="2" charset="2"/>
              <a:buChar char="§"/>
            </a:pPr>
            <a:r>
              <a:rPr lang="en-US" dirty="0"/>
              <a:t> </a:t>
            </a:r>
            <a:r>
              <a:rPr lang="en-US" dirty="0" smtClean="0"/>
              <a:t>Neural </a:t>
            </a:r>
            <a:r>
              <a:rPr lang="en-US" dirty="0"/>
              <a:t>Networks and parallel programming</a:t>
            </a:r>
          </a:p>
          <a:p>
            <a:pPr lvl="2" indent="-342900">
              <a:spcBef>
                <a:spcPts val="1200"/>
              </a:spcBef>
              <a:buFont typeface="Wingdings" pitchFamily="2" charset="2"/>
              <a:buChar char="§"/>
            </a:pPr>
            <a:r>
              <a:rPr lang="en-US" dirty="0"/>
              <a:t> </a:t>
            </a:r>
            <a:r>
              <a:rPr lang="en-US" dirty="0" smtClean="0"/>
              <a:t>Decision </a:t>
            </a:r>
            <a:r>
              <a:rPr lang="en-US" dirty="0"/>
              <a:t>support and office automation </a:t>
            </a:r>
            <a:r>
              <a:rPr lang="en-US" dirty="0" smtClean="0"/>
              <a:t>system etc.</a:t>
            </a:r>
            <a:endParaRPr lang="en-US" dirty="0"/>
          </a:p>
          <a:p>
            <a:endParaRPr lang="en-US" dirty="0"/>
          </a:p>
        </p:txBody>
      </p:sp>
      <p:sp>
        <p:nvSpPr>
          <p:cNvPr id="5" name="Title 1"/>
          <p:cNvSpPr txBox="1">
            <a:spLocks/>
          </p:cNvSpPr>
          <p:nvPr/>
        </p:nvSpPr>
        <p:spPr>
          <a:xfrm>
            <a:off x="381000" y="152400"/>
            <a:ext cx="8305800" cy="114300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smtClean="0">
                <a:latin typeface="Cooper Black" pitchFamily="18" charset="0"/>
              </a:rPr>
              <a:t>Application of Object Oriented Programming </a:t>
            </a:r>
            <a:endParaRPr lang="en-US" sz="3200" dirty="0">
              <a:latin typeface="Cooper Black" pitchFamily="18" charset="0"/>
            </a:endParaRPr>
          </a:p>
        </p:txBody>
      </p:sp>
    </p:spTree>
    <p:extLst>
      <p:ext uri="{BB962C8B-B14F-4D97-AF65-F5344CB8AC3E}">
        <p14:creationId xmlns:p14="http://schemas.microsoft.com/office/powerpoint/2010/main" val="1911990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305800" cy="1143000"/>
          </a:xfrm>
          <a:solidFill>
            <a:srgbClr val="002060"/>
          </a:solidFill>
        </p:spPr>
        <p:txBody>
          <a:bodyPr>
            <a:normAutofit/>
          </a:bodyPr>
          <a:lstStyle/>
          <a:p>
            <a:r>
              <a:rPr lang="en-US" sz="6600" dirty="0" smtClean="0">
                <a:solidFill>
                  <a:schemeClr val="bg1"/>
                </a:solidFill>
                <a:latin typeface="Maiandra GD" pitchFamily="34" charset="0"/>
              </a:rPr>
              <a:t>Thank You!!</a:t>
            </a:r>
            <a:endParaRPr lang="en-US" sz="6600" dirty="0">
              <a:solidFill>
                <a:schemeClr val="bg1"/>
              </a:solidFill>
              <a:latin typeface="Maiandra GD" pitchFamily="34" charset="0"/>
            </a:endParaRPr>
          </a:p>
        </p:txBody>
      </p:sp>
    </p:spTree>
    <p:extLst>
      <p:ext uri="{BB962C8B-B14F-4D97-AF65-F5344CB8AC3E}">
        <p14:creationId xmlns:p14="http://schemas.microsoft.com/office/powerpoint/2010/main" val="55042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latin typeface="Cooper Black" pitchFamily="18" charset="0"/>
              </a:rPr>
              <a:t>Problems with Structured </a:t>
            </a:r>
            <a:r>
              <a:rPr lang="en-US" b="1" dirty="0" smtClean="0">
                <a:latin typeface="Cooper Black" pitchFamily="18" charset="0"/>
              </a:rPr>
              <a:t>Programming</a:t>
            </a:r>
            <a:endParaRPr lang="en-US" dirty="0">
              <a:latin typeface="Cooper Black" pitchFamily="18" charset="0"/>
            </a:endParaRPr>
          </a:p>
        </p:txBody>
      </p:sp>
      <p:sp>
        <p:nvSpPr>
          <p:cNvPr id="3" name="Content Placeholder 2"/>
          <p:cNvSpPr>
            <a:spLocks noGrp="1"/>
          </p:cNvSpPr>
          <p:nvPr>
            <p:ph idx="1"/>
          </p:nvPr>
        </p:nvSpPr>
        <p:spPr>
          <a:xfrm>
            <a:off x="457200" y="1676400"/>
            <a:ext cx="8229600" cy="4449763"/>
          </a:xfrm>
        </p:spPr>
        <p:txBody>
          <a:bodyPr>
            <a:normAutofit fontScale="70000" lnSpcReduction="20000"/>
          </a:bodyPr>
          <a:lstStyle/>
          <a:p>
            <a:pPr algn="just"/>
            <a:r>
              <a:rPr lang="en-US" dirty="0"/>
              <a:t>As programs grow ever larger and more complex, even the structured </a:t>
            </a:r>
            <a:r>
              <a:rPr lang="en-US" dirty="0" smtClean="0"/>
              <a:t>programming approach </a:t>
            </a:r>
            <a:r>
              <a:rPr lang="en-US" dirty="0"/>
              <a:t>begins to show signs of strain. </a:t>
            </a:r>
            <a:endParaRPr lang="en-US" dirty="0" smtClean="0"/>
          </a:p>
          <a:p>
            <a:pPr algn="just"/>
            <a:r>
              <a:rPr lang="en-US" dirty="0" smtClean="0"/>
              <a:t>Analyzing </a:t>
            </a:r>
            <a:r>
              <a:rPr lang="en-US" dirty="0"/>
              <a:t>the reasons for these failures reveals that there are weaknesses in the </a:t>
            </a:r>
            <a:r>
              <a:rPr lang="en-US" dirty="0" smtClean="0"/>
              <a:t>procedural paradigm </a:t>
            </a:r>
            <a:r>
              <a:rPr lang="en-US" dirty="0"/>
              <a:t>itself. </a:t>
            </a:r>
            <a:endParaRPr lang="en-US" dirty="0" smtClean="0"/>
          </a:p>
          <a:p>
            <a:pPr algn="just"/>
            <a:r>
              <a:rPr lang="en-US" dirty="0" smtClean="0"/>
              <a:t>No </a:t>
            </a:r>
            <a:r>
              <a:rPr lang="en-US" dirty="0"/>
              <a:t>matter how well the structured programming approach is </a:t>
            </a:r>
            <a:r>
              <a:rPr lang="en-US" dirty="0" smtClean="0"/>
              <a:t>implemented, large </a:t>
            </a:r>
            <a:r>
              <a:rPr lang="en-US" dirty="0"/>
              <a:t>programs become excessively complex.</a:t>
            </a:r>
          </a:p>
          <a:p>
            <a:pPr algn="just"/>
            <a:r>
              <a:rPr lang="en-US" dirty="0"/>
              <a:t>What are the reasons for these problems with procedural languages? </a:t>
            </a:r>
            <a:endParaRPr lang="en-US" dirty="0" smtClean="0"/>
          </a:p>
          <a:p>
            <a:pPr marL="0" indent="0" algn="just">
              <a:buNone/>
            </a:pPr>
            <a:endParaRPr lang="en-US" dirty="0" smtClean="0"/>
          </a:p>
          <a:p>
            <a:pPr marL="0" indent="0" algn="just">
              <a:buNone/>
            </a:pPr>
            <a:r>
              <a:rPr lang="en-US" dirty="0" smtClean="0">
                <a:solidFill>
                  <a:srgbClr val="FF0000"/>
                </a:solidFill>
              </a:rPr>
              <a:t>There </a:t>
            </a:r>
            <a:r>
              <a:rPr lang="en-US" dirty="0">
                <a:solidFill>
                  <a:srgbClr val="FF0000"/>
                </a:solidFill>
              </a:rPr>
              <a:t>are two </a:t>
            </a:r>
            <a:r>
              <a:rPr lang="en-US" dirty="0" smtClean="0">
                <a:solidFill>
                  <a:srgbClr val="FF0000"/>
                </a:solidFill>
              </a:rPr>
              <a:t>related problems</a:t>
            </a:r>
            <a:r>
              <a:rPr lang="en-US" dirty="0">
                <a:solidFill>
                  <a:srgbClr val="FF0000"/>
                </a:solidFill>
              </a:rPr>
              <a:t>. </a:t>
            </a:r>
            <a:endParaRPr lang="en-US" dirty="0" smtClean="0">
              <a:solidFill>
                <a:srgbClr val="FF0000"/>
              </a:solidFill>
            </a:endParaRPr>
          </a:p>
          <a:p>
            <a:pPr algn="just">
              <a:buFont typeface="Wingdings" pitchFamily="2" charset="2"/>
              <a:buChar char="ü"/>
            </a:pPr>
            <a:r>
              <a:rPr lang="en-US" dirty="0" smtClean="0"/>
              <a:t>First</a:t>
            </a:r>
            <a:r>
              <a:rPr lang="en-US" dirty="0"/>
              <a:t>, functions have unrestricted access to global data. </a:t>
            </a:r>
            <a:endParaRPr lang="en-US" dirty="0" smtClean="0"/>
          </a:p>
          <a:p>
            <a:pPr algn="just">
              <a:buFont typeface="Wingdings" pitchFamily="2" charset="2"/>
              <a:buChar char="ü"/>
            </a:pPr>
            <a:r>
              <a:rPr lang="en-US" dirty="0" smtClean="0"/>
              <a:t>Second</a:t>
            </a:r>
            <a:r>
              <a:rPr lang="en-US" dirty="0"/>
              <a:t>, unrelated </a:t>
            </a:r>
            <a:r>
              <a:rPr lang="en-US" dirty="0" smtClean="0"/>
              <a:t>functions and </a:t>
            </a:r>
            <a:r>
              <a:rPr lang="en-US" dirty="0"/>
              <a:t>data, the basis of the procedural paradigm, provide a poor model of the real world.</a:t>
            </a:r>
          </a:p>
        </p:txBody>
      </p:sp>
    </p:spTree>
    <p:extLst>
      <p:ext uri="{BB962C8B-B14F-4D97-AF65-F5344CB8AC3E}">
        <p14:creationId xmlns:p14="http://schemas.microsoft.com/office/powerpoint/2010/main" val="3651757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A </a:t>
            </a:r>
            <a:r>
              <a:rPr lang="en-US" b="1" dirty="0"/>
              <a:t>procedural language</a:t>
            </a:r>
            <a:r>
              <a:rPr lang="en-US" dirty="0"/>
              <a:t> is a type of computer programming </a:t>
            </a:r>
            <a:r>
              <a:rPr lang="en-US" b="1" dirty="0"/>
              <a:t>language</a:t>
            </a:r>
            <a:r>
              <a:rPr lang="en-US" dirty="0"/>
              <a:t> that specifies a series of well-structured steps and procedures within its programming context to compose a program. </a:t>
            </a:r>
          </a:p>
          <a:p>
            <a:pPr algn="just"/>
            <a:r>
              <a:rPr lang="en-US" dirty="0"/>
              <a:t>It contains a systematic order of statements, functions and commands to complete a computational task or program.</a:t>
            </a:r>
          </a:p>
          <a:p>
            <a:endParaRPr lang="en-US" dirty="0"/>
          </a:p>
        </p:txBody>
      </p:sp>
      <p:sp>
        <p:nvSpPr>
          <p:cNvPr id="5" name="Title 1"/>
          <p:cNvSpPr txBox="1">
            <a:spLocks/>
          </p:cNvSpPr>
          <p:nvPr/>
        </p:nvSpPr>
        <p:spPr>
          <a:xfrm>
            <a:off x="457200" y="274638"/>
            <a:ext cx="8229600" cy="944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1" algn="ctr" rtl="0">
              <a:spcBef>
                <a:spcPct val="0"/>
              </a:spcBef>
            </a:pPr>
            <a:r>
              <a:rPr lang="en-US" sz="3600" smtClean="0">
                <a:solidFill>
                  <a:srgbClr val="002060"/>
                </a:solidFill>
                <a:latin typeface="Cooper Black" pitchFamily="18" charset="0"/>
              </a:rPr>
              <a:t>What is a Procedural Language?</a:t>
            </a:r>
            <a:endParaRPr lang="en-US" dirty="0"/>
          </a:p>
        </p:txBody>
      </p:sp>
    </p:spTree>
    <p:extLst>
      <p:ext uri="{BB962C8B-B14F-4D97-AF65-F5344CB8AC3E}">
        <p14:creationId xmlns:p14="http://schemas.microsoft.com/office/powerpoint/2010/main" val="3215100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2">
            <a:schemeClr val="accent5">
              <a:shade val="50000"/>
            </a:schemeClr>
          </a:lnRef>
          <a:fillRef idx="1">
            <a:schemeClr val="accent5"/>
          </a:fillRef>
          <a:effectRef idx="0">
            <a:schemeClr val="accent5"/>
          </a:effectRef>
          <a:fontRef idx="minor">
            <a:schemeClr val="lt1"/>
          </a:fontRef>
        </p:style>
        <p:txBody>
          <a:bodyPr/>
          <a:lstStyle/>
          <a:p>
            <a:pPr lvl="1" algn="ctr" rtl="0">
              <a:spcBef>
                <a:spcPct val="0"/>
              </a:spcBef>
            </a:pPr>
            <a:r>
              <a:rPr lang="en-US" sz="3600" dirty="0" smtClean="0">
                <a:solidFill>
                  <a:srgbClr val="002060"/>
                </a:solidFill>
                <a:latin typeface="Cooper Black" pitchFamily="18" charset="0"/>
              </a:rPr>
              <a:t>What is </a:t>
            </a:r>
            <a:r>
              <a:rPr lang="en-US" sz="3600" dirty="0">
                <a:solidFill>
                  <a:srgbClr val="002060"/>
                </a:solidFill>
                <a:latin typeface="Cooper Black" pitchFamily="18" charset="0"/>
              </a:rPr>
              <a:t>a</a:t>
            </a:r>
            <a:r>
              <a:rPr lang="en-US" sz="3600" dirty="0" smtClean="0">
                <a:solidFill>
                  <a:srgbClr val="002060"/>
                </a:solidFill>
                <a:latin typeface="Cooper Black" pitchFamily="18" charset="0"/>
              </a:rPr>
              <a:t> Procedural Language?</a:t>
            </a:r>
            <a:endParaRPr lang="en-US" dirty="0"/>
          </a:p>
        </p:txBody>
      </p:sp>
      <p:sp>
        <p:nvSpPr>
          <p:cNvPr id="3" name="Content Placeholder 2"/>
          <p:cNvSpPr>
            <a:spLocks noGrp="1"/>
          </p:cNvSpPr>
          <p:nvPr>
            <p:ph idx="1"/>
          </p:nvPr>
        </p:nvSpPr>
        <p:spPr/>
        <p:txBody>
          <a:bodyPr/>
          <a:lstStyle/>
          <a:p>
            <a:pPr algn="just">
              <a:buFont typeface="Wingdings" pitchFamily="2" charset="2"/>
              <a:buChar char="v"/>
            </a:pPr>
            <a:r>
              <a:rPr lang="en-US" b="1" dirty="0" smtClean="0"/>
              <a:t>Each </a:t>
            </a:r>
            <a:r>
              <a:rPr lang="en-US" b="1" dirty="0"/>
              <a:t>statement</a:t>
            </a:r>
            <a:r>
              <a:rPr lang="en-US" dirty="0"/>
              <a:t> in the language tells the computer to </a:t>
            </a:r>
            <a:r>
              <a:rPr lang="en-US" b="1" dirty="0"/>
              <a:t>do something</a:t>
            </a:r>
            <a:r>
              <a:rPr lang="en-US" dirty="0"/>
              <a:t>: </a:t>
            </a:r>
            <a:r>
              <a:rPr lang="en-US" dirty="0">
                <a:solidFill>
                  <a:srgbClr val="C00000"/>
                </a:solidFill>
              </a:rPr>
              <a:t>Get</a:t>
            </a:r>
            <a:r>
              <a:rPr lang="en-US" dirty="0"/>
              <a:t> some </a:t>
            </a:r>
            <a:r>
              <a:rPr lang="en-US" dirty="0">
                <a:solidFill>
                  <a:srgbClr val="C00000"/>
                </a:solidFill>
              </a:rPr>
              <a:t>input</a:t>
            </a:r>
            <a:r>
              <a:rPr lang="en-US" dirty="0"/>
              <a:t>, </a:t>
            </a:r>
            <a:r>
              <a:rPr lang="en-US" dirty="0">
                <a:solidFill>
                  <a:srgbClr val="C00000"/>
                </a:solidFill>
              </a:rPr>
              <a:t>add</a:t>
            </a:r>
            <a:r>
              <a:rPr lang="en-US" dirty="0"/>
              <a:t> these </a:t>
            </a:r>
            <a:r>
              <a:rPr lang="en-US" dirty="0">
                <a:solidFill>
                  <a:srgbClr val="C00000"/>
                </a:solidFill>
              </a:rPr>
              <a:t>numbers</a:t>
            </a:r>
            <a:r>
              <a:rPr lang="en-US" dirty="0"/>
              <a:t>, </a:t>
            </a:r>
            <a:r>
              <a:rPr lang="en-US" dirty="0">
                <a:solidFill>
                  <a:srgbClr val="C00000"/>
                </a:solidFill>
              </a:rPr>
              <a:t>divide by six, display that output </a:t>
            </a:r>
            <a:r>
              <a:rPr lang="en-US" dirty="0"/>
              <a:t>etc.</a:t>
            </a:r>
          </a:p>
          <a:p>
            <a:pPr algn="just">
              <a:buFont typeface="Wingdings" pitchFamily="2" charset="2"/>
              <a:buChar char="v"/>
            </a:pPr>
            <a:r>
              <a:rPr lang="en-US" dirty="0"/>
              <a:t>A program in a procedural language is a </a:t>
            </a:r>
            <a:r>
              <a:rPr lang="en-US" dirty="0">
                <a:solidFill>
                  <a:srgbClr val="C00000"/>
                </a:solidFill>
              </a:rPr>
              <a:t>list of instructions</a:t>
            </a:r>
            <a:r>
              <a:rPr lang="en-US" dirty="0" smtClean="0"/>
              <a:t>.</a:t>
            </a:r>
          </a:p>
          <a:p>
            <a:pPr algn="just">
              <a:buFont typeface="Wingdings" pitchFamily="2" charset="2"/>
              <a:buChar char="v"/>
            </a:pPr>
            <a:r>
              <a:rPr lang="en-US" dirty="0"/>
              <a:t>C, Pascal, FORTRAN, and similar languages are </a:t>
            </a:r>
            <a:r>
              <a:rPr lang="en-US" i="1" dirty="0"/>
              <a:t>procedural languages</a:t>
            </a:r>
            <a:r>
              <a:rPr lang="en-US" dirty="0"/>
              <a:t>. </a:t>
            </a:r>
          </a:p>
          <a:p>
            <a:pPr algn="just">
              <a:buFont typeface="Wingdings" pitchFamily="2" charset="2"/>
              <a:buChar char="v"/>
            </a:pPr>
            <a:endParaRPr lang="en-US" dirty="0"/>
          </a:p>
          <a:p>
            <a:endParaRPr lang="en-US" dirty="0"/>
          </a:p>
        </p:txBody>
      </p:sp>
    </p:spTree>
    <p:extLst>
      <p:ext uri="{BB962C8B-B14F-4D97-AF65-F5344CB8AC3E}">
        <p14:creationId xmlns:p14="http://schemas.microsoft.com/office/powerpoint/2010/main" val="2765160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style>
          <a:lnRef idx="1">
            <a:schemeClr val="accent1"/>
          </a:lnRef>
          <a:fillRef idx="2">
            <a:schemeClr val="accent1"/>
          </a:fillRef>
          <a:effectRef idx="1">
            <a:schemeClr val="accent1"/>
          </a:effectRef>
          <a:fontRef idx="minor">
            <a:schemeClr val="dk1"/>
          </a:fontRef>
        </p:style>
        <p:txBody>
          <a:bodyPr>
            <a:noAutofit/>
          </a:bodyPr>
          <a:lstStyle/>
          <a:p>
            <a:r>
              <a:rPr lang="en-US" sz="3600" dirty="0" smtClean="0">
                <a:latin typeface="Cooper Black" pitchFamily="18" charset="0"/>
              </a:rPr>
              <a:t>Simple Comparison between OOP and Procedural Programming</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000" dirty="0"/>
              <a:t>A simple way to compare both programming methods is to think of Object-oriented Programming as  learn to read picture book</a:t>
            </a:r>
            <a:r>
              <a:rPr lang="en-US" sz="2000" dirty="0" smtClean="0"/>
              <a:t>.</a:t>
            </a:r>
          </a:p>
          <a:p>
            <a:pPr algn="just"/>
            <a:r>
              <a:rPr lang="en-US" sz="2000" dirty="0" smtClean="0"/>
              <a:t> </a:t>
            </a:r>
            <a:r>
              <a:rPr lang="en-US" sz="2000" dirty="0"/>
              <a:t>As children see pictures of simple objects like a house or picture they know that throughout the book when they see a picture of the house it represents the word house. </a:t>
            </a:r>
            <a:endParaRPr lang="en-US" sz="2000" dirty="0" smtClean="0"/>
          </a:p>
          <a:p>
            <a:pPr algn="just"/>
            <a:r>
              <a:rPr lang="en-US" sz="2000" dirty="0" smtClean="0"/>
              <a:t>The </a:t>
            </a:r>
            <a:r>
              <a:rPr lang="en-US" sz="2000" dirty="0"/>
              <a:t>children can then read through the book as words are substituted throughout the story with pictures.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09999"/>
            <a:ext cx="3352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938341"/>
            <a:ext cx="4114800" cy="261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765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sz="3100" dirty="0"/>
              <a:t>In Object-oriented Programming the classes could represent the pictures in the learn to read books. A house could represent a class and anything the developer wants to have included to describe that house like the color, size, number of bathrooms etc.</a:t>
            </a:r>
          </a:p>
          <a:p>
            <a:pPr algn="just"/>
            <a:r>
              <a:rPr lang="en-US" sz="3100" dirty="0"/>
              <a:t>In Procedural Programming the learn to read book would be words on the page without pictures to help guide the young learner through the book. If the story was changed in the beginning of the book it could disrupt or make the story later on in the book not make any sense. Although learning to read the book would make programming with Procedural Programming simple, it would make it difficult for other readers in the case of the book or programmers in the case of Procedural Programming to add to the story.</a:t>
            </a:r>
          </a:p>
          <a:p>
            <a:endParaRPr lang="en-US" dirty="0"/>
          </a:p>
        </p:txBody>
      </p:sp>
      <p:sp>
        <p:nvSpPr>
          <p:cNvPr id="4" name="Title 1"/>
          <p:cNvSpPr>
            <a:spLocks noGrp="1"/>
          </p:cNvSpPr>
          <p:nvPr>
            <p:ph type="title"/>
          </p:nvPr>
        </p:nvSpPr>
        <p:spPr>
          <a:xfrm>
            <a:off x="457200" y="228600"/>
            <a:ext cx="8229600" cy="1143000"/>
          </a:xfrm>
        </p:spPr>
        <p:style>
          <a:lnRef idx="1">
            <a:schemeClr val="accent1"/>
          </a:lnRef>
          <a:fillRef idx="2">
            <a:schemeClr val="accent1"/>
          </a:fillRef>
          <a:effectRef idx="1">
            <a:schemeClr val="accent1"/>
          </a:effectRef>
          <a:fontRef idx="minor">
            <a:schemeClr val="dk1"/>
          </a:fontRef>
        </p:style>
        <p:txBody>
          <a:bodyPr>
            <a:noAutofit/>
          </a:bodyPr>
          <a:lstStyle/>
          <a:p>
            <a:r>
              <a:rPr lang="en-US" sz="3600" dirty="0" smtClean="0">
                <a:latin typeface="Cooper Black" pitchFamily="18" charset="0"/>
              </a:rPr>
              <a:t>Simple Comparison between OOP and Procedural Programming</a:t>
            </a:r>
            <a:endParaRPr lang="en-US" dirty="0"/>
          </a:p>
        </p:txBody>
      </p:sp>
    </p:spTree>
    <p:extLst>
      <p:ext uri="{BB962C8B-B14F-4D97-AF65-F5344CB8AC3E}">
        <p14:creationId xmlns:p14="http://schemas.microsoft.com/office/powerpoint/2010/main" val="2170687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What is OOP?</a:t>
            </a:r>
            <a:endParaRPr lang="en-US" dirty="0"/>
          </a:p>
        </p:txBody>
      </p:sp>
      <p:sp>
        <p:nvSpPr>
          <p:cNvPr id="3" name="Content Placeholder 2"/>
          <p:cNvSpPr>
            <a:spLocks noGrp="1"/>
          </p:cNvSpPr>
          <p:nvPr>
            <p:ph idx="1"/>
          </p:nvPr>
        </p:nvSpPr>
        <p:spPr/>
        <p:txBody>
          <a:bodyPr>
            <a:normAutofit/>
          </a:bodyPr>
          <a:lstStyle/>
          <a:p>
            <a:pPr algn="just"/>
            <a:r>
              <a:rPr lang="en-US" dirty="0"/>
              <a:t>Object-oriented programming (OOP) is a programming paradigm based on the concept of "objects", which may contain data, in the form of fields, often known as attributes; and code, in the form of procedures, often known as methods. </a:t>
            </a:r>
          </a:p>
        </p:txBody>
      </p:sp>
    </p:spTree>
    <p:extLst>
      <p:ext uri="{BB962C8B-B14F-4D97-AF65-F5344CB8AC3E}">
        <p14:creationId xmlns:p14="http://schemas.microsoft.com/office/powerpoint/2010/main" val="1781319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latin typeface="Cooper Black" pitchFamily="18" charset="0"/>
              </a:rPr>
              <a:t>What is C++?</a:t>
            </a:r>
            <a:endParaRPr lang="en-US" dirty="0">
              <a:latin typeface="Cooper Black" pitchFamily="18" charset="0"/>
            </a:endParaRPr>
          </a:p>
        </p:txBody>
      </p:sp>
      <p:sp>
        <p:nvSpPr>
          <p:cNvPr id="3" name="Content Placeholder 2"/>
          <p:cNvSpPr>
            <a:spLocks noGrp="1"/>
          </p:cNvSpPr>
          <p:nvPr>
            <p:ph idx="1"/>
          </p:nvPr>
        </p:nvSpPr>
        <p:spPr>
          <a:noFill/>
        </p:spPr>
        <p:txBody>
          <a:bodyPr>
            <a:normAutofit/>
          </a:bodyPr>
          <a:lstStyle/>
          <a:p>
            <a:pPr marL="0" indent="0">
              <a:buNone/>
            </a:pPr>
            <a:r>
              <a:rPr lang="en-US" dirty="0"/>
              <a:t/>
            </a:r>
            <a:br>
              <a:rPr lang="en-US" dirty="0"/>
            </a:br>
            <a:endParaRPr lang="en-US" dirty="0"/>
          </a:p>
        </p:txBody>
      </p:sp>
      <p:sp>
        <p:nvSpPr>
          <p:cNvPr id="5" name="Rectangle 4"/>
          <p:cNvSpPr/>
          <p:nvPr/>
        </p:nvSpPr>
        <p:spPr>
          <a:xfrm>
            <a:off x="457200" y="1752600"/>
            <a:ext cx="8153400" cy="2246769"/>
          </a:xfrm>
          <a:prstGeom prst="rect">
            <a:avLst/>
          </a:prstGeom>
        </p:spPr>
        <p:txBody>
          <a:bodyPr wrap="square">
            <a:spAutoFit/>
          </a:bodyPr>
          <a:lstStyle/>
          <a:p>
            <a:pPr marL="342900" indent="-342900" algn="just">
              <a:buFont typeface="Arial" pitchFamily="34" charset="0"/>
              <a:buChar char="•"/>
            </a:pPr>
            <a:r>
              <a:rPr lang="en-US" sz="2800" dirty="0"/>
              <a:t>C++ is a middle-level programming language developed by </a:t>
            </a:r>
            <a:r>
              <a:rPr lang="en-US" sz="2800" dirty="0" err="1"/>
              <a:t>Bjarne</a:t>
            </a:r>
            <a:r>
              <a:rPr lang="en-US" sz="2800" dirty="0"/>
              <a:t> </a:t>
            </a:r>
            <a:r>
              <a:rPr lang="en-US" sz="2800" dirty="0" err="1"/>
              <a:t>Stroustrup</a:t>
            </a:r>
            <a:r>
              <a:rPr lang="en-US" sz="2800" dirty="0"/>
              <a:t> starting in 1979 at Bell Labs. </a:t>
            </a:r>
            <a:endParaRPr lang="en-US" sz="2800" dirty="0" smtClean="0"/>
          </a:p>
          <a:p>
            <a:pPr marL="342900" indent="-342900" algn="just">
              <a:buFont typeface="Arial" pitchFamily="34" charset="0"/>
              <a:buChar char="•"/>
            </a:pPr>
            <a:r>
              <a:rPr lang="en-US" sz="2800" dirty="0" smtClean="0"/>
              <a:t>C</a:t>
            </a:r>
            <a:r>
              <a:rPr lang="en-US" sz="2800" dirty="0"/>
              <a:t>++ runs on a variety of platforms, such as Windows, Mac OS, and the various versions of UNIX.</a:t>
            </a:r>
          </a:p>
        </p:txBody>
      </p:sp>
    </p:spTree>
    <p:extLst>
      <p:ext uri="{BB962C8B-B14F-4D97-AF65-F5344CB8AC3E}">
        <p14:creationId xmlns:p14="http://schemas.microsoft.com/office/powerpoint/2010/main" val="3220767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1011</TotalTime>
  <Words>1103</Words>
  <Application>Microsoft Office PowerPoint</Application>
  <PresentationFormat>On-screen Show (4:3)</PresentationFormat>
  <Paragraphs>136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Object Oriented Programming I: Lecture 1</vt:lpstr>
      <vt:lpstr>Why Do We Need Object-Oriented Programming?</vt:lpstr>
      <vt:lpstr>Problems with Structured Programming</vt:lpstr>
      <vt:lpstr>PowerPoint Presentation</vt:lpstr>
      <vt:lpstr>What is a Procedural Language?</vt:lpstr>
      <vt:lpstr>Simple Comparison between OOP and Procedural Programming</vt:lpstr>
      <vt:lpstr>Simple Comparison between OOP and Procedural Programming</vt:lpstr>
      <vt:lpstr>What is OOP?</vt:lpstr>
      <vt:lpstr>What is C++?</vt:lpstr>
      <vt:lpstr>PowerPoint Presentation</vt:lpstr>
      <vt:lpstr>C++ Console I/O</vt:lpstr>
      <vt:lpstr>Introduction to Classes</vt:lpstr>
      <vt:lpstr>Introduction to Classes</vt:lpstr>
      <vt:lpstr>Introduction to Objects</vt:lpstr>
      <vt:lpstr>Program: Classes and Objects </vt:lpstr>
      <vt:lpstr>Private and Public</vt:lpstr>
      <vt:lpstr>Difference between C and C++</vt:lpstr>
      <vt:lpstr>Difference between Structured Programming and OOP</vt:lpstr>
      <vt:lpstr>Benefits of OOP </vt:lpstr>
      <vt:lpstr>Characteristics of Object Oriented Programming </vt:lpstr>
      <vt:lpstr>Characteristics of Object Oriented Programming </vt:lpstr>
      <vt:lpstr>Characteristics of Object Oriented Programming </vt:lpstr>
      <vt:lpstr>Characteristics of Object Oriented Programming </vt:lpstr>
      <vt:lpstr>Characteristics of Object Oriented Programming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Imtu</dc:creator>
  <cp:lastModifiedBy>Imtu</cp:lastModifiedBy>
  <cp:revision>80</cp:revision>
  <dcterms:created xsi:type="dcterms:W3CDTF">2016-11-16T15:33:25Z</dcterms:created>
  <dcterms:modified xsi:type="dcterms:W3CDTF">2017-04-18T19:30:50Z</dcterms:modified>
</cp:coreProperties>
</file>