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5" r:id="rId2"/>
    <p:sldId id="298" r:id="rId3"/>
    <p:sldId id="326" r:id="rId4"/>
    <p:sldId id="327" r:id="rId5"/>
    <p:sldId id="329" r:id="rId6"/>
    <p:sldId id="331" r:id="rId7"/>
    <p:sldId id="332" r:id="rId8"/>
    <p:sldId id="308" r:id="rId9"/>
    <p:sldId id="309" r:id="rId10"/>
    <p:sldId id="325" r:id="rId11"/>
    <p:sldId id="310" r:id="rId12"/>
    <p:sldId id="311" r:id="rId13"/>
    <p:sldId id="312" r:id="rId14"/>
    <p:sldId id="313" r:id="rId15"/>
    <p:sldId id="314" r:id="rId16"/>
    <p:sldId id="315" r:id="rId17"/>
    <p:sldId id="320" r:id="rId18"/>
    <p:sldId id="324" r:id="rId19"/>
    <p:sldId id="316" r:id="rId20"/>
    <p:sldId id="317" r:id="rId21"/>
    <p:sldId id="318" r:id="rId22"/>
    <p:sldId id="319"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D7320B-959D-42AD-96E8-3F97EBB23A90}" type="datetimeFigureOut">
              <a:rPr lang="en-US" smtClean="0"/>
              <a:t>5/16/2017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6772B1-867A-4FF8-9BF8-074CE6AE9D62}" type="slidenum">
              <a:rPr lang="en-US" smtClean="0"/>
              <a:t>‹#›</a:t>
            </a:fld>
            <a:endParaRPr lang="en-US"/>
          </a:p>
        </p:txBody>
      </p:sp>
    </p:spTree>
    <p:extLst>
      <p:ext uri="{BB962C8B-B14F-4D97-AF65-F5344CB8AC3E}">
        <p14:creationId xmlns:p14="http://schemas.microsoft.com/office/powerpoint/2010/main" val="103719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7595EFC0-2668-4C2D-9246-F1EE64AB7181}" type="slidenum">
              <a:rPr lang="en-US" sz="1200" smtClean="0"/>
              <a:pPr/>
              <a:t>1</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B387D-11F1-4257-8DB3-587450BF68D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372720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B387D-11F1-4257-8DB3-587450BF68D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01416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B387D-11F1-4257-8DB3-587450BF68D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22638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B387D-11F1-4257-8DB3-587450BF68D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97404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B387D-11F1-4257-8DB3-587450BF68D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5556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B387D-11F1-4257-8DB3-587450BF68DE}"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95810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B387D-11F1-4257-8DB3-587450BF68DE}" type="datetimeFigureOut">
              <a:rPr lang="en-US" smtClean="0"/>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149491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B387D-11F1-4257-8DB3-587450BF68DE}" type="datetimeFigureOut">
              <a:rPr lang="en-US" smtClean="0"/>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52236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B387D-11F1-4257-8DB3-587450BF68DE}" type="datetimeFigureOut">
              <a:rPr lang="en-US" smtClean="0"/>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429372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B387D-11F1-4257-8DB3-587450BF68DE}"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180331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B387D-11F1-4257-8DB3-587450BF68DE}"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16117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B387D-11F1-4257-8DB3-587450BF68DE}" type="datetimeFigureOut">
              <a:rPr lang="en-US" smtClean="0"/>
              <a:t>5/16/2017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AABFF-16C6-487F-8B59-A2804DC484C4}" type="slidenum">
              <a:rPr lang="en-US" smtClean="0"/>
              <a:t>‹#›</a:t>
            </a:fld>
            <a:endParaRPr lang="en-US"/>
          </a:p>
        </p:txBody>
      </p:sp>
    </p:spTree>
    <p:extLst>
      <p:ext uri="{BB962C8B-B14F-4D97-AF65-F5344CB8AC3E}">
        <p14:creationId xmlns:p14="http://schemas.microsoft.com/office/powerpoint/2010/main" val="17648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676400"/>
            <a:ext cx="7772400" cy="1470025"/>
          </a:xfrm>
        </p:spPr>
        <p:txBody>
          <a:bodyPr>
            <a:noAutofit/>
          </a:bodyPr>
          <a:lstStyle/>
          <a:p>
            <a:r>
              <a:rPr lang="en-US" sz="6000" dirty="0">
                <a:solidFill>
                  <a:schemeClr val="bg1"/>
                </a:solidFill>
                <a:latin typeface="Cooper Black" pitchFamily="18" charset="0"/>
              </a:rPr>
              <a:t>Object Oriented Programming I: </a:t>
            </a:r>
            <a:r>
              <a:rPr lang="en-US" sz="6000" dirty="0">
                <a:solidFill>
                  <a:srgbClr val="FF0000"/>
                </a:solidFill>
                <a:latin typeface="Cooper Black" pitchFamily="18" charset="0"/>
              </a:rPr>
              <a:t>Lecture 2</a:t>
            </a:r>
            <a:endParaRPr lang="en-US" sz="6000" dirty="0">
              <a:solidFill>
                <a:srgbClr val="FF0000"/>
              </a:solidFill>
              <a:latin typeface="Algerian" pitchFamily="82" charset="0"/>
            </a:endParaRPr>
          </a:p>
        </p:txBody>
      </p:sp>
      <p:sp>
        <p:nvSpPr>
          <p:cNvPr id="4099" name="Rectangle 3"/>
          <p:cNvSpPr>
            <a:spLocks noGrp="1" noChangeArrowheads="1"/>
          </p:cNvSpPr>
          <p:nvPr>
            <p:ph type="subTitle" idx="1"/>
          </p:nvPr>
        </p:nvSpPr>
        <p:spPr>
          <a:xfrm>
            <a:off x="1219200" y="4419600"/>
            <a:ext cx="6858000" cy="1905000"/>
          </a:xfrm>
        </p:spPr>
        <p:txBody>
          <a:bodyPr rtlCol="0">
            <a:normAutofit lnSpcReduction="10000"/>
          </a:bodyPr>
          <a:lstStyle/>
          <a:p>
            <a:pPr eaLnBrk="1" fontAlgn="auto" hangingPunct="1">
              <a:spcAft>
                <a:spcPts val="0"/>
              </a:spcAft>
              <a:defRPr/>
            </a:pPr>
            <a:r>
              <a:rPr lang="en-US" sz="4800" dirty="0">
                <a:solidFill>
                  <a:srgbClr val="FFFF00"/>
                </a:solidFill>
                <a:latin typeface="Cooper Black" pitchFamily="18" charset="0"/>
              </a:rPr>
              <a:t>Ahmed Imteaj</a:t>
            </a:r>
          </a:p>
          <a:p>
            <a:pPr eaLnBrk="1" fontAlgn="auto" hangingPunct="1">
              <a:spcAft>
                <a:spcPts val="0"/>
              </a:spcAft>
              <a:defRPr/>
            </a:pPr>
            <a:r>
              <a:rPr lang="en-US" sz="3900" dirty="0">
                <a:solidFill>
                  <a:schemeClr val="bg1"/>
                </a:solidFill>
                <a:latin typeface="Cooper Black" pitchFamily="18" charset="0"/>
              </a:rPr>
              <a:t>Lecturer </a:t>
            </a:r>
          </a:p>
          <a:p>
            <a:pPr eaLnBrk="1" fontAlgn="auto" hangingPunct="1">
              <a:spcAft>
                <a:spcPts val="0"/>
              </a:spcAft>
              <a:defRPr/>
            </a:pPr>
            <a:r>
              <a:rPr lang="en-US" sz="2800" dirty="0">
                <a:solidFill>
                  <a:schemeClr val="bg1"/>
                </a:solidFill>
                <a:latin typeface="Cooper Black" pitchFamily="18" charset="0"/>
              </a:rPr>
              <a:t>Dept. of CSE, IIUC</a:t>
            </a:r>
          </a:p>
        </p:txBody>
      </p:sp>
    </p:spTree>
    <p:extLst>
      <p:ext uri="{BB962C8B-B14F-4D97-AF65-F5344CB8AC3E}">
        <p14:creationId xmlns:p14="http://schemas.microsoft.com/office/powerpoint/2010/main" val="565136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lstStyle/>
          <a:p>
            <a:r>
              <a:rPr lang="en-US" dirty="0"/>
              <a:t>Characteristics of Constructor</a:t>
            </a:r>
          </a:p>
        </p:txBody>
      </p:sp>
      <p:sp>
        <p:nvSpPr>
          <p:cNvPr id="3" name="Content Placeholder 2"/>
          <p:cNvSpPr>
            <a:spLocks noGrp="1"/>
          </p:cNvSpPr>
          <p:nvPr>
            <p:ph idx="1"/>
          </p:nvPr>
        </p:nvSpPr>
        <p:spPr>
          <a:xfrm>
            <a:off x="457200" y="1219200"/>
            <a:ext cx="8229600" cy="4906963"/>
          </a:xfrm>
        </p:spPr>
        <p:txBody>
          <a:bodyPr/>
          <a:lstStyle/>
          <a:p>
            <a:r>
              <a:rPr lang="en-US" dirty="0"/>
              <a:t>The constructor functions have some special characteristics. </a:t>
            </a:r>
          </a:p>
          <a:p>
            <a:r>
              <a:rPr lang="en-US" dirty="0"/>
              <a:t>See reference </a:t>
            </a:r>
            <a:r>
              <a:rPr lang="en-US" dirty="0" err="1"/>
              <a:t>book</a:t>
            </a:r>
            <a:r>
              <a:rPr lang="en-US" dirty="0" err="1">
                <a:sym typeface="Wingdings" pitchFamily="2" charset="2"/>
              </a:rPr>
              <a:t></a:t>
            </a:r>
            <a:r>
              <a:rPr lang="en-US" dirty="0" err="1"/>
              <a:t>Balagurusamy</a:t>
            </a:r>
            <a:r>
              <a:rPr lang="en-US" dirty="0"/>
              <a:t>(page 146) </a:t>
            </a:r>
          </a:p>
        </p:txBody>
      </p:sp>
      <p:pic>
        <p:nvPicPr>
          <p:cNvPr id="5" name="Picture 4">
            <a:extLst>
              <a:ext uri="{FF2B5EF4-FFF2-40B4-BE49-F238E27FC236}">
                <a16:creationId xmlns:a16="http://schemas.microsoft.com/office/drawing/2014/main" id="{44CC2423-3791-4DD4-B426-546D7BBDC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95600"/>
            <a:ext cx="8534400" cy="3886200"/>
          </a:xfrm>
          <a:prstGeom prst="rect">
            <a:avLst/>
          </a:prstGeom>
        </p:spPr>
      </p:pic>
    </p:spTree>
    <p:extLst>
      <p:ext uri="{BB962C8B-B14F-4D97-AF65-F5344CB8AC3E}">
        <p14:creationId xmlns:p14="http://schemas.microsoft.com/office/powerpoint/2010/main" val="67994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b="1" dirty="0"/>
              <a:t>Types of Constructors</a:t>
            </a:r>
            <a:endParaRPr lang="en-US" dirty="0"/>
          </a:p>
        </p:txBody>
      </p:sp>
      <p:sp>
        <p:nvSpPr>
          <p:cNvPr id="3" name="Content Placeholder 2"/>
          <p:cNvSpPr>
            <a:spLocks noGrp="1"/>
          </p:cNvSpPr>
          <p:nvPr>
            <p:ph idx="1"/>
          </p:nvPr>
        </p:nvSpPr>
        <p:spPr/>
        <p:txBody>
          <a:bodyPr>
            <a:normAutofit lnSpcReduction="10000"/>
          </a:bodyPr>
          <a:lstStyle/>
          <a:p>
            <a:r>
              <a:rPr lang="en-US" dirty="0"/>
              <a:t>Constructors are of three types :</a:t>
            </a:r>
          </a:p>
          <a:p>
            <a:pPr marL="914400" lvl="1" indent="-514350">
              <a:buFont typeface="+mj-lt"/>
              <a:buAutoNum type="arabicPeriod"/>
            </a:pPr>
            <a:r>
              <a:rPr lang="en-US" dirty="0"/>
              <a:t>Default Constructor</a:t>
            </a:r>
          </a:p>
          <a:p>
            <a:pPr marL="914400" lvl="1" indent="-514350">
              <a:buFont typeface="+mj-lt"/>
              <a:buAutoNum type="arabicPeriod"/>
            </a:pPr>
            <a:r>
              <a:rPr lang="en-US" dirty="0"/>
              <a:t>Parameterized Constructor</a:t>
            </a:r>
          </a:p>
          <a:p>
            <a:pPr marL="914400" lvl="1" indent="-514350">
              <a:buFont typeface="+mj-lt"/>
              <a:buAutoNum type="arabicPeriod"/>
            </a:pPr>
            <a:r>
              <a:rPr lang="en-US" dirty="0"/>
              <a:t>Copy Constructor</a:t>
            </a:r>
          </a:p>
          <a:p>
            <a:pPr marL="514350" indent="-514350">
              <a:buFont typeface="+mj-lt"/>
              <a:buAutoNum type="arabicPeriod"/>
            </a:pPr>
            <a:r>
              <a:rPr lang="en-US" b="1" dirty="0"/>
              <a:t>Default Constructor</a:t>
            </a:r>
          </a:p>
          <a:p>
            <a:pPr marL="400050" lvl="1" indent="0">
              <a:buNone/>
            </a:pPr>
            <a:r>
              <a:rPr lang="en-US" dirty="0"/>
              <a:t>Default constructor is the constructor which doesn't take any argument. It has no parameter.</a:t>
            </a:r>
          </a:p>
          <a:p>
            <a:r>
              <a:rPr lang="en-US" b="1" dirty="0"/>
              <a:t>Syntax :</a:t>
            </a:r>
            <a:endParaRPr lang="en-US" dirty="0"/>
          </a:p>
          <a:p>
            <a:pPr marL="400050" lvl="1" indent="0">
              <a:buNone/>
            </a:pPr>
            <a:r>
              <a:rPr lang="en-US" dirty="0" err="1"/>
              <a:t>class_name</a:t>
            </a:r>
            <a:r>
              <a:rPr lang="en-US" dirty="0"/>
              <a:t> () { Constructor Definition }</a:t>
            </a:r>
          </a:p>
        </p:txBody>
      </p:sp>
    </p:spTree>
    <p:extLst>
      <p:ext uri="{BB962C8B-B14F-4D97-AF65-F5344CB8AC3E}">
        <p14:creationId xmlns:p14="http://schemas.microsoft.com/office/powerpoint/2010/main" val="2318448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715962"/>
          </a:xfrm>
        </p:spPr>
        <p:style>
          <a:lnRef idx="1">
            <a:schemeClr val="dk1"/>
          </a:lnRef>
          <a:fillRef idx="2">
            <a:schemeClr val="dk1"/>
          </a:fillRef>
          <a:effectRef idx="1">
            <a:schemeClr val="dk1"/>
          </a:effectRef>
          <a:fontRef idx="minor">
            <a:schemeClr val="dk1"/>
          </a:fontRef>
        </p:style>
        <p:txBody>
          <a:bodyPr>
            <a:normAutofit fontScale="90000"/>
          </a:bodyPr>
          <a:lstStyle/>
          <a:p>
            <a:r>
              <a:rPr lang="en-US" b="1" dirty="0"/>
              <a:t>Default Constructor</a:t>
            </a:r>
            <a:endParaRPr lang="en-US" dirty="0"/>
          </a:p>
        </p:txBody>
      </p:sp>
      <p:sp>
        <p:nvSpPr>
          <p:cNvPr id="5" name="Content Placeholder 4"/>
          <p:cNvSpPr>
            <a:spLocks noGrp="1"/>
          </p:cNvSpPr>
          <p:nvPr>
            <p:ph idx="1"/>
          </p:nvPr>
        </p:nvSpPr>
        <p:spPr>
          <a:xfrm>
            <a:off x="457200" y="990600"/>
            <a:ext cx="8229600" cy="5715000"/>
          </a:xfrm>
        </p:spPr>
        <p:txBody>
          <a:bodyPr>
            <a:normAutofit fontScale="92500"/>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Output : 10</a:t>
            </a:r>
          </a:p>
          <a:p>
            <a:r>
              <a:rPr lang="en-US" sz="2400" dirty="0"/>
              <a:t>In this case, as soon as the object is created the constructor is called which initializes its data members.</a:t>
            </a:r>
          </a:p>
          <a:p>
            <a:r>
              <a:rPr lang="en-US" sz="2400" dirty="0"/>
              <a:t>A default constructor is so important for initialization of object members, that even if we do not define a constructor explicitly, the compiler will provide a default constructor implicitly.</a:t>
            </a:r>
          </a:p>
          <a:p>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838200"/>
            <a:ext cx="5715000" cy="3418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051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4572000" cy="307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457200" y="4844296"/>
            <a:ext cx="8001000" cy="178510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7254E"/>
                </a:solidFill>
                <a:effectLst/>
                <a:latin typeface="Monaco"/>
                <a:cs typeface="Arial" pitchFamily="34" charset="0"/>
              </a:rPr>
              <a:t>Output : 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Arial" pitchFamily="34" charset="0"/>
                <a:cs typeface="Arial" pitchFamily="34" charset="0"/>
              </a:rPr>
              <a:t>In this case, default constructor provided by the compiler will be called which will initialize the object data members to default value, that will be 0 in this case.</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
        <p:nvSpPr>
          <p:cNvPr id="6" name="Title 1"/>
          <p:cNvSpPr>
            <a:spLocks noGrp="1"/>
          </p:cNvSpPr>
          <p:nvPr>
            <p:ph type="title"/>
          </p:nvPr>
        </p:nvSpPr>
        <p:spPr>
          <a:xfrm>
            <a:off x="457200" y="274638"/>
            <a:ext cx="8229600" cy="1020762"/>
          </a:xfrm>
        </p:spPr>
        <p:style>
          <a:lnRef idx="1">
            <a:schemeClr val="dk1"/>
          </a:lnRef>
          <a:fillRef idx="2">
            <a:schemeClr val="dk1"/>
          </a:fillRef>
          <a:effectRef idx="1">
            <a:schemeClr val="dk1"/>
          </a:effectRef>
          <a:fontRef idx="minor">
            <a:schemeClr val="dk1"/>
          </a:fontRef>
        </p:style>
        <p:txBody>
          <a:bodyPr>
            <a:normAutofit/>
          </a:bodyPr>
          <a:lstStyle/>
          <a:p>
            <a:r>
              <a:rPr lang="en-US" b="1" dirty="0"/>
              <a:t>Default Constructor</a:t>
            </a:r>
            <a:endParaRPr lang="en-US" dirty="0"/>
          </a:p>
        </p:txBody>
      </p:sp>
    </p:spTree>
    <p:extLst>
      <p:ext uri="{BB962C8B-B14F-4D97-AF65-F5344CB8AC3E}">
        <p14:creationId xmlns:p14="http://schemas.microsoft.com/office/powerpoint/2010/main" val="408529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b="1" dirty="0"/>
              <a:t>Parameterized Constructor</a:t>
            </a:r>
            <a:endParaRPr lang="en-US" dirty="0"/>
          </a:p>
        </p:txBody>
      </p:sp>
      <p:sp>
        <p:nvSpPr>
          <p:cNvPr id="3" name="Content Placeholder 2"/>
          <p:cNvSpPr>
            <a:spLocks noGrp="1"/>
          </p:cNvSpPr>
          <p:nvPr>
            <p:ph idx="1"/>
          </p:nvPr>
        </p:nvSpPr>
        <p:spPr/>
        <p:txBody>
          <a:bodyPr>
            <a:normAutofit/>
          </a:bodyPr>
          <a:lstStyle/>
          <a:p>
            <a:pPr algn="just"/>
            <a:r>
              <a:rPr lang="en-US" sz="2800" dirty="0"/>
              <a:t>These are the constructors with parameter. Using this Constructor you can provide different values to data members of different objects, by passing the appropriate values as argument.</a:t>
            </a:r>
          </a:p>
        </p:txBody>
      </p:sp>
    </p:spTree>
    <p:extLst>
      <p:ext uri="{BB962C8B-B14F-4D97-AF65-F5344CB8AC3E}">
        <p14:creationId xmlns:p14="http://schemas.microsoft.com/office/powerpoint/2010/main" val="308163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6096000" cy="47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b="1" dirty="0"/>
              <a:t>Parameterized Constructor</a:t>
            </a:r>
            <a:endParaRPr lang="en-US" dirty="0"/>
          </a:p>
        </p:txBody>
      </p:sp>
      <p:sp>
        <p:nvSpPr>
          <p:cNvPr id="5" name="Rectangle 4"/>
          <p:cNvSpPr/>
          <p:nvPr/>
        </p:nvSpPr>
        <p:spPr>
          <a:xfrm>
            <a:off x="6934200" y="3519100"/>
            <a:ext cx="2161169" cy="400110"/>
          </a:xfrm>
          <a:prstGeom prst="rect">
            <a:avLst/>
          </a:prstGeom>
        </p:spPr>
        <p:txBody>
          <a:bodyPr wrap="none">
            <a:spAutoFit/>
          </a:bodyPr>
          <a:lstStyle/>
          <a:p>
            <a:r>
              <a:rPr lang="en-US" sz="2000" b="1" dirty="0">
                <a:solidFill>
                  <a:srgbClr val="FF0000"/>
                </a:solidFill>
              </a:rPr>
              <a:t>OUTPUT : 10 20 30</a:t>
            </a:r>
          </a:p>
        </p:txBody>
      </p:sp>
    </p:spTree>
    <p:extLst>
      <p:ext uri="{BB962C8B-B14F-4D97-AF65-F5344CB8AC3E}">
        <p14:creationId xmlns:p14="http://schemas.microsoft.com/office/powerpoint/2010/main" val="262348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a:bodyPr>
          <a:lstStyle/>
          <a:p>
            <a:r>
              <a:rPr lang="en-US" b="1" dirty="0"/>
              <a:t>Copy Constructor</a:t>
            </a:r>
            <a:endParaRPr lang="en-US" dirty="0"/>
          </a:p>
        </p:txBody>
      </p:sp>
      <p:sp>
        <p:nvSpPr>
          <p:cNvPr id="3" name="Content Placeholder 2"/>
          <p:cNvSpPr>
            <a:spLocks noGrp="1"/>
          </p:cNvSpPr>
          <p:nvPr>
            <p:ph idx="1"/>
          </p:nvPr>
        </p:nvSpPr>
        <p:spPr/>
        <p:txBody>
          <a:bodyPr>
            <a:normAutofit/>
          </a:bodyPr>
          <a:lstStyle/>
          <a:p>
            <a:pPr algn="just"/>
            <a:r>
              <a:rPr lang="en-US" sz="2800" dirty="0"/>
              <a:t>These are special type of Constructors which takes an object as argument, and is used to copy values of data members of one object into other object.</a:t>
            </a:r>
          </a:p>
          <a:p>
            <a:pPr algn="just"/>
            <a:r>
              <a:rPr lang="en-US" sz="2800" dirty="0"/>
              <a:t>It is usually of the form </a:t>
            </a:r>
            <a:r>
              <a:rPr lang="en-US" sz="2800" b="1" dirty="0"/>
              <a:t>X (</a:t>
            </a:r>
            <a:r>
              <a:rPr lang="en-US" sz="2800" b="1" dirty="0" err="1"/>
              <a:t>X&amp;i</a:t>
            </a:r>
            <a:r>
              <a:rPr lang="en-US" sz="2800" b="1" dirty="0"/>
              <a:t>)</a:t>
            </a:r>
            <a:r>
              <a:rPr lang="en-US" sz="2800" dirty="0"/>
              <a:t>, where X is the class name.</a:t>
            </a:r>
          </a:p>
          <a:p>
            <a:pPr algn="just"/>
            <a:endParaRPr lang="en-US" sz="2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426527"/>
            <a:ext cx="6577612"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573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t>A copy constructor  is used to declare and initialize an object from another object. For example, the statement</a:t>
            </a:r>
          </a:p>
          <a:p>
            <a:pPr marL="800100" lvl="2" indent="0" algn="just">
              <a:buNone/>
            </a:pPr>
            <a:r>
              <a:rPr lang="en-US" dirty="0">
                <a:solidFill>
                  <a:srgbClr val="FF0000"/>
                </a:solidFill>
              </a:rPr>
              <a:t>integer I2(I1);</a:t>
            </a:r>
          </a:p>
          <a:p>
            <a:pPr marL="400050" lvl="1" indent="0" algn="just">
              <a:buNone/>
            </a:pPr>
            <a:r>
              <a:rPr lang="en-US" sz="2400" dirty="0"/>
              <a:t>would define the object I2 and at the same time initialize an object from another object. Another form of this statement is</a:t>
            </a:r>
          </a:p>
          <a:p>
            <a:pPr marL="800100" lvl="2" indent="0" algn="just">
              <a:buNone/>
            </a:pPr>
            <a:r>
              <a:rPr lang="en-US" dirty="0">
                <a:solidFill>
                  <a:srgbClr val="FF0000"/>
                </a:solidFill>
              </a:rPr>
              <a:t>integer I2=I1;</a:t>
            </a:r>
          </a:p>
          <a:p>
            <a:pPr algn="just"/>
            <a:r>
              <a:rPr lang="en-US" sz="2400" dirty="0"/>
              <a:t>When no copy constructor is defined, the compiler supplies its own copy constructor.</a:t>
            </a:r>
          </a:p>
        </p:txBody>
      </p:sp>
      <p:sp>
        <p:nvSpPr>
          <p:cNvPr id="4" name="Title 1"/>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normAutofit/>
          </a:bodyPr>
          <a:lstStyle/>
          <a:p>
            <a:r>
              <a:rPr lang="en-US" b="1" dirty="0"/>
              <a:t>Copy Constructor</a:t>
            </a:r>
            <a:endParaRPr lang="en-US" dirty="0"/>
          </a:p>
        </p:txBody>
      </p:sp>
    </p:spTree>
    <p:extLst>
      <p:ext uri="{BB962C8B-B14F-4D97-AF65-F5344CB8AC3E}">
        <p14:creationId xmlns:p14="http://schemas.microsoft.com/office/powerpoint/2010/main" val="175816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685800"/>
            <a:ext cx="4038600" cy="6172200"/>
          </a:xfrm>
        </p:spPr>
        <p:txBody>
          <a:bodyPr>
            <a:normAutofit fontScale="25000" lnSpcReduction="20000"/>
          </a:bodyPr>
          <a:lstStyle/>
          <a:p>
            <a:pPr marL="0" indent="0">
              <a:buNone/>
            </a:pPr>
            <a:r>
              <a:rPr lang="en-US" sz="8000" b="1" dirty="0"/>
              <a:t>#include&lt;</a:t>
            </a:r>
            <a:r>
              <a:rPr lang="en-US" sz="8000" b="1" dirty="0" err="1"/>
              <a:t>iostream</a:t>
            </a:r>
            <a:r>
              <a:rPr lang="en-US" sz="8000" b="1" dirty="0"/>
              <a:t>&gt;</a:t>
            </a:r>
          </a:p>
          <a:p>
            <a:pPr marL="0" indent="0">
              <a:buNone/>
            </a:pPr>
            <a:r>
              <a:rPr lang="en-US" sz="8000" b="1" dirty="0"/>
              <a:t>using namespace </a:t>
            </a:r>
            <a:r>
              <a:rPr lang="en-US" sz="8000" b="1" dirty="0" err="1"/>
              <a:t>std</a:t>
            </a:r>
            <a:r>
              <a:rPr lang="en-US" sz="8000" b="1" dirty="0"/>
              <a:t>;</a:t>
            </a:r>
          </a:p>
          <a:p>
            <a:pPr marL="0" indent="0">
              <a:buNone/>
            </a:pPr>
            <a:r>
              <a:rPr lang="en-US" sz="8000" b="1" dirty="0"/>
              <a:t>class code</a:t>
            </a:r>
          </a:p>
          <a:p>
            <a:pPr marL="0" indent="0">
              <a:buNone/>
            </a:pPr>
            <a:r>
              <a:rPr lang="en-US" sz="8000" b="1" dirty="0"/>
              <a:t>{</a:t>
            </a:r>
          </a:p>
          <a:p>
            <a:pPr marL="0" indent="0">
              <a:buNone/>
            </a:pPr>
            <a:r>
              <a:rPr lang="en-US" sz="8000" dirty="0"/>
              <a:t>int id;</a:t>
            </a:r>
          </a:p>
          <a:p>
            <a:pPr marL="0" indent="0">
              <a:buNone/>
            </a:pPr>
            <a:r>
              <a:rPr lang="en-US" sz="8000" dirty="0"/>
              <a:t>public:</a:t>
            </a:r>
          </a:p>
          <a:p>
            <a:pPr marL="0" indent="0">
              <a:buNone/>
            </a:pPr>
            <a:r>
              <a:rPr lang="en-US" sz="8000" dirty="0"/>
              <a:t>code(){}</a:t>
            </a:r>
          </a:p>
          <a:p>
            <a:pPr marL="0" indent="0">
              <a:buNone/>
            </a:pPr>
            <a:r>
              <a:rPr lang="en-US" sz="8000" dirty="0"/>
              <a:t>code(int a)</a:t>
            </a:r>
          </a:p>
          <a:p>
            <a:pPr marL="0" indent="0">
              <a:buNone/>
            </a:pPr>
            <a:r>
              <a:rPr lang="en-US" sz="8000" dirty="0"/>
              <a:t>{id=a;}</a:t>
            </a:r>
          </a:p>
          <a:p>
            <a:pPr marL="0" indent="0">
              <a:buNone/>
            </a:pPr>
            <a:r>
              <a:rPr lang="en-US" sz="8000" b="1" dirty="0">
                <a:solidFill>
                  <a:srgbClr val="FF0000"/>
                </a:solidFill>
              </a:rPr>
              <a:t>code (code &amp;x)</a:t>
            </a:r>
          </a:p>
          <a:p>
            <a:pPr marL="0" indent="0">
              <a:buNone/>
            </a:pPr>
            <a:r>
              <a:rPr lang="en-US" sz="8000" dirty="0"/>
              <a:t>{</a:t>
            </a:r>
          </a:p>
          <a:p>
            <a:pPr marL="0" indent="0">
              <a:buNone/>
            </a:pPr>
            <a:r>
              <a:rPr lang="en-US" sz="8000" dirty="0"/>
              <a:t>      id=x.id;</a:t>
            </a:r>
          </a:p>
          <a:p>
            <a:pPr marL="0" indent="0">
              <a:buNone/>
            </a:pPr>
            <a:r>
              <a:rPr lang="en-US" sz="8000" dirty="0"/>
              <a:t>}</a:t>
            </a:r>
          </a:p>
          <a:p>
            <a:pPr marL="0" indent="0">
              <a:buNone/>
            </a:pPr>
            <a:r>
              <a:rPr lang="en-US" sz="8000" dirty="0"/>
              <a:t>void display (void)</a:t>
            </a:r>
          </a:p>
          <a:p>
            <a:pPr marL="0" indent="0">
              <a:buNone/>
            </a:pPr>
            <a:r>
              <a:rPr lang="en-US" sz="8000" dirty="0"/>
              <a:t>{</a:t>
            </a:r>
            <a:r>
              <a:rPr lang="en-US" sz="8000" dirty="0" err="1"/>
              <a:t>cout</a:t>
            </a:r>
            <a:r>
              <a:rPr lang="en-US" sz="8000" dirty="0"/>
              <a:t>&lt;&lt;id;}</a:t>
            </a:r>
          </a:p>
          <a:p>
            <a:pPr marL="0" indent="0">
              <a:buNone/>
            </a:pPr>
            <a:r>
              <a:rPr lang="en-US" sz="8000" b="1" dirty="0"/>
              <a:t>};</a:t>
            </a:r>
          </a:p>
          <a:p>
            <a:endParaRPr lang="en-US" dirty="0"/>
          </a:p>
          <a:p>
            <a:endParaRPr lang="en-US" dirty="0"/>
          </a:p>
        </p:txBody>
      </p:sp>
      <p:sp>
        <p:nvSpPr>
          <p:cNvPr id="4" name="Content Placeholder 3"/>
          <p:cNvSpPr>
            <a:spLocks noGrp="1"/>
          </p:cNvSpPr>
          <p:nvPr>
            <p:ph sz="half" idx="2"/>
          </p:nvPr>
        </p:nvSpPr>
        <p:spPr>
          <a:xfrm>
            <a:off x="4648200" y="838200"/>
            <a:ext cx="4038600" cy="6019800"/>
          </a:xfrm>
        </p:spPr>
        <p:txBody>
          <a:bodyPr>
            <a:normAutofit fontScale="25000" lnSpcReduction="20000"/>
          </a:bodyPr>
          <a:lstStyle/>
          <a:p>
            <a:pPr marL="0" indent="0">
              <a:buNone/>
            </a:pPr>
            <a:r>
              <a:rPr lang="en-US" sz="8000" b="1" dirty="0"/>
              <a:t>int main()</a:t>
            </a:r>
          </a:p>
          <a:p>
            <a:pPr marL="0" indent="0">
              <a:buNone/>
            </a:pPr>
            <a:r>
              <a:rPr lang="en-US" sz="8000" b="1" dirty="0"/>
              <a:t>{</a:t>
            </a:r>
          </a:p>
          <a:p>
            <a:pPr marL="0" indent="0">
              <a:buNone/>
            </a:pPr>
            <a:r>
              <a:rPr lang="en-US" sz="8000" dirty="0"/>
              <a:t>      code A(100);</a:t>
            </a:r>
          </a:p>
          <a:p>
            <a:pPr marL="0" indent="0">
              <a:buNone/>
            </a:pPr>
            <a:r>
              <a:rPr lang="en-US" sz="8000" dirty="0"/>
              <a:t>      </a:t>
            </a:r>
            <a:r>
              <a:rPr lang="en-US" sz="8000" b="1" dirty="0">
                <a:solidFill>
                  <a:srgbClr val="FF0000"/>
                </a:solidFill>
              </a:rPr>
              <a:t>code B(A</a:t>
            </a:r>
            <a:r>
              <a:rPr lang="en-US" sz="6400" b="1" dirty="0">
                <a:solidFill>
                  <a:srgbClr val="FF0000"/>
                </a:solidFill>
              </a:rPr>
              <a:t>);     </a:t>
            </a:r>
            <a:r>
              <a:rPr lang="en-US" sz="6400" dirty="0"/>
              <a:t>//copy constructor called</a:t>
            </a:r>
          </a:p>
          <a:p>
            <a:pPr marL="0" indent="0">
              <a:buNone/>
            </a:pPr>
            <a:r>
              <a:rPr lang="en-US" sz="8000" dirty="0"/>
              <a:t>      </a:t>
            </a:r>
            <a:r>
              <a:rPr lang="en-US" sz="8000" b="1" dirty="0">
                <a:solidFill>
                  <a:srgbClr val="FF0000"/>
                </a:solidFill>
              </a:rPr>
              <a:t>code C=A;   </a:t>
            </a:r>
            <a:r>
              <a:rPr lang="en-US" sz="5600" dirty="0"/>
              <a:t>//copy constructor called again</a:t>
            </a:r>
          </a:p>
          <a:p>
            <a:pPr marL="0" indent="0">
              <a:buNone/>
            </a:pPr>
            <a:r>
              <a:rPr lang="en-US" sz="8000" dirty="0"/>
              <a:t>      code D;</a:t>
            </a:r>
          </a:p>
          <a:p>
            <a:pPr marL="0" indent="0">
              <a:buNone/>
            </a:pPr>
            <a:r>
              <a:rPr lang="en-US" sz="8000" dirty="0"/>
              <a:t>      D=A;             </a:t>
            </a:r>
            <a:r>
              <a:rPr lang="en-US" sz="5600" dirty="0"/>
              <a:t>//copy constructor not called</a:t>
            </a:r>
          </a:p>
          <a:p>
            <a:pPr marL="0" indent="0">
              <a:buNone/>
            </a:pPr>
            <a:endParaRPr lang="en-US" sz="8000" dirty="0"/>
          </a:p>
          <a:p>
            <a:pPr marL="0" indent="0">
              <a:buNone/>
            </a:pPr>
            <a:r>
              <a:rPr lang="en-US" sz="8000" dirty="0"/>
              <a:t>      </a:t>
            </a:r>
            <a:r>
              <a:rPr lang="en-US" sz="8000" dirty="0" err="1"/>
              <a:t>cout</a:t>
            </a:r>
            <a:r>
              <a:rPr lang="en-US" sz="8000" dirty="0"/>
              <a:t>&lt;&lt;"\n id of A: "; </a:t>
            </a:r>
            <a:r>
              <a:rPr lang="en-US" sz="8000" dirty="0" err="1"/>
              <a:t>A.display</a:t>
            </a:r>
            <a:r>
              <a:rPr lang="en-US" sz="8000" dirty="0"/>
              <a:t>();</a:t>
            </a:r>
          </a:p>
          <a:p>
            <a:pPr marL="0" indent="0">
              <a:buNone/>
            </a:pPr>
            <a:r>
              <a:rPr lang="en-US" sz="8000" dirty="0"/>
              <a:t>      </a:t>
            </a:r>
            <a:r>
              <a:rPr lang="en-US" sz="8000" dirty="0" err="1"/>
              <a:t>cout</a:t>
            </a:r>
            <a:r>
              <a:rPr lang="en-US" sz="8000" dirty="0"/>
              <a:t>&lt;&lt;"\n id of B: "; </a:t>
            </a:r>
            <a:r>
              <a:rPr lang="en-US" sz="8000" dirty="0" err="1"/>
              <a:t>B.display</a:t>
            </a:r>
            <a:r>
              <a:rPr lang="en-US" sz="8000" dirty="0"/>
              <a:t>();</a:t>
            </a:r>
          </a:p>
          <a:p>
            <a:pPr marL="0" indent="0">
              <a:buNone/>
            </a:pPr>
            <a:r>
              <a:rPr lang="en-US" sz="8000" dirty="0"/>
              <a:t>      </a:t>
            </a:r>
            <a:r>
              <a:rPr lang="en-US" sz="8000" dirty="0" err="1"/>
              <a:t>cout</a:t>
            </a:r>
            <a:r>
              <a:rPr lang="en-US" sz="8000" dirty="0"/>
              <a:t>&lt;&lt;"\n id of C: "; </a:t>
            </a:r>
            <a:r>
              <a:rPr lang="en-US" sz="8000" dirty="0" err="1"/>
              <a:t>C.display</a:t>
            </a:r>
            <a:r>
              <a:rPr lang="en-US" sz="8000" dirty="0"/>
              <a:t>();</a:t>
            </a:r>
          </a:p>
          <a:p>
            <a:pPr marL="0" indent="0">
              <a:buNone/>
            </a:pPr>
            <a:r>
              <a:rPr lang="en-US" sz="8000" dirty="0"/>
              <a:t>      </a:t>
            </a:r>
            <a:r>
              <a:rPr lang="en-US" sz="8000" dirty="0" err="1"/>
              <a:t>cout</a:t>
            </a:r>
            <a:r>
              <a:rPr lang="en-US" sz="8000" dirty="0"/>
              <a:t>&lt;&lt;"\n id of D: "; </a:t>
            </a:r>
            <a:r>
              <a:rPr lang="en-US" sz="8000" dirty="0" err="1"/>
              <a:t>D.display</a:t>
            </a:r>
            <a:r>
              <a:rPr lang="en-US" sz="8000" dirty="0"/>
              <a:t>();</a:t>
            </a:r>
          </a:p>
          <a:p>
            <a:pPr marL="0" indent="0">
              <a:buNone/>
            </a:pPr>
            <a:r>
              <a:rPr lang="en-US" sz="8000" dirty="0"/>
              <a:t>      return 0;</a:t>
            </a:r>
          </a:p>
          <a:p>
            <a:pPr marL="0" indent="0">
              <a:buNone/>
            </a:pPr>
            <a:r>
              <a:rPr lang="en-US" sz="8000" dirty="0"/>
              <a:t>}</a:t>
            </a:r>
          </a:p>
          <a:p>
            <a:endParaRPr lang="en-US" dirty="0"/>
          </a:p>
        </p:txBody>
      </p:sp>
      <p:sp>
        <p:nvSpPr>
          <p:cNvPr id="5" name="Title 1"/>
          <p:cNvSpPr>
            <a:spLocks noGrp="1"/>
          </p:cNvSpPr>
          <p:nvPr>
            <p:ph type="title"/>
          </p:nvPr>
        </p:nvSpPr>
        <p:spPr>
          <a:xfrm>
            <a:off x="381000" y="76200"/>
            <a:ext cx="8305800" cy="563562"/>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b="1" dirty="0"/>
              <a:t>Copy Constructor</a:t>
            </a:r>
            <a:endParaRPr lang="en-US" dirty="0"/>
          </a:p>
        </p:txBody>
      </p:sp>
      <p:cxnSp>
        <p:nvCxnSpPr>
          <p:cNvPr id="7" name="Straight Connector 6"/>
          <p:cNvCxnSpPr/>
          <p:nvPr/>
        </p:nvCxnSpPr>
        <p:spPr>
          <a:xfrm>
            <a:off x="4267200" y="685800"/>
            <a:ext cx="0" cy="61722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5351336"/>
            <a:ext cx="2133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158345" y="4828116"/>
            <a:ext cx="1353256" cy="523220"/>
          </a:xfrm>
          <a:prstGeom prst="rect">
            <a:avLst/>
          </a:prstGeom>
          <a:noFill/>
        </p:spPr>
        <p:txBody>
          <a:bodyPr wrap="none" rtlCol="0">
            <a:spAutoFit/>
          </a:bodyPr>
          <a:lstStyle/>
          <a:p>
            <a:r>
              <a:rPr lang="en-US" sz="2800" b="1" dirty="0">
                <a:solidFill>
                  <a:srgbClr val="FF0000"/>
                </a:solidFill>
              </a:rPr>
              <a:t>Output:</a:t>
            </a:r>
          </a:p>
        </p:txBody>
      </p:sp>
    </p:spTree>
    <p:extLst>
      <p:ext uri="{BB962C8B-B14F-4D97-AF65-F5344CB8AC3E}">
        <p14:creationId xmlns:p14="http://schemas.microsoft.com/office/powerpoint/2010/main" val="1108341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a:bodyPr>
          <a:lstStyle/>
          <a:p>
            <a:r>
              <a:rPr lang="en-US" b="1" dirty="0"/>
              <a:t>Constructor Overloading</a:t>
            </a:r>
            <a:endParaRPr lang="en-US" dirty="0"/>
          </a:p>
        </p:txBody>
      </p:sp>
      <p:sp>
        <p:nvSpPr>
          <p:cNvPr id="3" name="Content Placeholder 2"/>
          <p:cNvSpPr>
            <a:spLocks noGrp="1"/>
          </p:cNvSpPr>
          <p:nvPr>
            <p:ph idx="1"/>
          </p:nvPr>
        </p:nvSpPr>
        <p:spPr/>
        <p:txBody>
          <a:bodyPr>
            <a:normAutofit/>
          </a:bodyPr>
          <a:lstStyle/>
          <a:p>
            <a:pPr algn="just"/>
            <a:r>
              <a:rPr lang="en-US" sz="2200" dirty="0"/>
              <a:t>Just like other member functions, constructors can also be overloaded. In fact when you have both default and parameterized constructors defined in your class you are having Overloaded Constructors, one with no parameter and other with parameter.</a:t>
            </a:r>
          </a:p>
          <a:p>
            <a:pPr algn="just"/>
            <a:r>
              <a:rPr lang="en-US" sz="2200" dirty="0"/>
              <a:t>You can have any number of Constructors in a class that differ in parameter list.</a:t>
            </a:r>
          </a:p>
          <a:p>
            <a:pPr algn="just"/>
            <a:r>
              <a:rPr lang="en-US" sz="2200" dirty="0"/>
              <a:t>In the code of next slide, if we write Student S; in </a:t>
            </a:r>
            <a:r>
              <a:rPr lang="en-US" sz="2200" b="1" dirty="0"/>
              <a:t>main()</a:t>
            </a:r>
            <a:r>
              <a:rPr lang="en-US" sz="2200" dirty="0"/>
              <a:t>, it will lead to a compile time error, because we haven't defined default constructor and compiler will not provide its default constructor because we have defined other parameterized constructors.</a:t>
            </a:r>
          </a:p>
          <a:p>
            <a:endParaRPr lang="en-US" dirty="0"/>
          </a:p>
        </p:txBody>
      </p:sp>
    </p:spTree>
    <p:extLst>
      <p:ext uri="{BB962C8B-B14F-4D97-AF65-F5344CB8AC3E}">
        <p14:creationId xmlns:p14="http://schemas.microsoft.com/office/powerpoint/2010/main" val="233243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381000"/>
            <a:ext cx="8001000" cy="762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600" b="1" dirty="0"/>
              <a:t>Access Specifiers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086600" cy="296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299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67818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0782"/>
            <a:ext cx="8001000" cy="893618"/>
          </a:xfrm>
        </p:spPr>
        <p:style>
          <a:lnRef idx="1">
            <a:schemeClr val="accent6"/>
          </a:lnRef>
          <a:fillRef idx="2">
            <a:schemeClr val="accent6"/>
          </a:fillRef>
          <a:effectRef idx="1">
            <a:schemeClr val="accent6"/>
          </a:effectRef>
          <a:fontRef idx="minor">
            <a:schemeClr val="dk1"/>
          </a:fontRef>
        </p:style>
        <p:txBody>
          <a:bodyPr>
            <a:normAutofit/>
          </a:bodyPr>
          <a:lstStyle/>
          <a:p>
            <a:r>
              <a:rPr lang="en-US" b="1" dirty="0"/>
              <a:t>Constructor Overloading</a:t>
            </a:r>
            <a:endParaRPr lang="en-US" dirty="0"/>
          </a:p>
        </p:txBody>
      </p:sp>
    </p:spTree>
    <p:extLst>
      <p:ext uri="{BB962C8B-B14F-4D97-AF65-F5344CB8AC3E}">
        <p14:creationId xmlns:p14="http://schemas.microsoft.com/office/powerpoint/2010/main" val="3464235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b="1" dirty="0"/>
              <a:t>Destructor</a:t>
            </a:r>
            <a:endParaRPr lang="en-US" dirty="0"/>
          </a:p>
        </p:txBody>
      </p:sp>
      <p:sp>
        <p:nvSpPr>
          <p:cNvPr id="3" name="Content Placeholder 2"/>
          <p:cNvSpPr>
            <a:spLocks noGrp="1"/>
          </p:cNvSpPr>
          <p:nvPr>
            <p:ph idx="1"/>
          </p:nvPr>
        </p:nvSpPr>
        <p:spPr>
          <a:xfrm>
            <a:off x="457200" y="1600200"/>
            <a:ext cx="8229600" cy="5181600"/>
          </a:xfrm>
        </p:spPr>
        <p:txBody>
          <a:bodyPr>
            <a:normAutofit/>
          </a:bodyPr>
          <a:lstStyle/>
          <a:p>
            <a:pPr algn="just"/>
            <a:r>
              <a:rPr lang="en-US" sz="2400" dirty="0"/>
              <a:t>Destructor is a special class function which destroys the object as soon as the scope of object ends. The destructor is called automatically by the compiler when the object goes out of scope.</a:t>
            </a:r>
          </a:p>
          <a:p>
            <a:pPr algn="just"/>
            <a:r>
              <a:rPr lang="en-US" sz="2400" dirty="0"/>
              <a:t>The syntax for destructor is same as that for the constructor, the class name is used for the name of destructor, with a </a:t>
            </a:r>
            <a:r>
              <a:rPr lang="en-US" sz="2400" b="1" dirty="0"/>
              <a:t>tilde</a:t>
            </a:r>
            <a:r>
              <a:rPr lang="en-US" sz="2400" dirty="0"/>
              <a:t> ~ sign as prefix to it.</a:t>
            </a:r>
          </a:p>
          <a:p>
            <a:pPr algn="just"/>
            <a:r>
              <a:rPr lang="en-US" sz="2400" dirty="0"/>
              <a:t>Destructors will never have any arguments.</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800600"/>
            <a:ext cx="43243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062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sz="2800" b="1" dirty="0">
                <a:latin typeface="Arial Black" pitchFamily="34" charset="0"/>
              </a:rPr>
              <a:t>Example to see how Constructors and Destructors are called</a:t>
            </a:r>
            <a:endParaRPr lang="en-US" sz="2800" dirty="0">
              <a:latin typeface="Arial Black" pitchFamily="34" charset="0"/>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371600"/>
            <a:ext cx="6781800" cy="528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268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305800" cy="1143000"/>
          </a:xfrm>
          <a:solidFill>
            <a:srgbClr val="002060"/>
          </a:solidFill>
        </p:spPr>
        <p:txBody>
          <a:bodyPr>
            <a:normAutofit/>
          </a:bodyPr>
          <a:lstStyle/>
          <a:p>
            <a:r>
              <a:rPr lang="en-US" sz="6600" dirty="0">
                <a:solidFill>
                  <a:schemeClr val="bg1"/>
                </a:solidFill>
                <a:latin typeface="Maiandra GD" pitchFamily="34" charset="0"/>
              </a:rPr>
              <a:t>Thank You!!</a:t>
            </a:r>
          </a:p>
        </p:txBody>
      </p:sp>
    </p:spTree>
    <p:extLst>
      <p:ext uri="{BB962C8B-B14F-4D97-AF65-F5344CB8AC3E}">
        <p14:creationId xmlns:p14="http://schemas.microsoft.com/office/powerpoint/2010/main" val="55042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a:t>Assigning Objects</a:t>
            </a:r>
          </a:p>
        </p:txBody>
      </p:sp>
      <p:sp>
        <p:nvSpPr>
          <p:cNvPr id="3" name="Content Placeholder 2"/>
          <p:cNvSpPr>
            <a:spLocks noGrp="1"/>
          </p:cNvSpPr>
          <p:nvPr>
            <p:ph idx="1"/>
          </p:nvPr>
        </p:nvSpPr>
        <p:spPr/>
        <p:txBody>
          <a:bodyPr>
            <a:normAutofit fontScale="77500" lnSpcReduction="20000"/>
          </a:bodyPr>
          <a:lstStyle/>
          <a:p>
            <a:pPr marL="400050" lvl="1" indent="0">
              <a:buNone/>
            </a:pPr>
            <a:r>
              <a:rPr lang="en-US" b="1" dirty="0"/>
              <a:t>#include &lt;</a:t>
            </a:r>
            <a:r>
              <a:rPr lang="en-US" b="1" dirty="0" err="1"/>
              <a:t>iostream</a:t>
            </a:r>
            <a:r>
              <a:rPr lang="en-US" b="1" dirty="0"/>
              <a:t>&gt;</a:t>
            </a:r>
          </a:p>
          <a:p>
            <a:pPr marL="400050" lvl="1" indent="0">
              <a:buNone/>
            </a:pPr>
            <a:r>
              <a:rPr lang="en-US" b="1" dirty="0"/>
              <a:t>class Test</a:t>
            </a:r>
            <a:r>
              <a:rPr lang="en-US" dirty="0"/>
              <a:t>{</a:t>
            </a:r>
          </a:p>
          <a:p>
            <a:pPr marL="400050" lvl="1" indent="0">
              <a:buNone/>
            </a:pPr>
            <a:r>
              <a:rPr lang="en-US" dirty="0"/>
              <a:t>public:</a:t>
            </a:r>
          </a:p>
          <a:p>
            <a:pPr marL="400050" lvl="1" indent="0">
              <a:buNone/>
            </a:pPr>
            <a:r>
              <a:rPr lang="en-US" dirty="0"/>
              <a:t>    int i;</a:t>
            </a:r>
          </a:p>
          <a:p>
            <a:pPr marL="400050" lvl="1" indent="0">
              <a:buNone/>
            </a:pPr>
            <a:r>
              <a:rPr lang="en-US" dirty="0"/>
              <a:t>};</a:t>
            </a:r>
          </a:p>
          <a:p>
            <a:pPr marL="400050" lvl="1" indent="0">
              <a:buNone/>
            </a:pPr>
            <a:endParaRPr lang="en-US" dirty="0"/>
          </a:p>
          <a:p>
            <a:pPr marL="400050" lvl="1" indent="0">
              <a:buNone/>
            </a:pPr>
            <a:r>
              <a:rPr lang="en-US" b="1" dirty="0"/>
              <a:t>int main()</a:t>
            </a:r>
            <a:r>
              <a:rPr lang="en-US" dirty="0"/>
              <a:t>{</a:t>
            </a:r>
          </a:p>
          <a:p>
            <a:pPr marL="400050" lvl="1" indent="0">
              <a:buNone/>
            </a:pPr>
            <a:r>
              <a:rPr lang="en-US" dirty="0"/>
              <a:t>    Test c;</a:t>
            </a:r>
          </a:p>
          <a:p>
            <a:pPr marL="400050" lvl="1" indent="0">
              <a:buNone/>
            </a:pPr>
            <a:r>
              <a:rPr lang="en-US" dirty="0">
                <a:solidFill>
                  <a:srgbClr val="FF0000"/>
                </a:solidFill>
              </a:rPr>
              <a:t>    </a:t>
            </a:r>
            <a:r>
              <a:rPr lang="en-US" dirty="0" err="1">
                <a:solidFill>
                  <a:srgbClr val="FF0000"/>
                </a:solidFill>
              </a:rPr>
              <a:t>c.i</a:t>
            </a:r>
            <a:r>
              <a:rPr lang="en-US" dirty="0">
                <a:solidFill>
                  <a:srgbClr val="FF0000"/>
                </a:solidFill>
              </a:rPr>
              <a:t> = 1;</a:t>
            </a:r>
            <a:endParaRPr lang="en-US" dirty="0"/>
          </a:p>
          <a:p>
            <a:pPr marL="400050" lvl="1" indent="0">
              <a:buNone/>
            </a:pPr>
            <a:r>
              <a:rPr lang="en-US" dirty="0"/>
              <a:t>    Test d = c;</a:t>
            </a:r>
          </a:p>
          <a:p>
            <a:pPr marL="400050" lvl="1" indent="0">
              <a:buNone/>
            </a:pPr>
            <a:r>
              <a:rPr lang="en-US" dirty="0"/>
              <a:t>    </a:t>
            </a:r>
            <a:r>
              <a:rPr lang="en-US" dirty="0" err="1">
                <a:solidFill>
                  <a:srgbClr val="FF0000"/>
                </a:solidFill>
              </a:rPr>
              <a:t>d.i</a:t>
            </a:r>
            <a:r>
              <a:rPr lang="en-US" dirty="0">
                <a:solidFill>
                  <a:srgbClr val="FF0000"/>
                </a:solidFill>
              </a:rPr>
              <a:t> = 2;</a:t>
            </a:r>
          </a:p>
          <a:p>
            <a:pPr marL="400050" lvl="1" indent="0">
              <a:buNone/>
            </a:pPr>
            <a:r>
              <a:rPr lang="en-US" dirty="0"/>
              <a:t>    </a:t>
            </a:r>
            <a:r>
              <a:rPr lang="en-US" dirty="0" err="1"/>
              <a:t>std</a:t>
            </a:r>
            <a:r>
              <a:rPr lang="en-US" dirty="0"/>
              <a:t>::</a:t>
            </a:r>
            <a:r>
              <a:rPr lang="en-US" dirty="0" err="1"/>
              <a:t>cout</a:t>
            </a:r>
            <a:r>
              <a:rPr lang="en-US" dirty="0"/>
              <a:t> &lt;&lt; "Value: " &lt;&lt; </a:t>
            </a:r>
            <a:r>
              <a:rPr lang="en-US" dirty="0" err="1"/>
              <a:t>c.i</a:t>
            </a:r>
            <a:r>
              <a:rPr lang="en-US" dirty="0"/>
              <a:t> &lt;&lt; "\n"&lt;&lt;"Value:"&lt;&lt;</a:t>
            </a:r>
            <a:r>
              <a:rPr lang="en-US" dirty="0" err="1"/>
              <a:t>d.i</a:t>
            </a:r>
            <a:r>
              <a:rPr lang="en-US" dirty="0"/>
              <a:t>;</a:t>
            </a:r>
          </a:p>
          <a:p>
            <a:pPr marL="400050" lvl="1" indent="0">
              <a:buNone/>
            </a:pPr>
            <a:r>
              <a:rPr lang="en-US" dirty="0"/>
              <a:t>}</a:t>
            </a:r>
          </a:p>
          <a:p>
            <a:endParaRPr lang="en-US" dirty="0"/>
          </a:p>
        </p:txBody>
      </p:sp>
      <p:sp>
        <p:nvSpPr>
          <p:cNvPr id="4" name="TextBox 3"/>
          <p:cNvSpPr txBox="1"/>
          <p:nvPr/>
        </p:nvSpPr>
        <p:spPr>
          <a:xfrm>
            <a:off x="5825836" y="2971800"/>
            <a:ext cx="1828800" cy="1077218"/>
          </a:xfrm>
          <a:prstGeom prst="rect">
            <a:avLst/>
          </a:prstGeom>
          <a:noFill/>
        </p:spPr>
        <p:txBody>
          <a:bodyPr wrap="square" rtlCol="0">
            <a:spAutoFit/>
          </a:bodyPr>
          <a:lstStyle/>
          <a:p>
            <a:pPr algn="ctr"/>
            <a:r>
              <a:rPr lang="en-US" sz="2400" b="1" dirty="0">
                <a:solidFill>
                  <a:srgbClr val="FF0000"/>
                </a:solidFill>
              </a:rPr>
              <a:t>Output:</a:t>
            </a:r>
          </a:p>
          <a:p>
            <a:pPr algn="ctr"/>
            <a:r>
              <a:rPr lang="en-US" sz="2000" b="1" dirty="0"/>
              <a:t>Value: 1</a:t>
            </a:r>
          </a:p>
          <a:p>
            <a:pPr algn="ctr"/>
            <a:r>
              <a:rPr lang="en-US" sz="2000" b="1" dirty="0"/>
              <a:t>Value: 2</a:t>
            </a:r>
          </a:p>
        </p:txBody>
      </p:sp>
    </p:spTree>
    <p:extLst>
      <p:ext uri="{BB962C8B-B14F-4D97-AF65-F5344CB8AC3E}">
        <p14:creationId xmlns:p14="http://schemas.microsoft.com/office/powerpoint/2010/main" val="106739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a:t>Passing Objects to Functions</a:t>
            </a:r>
          </a:p>
        </p:txBody>
      </p:sp>
      <p:sp>
        <p:nvSpPr>
          <p:cNvPr id="3" name="Content Placeholder 2"/>
          <p:cNvSpPr>
            <a:spLocks noGrp="1"/>
          </p:cNvSpPr>
          <p:nvPr>
            <p:ph idx="1"/>
          </p:nvPr>
        </p:nvSpPr>
        <p:spPr/>
        <p:txBody>
          <a:bodyPr>
            <a:normAutofit/>
          </a:bodyPr>
          <a:lstStyle/>
          <a:p>
            <a:pPr algn="just"/>
            <a:r>
              <a:rPr lang="en-US" sz="2800" dirty="0"/>
              <a:t>Objects may be passed to functions in just the same way that any other type of variable can.</a:t>
            </a:r>
          </a:p>
          <a:p>
            <a:pPr algn="just"/>
            <a:r>
              <a:rPr lang="en-US" sz="2800" dirty="0"/>
              <a:t>Objects are passed to functions through the use of the standard call-by value mechanism.</a:t>
            </a:r>
          </a:p>
        </p:txBody>
      </p:sp>
    </p:spTree>
    <p:extLst>
      <p:ext uri="{BB962C8B-B14F-4D97-AF65-F5344CB8AC3E}">
        <p14:creationId xmlns:p14="http://schemas.microsoft.com/office/powerpoint/2010/main" val="749829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14400"/>
            <a:ext cx="4038600" cy="5943600"/>
          </a:xfrm>
        </p:spPr>
        <p:txBody>
          <a:bodyPr>
            <a:normAutofit fontScale="62500" lnSpcReduction="20000"/>
          </a:bodyPr>
          <a:lstStyle/>
          <a:p>
            <a:pPr marL="0" indent="0">
              <a:buNone/>
            </a:pPr>
            <a:r>
              <a:rPr lang="en-US" b="1" dirty="0"/>
              <a:t>#include &lt;</a:t>
            </a:r>
            <a:r>
              <a:rPr lang="en-US" b="1" dirty="0" err="1"/>
              <a:t>iostream</a:t>
            </a:r>
            <a:r>
              <a:rPr lang="en-US" b="1" dirty="0"/>
              <a:t>&gt;</a:t>
            </a:r>
          </a:p>
          <a:p>
            <a:pPr marL="0" indent="0">
              <a:buNone/>
            </a:pPr>
            <a:r>
              <a:rPr lang="en-US" sz="2900" b="1" dirty="0"/>
              <a:t>using namespace </a:t>
            </a:r>
            <a:r>
              <a:rPr lang="en-US" sz="2900" b="1" dirty="0" err="1"/>
              <a:t>std</a:t>
            </a:r>
            <a:r>
              <a:rPr lang="en-US" sz="2900" b="1" dirty="0"/>
              <a:t>;</a:t>
            </a:r>
          </a:p>
          <a:p>
            <a:pPr marL="0" indent="0">
              <a:buNone/>
            </a:pPr>
            <a:r>
              <a:rPr lang="en-US" sz="2900" b="1" dirty="0"/>
              <a:t>class </a:t>
            </a:r>
            <a:r>
              <a:rPr lang="en-US" sz="2900" b="1" dirty="0" err="1"/>
              <a:t>myclass</a:t>
            </a:r>
            <a:r>
              <a:rPr lang="en-US" sz="2900" b="1" dirty="0"/>
              <a:t> </a:t>
            </a:r>
            <a:r>
              <a:rPr lang="en-US" dirty="0"/>
              <a:t>{</a:t>
            </a:r>
          </a:p>
          <a:p>
            <a:pPr marL="0" indent="0">
              <a:buNone/>
            </a:pPr>
            <a:r>
              <a:rPr lang="en-US" dirty="0"/>
              <a:t>int i;</a:t>
            </a:r>
          </a:p>
          <a:p>
            <a:pPr marL="0" indent="0">
              <a:buNone/>
            </a:pPr>
            <a:r>
              <a:rPr lang="en-US" dirty="0"/>
              <a:t>public:</a:t>
            </a:r>
          </a:p>
          <a:p>
            <a:pPr marL="0" indent="0">
              <a:buNone/>
            </a:pPr>
            <a:r>
              <a:rPr lang="en-US" b="1" dirty="0" err="1"/>
              <a:t>myclass</a:t>
            </a:r>
            <a:r>
              <a:rPr lang="en-US" dirty="0"/>
              <a:t>(int n);</a:t>
            </a:r>
          </a:p>
          <a:p>
            <a:pPr marL="0" indent="0">
              <a:buNone/>
            </a:pPr>
            <a:r>
              <a:rPr lang="en-US" b="1" dirty="0"/>
              <a:t>~</a:t>
            </a:r>
            <a:r>
              <a:rPr lang="en-US" b="1" dirty="0" err="1"/>
              <a:t>myclass</a:t>
            </a:r>
            <a:r>
              <a:rPr lang="en-US" dirty="0"/>
              <a:t>();</a:t>
            </a:r>
          </a:p>
          <a:p>
            <a:pPr marL="0" indent="0">
              <a:buNone/>
            </a:pPr>
            <a:r>
              <a:rPr lang="en-US" dirty="0"/>
              <a:t>void </a:t>
            </a:r>
            <a:r>
              <a:rPr lang="en-US" dirty="0" err="1"/>
              <a:t>set_i</a:t>
            </a:r>
            <a:r>
              <a:rPr lang="en-US" dirty="0"/>
              <a:t>(int n) { i=n; }</a:t>
            </a:r>
          </a:p>
          <a:p>
            <a:pPr marL="0" indent="0">
              <a:buNone/>
            </a:pPr>
            <a:r>
              <a:rPr lang="en-US" dirty="0"/>
              <a:t>int </a:t>
            </a:r>
            <a:r>
              <a:rPr lang="en-US" dirty="0" err="1"/>
              <a:t>get_i</a:t>
            </a:r>
            <a:r>
              <a:rPr lang="en-US" dirty="0"/>
              <a:t>() { return i; }</a:t>
            </a:r>
          </a:p>
          <a:p>
            <a:pPr marL="0" indent="0">
              <a:buNone/>
            </a:pPr>
            <a:r>
              <a:rPr lang="en-US" dirty="0"/>
              <a:t>};</a:t>
            </a:r>
          </a:p>
          <a:p>
            <a:pPr marL="0" indent="0">
              <a:buNone/>
            </a:pPr>
            <a:r>
              <a:rPr lang="en-US" b="1" dirty="0" err="1"/>
              <a:t>myclass</a:t>
            </a:r>
            <a:r>
              <a:rPr lang="en-US" b="1" dirty="0"/>
              <a:t>::</a:t>
            </a:r>
            <a:r>
              <a:rPr lang="en-US" b="1" dirty="0" err="1"/>
              <a:t>myclass</a:t>
            </a:r>
            <a:r>
              <a:rPr lang="en-US" b="1" dirty="0"/>
              <a:t>(int n)</a:t>
            </a:r>
          </a:p>
          <a:p>
            <a:pPr marL="0" indent="0">
              <a:buNone/>
            </a:pPr>
            <a:r>
              <a:rPr lang="en-US" dirty="0"/>
              <a:t>{</a:t>
            </a:r>
          </a:p>
          <a:p>
            <a:pPr marL="0" indent="0">
              <a:buNone/>
            </a:pPr>
            <a:r>
              <a:rPr lang="en-US" dirty="0"/>
              <a:t>i = n;</a:t>
            </a:r>
          </a:p>
          <a:p>
            <a:pPr marL="0" indent="0">
              <a:buNone/>
            </a:pPr>
            <a:r>
              <a:rPr lang="en-US" dirty="0" err="1"/>
              <a:t>cout</a:t>
            </a:r>
            <a:r>
              <a:rPr lang="en-US" dirty="0"/>
              <a:t> &lt;&lt; "Constructing " &lt;&lt; i &lt;&lt; "\n";</a:t>
            </a:r>
          </a:p>
          <a:p>
            <a:pPr marL="0" indent="0">
              <a:buNone/>
            </a:pPr>
            <a:r>
              <a:rPr lang="en-US" dirty="0"/>
              <a:t>}</a:t>
            </a:r>
          </a:p>
          <a:p>
            <a:pPr marL="0" indent="0">
              <a:buNone/>
            </a:pPr>
            <a:r>
              <a:rPr lang="en-US" b="1" dirty="0" err="1"/>
              <a:t>myclass</a:t>
            </a:r>
            <a:r>
              <a:rPr lang="en-US" b="1" dirty="0"/>
              <a:t>::~</a:t>
            </a:r>
            <a:r>
              <a:rPr lang="en-US" b="1" dirty="0" err="1"/>
              <a:t>myclass</a:t>
            </a:r>
            <a:r>
              <a:rPr lang="en-US" b="1" dirty="0"/>
              <a:t>()</a:t>
            </a:r>
          </a:p>
          <a:p>
            <a:pPr marL="0" indent="0">
              <a:buNone/>
            </a:pPr>
            <a:r>
              <a:rPr lang="en-US" dirty="0"/>
              <a:t>{</a:t>
            </a:r>
          </a:p>
          <a:p>
            <a:pPr marL="0" indent="0">
              <a:buNone/>
            </a:pPr>
            <a:r>
              <a:rPr lang="en-US" dirty="0" err="1"/>
              <a:t>cout</a:t>
            </a:r>
            <a:r>
              <a:rPr lang="en-US" dirty="0"/>
              <a:t> &lt;&lt; "Destroying " &lt;&lt; i &lt;&lt; "\n";</a:t>
            </a:r>
          </a:p>
          <a:p>
            <a:pPr marL="0" indent="0">
              <a:buNone/>
            </a:pPr>
            <a:r>
              <a:rPr lang="en-US" dirty="0"/>
              <a:t>}</a:t>
            </a:r>
          </a:p>
          <a:p>
            <a:pPr marL="0" indent="0">
              <a:buNone/>
            </a:pPr>
            <a:r>
              <a:rPr lang="en-US" b="1" dirty="0"/>
              <a:t>void f(</a:t>
            </a:r>
            <a:r>
              <a:rPr lang="en-US" b="1" dirty="0" err="1"/>
              <a:t>myclass</a:t>
            </a:r>
            <a:r>
              <a:rPr lang="en-US" b="1" dirty="0"/>
              <a:t> </a:t>
            </a:r>
            <a:r>
              <a:rPr lang="en-US" b="1" dirty="0" err="1"/>
              <a:t>ob</a:t>
            </a:r>
            <a:r>
              <a:rPr lang="en-US" b="1" dirty="0"/>
              <a:t>);</a:t>
            </a:r>
          </a:p>
        </p:txBody>
      </p:sp>
      <p:sp>
        <p:nvSpPr>
          <p:cNvPr id="4" name="Content Placeholder 3"/>
          <p:cNvSpPr>
            <a:spLocks noGrp="1"/>
          </p:cNvSpPr>
          <p:nvPr>
            <p:ph sz="half" idx="2"/>
          </p:nvPr>
        </p:nvSpPr>
        <p:spPr>
          <a:xfrm>
            <a:off x="4876800" y="990600"/>
            <a:ext cx="4038600" cy="5867400"/>
          </a:xfrm>
        </p:spPr>
        <p:txBody>
          <a:bodyPr>
            <a:normAutofit fontScale="77500" lnSpcReduction="20000"/>
          </a:bodyPr>
          <a:lstStyle/>
          <a:p>
            <a:pPr marL="0" indent="0">
              <a:buNone/>
            </a:pPr>
            <a:r>
              <a:rPr lang="en-US" b="1" dirty="0"/>
              <a:t>int main()</a:t>
            </a:r>
          </a:p>
          <a:p>
            <a:pPr marL="0" indent="0">
              <a:buNone/>
            </a:pPr>
            <a:r>
              <a:rPr lang="en-US" dirty="0"/>
              <a:t>{</a:t>
            </a:r>
          </a:p>
          <a:p>
            <a:pPr marL="0" indent="0">
              <a:buNone/>
            </a:pPr>
            <a:r>
              <a:rPr lang="en-US" dirty="0" err="1"/>
              <a:t>myclass</a:t>
            </a:r>
            <a:r>
              <a:rPr lang="en-US" dirty="0"/>
              <a:t> o(1);</a:t>
            </a:r>
          </a:p>
          <a:p>
            <a:pPr marL="0" indent="0">
              <a:buNone/>
            </a:pPr>
            <a:r>
              <a:rPr lang="en-US" dirty="0"/>
              <a:t>f(o);</a:t>
            </a:r>
          </a:p>
          <a:p>
            <a:pPr marL="0" indent="0">
              <a:buNone/>
            </a:pPr>
            <a:r>
              <a:rPr lang="en-US" dirty="0" err="1"/>
              <a:t>cout</a:t>
            </a:r>
            <a:r>
              <a:rPr lang="en-US" dirty="0"/>
              <a:t> &lt;&lt; "This is i in main: ";</a:t>
            </a:r>
          </a:p>
          <a:p>
            <a:pPr marL="0" indent="0">
              <a:buNone/>
            </a:pPr>
            <a:r>
              <a:rPr lang="en-US" dirty="0" err="1"/>
              <a:t>cout</a:t>
            </a:r>
            <a:r>
              <a:rPr lang="en-US" dirty="0"/>
              <a:t> &lt;&lt; </a:t>
            </a:r>
            <a:r>
              <a:rPr lang="en-US" dirty="0" err="1"/>
              <a:t>o.get_i</a:t>
            </a:r>
            <a:r>
              <a:rPr lang="en-US" dirty="0"/>
              <a:t>() &lt;&lt; "\n";</a:t>
            </a:r>
          </a:p>
          <a:p>
            <a:pPr marL="0" indent="0">
              <a:buNone/>
            </a:pPr>
            <a:r>
              <a:rPr lang="en-US" dirty="0"/>
              <a:t>return 0;</a:t>
            </a:r>
          </a:p>
          <a:p>
            <a:pPr marL="0" indent="0">
              <a:buNone/>
            </a:pPr>
            <a:r>
              <a:rPr lang="en-US" dirty="0"/>
              <a:t>}</a:t>
            </a:r>
          </a:p>
          <a:p>
            <a:pPr marL="0" indent="0">
              <a:buNone/>
            </a:pPr>
            <a:r>
              <a:rPr lang="en-US" b="1" dirty="0"/>
              <a:t>void f(</a:t>
            </a:r>
            <a:r>
              <a:rPr lang="en-US" b="1" dirty="0" err="1"/>
              <a:t>myclass</a:t>
            </a:r>
            <a:r>
              <a:rPr lang="en-US" b="1" dirty="0"/>
              <a:t> </a:t>
            </a:r>
            <a:r>
              <a:rPr lang="en-US" b="1" dirty="0" err="1"/>
              <a:t>ob</a:t>
            </a:r>
            <a:r>
              <a:rPr lang="en-US" b="1" dirty="0"/>
              <a:t>)</a:t>
            </a:r>
          </a:p>
          <a:p>
            <a:pPr marL="0" indent="0">
              <a:buNone/>
            </a:pPr>
            <a:r>
              <a:rPr lang="en-US" dirty="0"/>
              <a:t>{</a:t>
            </a:r>
          </a:p>
          <a:p>
            <a:pPr marL="0" indent="0">
              <a:buNone/>
            </a:pPr>
            <a:r>
              <a:rPr lang="en-US" dirty="0" err="1"/>
              <a:t>ob.set_i</a:t>
            </a:r>
            <a:r>
              <a:rPr lang="en-US" dirty="0"/>
              <a:t>(2);</a:t>
            </a:r>
          </a:p>
          <a:p>
            <a:pPr marL="0" indent="0">
              <a:buNone/>
            </a:pPr>
            <a:r>
              <a:rPr lang="en-US" dirty="0" err="1"/>
              <a:t>cout</a:t>
            </a:r>
            <a:r>
              <a:rPr lang="en-US" dirty="0"/>
              <a:t> &lt;&lt; "This is local i: " &lt;&lt; </a:t>
            </a:r>
            <a:r>
              <a:rPr lang="en-US" dirty="0" err="1"/>
              <a:t>ob.get_i</a:t>
            </a:r>
            <a:r>
              <a:rPr lang="en-US" dirty="0"/>
              <a:t>();</a:t>
            </a:r>
          </a:p>
          <a:p>
            <a:pPr marL="0" indent="0">
              <a:buNone/>
            </a:pPr>
            <a:r>
              <a:rPr lang="en-US" dirty="0" err="1"/>
              <a:t>cout</a:t>
            </a:r>
            <a:r>
              <a:rPr lang="en-US" dirty="0"/>
              <a:t> &lt;&lt; "\n";</a:t>
            </a:r>
          </a:p>
          <a:p>
            <a:pPr marL="0" indent="0">
              <a:buNone/>
            </a:pPr>
            <a:r>
              <a:rPr lang="en-US" dirty="0"/>
              <a:t>}</a:t>
            </a:r>
            <a:endParaRPr lang="en-US" sz="3800" b="1" dirty="0">
              <a:solidFill>
                <a:srgbClr val="FF0000"/>
              </a:solidFill>
            </a:endParaRPr>
          </a:p>
          <a:p>
            <a:pPr marL="0" indent="0">
              <a:buNone/>
            </a:pPr>
            <a:r>
              <a:rPr lang="en-US" sz="3800" b="1" dirty="0">
                <a:solidFill>
                  <a:srgbClr val="FF0000"/>
                </a:solidFill>
              </a:rPr>
              <a:t>Output:</a:t>
            </a:r>
          </a:p>
        </p:txBody>
      </p:sp>
      <p:sp>
        <p:nvSpPr>
          <p:cNvPr id="5" name="Title 1"/>
          <p:cNvSpPr>
            <a:spLocks noGrp="1"/>
          </p:cNvSpPr>
          <p:nvPr>
            <p:ph type="title"/>
          </p:nvPr>
        </p:nvSpPr>
        <p:spPr>
          <a:xfrm>
            <a:off x="457200" y="0"/>
            <a:ext cx="8229600" cy="762000"/>
          </a:xfrm>
        </p:spPr>
        <p:style>
          <a:lnRef idx="1">
            <a:schemeClr val="dk1"/>
          </a:lnRef>
          <a:fillRef idx="2">
            <a:schemeClr val="dk1"/>
          </a:fillRef>
          <a:effectRef idx="1">
            <a:schemeClr val="dk1"/>
          </a:effectRef>
          <a:fontRef idx="minor">
            <a:schemeClr val="dk1"/>
          </a:fontRef>
        </p:style>
        <p:txBody>
          <a:bodyPr/>
          <a:lstStyle/>
          <a:p>
            <a:r>
              <a:rPr lang="en-US" dirty="0"/>
              <a:t>Passing Objects to Functions</a:t>
            </a:r>
          </a:p>
        </p:txBody>
      </p:sp>
      <p:cxnSp>
        <p:nvCxnSpPr>
          <p:cNvPr id="7" name="Straight Connector 6"/>
          <p:cNvCxnSpPr/>
          <p:nvPr/>
        </p:nvCxnSpPr>
        <p:spPr>
          <a:xfrm>
            <a:off x="4419600" y="762000"/>
            <a:ext cx="0" cy="6096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6855" y="5257800"/>
            <a:ext cx="374215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91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990600"/>
            <a:ext cx="4038600" cy="5867400"/>
          </a:xfrm>
        </p:spPr>
        <p:txBody>
          <a:bodyPr>
            <a:noAutofit/>
          </a:bodyPr>
          <a:lstStyle/>
          <a:p>
            <a:pPr marL="0" indent="0">
              <a:buNone/>
            </a:pPr>
            <a:r>
              <a:rPr lang="en-US" sz="2000" b="1" dirty="0"/>
              <a:t>#include &lt;</a:t>
            </a:r>
            <a:r>
              <a:rPr lang="en-US" sz="2000" b="1" dirty="0" err="1"/>
              <a:t>iostream</a:t>
            </a:r>
            <a:r>
              <a:rPr lang="en-US" sz="2000" b="1" dirty="0"/>
              <a:t>&gt;</a:t>
            </a:r>
          </a:p>
          <a:p>
            <a:pPr marL="0" indent="0">
              <a:buNone/>
            </a:pPr>
            <a:r>
              <a:rPr lang="en-US" sz="2000" b="1" dirty="0"/>
              <a:t>using namespace </a:t>
            </a:r>
            <a:r>
              <a:rPr lang="en-US" sz="2000" b="1" dirty="0" err="1"/>
              <a:t>std</a:t>
            </a:r>
            <a:r>
              <a:rPr lang="en-US" sz="2000" b="1" dirty="0"/>
              <a:t>;</a:t>
            </a:r>
          </a:p>
          <a:p>
            <a:pPr marL="0" indent="0">
              <a:buNone/>
            </a:pPr>
            <a:r>
              <a:rPr lang="en-US" sz="2000" b="1" dirty="0"/>
              <a:t>class </a:t>
            </a:r>
            <a:r>
              <a:rPr lang="en-US" sz="2000" b="1" dirty="0" err="1"/>
              <a:t>myclass</a:t>
            </a:r>
            <a:r>
              <a:rPr lang="en-US" sz="2000" b="1" dirty="0"/>
              <a:t> </a:t>
            </a:r>
            <a:r>
              <a:rPr lang="en-US" sz="2000" dirty="0"/>
              <a:t>{</a:t>
            </a:r>
          </a:p>
          <a:p>
            <a:pPr marL="0" indent="0">
              <a:buNone/>
            </a:pPr>
            <a:r>
              <a:rPr lang="en-US" sz="2000" dirty="0"/>
              <a:t>int i;</a:t>
            </a:r>
          </a:p>
          <a:p>
            <a:pPr marL="0" indent="0">
              <a:buNone/>
            </a:pPr>
            <a:r>
              <a:rPr lang="en-US" sz="2000" dirty="0"/>
              <a:t>public:</a:t>
            </a:r>
          </a:p>
          <a:p>
            <a:pPr marL="0" indent="0">
              <a:buNone/>
            </a:pPr>
            <a:r>
              <a:rPr lang="en-US" sz="2000" b="1" dirty="0"/>
              <a:t>void set_i(int n)</a:t>
            </a:r>
          </a:p>
          <a:p>
            <a:pPr marL="0" indent="0">
              <a:buNone/>
            </a:pPr>
            <a:r>
              <a:rPr lang="en-US" sz="2000" b="1" dirty="0"/>
              <a:t> </a:t>
            </a:r>
            <a:r>
              <a:rPr lang="en-US" sz="2000" dirty="0"/>
              <a:t>{i=n;}</a:t>
            </a:r>
          </a:p>
          <a:p>
            <a:pPr marL="0" indent="0">
              <a:buNone/>
            </a:pPr>
            <a:r>
              <a:rPr lang="en-US" sz="2000" b="1" dirty="0"/>
              <a:t>int </a:t>
            </a:r>
            <a:r>
              <a:rPr lang="en-US" sz="2000" b="1" dirty="0" err="1"/>
              <a:t>get_i</a:t>
            </a:r>
            <a:r>
              <a:rPr lang="en-US" sz="2000" b="1" dirty="0"/>
              <a:t>()</a:t>
            </a:r>
            <a:r>
              <a:rPr lang="en-US" sz="2000" dirty="0"/>
              <a:t> </a:t>
            </a:r>
          </a:p>
          <a:p>
            <a:pPr marL="0" indent="0">
              <a:buNone/>
            </a:pPr>
            <a:r>
              <a:rPr lang="en-US" sz="2000" dirty="0"/>
              <a:t>{return i;}</a:t>
            </a:r>
          </a:p>
          <a:p>
            <a:pPr marL="0" indent="0">
              <a:buNone/>
            </a:pPr>
            <a:r>
              <a:rPr lang="en-US" sz="2000" dirty="0"/>
              <a:t>};</a:t>
            </a:r>
          </a:p>
          <a:p>
            <a:pPr marL="0" indent="0">
              <a:buNone/>
            </a:pPr>
            <a:r>
              <a:rPr lang="en-US" sz="2000" b="1" dirty="0" err="1"/>
              <a:t>myclass</a:t>
            </a:r>
            <a:r>
              <a:rPr lang="en-US" sz="2000" b="1" dirty="0"/>
              <a:t> f(); </a:t>
            </a:r>
            <a:r>
              <a:rPr lang="en-US" sz="1600" dirty="0"/>
              <a:t>// return object of type </a:t>
            </a:r>
            <a:r>
              <a:rPr lang="en-US" sz="1600" dirty="0" err="1"/>
              <a:t>myclass</a:t>
            </a:r>
            <a:endParaRPr lang="en-US" sz="1600" dirty="0"/>
          </a:p>
        </p:txBody>
      </p:sp>
      <p:sp>
        <p:nvSpPr>
          <p:cNvPr id="4" name="Content Placeholder 3"/>
          <p:cNvSpPr>
            <a:spLocks noGrp="1"/>
          </p:cNvSpPr>
          <p:nvPr>
            <p:ph sz="half" idx="2"/>
          </p:nvPr>
        </p:nvSpPr>
        <p:spPr>
          <a:xfrm>
            <a:off x="4724400" y="990600"/>
            <a:ext cx="4038600" cy="5867400"/>
          </a:xfrm>
        </p:spPr>
        <p:txBody>
          <a:bodyPr>
            <a:normAutofit/>
          </a:bodyPr>
          <a:lstStyle/>
          <a:p>
            <a:pPr marL="0" indent="0">
              <a:buNone/>
            </a:pPr>
            <a:r>
              <a:rPr lang="en-US" sz="2000" b="1" dirty="0"/>
              <a:t>int main()</a:t>
            </a:r>
          </a:p>
          <a:p>
            <a:pPr marL="0" indent="0">
              <a:buNone/>
            </a:pPr>
            <a:r>
              <a:rPr lang="en-US" sz="2000" dirty="0"/>
              <a:t>{</a:t>
            </a:r>
          </a:p>
          <a:p>
            <a:pPr marL="0" indent="0">
              <a:buNone/>
            </a:pPr>
            <a:r>
              <a:rPr lang="en-US" sz="2000" dirty="0" err="1"/>
              <a:t>myclass</a:t>
            </a:r>
            <a:r>
              <a:rPr lang="en-US" sz="2000" dirty="0"/>
              <a:t> o;</a:t>
            </a:r>
          </a:p>
          <a:p>
            <a:pPr marL="0" indent="0">
              <a:buNone/>
            </a:pPr>
            <a:r>
              <a:rPr lang="en-US" sz="2000" dirty="0"/>
              <a:t>o = f();</a:t>
            </a:r>
          </a:p>
          <a:p>
            <a:pPr marL="0" indent="0">
              <a:buNone/>
            </a:pPr>
            <a:r>
              <a:rPr lang="en-US" sz="2000" dirty="0" err="1"/>
              <a:t>cout</a:t>
            </a:r>
            <a:r>
              <a:rPr lang="en-US" sz="2000" dirty="0"/>
              <a:t> &lt;&lt; </a:t>
            </a:r>
            <a:r>
              <a:rPr lang="en-US" sz="2000" dirty="0" err="1"/>
              <a:t>o.get_i</a:t>
            </a:r>
            <a:r>
              <a:rPr lang="en-US" sz="2000" dirty="0"/>
              <a:t>() &lt;&lt; "\n";</a:t>
            </a:r>
          </a:p>
          <a:p>
            <a:pPr marL="0" indent="0">
              <a:buNone/>
            </a:pPr>
            <a:r>
              <a:rPr lang="en-US" sz="2000" dirty="0"/>
              <a:t>return 0;</a:t>
            </a:r>
          </a:p>
          <a:p>
            <a:pPr marL="0" indent="0">
              <a:buNone/>
            </a:pPr>
            <a:r>
              <a:rPr lang="en-US" sz="2000" dirty="0"/>
              <a:t>}</a:t>
            </a:r>
          </a:p>
          <a:p>
            <a:pPr marL="0" indent="0">
              <a:buNone/>
            </a:pPr>
            <a:r>
              <a:rPr lang="en-US" sz="2000" b="1" dirty="0" err="1"/>
              <a:t>myclass</a:t>
            </a:r>
            <a:r>
              <a:rPr lang="en-US" sz="2000" b="1" dirty="0"/>
              <a:t> f()</a:t>
            </a:r>
          </a:p>
          <a:p>
            <a:pPr marL="0" indent="0">
              <a:buNone/>
            </a:pPr>
            <a:r>
              <a:rPr lang="en-US" sz="2000" dirty="0"/>
              <a:t>{</a:t>
            </a:r>
          </a:p>
          <a:p>
            <a:pPr marL="0" indent="0">
              <a:buNone/>
            </a:pPr>
            <a:r>
              <a:rPr lang="en-US" sz="2000" dirty="0" err="1"/>
              <a:t>myclass</a:t>
            </a:r>
            <a:r>
              <a:rPr lang="en-US" sz="2000" dirty="0"/>
              <a:t> x;</a:t>
            </a:r>
          </a:p>
          <a:p>
            <a:pPr marL="0" indent="0">
              <a:buNone/>
            </a:pPr>
            <a:r>
              <a:rPr lang="en-US" sz="2000" dirty="0" err="1"/>
              <a:t>x.set_i</a:t>
            </a:r>
            <a:r>
              <a:rPr lang="en-US" sz="2000" dirty="0"/>
              <a:t>(1);</a:t>
            </a:r>
          </a:p>
          <a:p>
            <a:pPr marL="0" indent="0">
              <a:buNone/>
            </a:pPr>
            <a:r>
              <a:rPr lang="en-US" sz="2000" dirty="0"/>
              <a:t>return x;</a:t>
            </a:r>
          </a:p>
          <a:p>
            <a:pPr marL="0" indent="0">
              <a:buNone/>
            </a:pPr>
            <a:r>
              <a:rPr lang="en-US" sz="2000" dirty="0"/>
              <a:t>}</a:t>
            </a:r>
          </a:p>
          <a:p>
            <a:pPr marL="0" indent="0">
              <a:buNone/>
            </a:pPr>
            <a:r>
              <a:rPr lang="en-US" b="1" dirty="0">
                <a:solidFill>
                  <a:srgbClr val="FF0000"/>
                </a:solidFill>
              </a:rPr>
              <a:t>Output: 1</a:t>
            </a:r>
          </a:p>
        </p:txBody>
      </p:sp>
      <p:sp>
        <p:nvSpPr>
          <p:cNvPr id="5" name="Title 1"/>
          <p:cNvSpPr>
            <a:spLocks noGrp="1"/>
          </p:cNvSpPr>
          <p:nvPr>
            <p:ph type="title"/>
          </p:nvPr>
        </p:nvSpPr>
        <p:spPr>
          <a:xfrm>
            <a:off x="533400" y="83127"/>
            <a:ext cx="8229600" cy="755073"/>
          </a:xfrm>
        </p:spPr>
        <p:style>
          <a:lnRef idx="1">
            <a:schemeClr val="dk1"/>
          </a:lnRef>
          <a:fillRef idx="2">
            <a:schemeClr val="dk1"/>
          </a:fillRef>
          <a:effectRef idx="1">
            <a:schemeClr val="dk1"/>
          </a:effectRef>
          <a:fontRef idx="minor">
            <a:schemeClr val="dk1"/>
          </a:fontRef>
        </p:style>
        <p:txBody>
          <a:bodyPr>
            <a:normAutofit fontScale="90000"/>
          </a:bodyPr>
          <a:lstStyle/>
          <a:p>
            <a:r>
              <a:rPr lang="en-US" dirty="0"/>
              <a:t>Returning Objects</a:t>
            </a:r>
          </a:p>
        </p:txBody>
      </p:sp>
    </p:spTree>
    <p:extLst>
      <p:ext uri="{BB962C8B-B14F-4D97-AF65-F5344CB8AC3E}">
        <p14:creationId xmlns:p14="http://schemas.microsoft.com/office/powerpoint/2010/main" val="124067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449763"/>
          </a:xfrm>
        </p:spPr>
        <p:txBody>
          <a:bodyPr/>
          <a:lstStyle/>
          <a:p>
            <a:pPr>
              <a:buFont typeface="Wingdings" pitchFamily="2" charset="2"/>
              <a:buChar char="v"/>
            </a:pPr>
            <a:r>
              <a:rPr lang="en-US" dirty="0">
                <a:solidFill>
                  <a:srgbClr val="FF0000"/>
                </a:solidFill>
              </a:rPr>
              <a:t>Self H.W.</a:t>
            </a:r>
            <a:endParaRPr lang="en-US" dirty="0"/>
          </a:p>
          <a:p>
            <a:pPr>
              <a:buFont typeface="Wingdings" pitchFamily="2" charset="2"/>
              <a:buChar char="Ø"/>
            </a:pPr>
            <a:r>
              <a:rPr lang="en-US" dirty="0" err="1"/>
              <a:t>Balagurusamy</a:t>
            </a:r>
            <a:r>
              <a:rPr lang="en-US" dirty="0"/>
              <a:t> 130page (4</a:t>
            </a:r>
            <a:r>
              <a:rPr lang="en-US" baseline="30000" dirty="0"/>
              <a:t>th</a:t>
            </a:r>
            <a:r>
              <a:rPr lang="en-US" dirty="0"/>
              <a:t> edition) Returning objects 5.16</a:t>
            </a:r>
            <a:endParaRPr lang="en-US" dirty="0">
              <a:solidFill>
                <a:srgbClr val="FF0000"/>
              </a:solidFill>
            </a:endParaRPr>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normAutofit/>
          </a:bodyPr>
          <a:lstStyle/>
          <a:p>
            <a:r>
              <a:rPr lang="en-US" dirty="0"/>
              <a:t>Returning Objects</a:t>
            </a:r>
          </a:p>
        </p:txBody>
      </p:sp>
    </p:spTree>
    <p:extLst>
      <p:ext uri="{BB962C8B-B14F-4D97-AF65-F5344CB8AC3E}">
        <p14:creationId xmlns:p14="http://schemas.microsoft.com/office/powerpoint/2010/main" val="324071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a:t>Constructor and Destructor</a:t>
            </a:r>
          </a:p>
        </p:txBody>
      </p:sp>
      <p:sp>
        <p:nvSpPr>
          <p:cNvPr id="3" name="Content Placeholder 2"/>
          <p:cNvSpPr>
            <a:spLocks noGrp="1"/>
          </p:cNvSpPr>
          <p:nvPr>
            <p:ph idx="1"/>
          </p:nvPr>
        </p:nvSpPr>
        <p:spPr/>
        <p:txBody>
          <a:bodyPr/>
          <a:lstStyle/>
          <a:p>
            <a:pPr algn="just"/>
            <a:r>
              <a:rPr lang="en-US" sz="2500" dirty="0"/>
              <a:t>A </a:t>
            </a:r>
            <a:r>
              <a:rPr lang="en-US" sz="2500" i="1" dirty="0"/>
              <a:t>constructor function </a:t>
            </a:r>
            <a:r>
              <a:rPr lang="en-US" sz="2500" dirty="0"/>
              <a:t>is a special function that is a member of a class and has the same name as that class.</a:t>
            </a:r>
          </a:p>
          <a:p>
            <a:pPr algn="just"/>
            <a:r>
              <a:rPr lang="en-US" sz="2500" dirty="0"/>
              <a:t>Constructors are special class functions which performs initialization of every object. The Compiler calls the Constructor whenever an object is created.</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290" y="4101970"/>
            <a:ext cx="3913909" cy="1715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9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While defining a constructor you must remember that the name of constructor will be same as the name of the class, and constructors never have return type.</a:t>
            </a:r>
          </a:p>
          <a:p>
            <a:pPr algn="just"/>
            <a:r>
              <a:rPr lang="en-US" sz="2400" dirty="0"/>
              <a:t>Constructors can be defined either inside the class definition or outside class definition using class name and scope resolution :: operator.</a:t>
            </a:r>
          </a:p>
          <a:p>
            <a:pPr algn="just"/>
            <a:endParaRPr lang="en-US" sz="2800"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191000"/>
            <a:ext cx="3369254"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style>
          <a:lnRef idx="1">
            <a:schemeClr val="accent5"/>
          </a:lnRef>
          <a:fillRef idx="2">
            <a:schemeClr val="accent5"/>
          </a:fillRef>
          <a:effectRef idx="1">
            <a:schemeClr val="accent5"/>
          </a:effectRef>
          <a:fontRef idx="minor">
            <a:schemeClr val="dk1"/>
          </a:fontRef>
        </p:style>
        <p:txBody>
          <a:bodyPr/>
          <a:lstStyle/>
          <a:p>
            <a:r>
              <a:rPr lang="en-US" dirty="0"/>
              <a:t>Constructor and Destructor</a:t>
            </a:r>
          </a:p>
        </p:txBody>
      </p:sp>
    </p:spTree>
    <p:extLst>
      <p:ext uri="{BB962C8B-B14F-4D97-AF65-F5344CB8AC3E}">
        <p14:creationId xmlns:p14="http://schemas.microsoft.com/office/powerpoint/2010/main" val="137596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1255</TotalTime>
  <Words>978</Words>
  <Application>Microsoft Office PowerPoint</Application>
  <PresentationFormat>On-screen Show (4:3)</PresentationFormat>
  <Paragraphs>181</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Algerian</vt:lpstr>
      <vt:lpstr>Arial</vt:lpstr>
      <vt:lpstr>Arial Black</vt:lpstr>
      <vt:lpstr>Calibri</vt:lpstr>
      <vt:lpstr>Cooper Black</vt:lpstr>
      <vt:lpstr>Maiandra GD</vt:lpstr>
      <vt:lpstr>Monaco</vt:lpstr>
      <vt:lpstr>Times New Roman</vt:lpstr>
      <vt:lpstr>Wingdings</vt:lpstr>
      <vt:lpstr>Office Theme</vt:lpstr>
      <vt:lpstr>Object Oriented Programming I: Lecture 2</vt:lpstr>
      <vt:lpstr>Access Specifiers</vt:lpstr>
      <vt:lpstr>Assigning Objects</vt:lpstr>
      <vt:lpstr>Passing Objects to Functions</vt:lpstr>
      <vt:lpstr>Passing Objects to Functions</vt:lpstr>
      <vt:lpstr>Returning Objects</vt:lpstr>
      <vt:lpstr>Returning Objects</vt:lpstr>
      <vt:lpstr>Constructor and Destructor</vt:lpstr>
      <vt:lpstr>Constructor and Destructor</vt:lpstr>
      <vt:lpstr>Characteristics of Constructor</vt:lpstr>
      <vt:lpstr>Types of Constructors</vt:lpstr>
      <vt:lpstr>Default Constructor</vt:lpstr>
      <vt:lpstr>Default Constructor</vt:lpstr>
      <vt:lpstr>Parameterized Constructor</vt:lpstr>
      <vt:lpstr>Parameterized Constructor</vt:lpstr>
      <vt:lpstr>Copy Constructor</vt:lpstr>
      <vt:lpstr>Copy Constructor</vt:lpstr>
      <vt:lpstr>Copy Constructor</vt:lpstr>
      <vt:lpstr>Constructor Overloading</vt:lpstr>
      <vt:lpstr>Constructor Overloading</vt:lpstr>
      <vt:lpstr>Destructor</vt:lpstr>
      <vt:lpstr>Example to see how Constructors and Destructors are called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Imtu</dc:creator>
  <cp:lastModifiedBy>Faisal</cp:lastModifiedBy>
  <cp:revision>116</cp:revision>
  <dcterms:created xsi:type="dcterms:W3CDTF">2016-11-16T15:33:25Z</dcterms:created>
  <dcterms:modified xsi:type="dcterms:W3CDTF">2017-05-16T18:11:24Z</dcterms:modified>
</cp:coreProperties>
</file>