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5" r:id="rId2"/>
    <p:sldId id="276" r:id="rId3"/>
    <p:sldId id="277" r:id="rId4"/>
    <p:sldId id="279" r:id="rId5"/>
    <p:sldId id="278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9" r:id="rId14"/>
    <p:sldId id="291" r:id="rId15"/>
    <p:sldId id="290" r:id="rId16"/>
    <p:sldId id="292" r:id="rId17"/>
    <p:sldId id="29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7320B-959D-42AD-96E8-3F97EBB23A90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772B1-867A-4FF8-9BF8-074CE6AE9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9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95EFC0-2668-4C2D-9246-F1EE64AB7181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0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6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8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4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1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6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2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1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7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B387D-11F1-4257-8DB3-587450BF68DE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76400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ooper Black" pitchFamily="18" charset="0"/>
              </a:rPr>
              <a:t>Object Oriented Programming I: </a:t>
            </a:r>
            <a:r>
              <a:rPr lang="en-US" sz="6000" dirty="0" smtClean="0">
                <a:solidFill>
                  <a:srgbClr val="FF0000"/>
                </a:solidFill>
                <a:latin typeface="Cooper Black" pitchFamily="18" charset="0"/>
              </a:rPr>
              <a:t>Lecture 3</a:t>
            </a:r>
            <a:endParaRPr lang="en-US" sz="6000" dirty="0" smtClean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858000" cy="1905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00"/>
                </a:solidFill>
                <a:latin typeface="Cooper Black" pitchFamily="18" charset="0"/>
              </a:rPr>
              <a:t>Ahmed Imteaj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900" dirty="0" smtClean="0">
                <a:solidFill>
                  <a:schemeClr val="bg1"/>
                </a:solidFill>
                <a:latin typeface="Cooper Black" pitchFamily="18" charset="0"/>
              </a:rPr>
              <a:t>Lecturer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bg1"/>
                </a:solidFill>
                <a:latin typeface="Cooper Black" pitchFamily="18" charset="0"/>
              </a:rPr>
              <a:t>Dept. of CSE, IIUC</a:t>
            </a:r>
          </a:p>
        </p:txBody>
      </p:sp>
    </p:spTree>
    <p:extLst>
      <p:ext uri="{BB962C8B-B14F-4D97-AF65-F5344CB8AC3E}">
        <p14:creationId xmlns:p14="http://schemas.microsoft.com/office/powerpoint/2010/main" val="5651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715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#include &lt;</a:t>
            </a:r>
            <a:r>
              <a:rPr lang="en-US" b="1" dirty="0" err="1"/>
              <a:t>iostream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using namespace </a:t>
            </a:r>
            <a:r>
              <a:rPr lang="en-US" b="1" dirty="0" err="1"/>
              <a:t>std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dirty="0"/>
              <a:t>class Counter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static int count;</a:t>
            </a:r>
          </a:p>
          <a:p>
            <a:pPr marL="0" indent="0">
              <a:buNone/>
            </a:pPr>
            <a:r>
              <a:rPr lang="en-US" dirty="0"/>
              <a:t>Counter() { count++; }</a:t>
            </a:r>
          </a:p>
          <a:p>
            <a:pPr marL="0" indent="0">
              <a:buNone/>
            </a:pPr>
            <a:r>
              <a:rPr lang="en-US" dirty="0"/>
              <a:t>~Counter() { count--;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int Counter::count;</a:t>
            </a:r>
          </a:p>
          <a:p>
            <a:pPr marL="0" indent="0">
              <a:buNone/>
            </a:pPr>
            <a:r>
              <a:rPr lang="en-US" dirty="0"/>
              <a:t>void f()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Counter temp;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"Objects in existence: ";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Counter::count &lt;&lt; "\n";</a:t>
            </a:r>
          </a:p>
          <a:p>
            <a:pPr marL="0" indent="0">
              <a:buNone/>
            </a:pPr>
            <a:r>
              <a:rPr lang="en-US" sz="2300" dirty="0"/>
              <a:t>// temp is destroyed when f() returns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5715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int </a:t>
            </a:r>
            <a:r>
              <a:rPr lang="en-US" b="1" dirty="0" smtClean="0"/>
              <a:t>main()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Counter o1;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"Objects in existence: ";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Counter::count &lt;&lt; "\n";</a:t>
            </a:r>
          </a:p>
          <a:p>
            <a:pPr marL="0" indent="0">
              <a:buNone/>
            </a:pPr>
            <a:r>
              <a:rPr lang="en-US" dirty="0"/>
              <a:t>Counter o2;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"Objects in existence: ";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Counter::count &lt;&lt; "\n";</a:t>
            </a:r>
          </a:p>
          <a:p>
            <a:pPr marL="0" indent="0">
              <a:buNone/>
            </a:pPr>
            <a:r>
              <a:rPr lang="en-US" dirty="0" smtClean="0"/>
              <a:t>f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"Objects in existence: ";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Counter::count &lt;&lt; "\n";</a:t>
            </a:r>
          </a:p>
          <a:p>
            <a:pPr marL="0" indent="0">
              <a:buNone/>
            </a:pPr>
            <a:r>
              <a:rPr lang="en-US" b="1" dirty="0"/>
              <a:t>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1143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Static Data Members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343400" y="1143000"/>
            <a:ext cx="0" cy="5715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5334000"/>
            <a:ext cx="3526971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59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Member functions may also be declared as </a:t>
            </a:r>
            <a:r>
              <a:rPr lang="en-US" sz="2800" b="1" dirty="0"/>
              <a:t>static</a:t>
            </a:r>
            <a:r>
              <a:rPr lang="en-US" sz="2800" dirty="0"/>
              <a:t>. </a:t>
            </a:r>
            <a:endParaRPr lang="en-US" sz="2800" dirty="0" smtClean="0"/>
          </a:p>
          <a:p>
            <a:pPr algn="just"/>
            <a:r>
              <a:rPr lang="en-US" sz="2800" dirty="0" smtClean="0"/>
              <a:t>They </a:t>
            </a:r>
            <a:r>
              <a:rPr lang="en-US" sz="2800" dirty="0"/>
              <a:t>may only directly refer to other </a:t>
            </a:r>
            <a:r>
              <a:rPr lang="en-US" sz="2800" b="1" dirty="0"/>
              <a:t>static </a:t>
            </a:r>
            <a:r>
              <a:rPr lang="en-US" sz="2800" dirty="0"/>
              <a:t>members of </a:t>
            </a:r>
            <a:r>
              <a:rPr lang="en-US" sz="2800" dirty="0" smtClean="0"/>
              <a:t>the class. </a:t>
            </a:r>
          </a:p>
          <a:p>
            <a:pPr algn="just"/>
            <a:r>
              <a:rPr lang="en-US" sz="2800" dirty="0" smtClean="0"/>
              <a:t>A </a:t>
            </a:r>
            <a:r>
              <a:rPr lang="en-US" sz="2800" b="1" dirty="0"/>
              <a:t>static </a:t>
            </a:r>
            <a:r>
              <a:rPr lang="en-US" sz="2800" dirty="0"/>
              <a:t>member function does not have a </a:t>
            </a:r>
            <a:r>
              <a:rPr lang="en-US" sz="2800" b="1" dirty="0"/>
              <a:t>this </a:t>
            </a:r>
            <a:r>
              <a:rPr lang="en-US" sz="2800" dirty="0"/>
              <a:t>pointer. </a:t>
            </a:r>
            <a:endParaRPr lang="en-US" sz="2800" dirty="0" smtClean="0"/>
          </a:p>
          <a:p>
            <a:pPr algn="just"/>
            <a:r>
              <a:rPr lang="en-US" sz="2800" dirty="0" smtClean="0"/>
              <a:t>There </a:t>
            </a:r>
            <a:r>
              <a:rPr lang="en-US" sz="2800" dirty="0"/>
              <a:t>cannot be a </a:t>
            </a:r>
            <a:r>
              <a:rPr lang="en-US" sz="2800" b="1" dirty="0"/>
              <a:t>static </a:t>
            </a:r>
            <a:r>
              <a:rPr lang="en-US" sz="2800" dirty="0"/>
              <a:t>and a non-</a:t>
            </a:r>
            <a:r>
              <a:rPr lang="en-US" sz="2800" b="1" dirty="0"/>
              <a:t>static </a:t>
            </a:r>
            <a:r>
              <a:rPr lang="en-US" sz="2800" dirty="0"/>
              <a:t>version of the </a:t>
            </a:r>
            <a:r>
              <a:rPr lang="en-US" sz="2800" dirty="0" smtClean="0"/>
              <a:t>same function</a:t>
            </a:r>
            <a:r>
              <a:rPr lang="en-US" sz="2800" dirty="0"/>
              <a:t>. </a:t>
            </a:r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Static Member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4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Actually, </a:t>
            </a:r>
            <a:r>
              <a:rPr lang="en-US" sz="2000" b="1" dirty="0"/>
              <a:t>static </a:t>
            </a:r>
            <a:r>
              <a:rPr lang="en-US" sz="2000" dirty="0"/>
              <a:t>member functions have limited applications, but one good </a:t>
            </a:r>
            <a:r>
              <a:rPr lang="en-US" sz="2000" dirty="0" smtClean="0"/>
              <a:t>use for </a:t>
            </a:r>
            <a:r>
              <a:rPr lang="en-US" sz="2000" dirty="0"/>
              <a:t>them is to "</a:t>
            </a:r>
            <a:r>
              <a:rPr lang="en-US" sz="2000" dirty="0" err="1"/>
              <a:t>preinitialize</a:t>
            </a:r>
            <a:r>
              <a:rPr lang="en-US" sz="2000" dirty="0"/>
              <a:t>" private </a:t>
            </a:r>
            <a:r>
              <a:rPr lang="en-US" sz="2000" b="1" dirty="0"/>
              <a:t>static </a:t>
            </a:r>
            <a:r>
              <a:rPr lang="en-US" sz="2000" dirty="0"/>
              <a:t>data before any object is actually created. </a:t>
            </a:r>
            <a:r>
              <a:rPr lang="en-US" sz="2000" dirty="0" smtClean="0"/>
              <a:t>For example</a:t>
            </a:r>
            <a:r>
              <a:rPr lang="en-US" sz="2000" dirty="0"/>
              <a:t>, this is a perfectly valid C++ program</a:t>
            </a:r>
            <a:r>
              <a:rPr lang="en-US" sz="2000" dirty="0" smtClean="0"/>
              <a:t>:</a:t>
            </a:r>
          </a:p>
          <a:p>
            <a:pPr marL="400050" lvl="1" indent="0">
              <a:buNone/>
            </a:pPr>
            <a:endParaRPr lang="en-US" sz="2000" dirty="0"/>
          </a:p>
          <a:p>
            <a:pPr marL="400050" lvl="1" indent="0">
              <a:buNone/>
            </a:pPr>
            <a:r>
              <a:rPr lang="en-US" sz="2000" b="1" dirty="0" smtClean="0"/>
              <a:t>#</a:t>
            </a:r>
            <a:r>
              <a:rPr lang="en-US" sz="2000" b="1" dirty="0"/>
              <a:t>include &lt;</a:t>
            </a:r>
            <a:r>
              <a:rPr lang="en-US" sz="2000" b="1" dirty="0" err="1"/>
              <a:t>iostream</a:t>
            </a:r>
            <a:r>
              <a:rPr lang="en-US" sz="2000" b="1" dirty="0"/>
              <a:t>&gt;</a:t>
            </a:r>
          </a:p>
          <a:p>
            <a:pPr marL="400050" lvl="1" indent="0">
              <a:buNone/>
            </a:pPr>
            <a:r>
              <a:rPr lang="en-US" sz="2000" b="1" dirty="0" smtClean="0"/>
              <a:t>using namespace </a:t>
            </a:r>
            <a:r>
              <a:rPr lang="en-US" sz="2000" b="1" dirty="0" err="1" smtClean="0"/>
              <a:t>std</a:t>
            </a:r>
            <a:r>
              <a:rPr lang="en-US" sz="2000" b="1" dirty="0" smtClean="0"/>
              <a:t>;</a:t>
            </a:r>
          </a:p>
          <a:p>
            <a:pPr marL="400050" lvl="1" indent="0">
              <a:buNone/>
            </a:pPr>
            <a:r>
              <a:rPr lang="en-US" sz="2000" dirty="0" smtClean="0"/>
              <a:t>class </a:t>
            </a:r>
            <a:r>
              <a:rPr lang="en-US" sz="2000" dirty="0" err="1"/>
              <a:t>static_type</a:t>
            </a:r>
            <a:r>
              <a:rPr lang="en-US" sz="2000" dirty="0"/>
              <a:t> {</a:t>
            </a:r>
          </a:p>
          <a:p>
            <a:pPr marL="400050" lvl="1" indent="0">
              <a:buNone/>
            </a:pPr>
            <a:r>
              <a:rPr lang="en-US" sz="2000" dirty="0"/>
              <a:t>static int i;</a:t>
            </a:r>
          </a:p>
          <a:p>
            <a:pPr marL="400050" lvl="1" indent="0">
              <a:buNone/>
            </a:pPr>
            <a:r>
              <a:rPr lang="en-US" sz="2000" dirty="0"/>
              <a:t>public: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static void </a:t>
            </a:r>
            <a:r>
              <a:rPr lang="en-US" sz="2000" b="1" dirty="0" err="1">
                <a:solidFill>
                  <a:srgbClr val="FF0000"/>
                </a:solidFill>
              </a:rPr>
              <a:t>init</a:t>
            </a:r>
            <a:r>
              <a:rPr lang="en-US" sz="2000" b="1" dirty="0">
                <a:solidFill>
                  <a:srgbClr val="FF0000"/>
                </a:solidFill>
              </a:rPr>
              <a:t>(int x) </a:t>
            </a:r>
            <a:r>
              <a:rPr lang="en-US" sz="2000" dirty="0"/>
              <a:t>{i = x;}</a:t>
            </a:r>
          </a:p>
          <a:p>
            <a:pPr marL="400050" lvl="1" indent="0">
              <a:buNone/>
            </a:pPr>
            <a:r>
              <a:rPr lang="en-US" sz="2000" dirty="0"/>
              <a:t>void show() {</a:t>
            </a:r>
            <a:r>
              <a:rPr lang="en-US" sz="2000" dirty="0" err="1"/>
              <a:t>cout</a:t>
            </a:r>
            <a:r>
              <a:rPr lang="en-US" sz="2000" dirty="0"/>
              <a:t> &lt;&lt; i;}</a:t>
            </a:r>
          </a:p>
          <a:p>
            <a:pPr marL="400050" lvl="1" indent="0">
              <a:buNone/>
            </a:pPr>
            <a:r>
              <a:rPr lang="en-US" sz="2000" dirty="0"/>
              <a:t>};</a:t>
            </a:r>
          </a:p>
          <a:p>
            <a:pPr marL="400050" lvl="1" indent="0">
              <a:buNone/>
            </a:pPr>
            <a:r>
              <a:rPr lang="en-US" sz="2000" dirty="0"/>
              <a:t>int </a:t>
            </a:r>
            <a:r>
              <a:rPr lang="en-US" sz="2000" dirty="0" err="1"/>
              <a:t>static_type</a:t>
            </a:r>
            <a:r>
              <a:rPr lang="en-US" sz="2000" dirty="0"/>
              <a:t>::i; // define i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Static Member Functions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2362200"/>
            <a:ext cx="0" cy="4495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24400" y="2590800"/>
            <a:ext cx="3874522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 main()</a:t>
            </a:r>
          </a:p>
          <a:p>
            <a:r>
              <a:rPr lang="en-US" sz="2000" dirty="0"/>
              <a:t>{</a:t>
            </a:r>
          </a:p>
          <a:p>
            <a:r>
              <a:rPr lang="en-US" dirty="0"/>
              <a:t>// </a:t>
            </a:r>
            <a:r>
              <a:rPr lang="en-US" dirty="0" err="1"/>
              <a:t>init</a:t>
            </a:r>
            <a:r>
              <a:rPr lang="en-US" dirty="0"/>
              <a:t> static data before object creation</a:t>
            </a:r>
          </a:p>
          <a:p>
            <a:r>
              <a:rPr lang="en-US" sz="2000" b="1" dirty="0" err="1">
                <a:solidFill>
                  <a:srgbClr val="FF0000"/>
                </a:solidFill>
              </a:rPr>
              <a:t>static_type</a:t>
            </a:r>
            <a:r>
              <a:rPr lang="en-US" sz="2000" b="1" dirty="0">
                <a:solidFill>
                  <a:srgbClr val="FF0000"/>
                </a:solidFill>
              </a:rPr>
              <a:t>::</a:t>
            </a:r>
            <a:r>
              <a:rPr lang="en-US" sz="2000" b="1" dirty="0" err="1">
                <a:solidFill>
                  <a:srgbClr val="FF0000"/>
                </a:solidFill>
              </a:rPr>
              <a:t>init</a:t>
            </a:r>
            <a:r>
              <a:rPr lang="en-US" sz="2000" b="1" dirty="0">
                <a:solidFill>
                  <a:srgbClr val="FF0000"/>
                </a:solidFill>
              </a:rPr>
              <a:t>(100);</a:t>
            </a:r>
          </a:p>
          <a:p>
            <a:r>
              <a:rPr lang="en-US" sz="2000" dirty="0" err="1"/>
              <a:t>static_type</a:t>
            </a:r>
            <a:r>
              <a:rPr lang="en-US" sz="2000" dirty="0"/>
              <a:t> x;</a:t>
            </a:r>
          </a:p>
          <a:p>
            <a:r>
              <a:rPr lang="en-US" sz="2000" dirty="0" err="1"/>
              <a:t>x.show</a:t>
            </a:r>
            <a:r>
              <a:rPr lang="en-US" sz="2000" dirty="0"/>
              <a:t>(); // displays 100</a:t>
            </a:r>
          </a:p>
          <a:p>
            <a:r>
              <a:rPr lang="en-US" sz="2000" dirty="0"/>
              <a:t>return 0;</a:t>
            </a:r>
          </a:p>
          <a:p>
            <a:r>
              <a:rPr lang="en-US" sz="2000" dirty="0"/>
              <a:t>}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867400" y="5486400"/>
            <a:ext cx="1895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Output: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100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C++ provides two dynamic allocation operators: </a:t>
            </a:r>
            <a:r>
              <a:rPr lang="en-US" b="1" dirty="0"/>
              <a:t>new </a:t>
            </a:r>
            <a:r>
              <a:rPr lang="en-US" dirty="0"/>
              <a:t>and </a:t>
            </a:r>
            <a:r>
              <a:rPr lang="en-US" b="1" dirty="0"/>
              <a:t>delete</a:t>
            </a:r>
            <a:r>
              <a:rPr lang="en-US" dirty="0"/>
              <a:t>. These operators </a:t>
            </a:r>
            <a:r>
              <a:rPr lang="en-US" dirty="0" smtClean="0"/>
              <a:t>are used </a:t>
            </a:r>
            <a:r>
              <a:rPr lang="en-US" dirty="0"/>
              <a:t>to allocate and free memory at run time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new </a:t>
            </a:r>
            <a:r>
              <a:rPr lang="en-US" dirty="0"/>
              <a:t>operator allocates memory and returns a pointer to the start of it.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b="1" dirty="0" smtClean="0"/>
              <a:t>delete </a:t>
            </a:r>
            <a:r>
              <a:rPr lang="en-US" dirty="0"/>
              <a:t>operator frees memory previously allocated using </a:t>
            </a:r>
            <a:r>
              <a:rPr lang="en-US" b="1" dirty="0"/>
              <a:t>new</a:t>
            </a:r>
            <a:r>
              <a:rPr lang="en-US" dirty="0"/>
              <a:t>. The general forms </a:t>
            </a:r>
            <a:r>
              <a:rPr lang="en-US" dirty="0" smtClean="0"/>
              <a:t>of </a:t>
            </a:r>
            <a:r>
              <a:rPr lang="en-US" b="1" dirty="0" smtClean="0"/>
              <a:t>new </a:t>
            </a:r>
            <a:r>
              <a:rPr lang="en-US" dirty="0"/>
              <a:t>and </a:t>
            </a:r>
            <a:r>
              <a:rPr lang="en-US" b="1" dirty="0"/>
              <a:t>delete </a:t>
            </a:r>
            <a:r>
              <a:rPr lang="en-US" dirty="0"/>
              <a:t>are shown here:</a:t>
            </a:r>
          </a:p>
          <a:p>
            <a:pPr marL="800100" lvl="2" indent="0">
              <a:buNone/>
            </a:pPr>
            <a:r>
              <a:rPr lang="en-US" sz="3000" i="1" dirty="0" err="1"/>
              <a:t>p_var</a:t>
            </a:r>
            <a:r>
              <a:rPr lang="en-US" sz="3000" i="1" dirty="0"/>
              <a:t> </a:t>
            </a:r>
            <a:r>
              <a:rPr lang="en-US" sz="3000" dirty="0"/>
              <a:t>= new </a:t>
            </a:r>
            <a:r>
              <a:rPr lang="en-US" sz="3000" i="1" dirty="0"/>
              <a:t>type</a:t>
            </a:r>
            <a:r>
              <a:rPr lang="en-US" sz="3000" dirty="0"/>
              <a:t>;</a:t>
            </a:r>
          </a:p>
          <a:p>
            <a:pPr marL="800100" lvl="2" indent="0">
              <a:buNone/>
            </a:pPr>
            <a:r>
              <a:rPr lang="en-US" sz="3000" dirty="0"/>
              <a:t>delete </a:t>
            </a:r>
            <a:r>
              <a:rPr lang="en-US" sz="3000" i="1" dirty="0" err="1"/>
              <a:t>p_var</a:t>
            </a:r>
            <a:r>
              <a:rPr lang="en-US" sz="3000" dirty="0"/>
              <a:t>;</a:t>
            </a:r>
          </a:p>
          <a:p>
            <a:r>
              <a:rPr lang="en-US" dirty="0"/>
              <a:t>Here, </a:t>
            </a:r>
            <a:r>
              <a:rPr lang="en-US" i="1" dirty="0" err="1"/>
              <a:t>p_var</a:t>
            </a:r>
            <a:r>
              <a:rPr lang="en-US" i="1" dirty="0"/>
              <a:t> </a:t>
            </a:r>
            <a:r>
              <a:rPr lang="en-US" dirty="0"/>
              <a:t>is a pointer variable that receives a pointer to memory that is large </a:t>
            </a:r>
            <a:r>
              <a:rPr lang="en-US" dirty="0" smtClean="0"/>
              <a:t>enough to </a:t>
            </a:r>
            <a:r>
              <a:rPr lang="en-US" dirty="0"/>
              <a:t>hold an item of type </a:t>
            </a:r>
            <a:r>
              <a:rPr lang="en-US" i="1" dirty="0" err="1"/>
              <a:t>type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Using new and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2000" b="1" dirty="0"/>
              <a:t>#include &lt;</a:t>
            </a:r>
            <a:r>
              <a:rPr lang="en-US" sz="2000" b="1" dirty="0" err="1"/>
              <a:t>iostream</a:t>
            </a:r>
            <a:r>
              <a:rPr lang="en-US" sz="2000" b="1" dirty="0"/>
              <a:t>&gt;</a:t>
            </a:r>
          </a:p>
          <a:p>
            <a:pPr marL="400050" lvl="1" indent="0">
              <a:buNone/>
            </a:pPr>
            <a:r>
              <a:rPr lang="en-US" sz="2000" b="1" dirty="0"/>
              <a:t>#include &lt;new&gt;</a:t>
            </a:r>
          </a:p>
          <a:p>
            <a:pPr marL="400050" lvl="1" indent="0">
              <a:buNone/>
            </a:pPr>
            <a:r>
              <a:rPr lang="en-US" sz="2000" b="1" dirty="0"/>
              <a:t>using namespace </a:t>
            </a:r>
            <a:r>
              <a:rPr lang="en-US" sz="2000" b="1" dirty="0" err="1"/>
              <a:t>std</a:t>
            </a:r>
            <a:r>
              <a:rPr lang="en-US" sz="2000" b="1" dirty="0"/>
              <a:t>;</a:t>
            </a:r>
          </a:p>
          <a:p>
            <a:pPr marL="400050" lvl="1" indent="0">
              <a:buNone/>
            </a:pPr>
            <a:r>
              <a:rPr lang="en-US" sz="2000" b="1" dirty="0"/>
              <a:t>int main()</a:t>
            </a:r>
          </a:p>
          <a:p>
            <a:pPr marL="400050" lvl="1" indent="0">
              <a:buNone/>
            </a:pPr>
            <a:r>
              <a:rPr lang="en-US" sz="2000" dirty="0"/>
              <a:t>{</a:t>
            </a:r>
          </a:p>
          <a:p>
            <a:pPr marL="400050" lvl="1" indent="0">
              <a:buNone/>
            </a:pPr>
            <a:r>
              <a:rPr lang="en-US" sz="2000" dirty="0"/>
              <a:t>int *p;</a:t>
            </a:r>
          </a:p>
          <a:p>
            <a:pPr marL="400050" lvl="1" indent="0">
              <a:buNone/>
            </a:pPr>
            <a:r>
              <a:rPr lang="en-US" sz="2000" dirty="0"/>
              <a:t>try {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 = new </a:t>
            </a:r>
            <a:r>
              <a:rPr lang="en-US" sz="2000" b="1" dirty="0" smtClean="0">
                <a:solidFill>
                  <a:srgbClr val="FF0000"/>
                </a:solidFill>
              </a:rPr>
              <a:t>int; </a:t>
            </a:r>
            <a:r>
              <a:rPr lang="en-US" sz="2000" dirty="0"/>
              <a:t>// initialize to 87</a:t>
            </a:r>
          </a:p>
          <a:p>
            <a:pPr marL="400050" lvl="1" indent="0">
              <a:buNone/>
            </a:pPr>
            <a:r>
              <a:rPr lang="en-US" sz="2000" dirty="0"/>
              <a:t>} catch (</a:t>
            </a:r>
            <a:r>
              <a:rPr lang="en-US" sz="2000" dirty="0" err="1"/>
              <a:t>bad_alloc</a:t>
            </a:r>
            <a:r>
              <a:rPr lang="en-US" sz="2000" dirty="0"/>
              <a:t> </a:t>
            </a:r>
            <a:r>
              <a:rPr lang="en-US" sz="2000" dirty="0" err="1"/>
              <a:t>xa</a:t>
            </a:r>
            <a:r>
              <a:rPr lang="en-US" sz="2000" dirty="0"/>
              <a:t>) {</a:t>
            </a:r>
          </a:p>
          <a:p>
            <a:pPr marL="400050" lvl="1" indent="0">
              <a:buNone/>
            </a:pPr>
            <a:r>
              <a:rPr lang="en-US" sz="2000" dirty="0" err="1"/>
              <a:t>cout</a:t>
            </a:r>
            <a:r>
              <a:rPr lang="en-US" sz="2000" dirty="0"/>
              <a:t> &lt;&lt; "Allocation Failure\n";</a:t>
            </a:r>
          </a:p>
          <a:p>
            <a:pPr marL="400050" lvl="1" indent="0">
              <a:buNone/>
            </a:pPr>
            <a:r>
              <a:rPr lang="en-US" sz="2000" dirty="0"/>
              <a:t>return 1;</a:t>
            </a:r>
          </a:p>
          <a:p>
            <a:pPr marL="400050" lvl="1" indent="0">
              <a:buNone/>
            </a:pPr>
            <a:r>
              <a:rPr lang="en-US" sz="2000" dirty="0" smtClean="0"/>
              <a:t>}</a:t>
            </a:r>
          </a:p>
          <a:p>
            <a:pPr marL="400050" lvl="1" indent="0">
              <a:buNone/>
            </a:pPr>
            <a:r>
              <a:rPr lang="en-US" sz="2000" dirty="0"/>
              <a:t>*p = 100;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1417638"/>
            <a:ext cx="0" cy="5440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31327" y="1676400"/>
            <a:ext cx="3657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 err="1"/>
              <a:t>cout</a:t>
            </a:r>
            <a:r>
              <a:rPr lang="en-US" sz="2000" dirty="0"/>
              <a:t> &lt;&lt; "At " &lt;&lt; p &lt;&lt; " ";</a:t>
            </a:r>
          </a:p>
          <a:p>
            <a:pPr indent="-57150"/>
            <a:r>
              <a:rPr lang="en-US" sz="2000" dirty="0" err="1"/>
              <a:t>cout</a:t>
            </a:r>
            <a:r>
              <a:rPr lang="en-US" sz="2000" dirty="0"/>
              <a:t> &lt;&lt; "is the value " &lt;&lt; *p &lt;&lt; "\n";</a:t>
            </a:r>
          </a:p>
          <a:p>
            <a:pPr indent="-57150"/>
            <a:r>
              <a:rPr lang="en-US" sz="2000" dirty="0"/>
              <a:t>delete p;</a:t>
            </a:r>
          </a:p>
          <a:p>
            <a:pPr indent="-57150"/>
            <a:r>
              <a:rPr lang="en-US" sz="2000" dirty="0"/>
              <a:t>return 0;</a:t>
            </a:r>
          </a:p>
          <a:p>
            <a:pPr indent="-57150"/>
            <a:r>
              <a:rPr lang="en-US" sz="2000" dirty="0"/>
              <a:t>}</a:t>
            </a:r>
            <a:endParaRPr 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Using new and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8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2000" b="1" dirty="0"/>
              <a:t>#include &lt;</a:t>
            </a:r>
            <a:r>
              <a:rPr lang="en-US" sz="2000" b="1" dirty="0" err="1"/>
              <a:t>iostream</a:t>
            </a:r>
            <a:r>
              <a:rPr lang="en-US" sz="2000" b="1" dirty="0"/>
              <a:t>&gt;</a:t>
            </a:r>
          </a:p>
          <a:p>
            <a:pPr marL="400050" lvl="1" indent="0">
              <a:buNone/>
            </a:pPr>
            <a:r>
              <a:rPr lang="en-US" sz="2000" b="1" dirty="0"/>
              <a:t>#include &lt;new&gt;</a:t>
            </a:r>
          </a:p>
          <a:p>
            <a:pPr marL="400050" lvl="1" indent="0">
              <a:buNone/>
            </a:pPr>
            <a:r>
              <a:rPr lang="en-US" sz="2000" b="1" dirty="0"/>
              <a:t>using namespace </a:t>
            </a:r>
            <a:r>
              <a:rPr lang="en-US" sz="2000" b="1" dirty="0" err="1"/>
              <a:t>std</a:t>
            </a:r>
            <a:r>
              <a:rPr lang="en-US" sz="2000" b="1" dirty="0"/>
              <a:t>;</a:t>
            </a:r>
          </a:p>
          <a:p>
            <a:pPr marL="400050" lvl="1" indent="0">
              <a:buNone/>
            </a:pPr>
            <a:r>
              <a:rPr lang="en-US" sz="2000" b="1" dirty="0"/>
              <a:t>int main()</a:t>
            </a:r>
          </a:p>
          <a:p>
            <a:pPr marL="400050" lvl="1" indent="0">
              <a:buNone/>
            </a:pPr>
            <a:r>
              <a:rPr lang="en-US" sz="2000" dirty="0"/>
              <a:t>{</a:t>
            </a:r>
          </a:p>
          <a:p>
            <a:pPr marL="400050" lvl="1" indent="0">
              <a:buNone/>
            </a:pPr>
            <a:r>
              <a:rPr lang="en-US" sz="2000" dirty="0"/>
              <a:t>int *p;</a:t>
            </a:r>
          </a:p>
          <a:p>
            <a:pPr marL="400050" lvl="1" indent="0">
              <a:buNone/>
            </a:pPr>
            <a:r>
              <a:rPr lang="en-US" sz="2000" dirty="0"/>
              <a:t>try {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 = new int (87); </a:t>
            </a:r>
            <a:r>
              <a:rPr lang="en-US" sz="2000" dirty="0"/>
              <a:t>// initialize to 87</a:t>
            </a:r>
          </a:p>
          <a:p>
            <a:pPr marL="400050" lvl="1" indent="0">
              <a:buNone/>
            </a:pPr>
            <a:r>
              <a:rPr lang="en-US" sz="2000" dirty="0"/>
              <a:t>} catch (</a:t>
            </a:r>
            <a:r>
              <a:rPr lang="en-US" sz="2000" dirty="0" err="1"/>
              <a:t>bad_alloc</a:t>
            </a:r>
            <a:r>
              <a:rPr lang="en-US" sz="2000" dirty="0"/>
              <a:t> </a:t>
            </a:r>
            <a:r>
              <a:rPr lang="en-US" sz="2000" dirty="0" err="1"/>
              <a:t>xa</a:t>
            </a:r>
            <a:r>
              <a:rPr lang="en-US" sz="2000" dirty="0"/>
              <a:t>) {</a:t>
            </a:r>
          </a:p>
          <a:p>
            <a:pPr marL="400050" lvl="1" indent="0">
              <a:buNone/>
            </a:pPr>
            <a:r>
              <a:rPr lang="en-US" sz="2000" dirty="0" err="1"/>
              <a:t>cout</a:t>
            </a:r>
            <a:r>
              <a:rPr lang="en-US" sz="2000" dirty="0"/>
              <a:t> &lt;&lt; "Allocation Failure\n";</a:t>
            </a:r>
          </a:p>
          <a:p>
            <a:pPr marL="400050" lvl="1" indent="0">
              <a:buNone/>
            </a:pPr>
            <a:r>
              <a:rPr lang="en-US" sz="2000" dirty="0"/>
              <a:t>return 1;</a:t>
            </a:r>
          </a:p>
          <a:p>
            <a:pPr marL="400050" lvl="1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1417638"/>
            <a:ext cx="0" cy="5440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31327" y="1676400"/>
            <a:ext cx="3657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 err="1"/>
              <a:t>cout</a:t>
            </a:r>
            <a:r>
              <a:rPr lang="en-US" sz="2000" dirty="0"/>
              <a:t> &lt;&lt; "At " &lt;&lt; p &lt;&lt; " ";</a:t>
            </a:r>
          </a:p>
          <a:p>
            <a:pPr indent="-57150"/>
            <a:r>
              <a:rPr lang="en-US" sz="2000" dirty="0" err="1"/>
              <a:t>cout</a:t>
            </a:r>
            <a:r>
              <a:rPr lang="en-US" sz="2000" dirty="0"/>
              <a:t> &lt;&lt; "is the value " &lt;&lt; *p &lt;&lt; "\n";</a:t>
            </a:r>
          </a:p>
          <a:p>
            <a:pPr indent="-57150"/>
            <a:r>
              <a:rPr lang="en-US" sz="2000" dirty="0"/>
              <a:t>delete p;</a:t>
            </a:r>
          </a:p>
          <a:p>
            <a:pPr indent="-57150"/>
            <a:r>
              <a:rPr lang="en-US" sz="2000" dirty="0"/>
              <a:t>return 0;</a:t>
            </a:r>
          </a:p>
          <a:p>
            <a:pPr indent="-57150"/>
            <a:r>
              <a:rPr lang="en-US" sz="2000" dirty="0"/>
              <a:t>}</a:t>
            </a:r>
            <a:endParaRPr lang="en-US" sz="2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Using new and delete (Initializing </a:t>
            </a:r>
            <a:r>
              <a:rPr lang="en-US" dirty="0"/>
              <a:t>Allocated </a:t>
            </a:r>
            <a:r>
              <a:rPr lang="en-US" dirty="0" smtClean="0"/>
              <a:t>Memory)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327" y="3810000"/>
            <a:ext cx="418407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9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Using new and delete </a:t>
            </a:r>
            <a:r>
              <a:rPr lang="en-US" dirty="0" smtClean="0"/>
              <a:t>(Allocating Arrays)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smtClean="0"/>
              <a:t>You </a:t>
            </a:r>
            <a:r>
              <a:rPr lang="en-US" sz="2400" dirty="0"/>
              <a:t>can allocate arrays using </a:t>
            </a:r>
            <a:r>
              <a:rPr lang="en-US" sz="2400" b="1" dirty="0"/>
              <a:t>new </a:t>
            </a:r>
            <a:r>
              <a:rPr lang="en-US" sz="2400" dirty="0"/>
              <a:t>by using this general form:</a:t>
            </a:r>
          </a:p>
          <a:p>
            <a:pPr marL="800100" lvl="2" indent="0" algn="just">
              <a:buNone/>
            </a:pPr>
            <a:r>
              <a:rPr lang="en-US" i="1" dirty="0" err="1"/>
              <a:t>p_var</a:t>
            </a:r>
            <a:r>
              <a:rPr lang="en-US" i="1" dirty="0"/>
              <a:t> </a:t>
            </a:r>
            <a:r>
              <a:rPr lang="en-US" dirty="0"/>
              <a:t>= new </a:t>
            </a:r>
            <a:r>
              <a:rPr lang="en-US" i="1" dirty="0" err="1"/>
              <a:t>array_type</a:t>
            </a:r>
            <a:r>
              <a:rPr lang="en-US" i="1" dirty="0"/>
              <a:t> [size];</a:t>
            </a:r>
          </a:p>
          <a:p>
            <a:pPr marL="400050" lvl="1" indent="0" algn="just">
              <a:buNone/>
            </a:pPr>
            <a:r>
              <a:rPr lang="en-US" sz="2400" dirty="0"/>
              <a:t>Here, </a:t>
            </a:r>
            <a:r>
              <a:rPr lang="en-US" sz="2400" i="1" dirty="0"/>
              <a:t>size </a:t>
            </a:r>
            <a:r>
              <a:rPr lang="en-US" sz="2400" dirty="0"/>
              <a:t>specifies the number of elements in the array.</a:t>
            </a:r>
          </a:p>
          <a:p>
            <a:pPr algn="just"/>
            <a:r>
              <a:rPr lang="en-US" sz="2400" dirty="0"/>
              <a:t>To free an array, use this form of </a:t>
            </a:r>
            <a:r>
              <a:rPr lang="en-US" sz="2400" b="1" dirty="0"/>
              <a:t>delete:</a:t>
            </a:r>
          </a:p>
          <a:p>
            <a:pPr marL="800100" lvl="2" indent="0" algn="just">
              <a:buNone/>
            </a:pPr>
            <a:r>
              <a:rPr lang="en-US" dirty="0"/>
              <a:t>delete [ ] </a:t>
            </a:r>
            <a:r>
              <a:rPr lang="en-US" i="1" dirty="0" err="1"/>
              <a:t>p_var</a:t>
            </a:r>
            <a:r>
              <a:rPr lang="en-US" dirty="0"/>
              <a:t>;</a:t>
            </a:r>
          </a:p>
          <a:p>
            <a:pPr algn="just"/>
            <a:r>
              <a:rPr lang="en-US" sz="2400" dirty="0"/>
              <a:t>Here, the </a:t>
            </a:r>
            <a:r>
              <a:rPr lang="en-US" sz="2400" b="1" dirty="0"/>
              <a:t>[ ] </a:t>
            </a:r>
            <a:r>
              <a:rPr lang="en-US" sz="2400" dirty="0"/>
              <a:t>informs </a:t>
            </a:r>
            <a:r>
              <a:rPr lang="en-US" sz="2400" b="1" dirty="0"/>
              <a:t>delete </a:t>
            </a:r>
            <a:r>
              <a:rPr lang="en-US" sz="2400" dirty="0"/>
              <a:t>that an array is being released.</a:t>
            </a:r>
          </a:p>
          <a:p>
            <a:pPr algn="just"/>
            <a:r>
              <a:rPr lang="en-US" sz="2400" dirty="0"/>
              <a:t>For example, the next program allocates a 10-element integer array.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890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#include &lt;</a:t>
            </a:r>
            <a:r>
              <a:rPr lang="en-US" b="1" dirty="0" err="1"/>
              <a:t>iostream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#include &lt;new&gt;</a:t>
            </a:r>
          </a:p>
          <a:p>
            <a:pPr marL="0" indent="0">
              <a:buNone/>
            </a:pPr>
            <a:r>
              <a:rPr lang="en-US" b="1" dirty="0"/>
              <a:t>using namespace </a:t>
            </a:r>
            <a:r>
              <a:rPr lang="en-US" b="1" dirty="0" err="1"/>
              <a:t>std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*p, i;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 = new int [10]; </a:t>
            </a:r>
            <a:r>
              <a:rPr lang="en-US" sz="1800" dirty="0"/>
              <a:t>// allocate 10 integer array</a:t>
            </a:r>
          </a:p>
          <a:p>
            <a:pPr marL="0" indent="0">
              <a:buNone/>
            </a:pPr>
            <a:r>
              <a:rPr lang="en-US" dirty="0"/>
              <a:t>} catch (</a:t>
            </a:r>
            <a:r>
              <a:rPr lang="en-US" dirty="0" err="1"/>
              <a:t>bad_alloc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"Allocation Failure\n";</a:t>
            </a:r>
          </a:p>
          <a:p>
            <a:pPr marL="0" indent="0">
              <a:buNone/>
            </a:pPr>
            <a:r>
              <a:rPr lang="en-US" dirty="0"/>
              <a:t>return 1;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for(i=0; i&lt;10; i++ )</a:t>
            </a:r>
          </a:p>
          <a:p>
            <a:pPr marL="0" indent="0">
              <a:buNone/>
            </a:pPr>
            <a:r>
              <a:rPr lang="en-US" dirty="0"/>
              <a:t>p[i] = i;</a:t>
            </a:r>
          </a:p>
          <a:p>
            <a:pPr marL="0" indent="0">
              <a:buNone/>
            </a:pPr>
            <a:r>
              <a:rPr lang="en-US" dirty="0"/>
              <a:t>for(i=0; i&lt;10; i++)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p[i] &lt;&lt; " ";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delete [] p; </a:t>
            </a:r>
            <a:r>
              <a:rPr lang="en-US" dirty="0"/>
              <a:t>// release the array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19600" y="1417638"/>
            <a:ext cx="0" cy="5440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Using new and delete </a:t>
            </a:r>
            <a:r>
              <a:rPr lang="en-US" dirty="0" smtClean="0"/>
              <a:t>(Allocating Arrays)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927" y="4572000"/>
            <a:ext cx="4171950" cy="142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9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305800" cy="114300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Maiandra GD" pitchFamily="34" charset="0"/>
              </a:rPr>
              <a:t>Thank You!!</a:t>
            </a:r>
            <a:endParaRPr lang="en-US" sz="6600" dirty="0">
              <a:solidFill>
                <a:schemeClr val="bg1"/>
              </a:solidFill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4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Relation between Classes</a:t>
            </a:r>
            <a:endParaRPr lang="en-US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three main types of relationships between classes are </a:t>
            </a:r>
            <a:r>
              <a:rPr lang="en-US" dirty="0">
                <a:solidFill>
                  <a:srgbClr val="FF0000"/>
                </a:solidFill>
              </a:rPr>
              <a:t>generalization (inheritance)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 aggregation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association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sz="2500" b="1" dirty="0">
                <a:solidFill>
                  <a:srgbClr val="FF0000"/>
                </a:solidFill>
              </a:rPr>
              <a:t>Generalization</a:t>
            </a:r>
            <a:r>
              <a:rPr lang="en-US" sz="2500" dirty="0">
                <a:solidFill>
                  <a:srgbClr val="FF0000"/>
                </a:solidFill>
              </a:rPr>
              <a:t> - </a:t>
            </a:r>
            <a:r>
              <a:rPr lang="en-US" sz="2500" dirty="0"/>
              <a:t>This implies an "is a" relationship. One class is derived from another, the base class. Generalization is implemented as inheritance in C++. The derived class has more specialization. It may either override the methods of the base, or add new methods. Examples are a poodle class derived from a dog </a:t>
            </a:r>
            <a:r>
              <a:rPr lang="en-US" sz="2500" dirty="0" smtClean="0"/>
              <a:t>class.</a:t>
            </a:r>
            <a:endParaRPr lang="en-US" sz="2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Aggregation</a:t>
            </a:r>
            <a:r>
              <a:rPr lang="en-US" sz="2400" dirty="0">
                <a:solidFill>
                  <a:srgbClr val="FF0000"/>
                </a:solidFill>
              </a:rPr>
              <a:t> - </a:t>
            </a:r>
            <a:r>
              <a:rPr lang="en-US" sz="2400" dirty="0"/>
              <a:t>This implies a "has a" relationship. One class is constructed from other classes, that is, it contains objects of any component classes. For example,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car class would contain objects such as tires, doors, engine, and seats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b="1" dirty="0">
                <a:solidFill>
                  <a:srgbClr val="FF0000"/>
                </a:solidFill>
              </a:rPr>
              <a:t>Association</a:t>
            </a:r>
            <a:r>
              <a:rPr lang="en-US" sz="2400" dirty="0">
                <a:solidFill>
                  <a:srgbClr val="FF0000"/>
                </a:solidFill>
              </a:rPr>
              <a:t> - </a:t>
            </a:r>
            <a:r>
              <a:rPr lang="en-US" sz="2400" dirty="0"/>
              <a:t>Two or more classes interact in some manner. They may extract information from each other, or update each other in some way. As an example, </a:t>
            </a:r>
            <a:r>
              <a:rPr lang="en-US" sz="2400" dirty="0">
                <a:solidFill>
                  <a:srgbClr val="00B050"/>
                </a:solidFill>
              </a:rPr>
              <a:t>a car class may need to interact with a road class, or if you live near any metropolitan area, the car class may need to pay a toll collector class.</a:t>
            </a:r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Relation between Classes</a:t>
            </a:r>
            <a:endParaRPr lang="en-US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17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Structures are used to group together different data elements (types of variables) under the same name. These data elements, known as members, can have different types and different lengths.</a:t>
            </a:r>
          </a:p>
          <a:p>
            <a:r>
              <a:rPr lang="en-US" sz="2400" dirty="0"/>
              <a:t>Take look at the syntax of a structure: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70C0"/>
                </a:solidFill>
              </a:rPr>
              <a:t>struct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structure_name</a:t>
            </a:r>
            <a:endParaRPr lang="en-US" dirty="0" smtClean="0">
              <a:solidFill>
                <a:srgbClr val="0070C0"/>
              </a:solidFill>
            </a:endParaRPr>
          </a:p>
          <a:p>
            <a:pPr marL="800100" lvl="2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{ 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type </a:t>
            </a:r>
            <a:r>
              <a:rPr lang="en-US" dirty="0">
                <a:solidFill>
                  <a:srgbClr val="0070C0"/>
                </a:solidFill>
              </a:rPr>
              <a:t>member_name1; </a:t>
            </a:r>
            <a:endParaRPr lang="en-US" dirty="0" smtClean="0">
              <a:solidFill>
                <a:srgbClr val="0070C0"/>
              </a:solidFill>
            </a:endParaRPr>
          </a:p>
          <a:p>
            <a:pPr marL="800100" lvl="2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type </a:t>
            </a:r>
            <a:r>
              <a:rPr lang="en-US" dirty="0">
                <a:solidFill>
                  <a:srgbClr val="0070C0"/>
                </a:solidFill>
              </a:rPr>
              <a:t>member_name2; </a:t>
            </a:r>
            <a:endParaRPr lang="en-US" dirty="0" smtClean="0">
              <a:solidFill>
                <a:srgbClr val="0070C0"/>
              </a:solidFill>
            </a:endParaRPr>
          </a:p>
          <a:p>
            <a:pPr marL="800100" lvl="2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} </a:t>
            </a:r>
            <a:r>
              <a:rPr lang="en-US" dirty="0" err="1">
                <a:solidFill>
                  <a:srgbClr val="0070C0"/>
                </a:solidFill>
              </a:rPr>
              <a:t>object_names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Structures and Unions</a:t>
            </a:r>
            <a:endParaRPr lang="en-US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8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Structures and Unions</a:t>
            </a:r>
            <a:endParaRPr lang="en-US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marL="400050" lvl="1" indent="0">
              <a:buNone/>
            </a:pPr>
            <a:r>
              <a:rPr lang="en-US" b="1" dirty="0"/>
              <a:t>#include&lt;</a:t>
            </a:r>
            <a:r>
              <a:rPr lang="en-US" b="1" dirty="0" err="1"/>
              <a:t>iostream</a:t>
            </a:r>
            <a:r>
              <a:rPr lang="en-US" b="1" dirty="0"/>
              <a:t>&gt; </a:t>
            </a:r>
            <a:endParaRPr lang="en-US" b="1" dirty="0" smtClean="0"/>
          </a:p>
          <a:p>
            <a:pPr marL="400050" lvl="1" indent="0">
              <a:buNone/>
            </a:pPr>
            <a:r>
              <a:rPr lang="en-US" b="1" dirty="0" smtClean="0"/>
              <a:t>using </a:t>
            </a:r>
            <a:r>
              <a:rPr lang="en-US" b="1" dirty="0"/>
              <a:t>namespace </a:t>
            </a:r>
            <a:r>
              <a:rPr lang="en-US" b="1" dirty="0" err="1"/>
              <a:t>std</a:t>
            </a:r>
            <a:r>
              <a:rPr lang="en-US" b="1" dirty="0"/>
              <a:t>; </a:t>
            </a:r>
            <a:endParaRPr lang="en-US" b="1" dirty="0" smtClean="0"/>
          </a:p>
          <a:p>
            <a:pPr marL="400050" lvl="1" indent="0">
              <a:buNone/>
            </a:pP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dirty="0" smtClean="0"/>
              <a:t>telephone</a:t>
            </a:r>
          </a:p>
          <a:p>
            <a:pPr marL="400050" lvl="1" indent="0">
              <a:buNone/>
            </a:pPr>
            <a:r>
              <a:rPr lang="en-US" dirty="0" smtClean="0"/>
              <a:t> </a:t>
            </a:r>
            <a:r>
              <a:rPr lang="en-US" b="1" dirty="0"/>
              <a:t>{ </a:t>
            </a:r>
            <a:endParaRPr lang="en-US" b="1" dirty="0" smtClean="0"/>
          </a:p>
          <a:p>
            <a:pPr marL="400050" lvl="1" indent="0">
              <a:buNone/>
            </a:pPr>
            <a:r>
              <a:rPr lang="en-US" dirty="0" smtClean="0"/>
              <a:t>char </a:t>
            </a:r>
            <a:r>
              <a:rPr lang="en-US" dirty="0"/>
              <a:t>*name;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int </a:t>
            </a:r>
            <a:r>
              <a:rPr lang="en-US" dirty="0"/>
              <a:t>number; </a:t>
            </a:r>
            <a:endParaRPr lang="en-US" dirty="0" smtClean="0"/>
          </a:p>
          <a:p>
            <a:pPr marL="400050" lvl="1" indent="0">
              <a:buNone/>
            </a:pPr>
            <a:r>
              <a:rPr lang="en-US" b="1" dirty="0" smtClean="0"/>
              <a:t>};</a:t>
            </a:r>
            <a:r>
              <a:rPr lang="en-US" dirty="0" smtClean="0"/>
              <a:t> </a:t>
            </a:r>
          </a:p>
          <a:p>
            <a:pPr marL="400050" lvl="1" indent="0">
              <a:buNone/>
            </a:pPr>
            <a:r>
              <a:rPr lang="en-US" dirty="0" smtClean="0"/>
              <a:t>int </a:t>
            </a:r>
            <a:r>
              <a:rPr lang="en-US" dirty="0"/>
              <a:t>main()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{ </a:t>
            </a:r>
            <a:r>
              <a:rPr lang="en-US" dirty="0" err="1"/>
              <a:t>struct</a:t>
            </a:r>
            <a:r>
              <a:rPr lang="en-US" dirty="0"/>
              <a:t> telephone index;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index.name </a:t>
            </a:r>
            <a:r>
              <a:rPr lang="en-US" dirty="0"/>
              <a:t>= "Jane Monroe";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/>
              <a:t>index.number</a:t>
            </a:r>
            <a:r>
              <a:rPr lang="en-US" dirty="0" smtClean="0"/>
              <a:t> </a:t>
            </a:r>
            <a:r>
              <a:rPr lang="en-US" dirty="0"/>
              <a:t>= 12345;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"Name: " &lt;&lt; index.name &lt;&lt; '\n';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"Telephone number: " &lt;&lt; </a:t>
            </a:r>
            <a:r>
              <a:rPr lang="en-US" dirty="0" err="1"/>
              <a:t>index.number</a:t>
            </a:r>
            <a:r>
              <a:rPr lang="en-US" dirty="0"/>
              <a:t>;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return </a:t>
            </a:r>
            <a:r>
              <a:rPr lang="en-US" dirty="0"/>
              <a:t>0; }</a:t>
            </a:r>
          </a:p>
        </p:txBody>
      </p:sp>
    </p:spTree>
    <p:extLst>
      <p:ext uri="{BB962C8B-B14F-4D97-AF65-F5344CB8AC3E}">
        <p14:creationId xmlns:p14="http://schemas.microsoft.com/office/powerpoint/2010/main" val="18838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7600" dirty="0"/>
              <a:t>A union is like a structure in which all members are stored at the same address. </a:t>
            </a:r>
            <a:endParaRPr lang="en-US" sz="7600" dirty="0" smtClean="0"/>
          </a:p>
          <a:p>
            <a:pPr algn="just"/>
            <a:r>
              <a:rPr lang="en-US" sz="7600" dirty="0" smtClean="0"/>
              <a:t>Members </a:t>
            </a:r>
            <a:r>
              <a:rPr lang="en-US" sz="7600" dirty="0"/>
              <a:t>of a union can only be accessed one at a time. The union data type was invented to prevent memory fragmentation. </a:t>
            </a:r>
            <a:endParaRPr lang="en-US" sz="7600" dirty="0" smtClean="0"/>
          </a:p>
          <a:p>
            <a:pPr algn="just"/>
            <a:r>
              <a:rPr lang="en-US" sz="7600" dirty="0" smtClean="0"/>
              <a:t>The </a:t>
            </a:r>
            <a:r>
              <a:rPr lang="en-US" sz="7600" dirty="0"/>
              <a:t>union data type prevents fragmentation by creating a standard size for certain data. </a:t>
            </a:r>
            <a:endParaRPr lang="en-US" sz="7600" dirty="0" smtClean="0"/>
          </a:p>
          <a:p>
            <a:pPr algn="just"/>
            <a:r>
              <a:rPr lang="en-US" sz="7600" dirty="0" smtClean="0"/>
              <a:t>Just </a:t>
            </a:r>
            <a:r>
              <a:rPr lang="en-US" sz="7600" dirty="0"/>
              <a:t>like with structures, the members of unions can be accessed with the . and -&gt; operators. Take a look at the example</a:t>
            </a:r>
            <a:r>
              <a:rPr lang="en-US" sz="7600" dirty="0" smtClean="0"/>
              <a:t>:</a:t>
            </a:r>
          </a:p>
          <a:p>
            <a:pPr marL="0" indent="0" algn="just">
              <a:buNone/>
            </a:pPr>
            <a:endParaRPr lang="en-US" sz="7600" dirty="0"/>
          </a:p>
          <a:p>
            <a:pPr marL="1257300" lvl="3" indent="0" algn="just">
              <a:buNone/>
            </a:pPr>
            <a:r>
              <a:rPr lang="en-US" sz="7600" b="1" dirty="0"/>
              <a:t>#include&lt;</a:t>
            </a:r>
            <a:r>
              <a:rPr lang="en-US" sz="7600" b="1" dirty="0" err="1"/>
              <a:t>iostream</a:t>
            </a:r>
            <a:r>
              <a:rPr lang="en-US" sz="7600" b="1" dirty="0"/>
              <a:t>&gt; </a:t>
            </a:r>
            <a:endParaRPr lang="en-US" sz="7600" b="1" dirty="0" smtClean="0"/>
          </a:p>
          <a:p>
            <a:pPr marL="1257300" lvl="3" indent="0" algn="just">
              <a:buNone/>
            </a:pPr>
            <a:r>
              <a:rPr lang="en-US" sz="7600" b="1" dirty="0" smtClean="0"/>
              <a:t>using </a:t>
            </a:r>
            <a:r>
              <a:rPr lang="en-US" sz="7600" b="1" dirty="0"/>
              <a:t>namespace </a:t>
            </a:r>
            <a:r>
              <a:rPr lang="en-US" sz="7600" b="1" dirty="0" err="1"/>
              <a:t>std</a:t>
            </a:r>
            <a:r>
              <a:rPr lang="en-US" sz="7600" b="1" dirty="0"/>
              <a:t>; </a:t>
            </a:r>
            <a:endParaRPr lang="en-US" sz="7600" b="1" dirty="0" smtClean="0"/>
          </a:p>
          <a:p>
            <a:pPr marL="1257300" lvl="3" indent="0" algn="just">
              <a:buNone/>
            </a:pPr>
            <a:r>
              <a:rPr lang="en-US" sz="7600" b="1" dirty="0" err="1" smtClean="0"/>
              <a:t>typedef</a:t>
            </a:r>
            <a:r>
              <a:rPr lang="en-US" sz="7600" b="1" dirty="0" smtClean="0"/>
              <a:t> </a:t>
            </a:r>
            <a:r>
              <a:rPr lang="en-US" sz="7600" b="1" dirty="0"/>
              <a:t>union </a:t>
            </a:r>
            <a:r>
              <a:rPr lang="en-US" sz="7600" b="1" dirty="0" err="1"/>
              <a:t>myunion</a:t>
            </a:r>
            <a:r>
              <a:rPr lang="en-US" sz="7600" b="1" dirty="0"/>
              <a:t> </a:t>
            </a:r>
            <a:endParaRPr lang="en-US" sz="7600" b="1" dirty="0" smtClean="0"/>
          </a:p>
          <a:p>
            <a:pPr marL="1257300" lvl="3" indent="0" algn="just">
              <a:buNone/>
            </a:pPr>
            <a:r>
              <a:rPr lang="en-US" sz="7600" dirty="0" smtClean="0"/>
              <a:t>{ </a:t>
            </a:r>
            <a:r>
              <a:rPr lang="en-US" sz="7600" dirty="0"/>
              <a:t>double PI; </a:t>
            </a:r>
            <a:endParaRPr lang="en-US" sz="7600" dirty="0" smtClean="0"/>
          </a:p>
          <a:p>
            <a:pPr marL="1257300" lvl="3" indent="0" algn="just">
              <a:buNone/>
            </a:pPr>
            <a:r>
              <a:rPr lang="en-US" sz="7600" dirty="0" smtClean="0"/>
              <a:t>int </a:t>
            </a:r>
            <a:r>
              <a:rPr lang="en-US" sz="7600" dirty="0"/>
              <a:t>B; </a:t>
            </a:r>
            <a:r>
              <a:rPr lang="en-US" sz="7600" dirty="0" smtClean="0"/>
              <a:t>}</a:t>
            </a:r>
          </a:p>
          <a:p>
            <a:pPr marL="1257300" lvl="3" indent="0" algn="just">
              <a:buNone/>
            </a:pPr>
            <a:r>
              <a:rPr lang="en-US" sz="7600" dirty="0" smtClean="0"/>
              <a:t>MYUNION</a:t>
            </a:r>
            <a:r>
              <a:rPr lang="en-US" sz="7600" dirty="0"/>
              <a:t>; </a:t>
            </a:r>
            <a:endParaRPr lang="en-US" sz="7600" dirty="0" smtClean="0"/>
          </a:p>
          <a:p>
            <a:pPr marL="1257300" lvl="3" indent="0" algn="just">
              <a:buNone/>
            </a:pPr>
            <a:r>
              <a:rPr lang="en-US" sz="7600" b="1" dirty="0" smtClean="0"/>
              <a:t>int </a:t>
            </a:r>
            <a:r>
              <a:rPr lang="en-US" sz="7600" b="1" dirty="0"/>
              <a:t>main() </a:t>
            </a:r>
            <a:endParaRPr lang="en-US" sz="7600" b="1" dirty="0" smtClean="0"/>
          </a:p>
          <a:p>
            <a:pPr marL="1257300" lvl="3" indent="0" algn="just">
              <a:buNone/>
            </a:pPr>
            <a:r>
              <a:rPr lang="en-US" sz="7600" dirty="0" smtClean="0"/>
              <a:t>{ </a:t>
            </a:r>
            <a:r>
              <a:rPr lang="en-US" sz="7600" dirty="0"/>
              <a:t>MYUNION numbers; </a:t>
            </a:r>
            <a:endParaRPr lang="en-US" sz="7600" dirty="0" smtClean="0"/>
          </a:p>
          <a:p>
            <a:pPr marL="1257300" lvl="3" indent="0" algn="just">
              <a:buNone/>
            </a:pPr>
            <a:r>
              <a:rPr lang="en-US" sz="7600" dirty="0" err="1" smtClean="0"/>
              <a:t>numbers.PI</a:t>
            </a:r>
            <a:r>
              <a:rPr lang="en-US" sz="7600" dirty="0" smtClean="0"/>
              <a:t> </a:t>
            </a:r>
            <a:r>
              <a:rPr lang="en-US" sz="7600" dirty="0"/>
              <a:t>= 3.14; </a:t>
            </a:r>
            <a:endParaRPr lang="en-US" sz="7600" dirty="0" smtClean="0"/>
          </a:p>
          <a:p>
            <a:pPr marL="1257300" lvl="3" indent="0" algn="just">
              <a:buNone/>
            </a:pPr>
            <a:r>
              <a:rPr lang="en-US" sz="7600" dirty="0" err="1" smtClean="0"/>
              <a:t>numbers.B</a:t>
            </a:r>
            <a:r>
              <a:rPr lang="en-US" sz="7600" dirty="0" smtClean="0"/>
              <a:t> </a:t>
            </a:r>
            <a:r>
              <a:rPr lang="en-US" sz="7600" dirty="0"/>
              <a:t>= 50; </a:t>
            </a:r>
            <a:endParaRPr lang="en-US" sz="7600" dirty="0" smtClean="0"/>
          </a:p>
          <a:p>
            <a:pPr marL="1257300" lvl="3" indent="0" algn="just">
              <a:buNone/>
            </a:pPr>
            <a:r>
              <a:rPr lang="en-US" sz="7600" dirty="0" smtClean="0"/>
              <a:t>return </a:t>
            </a:r>
            <a:r>
              <a:rPr lang="en-US" sz="7600" dirty="0"/>
              <a:t>0; } 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Structures and Unions</a:t>
            </a:r>
            <a:endParaRPr lang="en-US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67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Static Data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When you precede a member variable's declaration with </a:t>
            </a:r>
            <a:r>
              <a:rPr lang="en-US" sz="2400" b="1" dirty="0"/>
              <a:t>static</a:t>
            </a:r>
            <a:r>
              <a:rPr lang="en-US" sz="2400" dirty="0"/>
              <a:t>, you are telling </a:t>
            </a:r>
            <a:r>
              <a:rPr lang="en-US" sz="2400" dirty="0" smtClean="0"/>
              <a:t>the compiler </a:t>
            </a:r>
            <a:r>
              <a:rPr lang="en-US" sz="2400" dirty="0"/>
              <a:t>that only one copy of that variable will exist and that all objects of the </a:t>
            </a:r>
            <a:r>
              <a:rPr lang="en-US" sz="2400" dirty="0" smtClean="0"/>
              <a:t>class will </a:t>
            </a:r>
            <a:r>
              <a:rPr lang="en-US" sz="2400" dirty="0"/>
              <a:t>share that variable. </a:t>
            </a:r>
            <a:endParaRPr lang="en-US" sz="2400" dirty="0" smtClean="0"/>
          </a:p>
          <a:p>
            <a:pPr algn="just"/>
            <a:r>
              <a:rPr lang="en-US" sz="2400" dirty="0" smtClean="0"/>
              <a:t>Unlike </a:t>
            </a:r>
            <a:r>
              <a:rPr lang="en-US" sz="2400" dirty="0"/>
              <a:t>regular data members, individual copies of a </a:t>
            </a:r>
            <a:r>
              <a:rPr lang="en-US" sz="2400" b="1" dirty="0" smtClean="0"/>
              <a:t>static </a:t>
            </a:r>
            <a:r>
              <a:rPr lang="en-US" sz="2400" dirty="0" smtClean="0"/>
              <a:t>member </a:t>
            </a:r>
            <a:r>
              <a:rPr lang="en-US" sz="2400" dirty="0"/>
              <a:t>variable are not made for each object. No matter how many objects of a </a:t>
            </a:r>
            <a:r>
              <a:rPr lang="en-US" sz="2400" dirty="0" smtClean="0"/>
              <a:t>class are </a:t>
            </a:r>
            <a:r>
              <a:rPr lang="en-US" sz="2400" dirty="0"/>
              <a:t>created, only one copy of a </a:t>
            </a:r>
            <a:r>
              <a:rPr lang="en-US" sz="2400" b="1" dirty="0"/>
              <a:t>static </a:t>
            </a:r>
            <a:r>
              <a:rPr lang="en-US" sz="2400" dirty="0"/>
              <a:t>data member exists. Thus, all objects of that </a:t>
            </a:r>
            <a:r>
              <a:rPr lang="en-US" sz="2400" dirty="0" smtClean="0"/>
              <a:t>class use </a:t>
            </a:r>
            <a:r>
              <a:rPr lang="en-US" sz="2400" dirty="0"/>
              <a:t>that same variable. </a:t>
            </a:r>
            <a:endParaRPr lang="en-US" sz="2400" dirty="0" smtClean="0"/>
          </a:p>
          <a:p>
            <a:pPr algn="just"/>
            <a:r>
              <a:rPr lang="en-US" sz="2400" dirty="0" smtClean="0"/>
              <a:t>All </a:t>
            </a:r>
            <a:r>
              <a:rPr lang="en-US" sz="2400" b="1" dirty="0"/>
              <a:t>static </a:t>
            </a:r>
            <a:r>
              <a:rPr lang="en-US" sz="2400" dirty="0"/>
              <a:t>variables are initialized to zero before the first </a:t>
            </a:r>
            <a:r>
              <a:rPr lang="en-US" sz="2400" dirty="0" smtClean="0"/>
              <a:t>object is </a:t>
            </a:r>
            <a:r>
              <a:rPr lang="en-US" sz="2400" dirty="0"/>
              <a:t>created.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00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When you declare a </a:t>
            </a:r>
            <a:r>
              <a:rPr lang="en-US" sz="2400" b="1" dirty="0"/>
              <a:t>static </a:t>
            </a:r>
            <a:r>
              <a:rPr lang="en-US" sz="2400" dirty="0"/>
              <a:t>data member within a class, you are </a:t>
            </a:r>
            <a:r>
              <a:rPr lang="en-US" sz="2400" i="1" dirty="0"/>
              <a:t>not </a:t>
            </a:r>
            <a:r>
              <a:rPr lang="en-US" sz="2400" dirty="0"/>
              <a:t>defining it. (</a:t>
            </a:r>
            <a:r>
              <a:rPr lang="en-US" sz="2400" dirty="0" smtClean="0"/>
              <a:t>That is</a:t>
            </a:r>
            <a:r>
              <a:rPr lang="en-US" sz="2400" dirty="0"/>
              <a:t>, you are not allocating storage for it.) </a:t>
            </a:r>
            <a:endParaRPr lang="en-US" sz="2400" dirty="0" smtClean="0"/>
          </a:p>
          <a:p>
            <a:pPr algn="just"/>
            <a:r>
              <a:rPr lang="en-US" sz="2400" dirty="0" smtClean="0"/>
              <a:t>Instead</a:t>
            </a:r>
            <a:r>
              <a:rPr lang="en-US" sz="2400" dirty="0"/>
              <a:t>, you must provide a global </a:t>
            </a:r>
            <a:r>
              <a:rPr lang="en-US" sz="2400" dirty="0" smtClean="0"/>
              <a:t>definition for </a:t>
            </a:r>
            <a:r>
              <a:rPr lang="en-US" sz="2400" dirty="0"/>
              <a:t>it elsewhere, outside the class. </a:t>
            </a:r>
            <a:endParaRPr lang="en-US" sz="2400" dirty="0" smtClean="0"/>
          </a:p>
          <a:p>
            <a:pPr algn="just"/>
            <a:r>
              <a:rPr lang="en-US" sz="2400" dirty="0" smtClean="0"/>
              <a:t>This </a:t>
            </a:r>
            <a:r>
              <a:rPr lang="en-US" sz="2400" dirty="0"/>
              <a:t>is done by </a:t>
            </a:r>
            <a:r>
              <a:rPr lang="en-US" sz="2400" dirty="0" err="1"/>
              <a:t>redeclaring</a:t>
            </a:r>
            <a:r>
              <a:rPr lang="en-US" sz="2400" dirty="0"/>
              <a:t> the </a:t>
            </a:r>
            <a:r>
              <a:rPr lang="en-US" sz="2400" b="1" dirty="0"/>
              <a:t>static </a:t>
            </a:r>
            <a:r>
              <a:rPr lang="en-US" sz="2400" dirty="0"/>
              <a:t>variable </a:t>
            </a:r>
            <a:r>
              <a:rPr lang="en-US" sz="2400" dirty="0" smtClean="0"/>
              <a:t>using the </a:t>
            </a:r>
            <a:r>
              <a:rPr lang="en-US" sz="2400" dirty="0"/>
              <a:t>scope resolution operator to identify the class to which it belongs. This </a:t>
            </a:r>
            <a:r>
              <a:rPr lang="en-US" sz="2400" dirty="0" smtClean="0"/>
              <a:t>causes storage </a:t>
            </a:r>
            <a:r>
              <a:rPr lang="en-US" sz="2400" dirty="0"/>
              <a:t>for the variable to be allocated.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Static Data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#include &lt;</a:t>
            </a:r>
            <a:r>
              <a:rPr lang="en-US" b="1" dirty="0" err="1"/>
              <a:t>iostream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using namespace </a:t>
            </a:r>
            <a:r>
              <a:rPr lang="en-US" b="1" dirty="0" err="1"/>
              <a:t>std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class shared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static int a;</a:t>
            </a:r>
          </a:p>
          <a:p>
            <a:pPr marL="0" indent="0">
              <a:buNone/>
            </a:pPr>
            <a:r>
              <a:rPr lang="en-US" dirty="0"/>
              <a:t>int b;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void set(int i, int j) {a=i; b=j;}</a:t>
            </a:r>
          </a:p>
          <a:p>
            <a:pPr marL="0" indent="0">
              <a:buNone/>
            </a:pPr>
            <a:r>
              <a:rPr lang="en-US" dirty="0"/>
              <a:t>void show();</a:t>
            </a:r>
          </a:p>
          <a:p>
            <a:pPr marL="0" indent="0">
              <a:buNone/>
            </a:pPr>
            <a:r>
              <a:rPr lang="en-US" dirty="0"/>
              <a:t>} 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int shared::a; </a:t>
            </a:r>
            <a:r>
              <a:rPr lang="en-US" dirty="0"/>
              <a:t>// define a</a:t>
            </a:r>
          </a:p>
          <a:p>
            <a:pPr marL="0" indent="0">
              <a:buNone/>
            </a:pPr>
            <a:r>
              <a:rPr lang="en-US" dirty="0"/>
              <a:t>void shared::show()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"This is static a: " &lt;&lt; a;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nThis</a:t>
            </a:r>
            <a:r>
              <a:rPr lang="en-US" dirty="0"/>
              <a:t> is non-static b: " &lt;&lt; b;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"\n";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Static Data Members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4572000" y="1219200"/>
            <a:ext cx="0" cy="5638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1999" y="1260764"/>
            <a:ext cx="4495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/>
              <a:t>int main()</a:t>
            </a:r>
          </a:p>
          <a:p>
            <a:pPr lvl="1"/>
            <a:r>
              <a:rPr lang="en-US" sz="2000" b="1" dirty="0"/>
              <a:t>{</a:t>
            </a:r>
          </a:p>
          <a:p>
            <a:pPr lvl="1"/>
            <a:r>
              <a:rPr lang="en-US" sz="2000" dirty="0"/>
              <a:t>shared x, y;</a:t>
            </a:r>
          </a:p>
          <a:p>
            <a:pPr lvl="1"/>
            <a:r>
              <a:rPr lang="en-US" sz="2000" dirty="0" err="1"/>
              <a:t>x.set</a:t>
            </a:r>
            <a:r>
              <a:rPr lang="en-US" sz="2000" dirty="0"/>
              <a:t>(1, 1); // set a to 1</a:t>
            </a:r>
          </a:p>
          <a:p>
            <a:pPr lvl="1"/>
            <a:r>
              <a:rPr lang="en-US" sz="2000" dirty="0" err="1"/>
              <a:t>x.show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/>
              <a:t>y.set</a:t>
            </a:r>
            <a:r>
              <a:rPr lang="en-US" sz="2000" dirty="0"/>
              <a:t>(2, 2); // change a to 2</a:t>
            </a:r>
          </a:p>
          <a:p>
            <a:pPr lvl="1"/>
            <a:r>
              <a:rPr lang="en-US" sz="2000" dirty="0" err="1"/>
              <a:t>y.show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/>
              <a:t>x.show</a:t>
            </a:r>
            <a:r>
              <a:rPr lang="en-US" sz="2000" dirty="0"/>
              <a:t>(); </a:t>
            </a:r>
            <a:endParaRPr lang="en-US" sz="2000" dirty="0" smtClean="0"/>
          </a:p>
          <a:p>
            <a:pPr lvl="1"/>
            <a:r>
              <a:rPr lang="en-US" sz="2000" b="1" dirty="0" smtClean="0"/>
              <a:t>return </a:t>
            </a:r>
            <a:r>
              <a:rPr lang="en-US" sz="2000" b="1" dirty="0"/>
              <a:t>0;</a:t>
            </a:r>
          </a:p>
          <a:p>
            <a:pPr lvl="1"/>
            <a:r>
              <a:rPr lang="en-US" sz="2000" dirty="0" smtClean="0"/>
              <a:t>}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37" y="4465986"/>
            <a:ext cx="3971925" cy="2357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66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1351</TotalTime>
  <Words>1373</Words>
  <Application>Microsoft Office PowerPoint</Application>
  <PresentationFormat>On-screen Show (4:3)</PresentationFormat>
  <Paragraphs>219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Object Oriented Programming I: Lecture 3</vt:lpstr>
      <vt:lpstr>Relation between Classes</vt:lpstr>
      <vt:lpstr>Relation between Classes</vt:lpstr>
      <vt:lpstr>Structures and Unions</vt:lpstr>
      <vt:lpstr>Structures and Unions</vt:lpstr>
      <vt:lpstr>Structures and Unions</vt:lpstr>
      <vt:lpstr>Static Data Members</vt:lpstr>
      <vt:lpstr>Static Data Members</vt:lpstr>
      <vt:lpstr>Static Data Members</vt:lpstr>
      <vt:lpstr>Static Data Members</vt:lpstr>
      <vt:lpstr>Static Member Functions</vt:lpstr>
      <vt:lpstr>Static Member Functions</vt:lpstr>
      <vt:lpstr>Using new and delete</vt:lpstr>
      <vt:lpstr>Using new and delete</vt:lpstr>
      <vt:lpstr>Using new and delete (Initializing Allocated Memory)</vt:lpstr>
      <vt:lpstr>Using new and delete (Allocating Arrays)</vt:lpstr>
      <vt:lpstr>Using new and delete (Allocating Arrays)</vt:lpstr>
      <vt:lpstr>Thank You!!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Imtu</dc:creator>
  <cp:lastModifiedBy>Imtu</cp:lastModifiedBy>
  <cp:revision>125</cp:revision>
  <dcterms:created xsi:type="dcterms:W3CDTF">2016-11-16T15:33:25Z</dcterms:created>
  <dcterms:modified xsi:type="dcterms:W3CDTF">2017-05-23T20:22:16Z</dcterms:modified>
</cp:coreProperties>
</file>