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5" r:id="rId2"/>
    <p:sldId id="301" r:id="rId3"/>
    <p:sldId id="304" r:id="rId4"/>
    <p:sldId id="308" r:id="rId5"/>
    <p:sldId id="323" r:id="rId6"/>
    <p:sldId id="305" r:id="rId7"/>
    <p:sldId id="307" r:id="rId8"/>
    <p:sldId id="302" r:id="rId9"/>
    <p:sldId id="309" r:id="rId10"/>
    <p:sldId id="310" r:id="rId11"/>
    <p:sldId id="303" r:id="rId12"/>
    <p:sldId id="311" r:id="rId13"/>
    <p:sldId id="312" r:id="rId14"/>
    <p:sldId id="313" r:id="rId15"/>
    <p:sldId id="315" r:id="rId16"/>
    <p:sldId id="316" r:id="rId17"/>
    <p:sldId id="317" r:id="rId18"/>
    <p:sldId id="318" r:id="rId19"/>
    <p:sldId id="319" r:id="rId20"/>
    <p:sldId id="321" r:id="rId21"/>
    <p:sldId id="322"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D7320B-959D-42AD-96E8-3F97EBB23A90}" type="datetimeFigureOut">
              <a:rPr lang="en-US" smtClean="0"/>
              <a:t>5/16/2017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6772B1-867A-4FF8-9BF8-074CE6AE9D62}" type="slidenum">
              <a:rPr lang="en-US" smtClean="0"/>
              <a:t>‹#›</a:t>
            </a:fld>
            <a:endParaRPr lang="en-US"/>
          </a:p>
        </p:txBody>
      </p:sp>
    </p:spTree>
    <p:extLst>
      <p:ext uri="{BB962C8B-B14F-4D97-AF65-F5344CB8AC3E}">
        <p14:creationId xmlns:p14="http://schemas.microsoft.com/office/powerpoint/2010/main" val="103719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7595EFC0-2668-4C2D-9246-F1EE64AB7181}" type="slidenum">
              <a:rPr lang="en-US" sz="1200" smtClean="0"/>
              <a:pPr/>
              <a:t>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372720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01416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22638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7404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556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B387D-11F1-4257-8DB3-587450BF68D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5810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B387D-11F1-4257-8DB3-587450BF68DE}"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49491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B387D-11F1-4257-8DB3-587450BF68DE}"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2236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B387D-11F1-4257-8DB3-587450BF68DE}"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429372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80331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16117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B387D-11F1-4257-8DB3-587450BF68DE}" type="datetimeFigureOut">
              <a:rPr lang="en-US" smtClean="0"/>
              <a:t>5/16/2017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AABFF-16C6-487F-8B59-A2804DC484C4}" type="slidenum">
              <a:rPr lang="en-US" smtClean="0"/>
              <a:t>‹#›</a:t>
            </a:fld>
            <a:endParaRPr lang="en-US"/>
          </a:p>
        </p:txBody>
      </p:sp>
    </p:spTree>
    <p:extLst>
      <p:ext uri="{BB962C8B-B14F-4D97-AF65-F5344CB8AC3E}">
        <p14:creationId xmlns:p14="http://schemas.microsoft.com/office/powerpoint/2010/main" val="17648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676400"/>
            <a:ext cx="7772400" cy="1470025"/>
          </a:xfrm>
        </p:spPr>
        <p:txBody>
          <a:bodyPr>
            <a:noAutofit/>
          </a:bodyPr>
          <a:lstStyle/>
          <a:p>
            <a:r>
              <a:rPr lang="en-US" sz="6000" dirty="0">
                <a:solidFill>
                  <a:schemeClr val="bg1"/>
                </a:solidFill>
                <a:latin typeface="Cooper Black" pitchFamily="18" charset="0"/>
              </a:rPr>
              <a:t>Object Oriented Programming I : </a:t>
            </a:r>
            <a:r>
              <a:rPr lang="en-US" sz="6000" dirty="0">
                <a:solidFill>
                  <a:srgbClr val="FF0000"/>
                </a:solidFill>
                <a:latin typeface="Cooper Black" pitchFamily="18" charset="0"/>
              </a:rPr>
              <a:t>Lecture 4</a:t>
            </a:r>
            <a:endParaRPr lang="en-US" sz="6000" dirty="0">
              <a:solidFill>
                <a:srgbClr val="FF0000"/>
              </a:solidFill>
              <a:latin typeface="Algerian" pitchFamily="82" charset="0"/>
            </a:endParaRPr>
          </a:p>
        </p:txBody>
      </p:sp>
      <p:sp>
        <p:nvSpPr>
          <p:cNvPr id="4099" name="Rectangle 3"/>
          <p:cNvSpPr>
            <a:spLocks noGrp="1" noChangeArrowheads="1"/>
          </p:cNvSpPr>
          <p:nvPr>
            <p:ph type="subTitle" idx="1"/>
          </p:nvPr>
        </p:nvSpPr>
        <p:spPr>
          <a:xfrm>
            <a:off x="1219200" y="4419600"/>
            <a:ext cx="6858000" cy="1905000"/>
          </a:xfrm>
        </p:spPr>
        <p:txBody>
          <a:bodyPr rtlCol="0">
            <a:normAutofit lnSpcReduction="10000"/>
          </a:bodyPr>
          <a:lstStyle/>
          <a:p>
            <a:pPr eaLnBrk="1" fontAlgn="auto" hangingPunct="1">
              <a:spcAft>
                <a:spcPts val="0"/>
              </a:spcAft>
              <a:defRPr/>
            </a:pPr>
            <a:r>
              <a:rPr lang="en-US" sz="4800" dirty="0">
                <a:solidFill>
                  <a:srgbClr val="FFFF00"/>
                </a:solidFill>
                <a:latin typeface="Cooper Black" pitchFamily="18" charset="0"/>
              </a:rPr>
              <a:t>Ahmed Imteaj</a:t>
            </a:r>
          </a:p>
          <a:p>
            <a:pPr eaLnBrk="1" fontAlgn="auto" hangingPunct="1">
              <a:spcAft>
                <a:spcPts val="0"/>
              </a:spcAft>
              <a:defRPr/>
            </a:pPr>
            <a:r>
              <a:rPr lang="en-US" sz="3900" dirty="0">
                <a:solidFill>
                  <a:schemeClr val="bg1"/>
                </a:solidFill>
                <a:latin typeface="Cooper Black" pitchFamily="18" charset="0"/>
              </a:rPr>
              <a:t>Lecturer </a:t>
            </a:r>
          </a:p>
          <a:p>
            <a:pPr eaLnBrk="1" fontAlgn="auto" hangingPunct="1">
              <a:spcAft>
                <a:spcPts val="0"/>
              </a:spcAft>
              <a:defRPr/>
            </a:pPr>
            <a:r>
              <a:rPr lang="en-US" sz="2800" dirty="0">
                <a:solidFill>
                  <a:schemeClr val="bg1"/>
                </a:solidFill>
                <a:latin typeface="Cooper Black" pitchFamily="18" charset="0"/>
              </a:rPr>
              <a:t>Dept. of CSE, IIUC</a:t>
            </a:r>
          </a:p>
        </p:txBody>
      </p:sp>
    </p:spTree>
    <p:extLst>
      <p:ext uri="{BB962C8B-B14F-4D97-AF65-F5344CB8AC3E}">
        <p14:creationId xmlns:p14="http://schemas.microsoft.com/office/powerpoint/2010/main" val="565136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638800"/>
          </a:xfrm>
        </p:spPr>
        <p:txBody>
          <a:bodyPr>
            <a:noAutofit/>
          </a:bodyPr>
          <a:lstStyle/>
          <a:p>
            <a:pPr algn="just">
              <a:buFont typeface="Wingdings" pitchFamily="2" charset="2"/>
              <a:buChar char="q"/>
            </a:pPr>
            <a:r>
              <a:rPr lang="en-US" sz="1800" dirty="0"/>
              <a:t>The reason that </a:t>
            </a:r>
            <a:r>
              <a:rPr lang="en-US" sz="1800" b="1" dirty="0"/>
              <a:t>inline </a:t>
            </a:r>
            <a:r>
              <a:rPr lang="en-US" sz="1800" dirty="0"/>
              <a:t>functions are an important addition to C++ is that they allow you to create very efficient code. Since classes typically require several frequently executed interface functions (which provide access to private data), the efficiency of these functions is of critical concern. </a:t>
            </a:r>
          </a:p>
          <a:p>
            <a:pPr algn="just">
              <a:buFont typeface="Wingdings" pitchFamily="2" charset="2"/>
              <a:buChar char="q"/>
            </a:pPr>
            <a:r>
              <a:rPr lang="en-US" sz="1800" dirty="0"/>
              <a:t>As you probably know, each time a function is called, a significant amount of overhead is generated by the calling and return mechanism. </a:t>
            </a:r>
          </a:p>
          <a:p>
            <a:pPr algn="just">
              <a:buFont typeface="Wingdings" pitchFamily="2" charset="2"/>
              <a:buChar char="q"/>
            </a:pPr>
            <a:r>
              <a:rPr lang="en-US" sz="1800" dirty="0"/>
              <a:t>Typically, arguments are pushed onto the stack and various registers are saved when a function is called, and then restored when the function returns. The trouble is that these instructions take time. However, when a function is expanded in line, none of those operations occur. </a:t>
            </a:r>
          </a:p>
        </p:txBody>
      </p:sp>
      <p:sp>
        <p:nvSpPr>
          <p:cNvPr id="4" name="Title 1"/>
          <p:cNvSpPr txBox="1">
            <a:spLocks/>
          </p:cNvSpPr>
          <p:nvPr/>
        </p:nvSpPr>
        <p:spPr>
          <a:xfrm>
            <a:off x="457200" y="122238"/>
            <a:ext cx="8229600"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latin typeface="Cooper Black" pitchFamily="18" charset="0"/>
              </a:rPr>
              <a:t>Inline Functions</a:t>
            </a:r>
          </a:p>
        </p:txBody>
      </p:sp>
    </p:spTree>
    <p:extLst>
      <p:ext uri="{BB962C8B-B14F-4D97-AF65-F5344CB8AC3E}">
        <p14:creationId xmlns:p14="http://schemas.microsoft.com/office/powerpoint/2010/main" val="298646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400" dirty="0"/>
              <a:t>It is possible to define short functions completely within a class declaration. </a:t>
            </a:r>
          </a:p>
          <a:p>
            <a:pPr algn="just"/>
            <a:r>
              <a:rPr lang="en-US" sz="2400" dirty="0"/>
              <a:t>When a function is defined inside a class declaration, it is automatically made into an </a:t>
            </a:r>
            <a:r>
              <a:rPr lang="en-US" sz="2400" b="1" dirty="0"/>
              <a:t>inline </a:t>
            </a:r>
            <a:r>
              <a:rPr lang="en-US" sz="2400" dirty="0"/>
              <a:t>function (if possible). </a:t>
            </a:r>
          </a:p>
          <a:p>
            <a:pPr algn="just"/>
            <a:r>
              <a:rPr lang="en-US" sz="2400" dirty="0"/>
              <a:t>All the member functions defined inside the class definition are by default declared as Inline. </a:t>
            </a:r>
          </a:p>
          <a:p>
            <a:pPr algn="just"/>
            <a:r>
              <a:rPr lang="en-US" sz="2400" dirty="0"/>
              <a:t>It is not necessary (but not an error) to precede its declaration with the </a:t>
            </a:r>
            <a:r>
              <a:rPr lang="en-US" sz="2400" b="1" dirty="0"/>
              <a:t>inline </a:t>
            </a:r>
            <a:r>
              <a:rPr lang="en-US" sz="2400" dirty="0"/>
              <a:t>keyword. </a:t>
            </a:r>
          </a:p>
          <a:p>
            <a:pPr algn="just"/>
            <a:r>
              <a:rPr lang="en-US" sz="2400" dirty="0"/>
              <a:t>For example, the preceding program is rewritten here with the definitions of </a:t>
            </a:r>
            <a:r>
              <a:rPr lang="en-US" sz="2400" b="1" dirty="0" err="1"/>
              <a:t>init</a:t>
            </a:r>
            <a:r>
              <a:rPr lang="en-US" sz="2400" b="1" dirty="0"/>
              <a:t>() </a:t>
            </a:r>
            <a:r>
              <a:rPr lang="en-US" sz="2400" dirty="0"/>
              <a:t>and </a:t>
            </a:r>
            <a:r>
              <a:rPr lang="en-US" sz="2400" b="1" dirty="0"/>
              <a:t>show() </a:t>
            </a:r>
            <a:r>
              <a:rPr lang="en-US" sz="2400" dirty="0"/>
              <a:t>contained within the declaration of </a:t>
            </a:r>
            <a:r>
              <a:rPr lang="en-US" sz="2400" b="1" dirty="0" err="1"/>
              <a:t>myclass</a:t>
            </a:r>
            <a:r>
              <a:rPr lang="en-US" sz="2400" dirty="0"/>
              <a:t>:</a:t>
            </a:r>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latin typeface="Cooper Black" pitchFamily="18" charset="0"/>
              </a:rPr>
              <a:t>Automatic Inline Functions</a:t>
            </a:r>
          </a:p>
        </p:txBody>
      </p:sp>
    </p:spTree>
    <p:extLst>
      <p:ext uri="{BB962C8B-B14F-4D97-AF65-F5344CB8AC3E}">
        <p14:creationId xmlns:p14="http://schemas.microsoft.com/office/powerpoint/2010/main" val="244168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r>
              <a:rPr lang="en-US" sz="2200" b="1" dirty="0"/>
              <a:t>#include &lt;</a:t>
            </a:r>
            <a:r>
              <a:rPr lang="en-US" sz="2200" b="1" dirty="0" err="1"/>
              <a:t>iostream</a:t>
            </a:r>
            <a:r>
              <a:rPr lang="en-US" sz="2200" b="1" dirty="0"/>
              <a:t>&gt;</a:t>
            </a:r>
          </a:p>
          <a:p>
            <a:pPr marL="0" indent="0">
              <a:buNone/>
            </a:pPr>
            <a:r>
              <a:rPr lang="en-US" sz="2200" b="1" dirty="0"/>
              <a:t>using namespace </a:t>
            </a:r>
            <a:r>
              <a:rPr lang="en-US" sz="2200" b="1" dirty="0" err="1"/>
              <a:t>std</a:t>
            </a:r>
            <a:r>
              <a:rPr lang="en-US" sz="2200" b="1" dirty="0"/>
              <a:t>;</a:t>
            </a:r>
          </a:p>
          <a:p>
            <a:pPr marL="0" indent="0">
              <a:buNone/>
            </a:pPr>
            <a:r>
              <a:rPr lang="en-US" sz="2200" b="1" dirty="0"/>
              <a:t>class </a:t>
            </a:r>
            <a:r>
              <a:rPr lang="en-US" sz="2200" b="1" dirty="0" err="1"/>
              <a:t>myclass</a:t>
            </a:r>
            <a:r>
              <a:rPr lang="en-US" sz="2200" b="1" dirty="0"/>
              <a:t> </a:t>
            </a:r>
            <a:r>
              <a:rPr lang="en-US" sz="2200" dirty="0"/>
              <a:t>{</a:t>
            </a:r>
          </a:p>
          <a:p>
            <a:pPr marL="0" indent="0">
              <a:buNone/>
            </a:pPr>
            <a:r>
              <a:rPr lang="en-US" sz="2200" dirty="0"/>
              <a:t>int a, b;</a:t>
            </a:r>
          </a:p>
          <a:p>
            <a:pPr marL="0" indent="0">
              <a:buNone/>
            </a:pPr>
            <a:r>
              <a:rPr lang="en-US" sz="2200" dirty="0"/>
              <a:t>public:</a:t>
            </a:r>
          </a:p>
          <a:p>
            <a:pPr marL="0" indent="0">
              <a:buNone/>
            </a:pPr>
            <a:r>
              <a:rPr lang="en-US" sz="2200" b="1" dirty="0">
                <a:solidFill>
                  <a:srgbClr val="FF0000"/>
                </a:solidFill>
              </a:rPr>
              <a:t>// automatic inline</a:t>
            </a:r>
          </a:p>
          <a:p>
            <a:pPr marL="0" indent="0">
              <a:buNone/>
            </a:pPr>
            <a:r>
              <a:rPr lang="sv-SE" sz="2200" b="1" dirty="0"/>
              <a:t>void init(int i, int j) </a:t>
            </a:r>
            <a:r>
              <a:rPr lang="sv-SE" sz="2200" dirty="0"/>
              <a:t>{ a=i; b=j; }</a:t>
            </a:r>
          </a:p>
          <a:p>
            <a:pPr marL="0" indent="0">
              <a:buNone/>
            </a:pPr>
            <a:r>
              <a:rPr lang="en-US" sz="2200" b="1" dirty="0"/>
              <a:t>void show() </a:t>
            </a:r>
            <a:r>
              <a:rPr lang="en-US" sz="2200" dirty="0"/>
              <a:t>{ </a:t>
            </a:r>
            <a:r>
              <a:rPr lang="en-US" sz="2200" dirty="0" err="1"/>
              <a:t>cout</a:t>
            </a:r>
            <a:r>
              <a:rPr lang="en-US" sz="2200" dirty="0"/>
              <a:t> &lt;&lt; a &lt;&lt; " " &lt;&lt; b &lt;&lt; "\n"; }</a:t>
            </a:r>
          </a:p>
          <a:p>
            <a:pPr marL="0" indent="0">
              <a:buNone/>
            </a:pPr>
            <a:r>
              <a:rPr lang="en-US" sz="2200" dirty="0"/>
              <a:t>};</a:t>
            </a:r>
          </a:p>
        </p:txBody>
      </p:sp>
      <p:sp>
        <p:nvSpPr>
          <p:cNvPr id="4" name="Content Placeholder 3"/>
          <p:cNvSpPr>
            <a:spLocks noGrp="1"/>
          </p:cNvSpPr>
          <p:nvPr>
            <p:ph sz="half" idx="2"/>
          </p:nvPr>
        </p:nvSpPr>
        <p:spPr>
          <a:xfrm>
            <a:off x="4953000" y="1600200"/>
            <a:ext cx="3733800" cy="4525963"/>
          </a:xfrm>
        </p:spPr>
        <p:txBody>
          <a:bodyPr>
            <a:normAutofit/>
          </a:bodyPr>
          <a:lstStyle/>
          <a:p>
            <a:pPr marL="0" indent="0">
              <a:buNone/>
            </a:pPr>
            <a:r>
              <a:rPr lang="en-US" sz="2200" b="1" dirty="0"/>
              <a:t>int main()</a:t>
            </a:r>
          </a:p>
          <a:p>
            <a:pPr marL="0" indent="0">
              <a:buNone/>
            </a:pPr>
            <a:r>
              <a:rPr lang="en-US" sz="2200" dirty="0"/>
              <a:t>{</a:t>
            </a:r>
          </a:p>
          <a:p>
            <a:pPr marL="0" indent="0">
              <a:buNone/>
            </a:pPr>
            <a:r>
              <a:rPr lang="en-US" sz="2200" dirty="0" err="1"/>
              <a:t>myclass</a:t>
            </a:r>
            <a:r>
              <a:rPr lang="en-US" sz="2200" dirty="0"/>
              <a:t> x;</a:t>
            </a:r>
          </a:p>
          <a:p>
            <a:pPr marL="0" indent="0">
              <a:buNone/>
            </a:pPr>
            <a:r>
              <a:rPr lang="en-US" sz="2200" dirty="0" err="1"/>
              <a:t>x.init</a:t>
            </a:r>
            <a:r>
              <a:rPr lang="en-US" sz="2200" dirty="0"/>
              <a:t>(10, 20);</a:t>
            </a:r>
          </a:p>
          <a:p>
            <a:pPr marL="0" indent="0">
              <a:buNone/>
            </a:pPr>
            <a:r>
              <a:rPr lang="en-US" sz="2200" dirty="0" err="1"/>
              <a:t>x.show</a:t>
            </a:r>
            <a:r>
              <a:rPr lang="en-US" sz="2200" dirty="0"/>
              <a:t>();</a:t>
            </a:r>
          </a:p>
          <a:p>
            <a:pPr marL="0" indent="0">
              <a:buNone/>
            </a:pPr>
            <a:r>
              <a:rPr lang="en-US" sz="2200" dirty="0"/>
              <a:t>return 0;</a:t>
            </a:r>
          </a:p>
          <a:p>
            <a:pPr marL="0" indent="0">
              <a:buNone/>
            </a:pPr>
            <a:r>
              <a:rPr lang="en-US" sz="2200" dirty="0"/>
              <a:t>}</a:t>
            </a:r>
          </a:p>
        </p:txBody>
      </p:sp>
      <p:sp>
        <p:nvSpPr>
          <p:cNvPr id="5" name="Title 1"/>
          <p:cNvSpPr txBox="1">
            <a:spLocks noGrp="1"/>
          </p:cNvSpPr>
          <p:nvPr>
            <p:ph type="title"/>
          </p:nvPr>
        </p:nvSpPr>
        <p:spPr>
          <a:xfrm>
            <a:off x="457200" y="274638"/>
            <a:ext cx="822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latin typeface="Cooper Black" pitchFamily="18" charset="0"/>
              </a:rPr>
              <a:t>Automatic Inline Functions</a:t>
            </a:r>
          </a:p>
        </p:txBody>
      </p:sp>
      <p:cxnSp>
        <p:nvCxnSpPr>
          <p:cNvPr id="7" name="Straight Connector 6"/>
          <p:cNvCxnSpPr>
            <a:stCxn id="5" idx="2"/>
          </p:cNvCxnSpPr>
          <p:nvPr/>
        </p:nvCxnSpPr>
        <p:spPr>
          <a:xfrm>
            <a:off x="4572000" y="1417638"/>
            <a:ext cx="0" cy="5440362"/>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19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a:t>Arrays of Objects</a:t>
            </a:r>
          </a:p>
        </p:txBody>
      </p:sp>
      <p:sp>
        <p:nvSpPr>
          <p:cNvPr id="3" name="Content Placeholder 2"/>
          <p:cNvSpPr>
            <a:spLocks noGrp="1"/>
          </p:cNvSpPr>
          <p:nvPr>
            <p:ph idx="1"/>
          </p:nvPr>
        </p:nvSpPr>
        <p:spPr>
          <a:xfrm>
            <a:off x="457200" y="685800"/>
            <a:ext cx="8229600" cy="6172200"/>
          </a:xfrm>
        </p:spPr>
        <p:txBody>
          <a:bodyPr>
            <a:normAutofit fontScale="92500" lnSpcReduction="20000"/>
          </a:bodyPr>
          <a:lstStyle/>
          <a:p>
            <a:pPr algn="just">
              <a:buFont typeface="Wingdings" pitchFamily="2" charset="2"/>
              <a:buChar char="q"/>
            </a:pPr>
            <a:r>
              <a:rPr lang="en-US" sz="2400" dirty="0"/>
              <a:t>In C++, it is possible to have arrays of objects. The syntax for declaring and using an object array is exactly the same as it is for any other type of array. For example, this program uses a three-element array of objects:</a:t>
            </a:r>
          </a:p>
          <a:p>
            <a:pPr marL="1257300" lvl="3" indent="0">
              <a:buNone/>
            </a:pPr>
            <a:r>
              <a:rPr lang="en-US" b="1" dirty="0"/>
              <a:t>#include &lt;</a:t>
            </a:r>
            <a:r>
              <a:rPr lang="en-US" b="1" dirty="0" err="1"/>
              <a:t>iostream</a:t>
            </a:r>
            <a:r>
              <a:rPr lang="en-US" b="1" dirty="0"/>
              <a:t>&gt;</a:t>
            </a:r>
          </a:p>
          <a:p>
            <a:pPr marL="1257300" lvl="3" indent="0">
              <a:buNone/>
            </a:pPr>
            <a:r>
              <a:rPr lang="en-US" b="1" dirty="0"/>
              <a:t>using namespace </a:t>
            </a:r>
            <a:r>
              <a:rPr lang="en-US" b="1" dirty="0" err="1"/>
              <a:t>std</a:t>
            </a:r>
            <a:r>
              <a:rPr lang="en-US" b="1" dirty="0"/>
              <a:t>;</a:t>
            </a:r>
          </a:p>
          <a:p>
            <a:pPr marL="1257300" lvl="3" indent="0">
              <a:buNone/>
            </a:pPr>
            <a:r>
              <a:rPr lang="en-US" b="1" dirty="0"/>
              <a:t>class cl {</a:t>
            </a:r>
          </a:p>
          <a:p>
            <a:pPr marL="1257300" lvl="3" indent="0">
              <a:buNone/>
            </a:pPr>
            <a:r>
              <a:rPr lang="en-US" dirty="0"/>
              <a:t>int i;</a:t>
            </a:r>
          </a:p>
          <a:p>
            <a:pPr marL="1257300" lvl="3" indent="0">
              <a:buNone/>
            </a:pPr>
            <a:r>
              <a:rPr lang="en-US" dirty="0"/>
              <a:t>public:</a:t>
            </a:r>
          </a:p>
          <a:p>
            <a:pPr marL="1257300" lvl="3" indent="0">
              <a:buNone/>
            </a:pPr>
            <a:r>
              <a:rPr lang="en-US" dirty="0"/>
              <a:t>void </a:t>
            </a:r>
            <a:r>
              <a:rPr lang="en-US" dirty="0" err="1"/>
              <a:t>set_i</a:t>
            </a:r>
            <a:r>
              <a:rPr lang="en-US" dirty="0"/>
              <a:t>(int j) { i=j; }</a:t>
            </a:r>
          </a:p>
          <a:p>
            <a:pPr marL="1257300" lvl="3" indent="0">
              <a:buNone/>
            </a:pPr>
            <a:r>
              <a:rPr lang="en-US" dirty="0"/>
              <a:t>int </a:t>
            </a:r>
            <a:r>
              <a:rPr lang="en-US" dirty="0" err="1"/>
              <a:t>get_i</a:t>
            </a:r>
            <a:r>
              <a:rPr lang="en-US" dirty="0"/>
              <a:t>() { return i; }</a:t>
            </a:r>
          </a:p>
          <a:p>
            <a:pPr marL="1257300" lvl="3" indent="0">
              <a:buNone/>
            </a:pPr>
            <a:r>
              <a:rPr lang="en-US" b="1" dirty="0"/>
              <a:t>};</a:t>
            </a:r>
          </a:p>
          <a:p>
            <a:pPr marL="1257300" lvl="3" indent="0">
              <a:buNone/>
            </a:pPr>
            <a:r>
              <a:rPr lang="en-US" b="1" dirty="0"/>
              <a:t>int main()</a:t>
            </a:r>
          </a:p>
          <a:p>
            <a:pPr marL="1257300" lvl="3" indent="0">
              <a:buNone/>
            </a:pPr>
            <a:r>
              <a:rPr lang="en-US" dirty="0"/>
              <a:t>{</a:t>
            </a:r>
          </a:p>
          <a:p>
            <a:pPr marL="1257300" lvl="3" indent="0">
              <a:buNone/>
            </a:pPr>
            <a:r>
              <a:rPr lang="en-US" dirty="0"/>
              <a:t>cl </a:t>
            </a:r>
            <a:r>
              <a:rPr lang="en-US" dirty="0" err="1"/>
              <a:t>ob</a:t>
            </a:r>
            <a:r>
              <a:rPr lang="en-US" dirty="0"/>
              <a:t>[3];</a:t>
            </a:r>
          </a:p>
          <a:p>
            <a:pPr marL="1257300" lvl="3" indent="0">
              <a:buNone/>
            </a:pPr>
            <a:r>
              <a:rPr lang="en-US" dirty="0"/>
              <a:t>int i;</a:t>
            </a:r>
          </a:p>
          <a:p>
            <a:pPr marL="1257300" lvl="3" indent="0">
              <a:buNone/>
            </a:pPr>
            <a:r>
              <a:rPr lang="nn-NO" dirty="0"/>
              <a:t>for(i=0; i&lt;3; i++) ob[i].set_i(i+1);</a:t>
            </a:r>
          </a:p>
          <a:p>
            <a:pPr marL="1257300" lvl="3" indent="0">
              <a:buNone/>
            </a:pPr>
            <a:r>
              <a:rPr lang="en-US" dirty="0"/>
              <a:t>for(i=0; i&lt;3; i++)</a:t>
            </a:r>
          </a:p>
          <a:p>
            <a:pPr marL="1257300" lvl="3" indent="0">
              <a:buNone/>
            </a:pPr>
            <a:r>
              <a:rPr lang="en-US" dirty="0" err="1"/>
              <a:t>cout</a:t>
            </a:r>
            <a:r>
              <a:rPr lang="en-US" dirty="0"/>
              <a:t> &lt;&lt; </a:t>
            </a:r>
            <a:r>
              <a:rPr lang="en-US" dirty="0" err="1"/>
              <a:t>ob</a:t>
            </a:r>
            <a:r>
              <a:rPr lang="en-US" dirty="0"/>
              <a:t>[i].</a:t>
            </a:r>
            <a:r>
              <a:rPr lang="en-US" dirty="0" err="1"/>
              <a:t>get_i</a:t>
            </a:r>
            <a:r>
              <a:rPr lang="en-US" dirty="0"/>
              <a:t>() &lt;&lt; "\n";</a:t>
            </a:r>
          </a:p>
          <a:p>
            <a:pPr marL="1257300" lvl="3" indent="0">
              <a:buNone/>
            </a:pPr>
            <a:r>
              <a:rPr lang="en-US" dirty="0"/>
              <a:t>return 0;</a:t>
            </a:r>
          </a:p>
          <a:p>
            <a:pPr marL="1257300" lvl="3" indent="0">
              <a:buNone/>
            </a:pPr>
            <a:r>
              <a:rPr lang="en-US" dirty="0"/>
              <a:t>}</a:t>
            </a:r>
          </a:p>
        </p:txBody>
      </p:sp>
      <p:sp>
        <p:nvSpPr>
          <p:cNvPr id="4" name="Footer Placeholder 3"/>
          <p:cNvSpPr>
            <a:spLocks noGrp="1"/>
          </p:cNvSpPr>
          <p:nvPr>
            <p:ph type="ftr" sz="quarter" idx="11"/>
          </p:nvPr>
        </p:nvSpPr>
        <p:spPr>
          <a:xfrm>
            <a:off x="6248400" y="6492875"/>
            <a:ext cx="2895600" cy="365125"/>
          </a:xfrm>
        </p:spPr>
        <p:txBody>
          <a:bodyPr/>
          <a:lstStyle/>
          <a:p>
            <a:pPr algn="l"/>
            <a:r>
              <a:rPr lang="en-US" dirty="0">
                <a:solidFill>
                  <a:srgbClr val="FF0000"/>
                </a:solidFill>
              </a:rPr>
              <a:t>This program displays the numbers 1, 2, and 3 on the screen.</a:t>
            </a:r>
          </a:p>
        </p:txBody>
      </p:sp>
    </p:spTree>
    <p:extLst>
      <p:ext uri="{BB962C8B-B14F-4D97-AF65-F5344CB8AC3E}">
        <p14:creationId xmlns:p14="http://schemas.microsoft.com/office/powerpoint/2010/main" val="414655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fontScale="70000" lnSpcReduction="20000"/>
          </a:bodyPr>
          <a:lstStyle/>
          <a:p>
            <a:r>
              <a:rPr lang="en-US" dirty="0"/>
              <a:t>Here is a slightly different version of the preceding program that uses an initialization:</a:t>
            </a:r>
          </a:p>
          <a:p>
            <a:r>
              <a:rPr lang="en-US" b="1" dirty="0"/>
              <a:t>#include &lt;</a:t>
            </a:r>
            <a:r>
              <a:rPr lang="en-US" b="1" dirty="0" err="1"/>
              <a:t>iostream</a:t>
            </a:r>
            <a:r>
              <a:rPr lang="en-US" b="1" dirty="0"/>
              <a:t>&gt;</a:t>
            </a:r>
          </a:p>
          <a:p>
            <a:pPr marL="400050" lvl="1" indent="0">
              <a:buNone/>
            </a:pPr>
            <a:r>
              <a:rPr lang="en-US" b="1" dirty="0"/>
              <a:t>using namespace </a:t>
            </a:r>
            <a:r>
              <a:rPr lang="en-US" b="1" dirty="0" err="1"/>
              <a:t>std</a:t>
            </a:r>
            <a:r>
              <a:rPr lang="en-US" b="1" dirty="0"/>
              <a:t>;</a:t>
            </a:r>
          </a:p>
          <a:p>
            <a:pPr marL="400050" lvl="1" indent="0">
              <a:buNone/>
            </a:pPr>
            <a:r>
              <a:rPr lang="en-US" b="1" dirty="0"/>
              <a:t>class cl </a:t>
            </a:r>
            <a:r>
              <a:rPr lang="en-US" dirty="0"/>
              <a:t>{</a:t>
            </a:r>
          </a:p>
          <a:p>
            <a:pPr marL="400050" lvl="1" indent="0">
              <a:buNone/>
            </a:pPr>
            <a:r>
              <a:rPr lang="en-US" dirty="0"/>
              <a:t>int i;</a:t>
            </a:r>
          </a:p>
          <a:p>
            <a:pPr marL="400050" lvl="1" indent="0">
              <a:buNone/>
            </a:pPr>
            <a:r>
              <a:rPr lang="en-US" dirty="0"/>
              <a:t>public:</a:t>
            </a:r>
          </a:p>
          <a:p>
            <a:pPr marL="400050" lvl="1" indent="0">
              <a:buNone/>
            </a:pPr>
            <a:r>
              <a:rPr lang="en-US" dirty="0"/>
              <a:t>cl(int j) { i=j; } // constructor</a:t>
            </a:r>
          </a:p>
          <a:p>
            <a:pPr marL="400050" lvl="1" indent="0">
              <a:buNone/>
            </a:pPr>
            <a:r>
              <a:rPr lang="en-US" dirty="0"/>
              <a:t>int </a:t>
            </a:r>
            <a:r>
              <a:rPr lang="en-US" dirty="0" err="1"/>
              <a:t>get_i</a:t>
            </a:r>
            <a:r>
              <a:rPr lang="en-US" dirty="0"/>
              <a:t>() { return i; }</a:t>
            </a:r>
          </a:p>
          <a:p>
            <a:pPr marL="400050" lvl="1" indent="0">
              <a:buNone/>
            </a:pPr>
            <a:r>
              <a:rPr lang="en-US" dirty="0"/>
              <a:t>};</a:t>
            </a:r>
          </a:p>
          <a:p>
            <a:pPr marL="400050" lvl="1" indent="0">
              <a:buNone/>
            </a:pPr>
            <a:r>
              <a:rPr lang="en-US" b="1" dirty="0"/>
              <a:t>int main()</a:t>
            </a:r>
          </a:p>
          <a:p>
            <a:pPr marL="400050" lvl="1" indent="0">
              <a:buNone/>
            </a:pPr>
            <a:r>
              <a:rPr lang="en-US" dirty="0"/>
              <a:t>{</a:t>
            </a:r>
          </a:p>
          <a:p>
            <a:pPr marL="400050" lvl="1" indent="0">
              <a:buNone/>
            </a:pPr>
            <a:r>
              <a:rPr lang="de-DE" dirty="0"/>
              <a:t>cl ob[3] = {1, 2, 3}; // initializers</a:t>
            </a:r>
          </a:p>
          <a:p>
            <a:pPr marL="400050" lvl="1" indent="0">
              <a:buNone/>
            </a:pPr>
            <a:r>
              <a:rPr lang="en-US" dirty="0"/>
              <a:t>int i;</a:t>
            </a:r>
          </a:p>
          <a:p>
            <a:pPr marL="400050" lvl="1" indent="0">
              <a:buNone/>
            </a:pPr>
            <a:r>
              <a:rPr lang="en-US" dirty="0"/>
              <a:t>for(i=0; i&lt;3; i++)</a:t>
            </a:r>
          </a:p>
          <a:p>
            <a:pPr marL="400050" lvl="1" indent="0">
              <a:buNone/>
            </a:pPr>
            <a:r>
              <a:rPr lang="en-US" dirty="0" err="1"/>
              <a:t>cout</a:t>
            </a:r>
            <a:r>
              <a:rPr lang="en-US" dirty="0"/>
              <a:t> &lt;&lt; </a:t>
            </a:r>
            <a:r>
              <a:rPr lang="en-US" dirty="0" err="1"/>
              <a:t>ob</a:t>
            </a:r>
            <a:r>
              <a:rPr lang="en-US" dirty="0"/>
              <a:t>[i].</a:t>
            </a:r>
            <a:r>
              <a:rPr lang="en-US" dirty="0" err="1"/>
              <a:t>get_i</a:t>
            </a:r>
            <a:r>
              <a:rPr lang="en-US" dirty="0"/>
              <a:t>() &lt;&lt; "\n";</a:t>
            </a:r>
          </a:p>
          <a:p>
            <a:pPr marL="400050" lvl="1" indent="0">
              <a:buNone/>
            </a:pPr>
            <a:r>
              <a:rPr lang="en-US" dirty="0"/>
              <a:t>return 0;</a:t>
            </a:r>
          </a:p>
          <a:p>
            <a:pPr marL="400050" lvl="1" indent="0">
              <a:buNone/>
            </a:pPr>
            <a:r>
              <a:rPr lang="en-US" dirty="0"/>
              <a:t>}</a:t>
            </a:r>
          </a:p>
        </p:txBody>
      </p:sp>
      <p:sp>
        <p:nvSpPr>
          <p:cNvPr id="4" name="Title 1"/>
          <p:cNvSpPr>
            <a:spLocks noGrp="1"/>
          </p:cNvSpPr>
          <p:nvPr>
            <p:ph type="title"/>
          </p:nvPr>
        </p:nvSpPr>
        <p:spPr>
          <a:xfrm>
            <a:off x="457200" y="55562"/>
            <a:ext cx="8229600" cy="706438"/>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a:t>Arrays of Objects</a:t>
            </a:r>
          </a:p>
        </p:txBody>
      </p:sp>
    </p:spTree>
    <p:extLst>
      <p:ext uri="{BB962C8B-B14F-4D97-AF65-F5344CB8AC3E}">
        <p14:creationId xmlns:p14="http://schemas.microsoft.com/office/powerpoint/2010/main" val="224740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76400"/>
            <a:ext cx="4038600" cy="4800600"/>
          </a:xfrm>
        </p:spPr>
        <p:txBody>
          <a:bodyPr>
            <a:normAutofit fontScale="92500" lnSpcReduction="20000"/>
          </a:bodyPr>
          <a:lstStyle/>
          <a:p>
            <a:pPr marL="0" indent="0">
              <a:buNone/>
            </a:pPr>
            <a:r>
              <a:rPr lang="en-US" b="1" dirty="0"/>
              <a:t>#include &lt;</a:t>
            </a:r>
            <a:r>
              <a:rPr lang="en-US" b="1" dirty="0" err="1"/>
              <a:t>iostream</a:t>
            </a:r>
            <a:r>
              <a:rPr lang="en-US" b="1" dirty="0"/>
              <a:t>&gt;</a:t>
            </a:r>
          </a:p>
          <a:p>
            <a:pPr marL="0" indent="0">
              <a:buNone/>
            </a:pPr>
            <a:r>
              <a:rPr lang="en-US" b="1" dirty="0"/>
              <a:t>using namespace </a:t>
            </a:r>
            <a:r>
              <a:rPr lang="en-US" b="1" dirty="0" err="1"/>
              <a:t>std</a:t>
            </a:r>
            <a:r>
              <a:rPr lang="en-US" b="1" dirty="0"/>
              <a:t>; </a:t>
            </a:r>
          </a:p>
          <a:p>
            <a:pPr marL="0" indent="0">
              <a:buNone/>
            </a:pPr>
            <a:r>
              <a:rPr lang="en-US" b="1" dirty="0"/>
              <a:t>class cl</a:t>
            </a:r>
            <a:r>
              <a:rPr lang="en-US" dirty="0"/>
              <a:t> </a:t>
            </a:r>
            <a:r>
              <a:rPr lang="en-US" b="1" dirty="0"/>
              <a:t>{</a:t>
            </a:r>
          </a:p>
          <a:p>
            <a:pPr marL="0" indent="0">
              <a:buNone/>
            </a:pPr>
            <a:r>
              <a:rPr lang="en-US" dirty="0"/>
              <a:t>int h;</a:t>
            </a:r>
          </a:p>
          <a:p>
            <a:pPr marL="0" indent="0">
              <a:buNone/>
            </a:pPr>
            <a:r>
              <a:rPr lang="en-US" dirty="0"/>
              <a:t>int i;</a:t>
            </a:r>
          </a:p>
          <a:p>
            <a:pPr marL="0" indent="0">
              <a:buNone/>
            </a:pPr>
            <a:r>
              <a:rPr lang="en-US" dirty="0"/>
              <a:t>public:</a:t>
            </a:r>
          </a:p>
          <a:p>
            <a:pPr marL="0" indent="0">
              <a:buNone/>
            </a:pPr>
            <a:r>
              <a:rPr lang="en-US" b="1" dirty="0"/>
              <a:t>cl(int j, int k) </a:t>
            </a:r>
          </a:p>
          <a:p>
            <a:pPr marL="0" indent="0">
              <a:buNone/>
            </a:pPr>
            <a:r>
              <a:rPr lang="en-US" dirty="0"/>
              <a:t>{ h=j; i=k; } // </a:t>
            </a:r>
            <a:r>
              <a:rPr lang="en-US" sz="2000" dirty="0"/>
              <a:t>constructor with 2 parameters</a:t>
            </a:r>
            <a:endParaRPr lang="en-US" sz="1600" dirty="0"/>
          </a:p>
          <a:p>
            <a:pPr marL="0" indent="0">
              <a:buNone/>
            </a:pPr>
            <a:r>
              <a:rPr lang="en-US" dirty="0"/>
              <a:t>int </a:t>
            </a:r>
            <a:r>
              <a:rPr lang="en-US" dirty="0" err="1"/>
              <a:t>get_i</a:t>
            </a:r>
            <a:r>
              <a:rPr lang="en-US" dirty="0"/>
              <a:t>() {return i;}</a:t>
            </a:r>
          </a:p>
          <a:p>
            <a:pPr marL="0" indent="0">
              <a:buNone/>
            </a:pPr>
            <a:r>
              <a:rPr lang="en-US" dirty="0"/>
              <a:t>int </a:t>
            </a:r>
            <a:r>
              <a:rPr lang="en-US" dirty="0" err="1"/>
              <a:t>get_h</a:t>
            </a:r>
            <a:r>
              <a:rPr lang="en-US" dirty="0"/>
              <a:t>() {return h;}</a:t>
            </a:r>
          </a:p>
          <a:p>
            <a:pPr marL="0" indent="0">
              <a:buNone/>
            </a:pPr>
            <a:r>
              <a:rPr lang="en-US" b="1" dirty="0"/>
              <a:t>};</a:t>
            </a:r>
          </a:p>
          <a:p>
            <a:endParaRPr lang="en-US" dirty="0"/>
          </a:p>
        </p:txBody>
      </p:sp>
      <p:sp>
        <p:nvSpPr>
          <p:cNvPr id="4" name="Content Placeholder 3"/>
          <p:cNvSpPr>
            <a:spLocks noGrp="1"/>
          </p:cNvSpPr>
          <p:nvPr>
            <p:ph sz="half" idx="2"/>
          </p:nvPr>
        </p:nvSpPr>
        <p:spPr>
          <a:xfrm>
            <a:off x="4648200" y="1600200"/>
            <a:ext cx="4038600" cy="4800600"/>
          </a:xfrm>
        </p:spPr>
        <p:txBody>
          <a:bodyPr>
            <a:normAutofit fontScale="70000" lnSpcReduction="20000"/>
          </a:bodyPr>
          <a:lstStyle/>
          <a:p>
            <a:pPr marL="0" indent="0">
              <a:buNone/>
            </a:pPr>
            <a:r>
              <a:rPr lang="en-US" b="1" dirty="0"/>
              <a:t>int main()</a:t>
            </a:r>
          </a:p>
          <a:p>
            <a:pPr marL="0" indent="0">
              <a:buNone/>
            </a:pPr>
            <a:r>
              <a:rPr lang="en-US" dirty="0"/>
              <a:t>{</a:t>
            </a:r>
          </a:p>
          <a:p>
            <a:pPr marL="0" indent="0">
              <a:buNone/>
            </a:pPr>
            <a:r>
              <a:rPr lang="en-US" dirty="0"/>
              <a:t>cl </a:t>
            </a:r>
            <a:r>
              <a:rPr lang="en-US" dirty="0" err="1"/>
              <a:t>ob</a:t>
            </a:r>
            <a:r>
              <a:rPr lang="en-US" dirty="0"/>
              <a:t>[3] = {</a:t>
            </a:r>
          </a:p>
          <a:p>
            <a:pPr marL="0" indent="0">
              <a:buNone/>
            </a:pPr>
            <a:r>
              <a:rPr lang="en-US" dirty="0"/>
              <a:t>cl(1, 2), </a:t>
            </a:r>
          </a:p>
          <a:p>
            <a:pPr marL="0" indent="0">
              <a:buNone/>
            </a:pPr>
            <a:r>
              <a:rPr lang="en-US" dirty="0"/>
              <a:t>cl(3, 4),</a:t>
            </a:r>
          </a:p>
          <a:p>
            <a:pPr marL="0" indent="0">
              <a:buNone/>
            </a:pPr>
            <a:r>
              <a:rPr lang="en-US" dirty="0"/>
              <a:t>cl(5, 6)</a:t>
            </a:r>
          </a:p>
          <a:p>
            <a:pPr marL="0" indent="0">
              <a:buNone/>
            </a:pPr>
            <a:r>
              <a:rPr lang="en-US" dirty="0"/>
              <a:t>};</a:t>
            </a:r>
          </a:p>
          <a:p>
            <a:pPr marL="0" indent="0">
              <a:buNone/>
            </a:pPr>
            <a:r>
              <a:rPr lang="en-US" dirty="0"/>
              <a:t>int i;</a:t>
            </a:r>
          </a:p>
          <a:p>
            <a:pPr marL="0" indent="0">
              <a:buNone/>
            </a:pPr>
            <a:r>
              <a:rPr lang="en-US" dirty="0"/>
              <a:t>for(i=0; i&lt;3; i++) {</a:t>
            </a:r>
          </a:p>
          <a:p>
            <a:pPr marL="0" indent="0">
              <a:buNone/>
            </a:pPr>
            <a:r>
              <a:rPr lang="en-US" dirty="0" err="1"/>
              <a:t>cout</a:t>
            </a:r>
            <a:r>
              <a:rPr lang="en-US" dirty="0"/>
              <a:t> &lt;&lt; </a:t>
            </a:r>
            <a:r>
              <a:rPr lang="en-US" dirty="0" err="1"/>
              <a:t>ob</a:t>
            </a:r>
            <a:r>
              <a:rPr lang="en-US" dirty="0"/>
              <a:t>[i].</a:t>
            </a:r>
            <a:r>
              <a:rPr lang="en-US" dirty="0" err="1"/>
              <a:t>get_h</a:t>
            </a:r>
            <a:r>
              <a:rPr lang="en-US" dirty="0"/>
              <a:t>();</a:t>
            </a:r>
          </a:p>
          <a:p>
            <a:pPr marL="0" indent="0">
              <a:buNone/>
            </a:pPr>
            <a:r>
              <a:rPr lang="en-US" dirty="0" err="1"/>
              <a:t>cout</a:t>
            </a:r>
            <a:r>
              <a:rPr lang="en-US" dirty="0"/>
              <a:t> &lt;&lt; ", ";</a:t>
            </a:r>
          </a:p>
          <a:p>
            <a:pPr marL="0" indent="0">
              <a:buNone/>
            </a:pPr>
            <a:r>
              <a:rPr lang="en-US" dirty="0" err="1"/>
              <a:t>cout</a:t>
            </a:r>
            <a:r>
              <a:rPr lang="en-US" dirty="0"/>
              <a:t> &lt;&lt; </a:t>
            </a:r>
            <a:r>
              <a:rPr lang="en-US" dirty="0" err="1"/>
              <a:t>ob</a:t>
            </a:r>
            <a:r>
              <a:rPr lang="en-US" dirty="0"/>
              <a:t>[i].</a:t>
            </a:r>
            <a:r>
              <a:rPr lang="en-US" dirty="0" err="1"/>
              <a:t>get_i</a:t>
            </a:r>
            <a:r>
              <a:rPr lang="en-US" dirty="0"/>
              <a:t>() &lt;&lt; "\n";</a:t>
            </a:r>
          </a:p>
          <a:p>
            <a:pPr marL="0" indent="0">
              <a:buNone/>
            </a:pPr>
            <a:r>
              <a:rPr lang="en-US" dirty="0"/>
              <a:t>}</a:t>
            </a:r>
          </a:p>
          <a:p>
            <a:pPr marL="0" indent="0">
              <a:buNone/>
            </a:pPr>
            <a:r>
              <a:rPr lang="en-US" dirty="0"/>
              <a:t>return 0;</a:t>
            </a:r>
          </a:p>
          <a:p>
            <a:pPr marL="0" indent="0">
              <a:buNone/>
            </a:pPr>
            <a:r>
              <a:rPr lang="en-US" dirty="0"/>
              <a:t>}</a:t>
            </a:r>
          </a:p>
          <a:p>
            <a:endParaRPr lang="en-US" dirty="0"/>
          </a:p>
        </p:txBody>
      </p:sp>
      <p:sp>
        <p:nvSpPr>
          <p:cNvPr id="5" name="Title 1"/>
          <p:cNvSpPr>
            <a:spLocks noGrp="1"/>
          </p:cNvSpPr>
          <p:nvPr>
            <p:ph type="title"/>
          </p:nvPr>
        </p:nvSpPr>
        <p:spPr>
          <a:xfrm>
            <a:off x="533400" y="76200"/>
            <a:ext cx="8229600" cy="6858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a:t>Arrays of Objects</a:t>
            </a:r>
          </a:p>
        </p:txBody>
      </p:sp>
      <p:sp>
        <p:nvSpPr>
          <p:cNvPr id="6" name="TextBox 5"/>
          <p:cNvSpPr txBox="1"/>
          <p:nvPr/>
        </p:nvSpPr>
        <p:spPr>
          <a:xfrm>
            <a:off x="533400" y="762000"/>
            <a:ext cx="7772400" cy="707886"/>
          </a:xfrm>
          <a:prstGeom prst="rect">
            <a:avLst/>
          </a:prstGeom>
          <a:noFill/>
        </p:spPr>
        <p:txBody>
          <a:bodyPr wrap="square" rtlCol="0">
            <a:spAutoFit/>
          </a:bodyPr>
          <a:lstStyle/>
          <a:p>
            <a:pPr marL="342900" indent="-342900" algn="just">
              <a:buFont typeface="Wingdings" pitchFamily="2" charset="2"/>
              <a:buChar char="q"/>
            </a:pPr>
            <a:r>
              <a:rPr lang="en-US" sz="2000" dirty="0"/>
              <a:t>If an object's constructor requires two or more arguments, you will have to use the longer initialization form. For example,</a:t>
            </a:r>
          </a:p>
        </p:txBody>
      </p:sp>
      <p:cxnSp>
        <p:nvCxnSpPr>
          <p:cNvPr id="8" name="Straight Connector 7"/>
          <p:cNvCxnSpPr>
            <a:stCxn id="6" idx="2"/>
          </p:cNvCxnSpPr>
          <p:nvPr/>
        </p:nvCxnSpPr>
        <p:spPr>
          <a:xfrm>
            <a:off x="4419600" y="1469886"/>
            <a:ext cx="0" cy="500711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52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style>
          <a:lnRef idx="2">
            <a:schemeClr val="accent4"/>
          </a:lnRef>
          <a:fillRef idx="1">
            <a:schemeClr val="lt1"/>
          </a:fillRef>
          <a:effectRef idx="0">
            <a:schemeClr val="accent4"/>
          </a:effectRef>
          <a:fontRef idx="minor">
            <a:schemeClr val="dk1"/>
          </a:fontRef>
        </p:style>
        <p:txBody>
          <a:bodyPr>
            <a:normAutofit/>
          </a:bodyPr>
          <a:lstStyle/>
          <a:p>
            <a:r>
              <a:rPr lang="en-US" dirty="0"/>
              <a:t>Pointers to Objects</a:t>
            </a:r>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pPr algn="just"/>
            <a:r>
              <a:rPr lang="en-US" sz="2600" dirty="0"/>
              <a:t>Just as you can have pointers to other types of variables, you can have pointers to objects. When accessing members of a class given a pointer to an object, use the </a:t>
            </a:r>
            <a:r>
              <a:rPr lang="en-US" sz="2600" dirty="0">
                <a:solidFill>
                  <a:srgbClr val="FF0000"/>
                </a:solidFill>
              </a:rPr>
              <a:t>arrow (–&gt;) operator </a:t>
            </a:r>
            <a:r>
              <a:rPr lang="en-US" sz="2600" dirty="0"/>
              <a:t>instead of the dot operator. </a:t>
            </a:r>
          </a:p>
          <a:p>
            <a:pPr algn="just"/>
            <a:endParaRPr lang="en-US" sz="2200" dirty="0"/>
          </a:p>
          <a:p>
            <a:pPr marL="1714500" lvl="4" indent="0">
              <a:buNone/>
            </a:pPr>
            <a:r>
              <a:rPr lang="en-US" sz="2900" b="1" dirty="0"/>
              <a:t>#include &lt;</a:t>
            </a:r>
            <a:r>
              <a:rPr lang="en-US" sz="2900" b="1" dirty="0" err="1"/>
              <a:t>iostream</a:t>
            </a:r>
            <a:r>
              <a:rPr lang="en-US" sz="2900" b="1" dirty="0"/>
              <a:t>&gt;</a:t>
            </a:r>
          </a:p>
          <a:p>
            <a:pPr marL="1714500" lvl="4" indent="0">
              <a:buNone/>
            </a:pPr>
            <a:r>
              <a:rPr lang="en-US" sz="2900" b="1" dirty="0"/>
              <a:t>using namespace </a:t>
            </a:r>
            <a:r>
              <a:rPr lang="en-US" sz="2900" b="1" dirty="0" err="1"/>
              <a:t>std</a:t>
            </a:r>
            <a:r>
              <a:rPr lang="en-US" sz="2900" b="1" dirty="0"/>
              <a:t>;</a:t>
            </a:r>
          </a:p>
          <a:p>
            <a:pPr marL="1714500" lvl="4" indent="0">
              <a:buNone/>
            </a:pPr>
            <a:r>
              <a:rPr lang="en-US" sz="2900" b="1" dirty="0"/>
              <a:t>class cl </a:t>
            </a:r>
            <a:r>
              <a:rPr lang="en-US" sz="2900" dirty="0"/>
              <a:t>{</a:t>
            </a:r>
          </a:p>
          <a:p>
            <a:pPr marL="1714500" lvl="4" indent="0">
              <a:buNone/>
            </a:pPr>
            <a:r>
              <a:rPr lang="en-US" sz="2900" dirty="0"/>
              <a:t>int i;</a:t>
            </a:r>
          </a:p>
          <a:p>
            <a:pPr marL="1714500" lvl="4" indent="0">
              <a:buNone/>
            </a:pPr>
            <a:r>
              <a:rPr lang="en-US" sz="2900" dirty="0"/>
              <a:t>public:</a:t>
            </a:r>
          </a:p>
          <a:p>
            <a:pPr marL="1714500" lvl="4" indent="0">
              <a:buNone/>
            </a:pPr>
            <a:r>
              <a:rPr lang="en-US" sz="2900" b="1" dirty="0"/>
              <a:t>cl(int j)</a:t>
            </a:r>
            <a:r>
              <a:rPr lang="en-US" sz="2900" dirty="0"/>
              <a:t> { i=j; }</a:t>
            </a:r>
          </a:p>
          <a:p>
            <a:pPr marL="1714500" lvl="4" indent="0">
              <a:buNone/>
            </a:pPr>
            <a:r>
              <a:rPr lang="en-US" sz="2900" dirty="0"/>
              <a:t>int </a:t>
            </a:r>
            <a:r>
              <a:rPr lang="en-US" sz="2900" dirty="0" err="1"/>
              <a:t>get_i</a:t>
            </a:r>
            <a:r>
              <a:rPr lang="en-US" sz="2900" dirty="0"/>
              <a:t>() { return i; }</a:t>
            </a:r>
          </a:p>
          <a:p>
            <a:pPr marL="1714500" lvl="4" indent="0">
              <a:buNone/>
            </a:pPr>
            <a:r>
              <a:rPr lang="en-US" sz="2900" dirty="0"/>
              <a:t>};</a:t>
            </a:r>
          </a:p>
          <a:p>
            <a:pPr marL="1714500" lvl="4" indent="0">
              <a:buNone/>
            </a:pPr>
            <a:r>
              <a:rPr lang="en-US" sz="2900" b="1" dirty="0"/>
              <a:t>int main()</a:t>
            </a:r>
          </a:p>
          <a:p>
            <a:pPr marL="1714500" lvl="4" indent="0">
              <a:buNone/>
            </a:pPr>
            <a:r>
              <a:rPr lang="en-US" sz="2900" dirty="0"/>
              <a:t>{</a:t>
            </a:r>
          </a:p>
          <a:p>
            <a:pPr marL="1714500" lvl="4" indent="0">
              <a:buNone/>
            </a:pPr>
            <a:r>
              <a:rPr lang="en-US" sz="2900" dirty="0"/>
              <a:t>cl </a:t>
            </a:r>
            <a:r>
              <a:rPr lang="en-US" sz="2900" dirty="0" err="1"/>
              <a:t>ob</a:t>
            </a:r>
            <a:r>
              <a:rPr lang="en-US" sz="2900" dirty="0"/>
              <a:t>(88), *p;</a:t>
            </a:r>
          </a:p>
          <a:p>
            <a:pPr marL="1714500" lvl="4" indent="0">
              <a:buNone/>
            </a:pPr>
            <a:r>
              <a:rPr lang="en-US" sz="2900" dirty="0"/>
              <a:t>p = &amp;</a:t>
            </a:r>
            <a:r>
              <a:rPr lang="en-US" sz="2900" dirty="0" err="1"/>
              <a:t>ob</a:t>
            </a:r>
            <a:r>
              <a:rPr lang="en-US" sz="2900" dirty="0"/>
              <a:t>; // get address of </a:t>
            </a:r>
            <a:r>
              <a:rPr lang="en-US" sz="2900" dirty="0" err="1"/>
              <a:t>ob</a:t>
            </a:r>
            <a:endParaRPr lang="en-US" sz="2900" dirty="0"/>
          </a:p>
          <a:p>
            <a:pPr marL="1714500" lvl="4" indent="0">
              <a:buNone/>
            </a:pPr>
            <a:r>
              <a:rPr lang="en-US" sz="2900" dirty="0" err="1"/>
              <a:t>cout</a:t>
            </a:r>
            <a:r>
              <a:rPr lang="en-US" sz="2900" dirty="0"/>
              <a:t> &lt;&lt; p-&gt;</a:t>
            </a:r>
            <a:r>
              <a:rPr lang="en-US" sz="2900" dirty="0" err="1"/>
              <a:t>get_i</a:t>
            </a:r>
            <a:r>
              <a:rPr lang="en-US" sz="2900" dirty="0"/>
              <a:t>(); </a:t>
            </a:r>
          </a:p>
          <a:p>
            <a:pPr marL="1714500" lvl="4" indent="0">
              <a:buNone/>
            </a:pPr>
            <a:r>
              <a:rPr lang="en-US" sz="2900" dirty="0"/>
              <a:t>return 0;</a:t>
            </a:r>
          </a:p>
          <a:p>
            <a:pPr marL="1714500" lvl="4" indent="0">
              <a:buNone/>
            </a:pPr>
            <a:r>
              <a:rPr lang="en-US" sz="2900" dirty="0"/>
              <a:t>}</a:t>
            </a:r>
          </a:p>
        </p:txBody>
      </p:sp>
    </p:spTree>
    <p:extLst>
      <p:ext uri="{BB962C8B-B14F-4D97-AF65-F5344CB8AC3E}">
        <p14:creationId xmlns:p14="http://schemas.microsoft.com/office/powerpoint/2010/main" val="131169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marL="0" indent="0">
              <a:buNone/>
            </a:pPr>
            <a:r>
              <a:rPr lang="en-US" sz="2000" b="1" dirty="0"/>
              <a:t>#include &lt;</a:t>
            </a:r>
            <a:r>
              <a:rPr lang="en-US" sz="2000" b="1" dirty="0" err="1"/>
              <a:t>iostream</a:t>
            </a:r>
            <a:r>
              <a:rPr lang="en-US" sz="2000" b="1" dirty="0"/>
              <a:t>&gt;</a:t>
            </a:r>
          </a:p>
          <a:p>
            <a:pPr marL="0" indent="0">
              <a:buNone/>
            </a:pPr>
            <a:r>
              <a:rPr lang="en-US" sz="2000" b="1" dirty="0"/>
              <a:t>using namespace </a:t>
            </a:r>
            <a:r>
              <a:rPr lang="en-US" sz="2000" b="1" dirty="0" err="1"/>
              <a:t>std</a:t>
            </a:r>
            <a:r>
              <a:rPr lang="en-US" sz="2000" b="1" dirty="0"/>
              <a:t>;</a:t>
            </a:r>
          </a:p>
          <a:p>
            <a:pPr marL="0" indent="0">
              <a:buNone/>
            </a:pPr>
            <a:r>
              <a:rPr lang="en-US" sz="2000" b="1" dirty="0"/>
              <a:t>class cl </a:t>
            </a:r>
            <a:r>
              <a:rPr lang="en-US" sz="2000" dirty="0"/>
              <a:t>{</a:t>
            </a:r>
          </a:p>
          <a:p>
            <a:pPr marL="0" indent="0">
              <a:buNone/>
            </a:pPr>
            <a:r>
              <a:rPr lang="en-US" sz="2000" dirty="0"/>
              <a:t>int i;</a:t>
            </a:r>
          </a:p>
          <a:p>
            <a:pPr marL="0" indent="0">
              <a:buNone/>
            </a:pPr>
            <a:r>
              <a:rPr lang="en-US" sz="2000" dirty="0"/>
              <a:t>public:</a:t>
            </a:r>
          </a:p>
          <a:p>
            <a:pPr marL="0" indent="0">
              <a:buNone/>
            </a:pPr>
            <a:r>
              <a:rPr lang="en-US" sz="2000" b="1" dirty="0"/>
              <a:t>cl() </a:t>
            </a:r>
            <a:r>
              <a:rPr lang="en-US" sz="2000" dirty="0"/>
              <a:t>{ i=0; }</a:t>
            </a:r>
          </a:p>
          <a:p>
            <a:pPr marL="0" indent="0">
              <a:buNone/>
            </a:pPr>
            <a:r>
              <a:rPr lang="en-US" sz="2000" b="1" dirty="0"/>
              <a:t>cl(int j)</a:t>
            </a:r>
            <a:r>
              <a:rPr lang="en-US" sz="2000" dirty="0"/>
              <a:t> { i=j; }</a:t>
            </a:r>
          </a:p>
          <a:p>
            <a:pPr marL="0" indent="0">
              <a:buNone/>
            </a:pPr>
            <a:r>
              <a:rPr lang="en-US" sz="2000" b="1" dirty="0"/>
              <a:t>int </a:t>
            </a:r>
            <a:r>
              <a:rPr lang="en-US" sz="2000" b="1" dirty="0" err="1"/>
              <a:t>get_i</a:t>
            </a:r>
            <a:r>
              <a:rPr lang="en-US" sz="2000" b="1" dirty="0"/>
              <a:t>() </a:t>
            </a:r>
            <a:r>
              <a:rPr lang="en-US" sz="2000" dirty="0"/>
              <a:t>{ return i; }</a:t>
            </a:r>
          </a:p>
          <a:p>
            <a:pPr marL="0" indent="0">
              <a:buNone/>
            </a:pPr>
            <a:r>
              <a:rPr lang="en-US" sz="2000" dirty="0"/>
              <a:t>};</a:t>
            </a:r>
          </a:p>
        </p:txBody>
      </p:sp>
      <p:sp>
        <p:nvSpPr>
          <p:cNvPr id="4" name="Title 1"/>
          <p:cNvSpPr>
            <a:spLocks noGrp="1"/>
          </p:cNvSpPr>
          <p:nvPr>
            <p:ph type="title"/>
          </p:nvPr>
        </p:nvSpPr>
        <p:spPr>
          <a:xfrm>
            <a:off x="457200" y="152400"/>
            <a:ext cx="8229600" cy="792162"/>
          </a:xfrm>
        </p:spPr>
        <p:style>
          <a:lnRef idx="2">
            <a:schemeClr val="accent4"/>
          </a:lnRef>
          <a:fillRef idx="1">
            <a:schemeClr val="lt1"/>
          </a:fillRef>
          <a:effectRef idx="0">
            <a:schemeClr val="accent4"/>
          </a:effectRef>
          <a:fontRef idx="minor">
            <a:schemeClr val="dk1"/>
          </a:fontRef>
        </p:style>
        <p:txBody>
          <a:bodyPr>
            <a:normAutofit/>
          </a:bodyPr>
          <a:lstStyle/>
          <a:p>
            <a:r>
              <a:rPr lang="en-US" dirty="0"/>
              <a:t>Pointers to Objects</a:t>
            </a:r>
          </a:p>
        </p:txBody>
      </p:sp>
      <p:sp>
        <p:nvSpPr>
          <p:cNvPr id="5" name="TextBox 4"/>
          <p:cNvSpPr txBox="1"/>
          <p:nvPr/>
        </p:nvSpPr>
        <p:spPr>
          <a:xfrm>
            <a:off x="5105400" y="1219200"/>
            <a:ext cx="3276600" cy="4062651"/>
          </a:xfrm>
          <a:prstGeom prst="rect">
            <a:avLst/>
          </a:prstGeom>
          <a:noFill/>
        </p:spPr>
        <p:txBody>
          <a:bodyPr wrap="square" rtlCol="0">
            <a:spAutoFit/>
          </a:bodyPr>
          <a:lstStyle/>
          <a:p>
            <a:r>
              <a:rPr lang="en-US" sz="2000" b="1" dirty="0"/>
              <a:t>int main()</a:t>
            </a:r>
          </a:p>
          <a:p>
            <a:r>
              <a:rPr lang="en-US" sz="2000" dirty="0"/>
              <a:t>{</a:t>
            </a:r>
          </a:p>
          <a:p>
            <a:r>
              <a:rPr lang="de-DE" sz="2000" dirty="0"/>
              <a:t>cl ob[3] = {1, 2, 3};</a:t>
            </a:r>
          </a:p>
          <a:p>
            <a:r>
              <a:rPr lang="en-US" sz="2000" dirty="0"/>
              <a:t>cl *p;</a:t>
            </a:r>
          </a:p>
          <a:p>
            <a:r>
              <a:rPr lang="en-US" sz="2000" dirty="0"/>
              <a:t>int i;</a:t>
            </a:r>
          </a:p>
          <a:p>
            <a:r>
              <a:rPr lang="en-US" sz="2000" b="1" dirty="0">
                <a:solidFill>
                  <a:srgbClr val="FF0000"/>
                </a:solidFill>
              </a:rPr>
              <a:t>p = </a:t>
            </a:r>
            <a:r>
              <a:rPr lang="en-US" sz="2000" b="1" dirty="0" err="1">
                <a:solidFill>
                  <a:srgbClr val="FF0000"/>
                </a:solidFill>
              </a:rPr>
              <a:t>ob</a:t>
            </a:r>
            <a:r>
              <a:rPr lang="en-US" sz="2000" b="1" dirty="0">
                <a:solidFill>
                  <a:srgbClr val="FF0000"/>
                </a:solidFill>
              </a:rPr>
              <a:t>; </a:t>
            </a:r>
            <a:r>
              <a:rPr lang="en-US" sz="2000" dirty="0"/>
              <a:t>// get start of array</a:t>
            </a:r>
          </a:p>
          <a:p>
            <a:r>
              <a:rPr lang="en-US" sz="2000" dirty="0"/>
              <a:t>for(i=0; i&lt;3; i++) {</a:t>
            </a:r>
          </a:p>
          <a:p>
            <a:r>
              <a:rPr lang="en-US" sz="2000" dirty="0" err="1"/>
              <a:t>cout</a:t>
            </a:r>
            <a:r>
              <a:rPr lang="en-US" sz="2000" dirty="0"/>
              <a:t> &lt;&lt; </a:t>
            </a:r>
            <a:r>
              <a:rPr lang="en-US" sz="2000" b="1" dirty="0"/>
              <a:t>p-&gt;</a:t>
            </a:r>
            <a:r>
              <a:rPr lang="en-US" sz="2000" b="1" dirty="0" err="1"/>
              <a:t>get_i</a:t>
            </a:r>
            <a:r>
              <a:rPr lang="en-US" sz="2000" b="1" dirty="0"/>
              <a:t>() </a:t>
            </a:r>
            <a:r>
              <a:rPr lang="en-US" sz="2000" dirty="0"/>
              <a:t>&lt;&lt; "\n";</a:t>
            </a:r>
          </a:p>
          <a:p>
            <a:r>
              <a:rPr lang="en-US" sz="2000" dirty="0"/>
              <a:t>p++;   // point to next object</a:t>
            </a:r>
          </a:p>
          <a:p>
            <a:r>
              <a:rPr lang="en-US" sz="2000" dirty="0"/>
              <a:t>}</a:t>
            </a:r>
          </a:p>
          <a:p>
            <a:r>
              <a:rPr lang="en-US" sz="2000" dirty="0"/>
              <a:t>return 0;</a:t>
            </a:r>
          </a:p>
          <a:p>
            <a:r>
              <a:rPr lang="en-US" sz="2000" dirty="0"/>
              <a:t>}</a:t>
            </a:r>
          </a:p>
          <a:p>
            <a:endParaRPr lang="en-US" dirty="0"/>
          </a:p>
        </p:txBody>
      </p:sp>
      <p:cxnSp>
        <p:nvCxnSpPr>
          <p:cNvPr id="7" name="Straight Connector 6"/>
          <p:cNvCxnSpPr/>
          <p:nvPr/>
        </p:nvCxnSpPr>
        <p:spPr>
          <a:xfrm>
            <a:off x="4343400" y="990600"/>
            <a:ext cx="0" cy="571500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808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style>
          <a:lnRef idx="2">
            <a:schemeClr val="accent3"/>
          </a:lnRef>
          <a:fillRef idx="1">
            <a:schemeClr val="lt1"/>
          </a:fillRef>
          <a:effectRef idx="0">
            <a:schemeClr val="accent3"/>
          </a:effectRef>
          <a:fontRef idx="minor">
            <a:schemeClr val="dk1"/>
          </a:fontRef>
        </p:style>
        <p:txBody>
          <a:bodyPr/>
          <a:lstStyle/>
          <a:p>
            <a:r>
              <a:rPr lang="en-US" dirty="0"/>
              <a:t>This Pointer</a:t>
            </a:r>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pPr algn="just">
              <a:buFont typeface="Wingdings" pitchFamily="2" charset="2"/>
              <a:buChar char="q"/>
            </a:pPr>
            <a:r>
              <a:rPr lang="en-US" sz="2400" b="1" dirty="0"/>
              <a:t>The this pointer is very important when operators are overloaded and whenever a member function must utilize a pointer to the object that invoked it.</a:t>
            </a:r>
          </a:p>
          <a:p>
            <a:pPr marL="0" indent="0" algn="just">
              <a:buNone/>
            </a:pPr>
            <a:endParaRPr lang="en-US" sz="2700" b="1" dirty="0"/>
          </a:p>
          <a:p>
            <a:pPr marL="0" indent="0" algn="just">
              <a:buNone/>
            </a:pPr>
            <a:r>
              <a:rPr lang="en-US" sz="2700" b="1" dirty="0"/>
              <a:t>#include &lt;</a:t>
            </a:r>
            <a:r>
              <a:rPr lang="en-US" sz="2700" b="1" dirty="0" err="1"/>
              <a:t>iostream</a:t>
            </a:r>
            <a:r>
              <a:rPr lang="en-US" sz="2700" b="1" dirty="0"/>
              <a:t>&gt;</a:t>
            </a:r>
          </a:p>
          <a:p>
            <a:pPr marL="0" indent="0" algn="just">
              <a:buNone/>
            </a:pPr>
            <a:r>
              <a:rPr lang="en-US" sz="2700" b="1" dirty="0"/>
              <a:t>using namespace </a:t>
            </a:r>
            <a:r>
              <a:rPr lang="en-US" sz="2700" b="1" dirty="0" err="1"/>
              <a:t>std</a:t>
            </a:r>
            <a:r>
              <a:rPr lang="en-US" sz="2700" b="1" dirty="0"/>
              <a:t>;</a:t>
            </a:r>
            <a:endParaRPr lang="en-US" sz="2700" dirty="0"/>
          </a:p>
          <a:p>
            <a:pPr marL="0" indent="0" algn="just">
              <a:buNone/>
            </a:pPr>
            <a:r>
              <a:rPr lang="en-US" sz="2700" b="1" dirty="0"/>
              <a:t>class Box </a:t>
            </a:r>
            <a:r>
              <a:rPr lang="en-US" sz="2700" dirty="0"/>
              <a:t>{</a:t>
            </a:r>
          </a:p>
          <a:p>
            <a:pPr marL="0" indent="0" algn="just">
              <a:buNone/>
            </a:pPr>
            <a:r>
              <a:rPr lang="en-US" sz="2700" dirty="0"/>
              <a:t>   public:</a:t>
            </a:r>
          </a:p>
          <a:p>
            <a:pPr marL="0" indent="0" algn="just">
              <a:buNone/>
            </a:pPr>
            <a:r>
              <a:rPr lang="en-US" sz="2700" dirty="0"/>
              <a:t>Box(double l = 2.0, double b = 2.0) </a:t>
            </a:r>
          </a:p>
          <a:p>
            <a:pPr marL="0" indent="0" algn="just">
              <a:buNone/>
            </a:pPr>
            <a:r>
              <a:rPr lang="en-US" sz="2700" dirty="0"/>
              <a:t>{</a:t>
            </a:r>
            <a:r>
              <a:rPr lang="en-US" sz="2700" dirty="0" err="1"/>
              <a:t>cout</a:t>
            </a:r>
            <a:r>
              <a:rPr lang="en-US" sz="2700" dirty="0"/>
              <a:t> &lt;&lt;"Constructor called." &lt;&lt; </a:t>
            </a:r>
            <a:r>
              <a:rPr lang="en-US" sz="2700" dirty="0" err="1"/>
              <a:t>endl</a:t>
            </a:r>
            <a:r>
              <a:rPr lang="en-US" sz="2700" dirty="0"/>
              <a:t>;</a:t>
            </a:r>
          </a:p>
          <a:p>
            <a:pPr marL="0" indent="0" algn="just">
              <a:buNone/>
            </a:pPr>
            <a:r>
              <a:rPr lang="en-US" sz="2700" dirty="0"/>
              <a:t>         length = l;</a:t>
            </a:r>
          </a:p>
          <a:p>
            <a:pPr marL="0" indent="0" algn="just">
              <a:buNone/>
            </a:pPr>
            <a:r>
              <a:rPr lang="en-US" sz="2700" dirty="0"/>
              <a:t>         breadth = b;}</a:t>
            </a:r>
          </a:p>
          <a:p>
            <a:pPr marL="0" indent="0" algn="just">
              <a:buNone/>
            </a:pPr>
            <a:endParaRPr lang="en-US" sz="2700" dirty="0"/>
          </a:p>
          <a:p>
            <a:pPr marL="0" indent="0" algn="just">
              <a:buNone/>
            </a:pPr>
            <a:r>
              <a:rPr lang="en-US" sz="2700" dirty="0"/>
              <a:t>      double Area() {</a:t>
            </a:r>
          </a:p>
          <a:p>
            <a:pPr marL="0" indent="0" algn="just">
              <a:buNone/>
            </a:pPr>
            <a:r>
              <a:rPr lang="en-US" sz="2700" dirty="0"/>
              <a:t>         return length * breadth;</a:t>
            </a:r>
          </a:p>
          <a:p>
            <a:pPr marL="0" indent="0" algn="just">
              <a:buNone/>
            </a:pPr>
            <a:r>
              <a:rPr lang="en-US" sz="2700" dirty="0"/>
              <a:t>      }</a:t>
            </a:r>
          </a:p>
          <a:p>
            <a:pPr marL="0" indent="0" algn="just">
              <a:buNone/>
            </a:pPr>
            <a:r>
              <a:rPr lang="en-US" sz="2700" dirty="0"/>
              <a:t>      int compare(Box box) {</a:t>
            </a:r>
          </a:p>
          <a:p>
            <a:pPr marL="0" indent="0" algn="just">
              <a:buNone/>
            </a:pPr>
            <a:r>
              <a:rPr lang="en-US" sz="2700" dirty="0"/>
              <a:t>         return this-&gt; Area () &gt; box. Area();</a:t>
            </a:r>
          </a:p>
          <a:p>
            <a:pPr marL="0" indent="0" algn="just">
              <a:buNone/>
            </a:pPr>
            <a:r>
              <a:rPr lang="en-US" sz="2700" dirty="0"/>
              <a:t>      }</a:t>
            </a:r>
          </a:p>
        </p:txBody>
      </p:sp>
      <p:cxnSp>
        <p:nvCxnSpPr>
          <p:cNvPr id="5" name="Straight Connector 4"/>
          <p:cNvCxnSpPr/>
          <p:nvPr/>
        </p:nvCxnSpPr>
        <p:spPr>
          <a:xfrm>
            <a:off x="4495800" y="1600200"/>
            <a:ext cx="0" cy="50292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1502688"/>
            <a:ext cx="4011739" cy="5078313"/>
          </a:xfrm>
          <a:prstGeom prst="rect">
            <a:avLst/>
          </a:prstGeom>
          <a:noFill/>
        </p:spPr>
        <p:txBody>
          <a:bodyPr wrap="none" rtlCol="0">
            <a:spAutoFit/>
          </a:bodyPr>
          <a:lstStyle/>
          <a:p>
            <a:endParaRPr lang="en-US" dirty="0"/>
          </a:p>
          <a:p>
            <a:r>
              <a:rPr lang="en-US" dirty="0"/>
              <a:t>private:</a:t>
            </a:r>
          </a:p>
          <a:p>
            <a:r>
              <a:rPr lang="en-US" dirty="0"/>
              <a:t>      double length;     // Length of a box</a:t>
            </a:r>
          </a:p>
          <a:p>
            <a:r>
              <a:rPr lang="en-US" dirty="0"/>
              <a:t>      double breadth;    // Breadth of a box</a:t>
            </a:r>
          </a:p>
          <a:p>
            <a:r>
              <a:rPr lang="en-US" b="1" dirty="0"/>
              <a:t>};</a:t>
            </a:r>
            <a:endParaRPr lang="en-US" dirty="0"/>
          </a:p>
          <a:p>
            <a:r>
              <a:rPr lang="en-US" b="1" dirty="0"/>
              <a:t>int main() </a:t>
            </a:r>
            <a:r>
              <a:rPr lang="en-US" dirty="0"/>
              <a:t>{</a:t>
            </a:r>
          </a:p>
          <a:p>
            <a:r>
              <a:rPr lang="en-US" dirty="0"/>
              <a:t>   Box Box1(3.3, 1.2);    // Declare box1</a:t>
            </a:r>
          </a:p>
          <a:p>
            <a:r>
              <a:rPr lang="en-US" dirty="0"/>
              <a:t>   Box Box2(8.5, 6.0);    // Declare box2</a:t>
            </a:r>
          </a:p>
          <a:p>
            <a:r>
              <a:rPr lang="en-US" dirty="0"/>
              <a:t>   if(Box1.compare(Box2)) {</a:t>
            </a:r>
          </a:p>
          <a:p>
            <a:r>
              <a:rPr lang="en-US" dirty="0"/>
              <a:t>      </a:t>
            </a:r>
            <a:r>
              <a:rPr lang="en-US" dirty="0" err="1"/>
              <a:t>cout</a:t>
            </a:r>
            <a:r>
              <a:rPr lang="en-US" dirty="0"/>
              <a:t> &lt;&lt; "Box2 is smaller than Box1“</a:t>
            </a:r>
          </a:p>
          <a:p>
            <a:r>
              <a:rPr lang="en-US" dirty="0"/>
              <a:t> &lt;&lt;</a:t>
            </a:r>
            <a:r>
              <a:rPr lang="en-US" dirty="0" err="1"/>
              <a:t>endl</a:t>
            </a:r>
            <a:r>
              <a:rPr lang="en-US" dirty="0"/>
              <a:t>;</a:t>
            </a:r>
          </a:p>
          <a:p>
            <a:r>
              <a:rPr lang="en-US" dirty="0"/>
              <a:t>   } else {</a:t>
            </a:r>
          </a:p>
          <a:p>
            <a:r>
              <a:rPr lang="en-US" dirty="0"/>
              <a:t>      </a:t>
            </a:r>
            <a:r>
              <a:rPr lang="en-US" dirty="0" err="1"/>
              <a:t>cout</a:t>
            </a:r>
            <a:r>
              <a:rPr lang="en-US" dirty="0"/>
              <a:t> &lt;&lt; "Box2 is equal to or larger</a:t>
            </a:r>
          </a:p>
          <a:p>
            <a:r>
              <a:rPr lang="en-US" dirty="0"/>
              <a:t> than Box1" &lt;&lt;</a:t>
            </a:r>
            <a:r>
              <a:rPr lang="en-US" dirty="0" err="1"/>
              <a:t>endl</a:t>
            </a:r>
            <a:r>
              <a:rPr lang="en-US" dirty="0"/>
              <a:t>;</a:t>
            </a:r>
          </a:p>
          <a:p>
            <a:r>
              <a:rPr lang="en-US" dirty="0"/>
              <a:t>   }</a:t>
            </a:r>
          </a:p>
          <a:p>
            <a:r>
              <a:rPr lang="en-US" dirty="0"/>
              <a:t>   return 0;</a:t>
            </a:r>
          </a:p>
          <a:p>
            <a:r>
              <a:rPr lang="en-US" dirty="0"/>
              <a:t>}</a:t>
            </a:r>
          </a:p>
          <a:p>
            <a:endParaRPr lang="en-US" dirty="0"/>
          </a:p>
        </p:txBody>
      </p:sp>
    </p:spTree>
    <p:extLst>
      <p:ext uri="{BB962C8B-B14F-4D97-AF65-F5344CB8AC3E}">
        <p14:creationId xmlns:p14="http://schemas.microsoft.com/office/powerpoint/2010/main" val="2534608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normAutofit/>
          </a:bodyPr>
          <a:lstStyle/>
          <a:p>
            <a:r>
              <a:rPr lang="en-US" dirty="0"/>
              <a:t>Passing References to Objects</a:t>
            </a:r>
          </a:p>
        </p:txBody>
      </p:sp>
      <p:sp>
        <p:nvSpPr>
          <p:cNvPr id="3" name="Content Placeholder 2"/>
          <p:cNvSpPr>
            <a:spLocks noGrp="1"/>
          </p:cNvSpPr>
          <p:nvPr>
            <p:ph idx="1"/>
          </p:nvPr>
        </p:nvSpPr>
        <p:spPr/>
        <p:txBody>
          <a:bodyPr>
            <a:noAutofit/>
          </a:bodyPr>
          <a:lstStyle/>
          <a:p>
            <a:pPr algn="just"/>
            <a:r>
              <a:rPr lang="en-US" sz="2400" dirty="0"/>
              <a:t>When an object is passed as an argument to a function, a copy of that object is made. When the function terminates, the copy's destructor is called. </a:t>
            </a:r>
          </a:p>
          <a:p>
            <a:pPr algn="just"/>
            <a:r>
              <a:rPr lang="en-US" sz="2400" dirty="0"/>
              <a:t>If for some reason you do not want the destructor function to be called, simply pass the object by reference. </a:t>
            </a:r>
          </a:p>
          <a:p>
            <a:pPr algn="just"/>
            <a:r>
              <a:rPr lang="en-US" sz="2400" dirty="0"/>
              <a:t>When you pass by reference, no copy of the object is made. This means that no object used as a parameter is destroyed when the function terminates, and the parameter's destructor is not called. </a:t>
            </a:r>
          </a:p>
          <a:p>
            <a:pPr algn="just"/>
            <a:r>
              <a:rPr lang="en-US" sz="2400" dirty="0"/>
              <a:t>For example, try this program:</a:t>
            </a:r>
          </a:p>
        </p:txBody>
      </p:sp>
    </p:spTree>
    <p:extLst>
      <p:ext uri="{BB962C8B-B14F-4D97-AF65-F5344CB8AC3E}">
        <p14:creationId xmlns:p14="http://schemas.microsoft.com/office/powerpoint/2010/main" val="103860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a:latin typeface="Cooper Black" pitchFamily="18" charset="0"/>
              </a:rPr>
              <a:t>Friend Function</a:t>
            </a:r>
          </a:p>
        </p:txBody>
      </p:sp>
      <p:sp>
        <p:nvSpPr>
          <p:cNvPr id="3" name="Content Placeholder 2"/>
          <p:cNvSpPr>
            <a:spLocks noGrp="1"/>
          </p:cNvSpPr>
          <p:nvPr>
            <p:ph idx="1"/>
          </p:nvPr>
        </p:nvSpPr>
        <p:spPr/>
        <p:txBody>
          <a:bodyPr>
            <a:normAutofit/>
          </a:bodyPr>
          <a:lstStyle/>
          <a:p>
            <a:pPr algn="just"/>
            <a:r>
              <a:rPr lang="en-US" sz="2400" dirty="0"/>
              <a:t>It is possible to grant a nonmember function access to the private members of a class by using a </a:t>
            </a:r>
            <a:r>
              <a:rPr lang="en-US" sz="2400" b="1" dirty="0"/>
              <a:t>friend</a:t>
            </a:r>
            <a:r>
              <a:rPr lang="en-US" sz="2400" dirty="0"/>
              <a:t>. </a:t>
            </a:r>
          </a:p>
          <a:p>
            <a:pPr algn="just"/>
            <a:r>
              <a:rPr lang="en-US" sz="2400" dirty="0"/>
              <a:t>A </a:t>
            </a:r>
            <a:r>
              <a:rPr lang="en-US" sz="2400" b="1" dirty="0"/>
              <a:t>friend </a:t>
            </a:r>
            <a:r>
              <a:rPr lang="en-US" sz="2400" dirty="0"/>
              <a:t>function has access to all </a:t>
            </a:r>
            <a:r>
              <a:rPr lang="en-US" sz="2400" b="1" dirty="0"/>
              <a:t>private </a:t>
            </a:r>
            <a:r>
              <a:rPr lang="en-US" sz="2400" dirty="0"/>
              <a:t>and </a:t>
            </a:r>
            <a:r>
              <a:rPr lang="en-US" sz="2400" b="1" dirty="0"/>
              <a:t>protected </a:t>
            </a:r>
            <a:r>
              <a:rPr lang="en-US" sz="2400" dirty="0"/>
              <a:t>members of the class for which it is a </a:t>
            </a:r>
            <a:r>
              <a:rPr lang="en-US" sz="2400" b="1" dirty="0"/>
              <a:t>friend</a:t>
            </a:r>
            <a:r>
              <a:rPr lang="en-US" sz="2400" dirty="0"/>
              <a:t>. </a:t>
            </a:r>
          </a:p>
          <a:p>
            <a:pPr algn="just"/>
            <a:r>
              <a:rPr lang="en-US" sz="2400" dirty="0"/>
              <a:t>To declare a </a:t>
            </a:r>
            <a:r>
              <a:rPr lang="en-US" sz="2400" b="1" dirty="0"/>
              <a:t>friend </a:t>
            </a:r>
            <a:r>
              <a:rPr lang="en-US" sz="2400" dirty="0"/>
              <a:t>function, include its prototype within the class, preceding it with the keyword </a:t>
            </a:r>
            <a:r>
              <a:rPr lang="en-US" sz="2400" b="1" dirty="0"/>
              <a:t>friend</a:t>
            </a:r>
            <a:r>
              <a:rPr lang="en-US" sz="2400" dirty="0"/>
              <a:t>.</a:t>
            </a:r>
          </a:p>
        </p:txBody>
      </p:sp>
    </p:spTree>
    <p:extLst>
      <p:ext uri="{BB962C8B-B14F-4D97-AF65-F5344CB8AC3E}">
        <p14:creationId xmlns:p14="http://schemas.microsoft.com/office/powerpoint/2010/main" val="2690502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4038600" cy="5105400"/>
          </a:xfrm>
        </p:spPr>
        <p:txBody>
          <a:bodyPr>
            <a:noAutofit/>
          </a:bodyPr>
          <a:lstStyle/>
          <a:p>
            <a:pPr marL="0" indent="0">
              <a:buNone/>
            </a:pPr>
            <a:r>
              <a:rPr lang="en-US" sz="1800" b="1" dirty="0"/>
              <a:t>#include &lt;</a:t>
            </a:r>
            <a:r>
              <a:rPr lang="en-US" sz="1800" b="1" dirty="0" err="1"/>
              <a:t>iostream</a:t>
            </a:r>
            <a:r>
              <a:rPr lang="en-US" sz="1800" b="1" dirty="0"/>
              <a:t>&gt;</a:t>
            </a:r>
          </a:p>
          <a:p>
            <a:pPr marL="0" indent="0">
              <a:buNone/>
            </a:pPr>
            <a:r>
              <a:rPr lang="en-US" sz="1800" b="1" dirty="0"/>
              <a:t>using namespace </a:t>
            </a:r>
            <a:r>
              <a:rPr lang="en-US" sz="1800" b="1" dirty="0" err="1"/>
              <a:t>std</a:t>
            </a:r>
            <a:r>
              <a:rPr lang="en-US" sz="1800" b="1" dirty="0"/>
              <a:t>;</a:t>
            </a:r>
          </a:p>
          <a:p>
            <a:pPr marL="0" indent="0">
              <a:buNone/>
            </a:pPr>
            <a:r>
              <a:rPr lang="en-US" sz="1800" b="1" dirty="0"/>
              <a:t>class cl {</a:t>
            </a:r>
          </a:p>
          <a:p>
            <a:pPr marL="0" indent="0">
              <a:buNone/>
            </a:pPr>
            <a:r>
              <a:rPr lang="en-US" sz="1800" dirty="0"/>
              <a:t>int id;</a:t>
            </a:r>
          </a:p>
          <a:p>
            <a:pPr marL="0" indent="0">
              <a:buNone/>
            </a:pPr>
            <a:r>
              <a:rPr lang="en-US" sz="1800" dirty="0"/>
              <a:t>public:</a:t>
            </a:r>
          </a:p>
          <a:p>
            <a:pPr marL="0" indent="0">
              <a:buNone/>
            </a:pPr>
            <a:r>
              <a:rPr lang="en-US" sz="1800" dirty="0"/>
              <a:t>int i;</a:t>
            </a:r>
          </a:p>
          <a:p>
            <a:pPr marL="0" indent="0">
              <a:buNone/>
            </a:pPr>
            <a:r>
              <a:rPr lang="en-US" sz="1800" dirty="0"/>
              <a:t>cl(int i);</a:t>
            </a:r>
          </a:p>
          <a:p>
            <a:pPr marL="0" indent="0">
              <a:buNone/>
            </a:pPr>
            <a:r>
              <a:rPr lang="en-US" sz="1800" dirty="0"/>
              <a:t>~cl();</a:t>
            </a:r>
          </a:p>
          <a:p>
            <a:pPr marL="0" indent="0">
              <a:buNone/>
            </a:pPr>
            <a:r>
              <a:rPr lang="en-US" sz="1800" b="1" dirty="0">
                <a:solidFill>
                  <a:srgbClr val="FF0000"/>
                </a:solidFill>
              </a:rPr>
              <a:t>void </a:t>
            </a:r>
            <a:r>
              <a:rPr lang="en-US" sz="1800" b="1" dirty="0" err="1">
                <a:solidFill>
                  <a:srgbClr val="FF0000"/>
                </a:solidFill>
              </a:rPr>
              <a:t>neg</a:t>
            </a:r>
            <a:r>
              <a:rPr lang="en-US" sz="1800" b="1" dirty="0">
                <a:solidFill>
                  <a:srgbClr val="FF0000"/>
                </a:solidFill>
              </a:rPr>
              <a:t>(cl &amp;o) </a:t>
            </a:r>
            <a:r>
              <a:rPr lang="en-US" sz="1800" dirty="0"/>
              <a:t>{ </a:t>
            </a:r>
            <a:r>
              <a:rPr lang="en-US" sz="1800" dirty="0" err="1"/>
              <a:t>o.i</a:t>
            </a:r>
            <a:r>
              <a:rPr lang="en-US" sz="1800" dirty="0"/>
              <a:t> = -</a:t>
            </a:r>
            <a:r>
              <a:rPr lang="en-US" sz="1800" dirty="0" err="1"/>
              <a:t>o.i</a:t>
            </a:r>
            <a:r>
              <a:rPr lang="en-US" sz="1800" dirty="0"/>
              <a:t>; }</a:t>
            </a:r>
          </a:p>
          <a:p>
            <a:pPr marL="0" indent="0">
              <a:buNone/>
            </a:pPr>
            <a:r>
              <a:rPr lang="en-US" sz="1800" b="1" dirty="0"/>
              <a:t>};</a:t>
            </a:r>
          </a:p>
          <a:p>
            <a:pPr marL="0" indent="0">
              <a:buNone/>
            </a:pPr>
            <a:r>
              <a:rPr lang="en-US" sz="1800" dirty="0"/>
              <a:t>cl::cl(int </a:t>
            </a:r>
            <a:r>
              <a:rPr lang="en-US" sz="1800" dirty="0" err="1"/>
              <a:t>num</a:t>
            </a:r>
            <a:r>
              <a:rPr lang="en-US" sz="1800" dirty="0"/>
              <a:t>)</a:t>
            </a:r>
          </a:p>
          <a:p>
            <a:pPr marL="0" indent="0">
              <a:buNone/>
            </a:pPr>
            <a:r>
              <a:rPr lang="en-US" sz="1800" dirty="0"/>
              <a:t>{</a:t>
            </a:r>
          </a:p>
          <a:p>
            <a:pPr marL="0" indent="0">
              <a:buNone/>
            </a:pPr>
            <a:r>
              <a:rPr lang="en-US" sz="1800" dirty="0" err="1"/>
              <a:t>cout</a:t>
            </a:r>
            <a:r>
              <a:rPr lang="en-US" sz="1800" dirty="0"/>
              <a:t> &lt;&lt; "Constructing " &lt;&lt; </a:t>
            </a:r>
            <a:r>
              <a:rPr lang="en-US" sz="1800" dirty="0" err="1"/>
              <a:t>num</a:t>
            </a:r>
            <a:r>
              <a:rPr lang="en-US" sz="1800" dirty="0"/>
              <a:t> &lt;&lt; "\n";</a:t>
            </a:r>
          </a:p>
          <a:p>
            <a:pPr marL="0" indent="0">
              <a:buNone/>
            </a:pPr>
            <a:r>
              <a:rPr lang="en-US" sz="1800" dirty="0"/>
              <a:t>id = </a:t>
            </a:r>
            <a:r>
              <a:rPr lang="en-US" sz="1800" dirty="0" err="1"/>
              <a:t>num</a:t>
            </a:r>
            <a:r>
              <a:rPr lang="en-US" sz="1800" dirty="0"/>
              <a:t>;</a:t>
            </a:r>
          </a:p>
          <a:p>
            <a:pPr marL="0" indent="0">
              <a:buNone/>
            </a:pPr>
            <a:r>
              <a:rPr lang="en-US" sz="1800" dirty="0"/>
              <a:t>}</a:t>
            </a:r>
          </a:p>
        </p:txBody>
      </p:sp>
      <p:sp>
        <p:nvSpPr>
          <p:cNvPr id="4" name="Content Placeholder 3"/>
          <p:cNvSpPr>
            <a:spLocks noGrp="1"/>
          </p:cNvSpPr>
          <p:nvPr>
            <p:ph sz="half" idx="2"/>
          </p:nvPr>
        </p:nvSpPr>
        <p:spPr>
          <a:xfrm>
            <a:off x="4876800" y="1371600"/>
            <a:ext cx="4038600" cy="5029200"/>
          </a:xfrm>
        </p:spPr>
        <p:txBody>
          <a:bodyPr>
            <a:normAutofit/>
          </a:bodyPr>
          <a:lstStyle/>
          <a:p>
            <a:pPr marL="0" indent="0">
              <a:buNone/>
            </a:pPr>
            <a:r>
              <a:rPr lang="en-US" sz="2000" dirty="0"/>
              <a:t>cl::~cl()</a:t>
            </a:r>
          </a:p>
          <a:p>
            <a:pPr marL="0" indent="0">
              <a:buNone/>
            </a:pPr>
            <a:r>
              <a:rPr lang="en-US" sz="2000" dirty="0"/>
              <a:t>{</a:t>
            </a:r>
          </a:p>
          <a:p>
            <a:pPr marL="0" indent="0">
              <a:buNone/>
            </a:pPr>
            <a:r>
              <a:rPr lang="en-US" sz="2000" dirty="0" err="1"/>
              <a:t>cout</a:t>
            </a:r>
            <a:r>
              <a:rPr lang="en-US" sz="2000" dirty="0"/>
              <a:t> &lt;&lt; "Destructing " &lt;&lt; id &lt;&lt; "\n";</a:t>
            </a:r>
          </a:p>
          <a:p>
            <a:pPr marL="0" indent="0">
              <a:buNone/>
            </a:pPr>
            <a:r>
              <a:rPr lang="en-US" sz="2000" dirty="0"/>
              <a:t>}</a:t>
            </a:r>
          </a:p>
          <a:p>
            <a:pPr marL="0" indent="0">
              <a:buNone/>
            </a:pPr>
            <a:r>
              <a:rPr lang="en-US" sz="2000" b="1" dirty="0"/>
              <a:t>int main()</a:t>
            </a:r>
          </a:p>
          <a:p>
            <a:pPr marL="0" indent="0">
              <a:buNone/>
            </a:pPr>
            <a:r>
              <a:rPr lang="en-US" sz="2000" dirty="0"/>
              <a:t>{</a:t>
            </a:r>
          </a:p>
          <a:p>
            <a:pPr marL="0" indent="0">
              <a:buNone/>
            </a:pPr>
            <a:r>
              <a:rPr lang="en-US" sz="2000" dirty="0"/>
              <a:t>cl o(1);</a:t>
            </a:r>
          </a:p>
          <a:p>
            <a:pPr marL="0" indent="0">
              <a:buNone/>
            </a:pPr>
            <a:r>
              <a:rPr lang="en-US" sz="2000" dirty="0" err="1"/>
              <a:t>o.i</a:t>
            </a:r>
            <a:r>
              <a:rPr lang="en-US" sz="2000" dirty="0"/>
              <a:t> = 10;</a:t>
            </a:r>
          </a:p>
          <a:p>
            <a:pPr marL="0" indent="0">
              <a:buNone/>
            </a:pPr>
            <a:r>
              <a:rPr lang="en-US" sz="2000" dirty="0" err="1"/>
              <a:t>o.neg</a:t>
            </a:r>
            <a:r>
              <a:rPr lang="en-US" sz="2000" dirty="0"/>
              <a:t>(o);</a:t>
            </a:r>
          </a:p>
          <a:p>
            <a:pPr marL="0" indent="0">
              <a:buNone/>
            </a:pPr>
            <a:r>
              <a:rPr lang="en-US" sz="2000" dirty="0" err="1"/>
              <a:t>cout</a:t>
            </a:r>
            <a:r>
              <a:rPr lang="en-US" sz="2000" dirty="0"/>
              <a:t> &lt;&lt; </a:t>
            </a:r>
            <a:r>
              <a:rPr lang="en-US" sz="2000" dirty="0" err="1"/>
              <a:t>o.i</a:t>
            </a:r>
            <a:r>
              <a:rPr lang="en-US" sz="2000" dirty="0"/>
              <a:t> &lt;&lt; "\n";</a:t>
            </a:r>
          </a:p>
          <a:p>
            <a:pPr marL="0" indent="0">
              <a:buNone/>
            </a:pPr>
            <a:r>
              <a:rPr lang="en-US" sz="2000" dirty="0"/>
              <a:t>return 0;</a:t>
            </a:r>
          </a:p>
          <a:p>
            <a:pPr marL="0" indent="0">
              <a:buNone/>
            </a:pPr>
            <a:r>
              <a:rPr lang="en-US" sz="2000" dirty="0"/>
              <a:t>}</a:t>
            </a:r>
          </a:p>
          <a:p>
            <a:endParaRPr lang="en-US" dirty="0"/>
          </a:p>
        </p:txBody>
      </p:sp>
      <p:sp>
        <p:nvSpPr>
          <p:cNvPr id="5" name="Title 1"/>
          <p:cNvSpPr>
            <a:spLocks noGrp="1"/>
          </p:cNvSpPr>
          <p:nvPr>
            <p:ph type="title"/>
          </p:nvPr>
        </p:nvSpPr>
        <p:spPr>
          <a:xfrm>
            <a:off x="533400" y="76200"/>
            <a:ext cx="8229600" cy="1143000"/>
          </a:xfrm>
        </p:spPr>
        <p:style>
          <a:lnRef idx="2">
            <a:schemeClr val="accent3"/>
          </a:lnRef>
          <a:fillRef idx="1">
            <a:schemeClr val="lt1"/>
          </a:fillRef>
          <a:effectRef idx="0">
            <a:schemeClr val="accent3"/>
          </a:effectRef>
          <a:fontRef idx="minor">
            <a:schemeClr val="dk1"/>
          </a:fontRef>
        </p:style>
        <p:txBody>
          <a:bodyPr>
            <a:normAutofit/>
          </a:bodyPr>
          <a:lstStyle/>
          <a:p>
            <a:r>
              <a:rPr lang="en-US" dirty="0"/>
              <a:t>Passing References to Objects</a:t>
            </a:r>
          </a:p>
        </p:txBody>
      </p:sp>
      <p:cxnSp>
        <p:nvCxnSpPr>
          <p:cNvPr id="7" name="Straight Connector 6"/>
          <p:cNvCxnSpPr/>
          <p:nvPr/>
        </p:nvCxnSpPr>
        <p:spPr>
          <a:xfrm>
            <a:off x="4495800" y="1219200"/>
            <a:ext cx="0" cy="56388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410200"/>
            <a:ext cx="3429000" cy="126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29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Returning References</a:t>
            </a:r>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400050" lvl="1" indent="0">
              <a:buNone/>
            </a:pPr>
            <a:r>
              <a:rPr lang="en-US" dirty="0"/>
              <a:t>#include &lt;</a:t>
            </a:r>
            <a:r>
              <a:rPr lang="en-US" dirty="0" err="1"/>
              <a:t>iostream</a:t>
            </a:r>
            <a:r>
              <a:rPr lang="en-US" dirty="0"/>
              <a:t>&gt;</a:t>
            </a:r>
          </a:p>
          <a:p>
            <a:pPr marL="400050" lvl="1" indent="0">
              <a:buNone/>
            </a:pPr>
            <a:r>
              <a:rPr lang="en-US" dirty="0"/>
              <a:t>using namespace </a:t>
            </a:r>
            <a:r>
              <a:rPr lang="en-US" dirty="0" err="1"/>
              <a:t>std</a:t>
            </a:r>
            <a:r>
              <a:rPr lang="en-US" dirty="0"/>
              <a:t>;</a:t>
            </a:r>
          </a:p>
          <a:p>
            <a:pPr marL="400050" lvl="1" indent="0">
              <a:buNone/>
            </a:pPr>
            <a:endParaRPr lang="en-US" dirty="0"/>
          </a:p>
          <a:p>
            <a:pPr marL="400050" lvl="1" indent="0">
              <a:buNone/>
            </a:pPr>
            <a:r>
              <a:rPr lang="en-US" dirty="0"/>
              <a:t>char s[80] = "Hello There";</a:t>
            </a:r>
          </a:p>
          <a:p>
            <a:pPr marL="400050" lvl="1" indent="0">
              <a:buNone/>
            </a:pPr>
            <a:endParaRPr lang="en-US" dirty="0"/>
          </a:p>
          <a:p>
            <a:pPr marL="400050" lvl="1" indent="0">
              <a:buNone/>
            </a:pPr>
            <a:r>
              <a:rPr lang="en-US" dirty="0"/>
              <a:t>char &amp;replace(int i)</a:t>
            </a:r>
          </a:p>
          <a:p>
            <a:pPr marL="400050" lvl="1" indent="0">
              <a:buNone/>
            </a:pPr>
            <a:r>
              <a:rPr lang="en-US" dirty="0"/>
              <a:t>{</a:t>
            </a:r>
          </a:p>
          <a:p>
            <a:pPr marL="400050" lvl="1" indent="0">
              <a:buNone/>
            </a:pPr>
            <a:r>
              <a:rPr lang="en-US" dirty="0"/>
              <a:t>return s[i];</a:t>
            </a:r>
          </a:p>
          <a:p>
            <a:pPr marL="400050" lvl="1" indent="0">
              <a:buNone/>
            </a:pPr>
            <a:r>
              <a:rPr lang="en-US" dirty="0"/>
              <a:t>}</a:t>
            </a:r>
          </a:p>
          <a:p>
            <a:pPr marL="400050" lvl="1" indent="0">
              <a:buNone/>
            </a:pPr>
            <a:endParaRPr lang="en-US" dirty="0"/>
          </a:p>
          <a:p>
            <a:pPr marL="400050" lvl="1" indent="0">
              <a:buNone/>
            </a:pPr>
            <a:r>
              <a:rPr lang="en-US" dirty="0"/>
              <a:t>int main()</a:t>
            </a:r>
          </a:p>
          <a:p>
            <a:pPr marL="400050" lvl="1" indent="0">
              <a:buNone/>
            </a:pPr>
            <a:r>
              <a:rPr lang="en-US" dirty="0"/>
              <a:t>{</a:t>
            </a:r>
          </a:p>
          <a:p>
            <a:pPr marL="400050" lvl="1" indent="0">
              <a:buNone/>
            </a:pPr>
            <a:r>
              <a:rPr lang="en-US" dirty="0"/>
              <a:t>replace(5) = 'X'; // assign X to space after Hello</a:t>
            </a:r>
          </a:p>
          <a:p>
            <a:pPr marL="400050" lvl="1" indent="0">
              <a:buNone/>
            </a:pPr>
            <a:r>
              <a:rPr lang="en-US" dirty="0" err="1"/>
              <a:t>cout</a:t>
            </a:r>
            <a:r>
              <a:rPr lang="en-US" dirty="0"/>
              <a:t> &lt;&lt; s;</a:t>
            </a:r>
          </a:p>
          <a:p>
            <a:pPr marL="400050" lvl="1" indent="0">
              <a:buNone/>
            </a:pPr>
            <a:r>
              <a:rPr lang="en-US" dirty="0"/>
              <a:t>return 0;</a:t>
            </a:r>
          </a:p>
          <a:p>
            <a:pPr marL="400050" lvl="1" indent="0">
              <a:buNone/>
            </a:pPr>
            <a:r>
              <a:rPr lang="en-US" dirty="0"/>
              <a:t>}</a:t>
            </a:r>
          </a:p>
        </p:txBody>
      </p:sp>
      <p:sp>
        <p:nvSpPr>
          <p:cNvPr id="4" name="TextBox 3"/>
          <p:cNvSpPr txBox="1"/>
          <p:nvPr/>
        </p:nvSpPr>
        <p:spPr>
          <a:xfrm>
            <a:off x="4343400" y="1752600"/>
            <a:ext cx="4495800" cy="2862322"/>
          </a:xfrm>
          <a:prstGeom prst="rect">
            <a:avLst/>
          </a:prstGeom>
          <a:noFill/>
        </p:spPr>
        <p:txBody>
          <a:bodyPr wrap="square" rtlCol="0">
            <a:spAutoFit/>
          </a:bodyPr>
          <a:lstStyle/>
          <a:p>
            <a:r>
              <a:rPr lang="en-US" dirty="0"/>
              <a:t>This program replaces the space between </a:t>
            </a:r>
            <a:r>
              <a:rPr lang="en-US" b="1" dirty="0"/>
              <a:t>Hello </a:t>
            </a:r>
            <a:r>
              <a:rPr lang="en-US" dirty="0"/>
              <a:t>and </a:t>
            </a:r>
            <a:r>
              <a:rPr lang="en-US" b="1" dirty="0"/>
              <a:t>There </a:t>
            </a:r>
            <a:r>
              <a:rPr lang="en-US" dirty="0"/>
              <a:t>with an </a:t>
            </a:r>
            <a:r>
              <a:rPr lang="en-US" b="1" dirty="0"/>
              <a:t>X</a:t>
            </a:r>
            <a:r>
              <a:rPr lang="en-US" dirty="0"/>
              <a:t>. That is, the</a:t>
            </a:r>
          </a:p>
          <a:p>
            <a:r>
              <a:rPr lang="en-US" dirty="0"/>
              <a:t>program displays </a:t>
            </a:r>
            <a:r>
              <a:rPr lang="en-US" b="1" dirty="0" err="1"/>
              <a:t>HelloXthere</a:t>
            </a:r>
            <a:r>
              <a:rPr lang="en-US" dirty="0"/>
              <a:t>. Take a look at how this is accomplished. First, </a:t>
            </a:r>
            <a:r>
              <a:rPr lang="en-US" b="1" dirty="0"/>
              <a:t>replace()</a:t>
            </a:r>
          </a:p>
          <a:p>
            <a:r>
              <a:rPr lang="en-US" dirty="0"/>
              <a:t>is declared as returning a reference to a character. As </a:t>
            </a:r>
            <a:r>
              <a:rPr lang="en-US" b="1" dirty="0"/>
              <a:t>replace() </a:t>
            </a:r>
            <a:r>
              <a:rPr lang="en-US" dirty="0"/>
              <a:t>is coded, it returns a</a:t>
            </a:r>
          </a:p>
          <a:p>
            <a:r>
              <a:rPr lang="en-US" dirty="0"/>
              <a:t>reference to the element of </a:t>
            </a:r>
            <a:r>
              <a:rPr lang="en-US" b="1" dirty="0"/>
              <a:t>s </a:t>
            </a:r>
            <a:r>
              <a:rPr lang="en-US" dirty="0"/>
              <a:t>that is specified by its argument </a:t>
            </a:r>
            <a:r>
              <a:rPr lang="en-US" b="1" dirty="0"/>
              <a:t>i. </a:t>
            </a:r>
            <a:r>
              <a:rPr lang="en-US" dirty="0"/>
              <a:t>The reference returned</a:t>
            </a:r>
          </a:p>
          <a:p>
            <a:r>
              <a:rPr lang="en-US" dirty="0"/>
              <a:t>by </a:t>
            </a:r>
            <a:r>
              <a:rPr lang="en-US" b="1" dirty="0"/>
              <a:t>replace() </a:t>
            </a:r>
            <a:r>
              <a:rPr lang="en-US" dirty="0"/>
              <a:t>is then used in </a:t>
            </a:r>
            <a:r>
              <a:rPr lang="en-US" b="1" dirty="0"/>
              <a:t>main() </a:t>
            </a:r>
            <a:r>
              <a:rPr lang="en-US" dirty="0"/>
              <a:t>to assign to that element the character </a:t>
            </a:r>
            <a:r>
              <a:rPr lang="en-US" b="1" dirty="0"/>
              <a:t>X</a:t>
            </a:r>
            <a:r>
              <a:rPr lang="en-US" dirty="0"/>
              <a:t>.</a:t>
            </a:r>
          </a:p>
        </p:txBody>
      </p:sp>
      <p:cxnSp>
        <p:nvCxnSpPr>
          <p:cNvPr id="6" name="Straight Connector 5"/>
          <p:cNvCxnSpPr/>
          <p:nvPr/>
        </p:nvCxnSpPr>
        <p:spPr>
          <a:xfrm>
            <a:off x="4114800" y="1600200"/>
            <a:ext cx="0" cy="31242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14800" y="4724400"/>
            <a:ext cx="48768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14800" y="1600200"/>
            <a:ext cx="48768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991600" y="1600200"/>
            <a:ext cx="0" cy="31242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985165" y="5715000"/>
            <a:ext cx="2971799" cy="892552"/>
          </a:xfrm>
          <a:prstGeom prst="rect">
            <a:avLst/>
          </a:prstGeom>
          <a:noFill/>
        </p:spPr>
        <p:txBody>
          <a:bodyPr wrap="square" rtlCol="0">
            <a:spAutoFit/>
          </a:bodyPr>
          <a:lstStyle/>
          <a:p>
            <a:pPr algn="ctr"/>
            <a:r>
              <a:rPr lang="en-US" sz="2800" b="1" dirty="0">
                <a:solidFill>
                  <a:srgbClr val="FF0000"/>
                </a:solidFill>
              </a:rPr>
              <a:t>Output:</a:t>
            </a:r>
          </a:p>
          <a:p>
            <a:pPr algn="ctr"/>
            <a:r>
              <a:rPr lang="en-US" sz="2400" dirty="0" err="1">
                <a:solidFill>
                  <a:srgbClr val="FF0000"/>
                </a:solidFill>
              </a:rPr>
              <a:t>HelloXThere</a:t>
            </a:r>
            <a:endParaRPr lang="en-US" sz="2400" dirty="0">
              <a:solidFill>
                <a:srgbClr val="FF0000"/>
              </a:solidFill>
            </a:endParaRPr>
          </a:p>
        </p:txBody>
      </p:sp>
    </p:spTree>
    <p:extLst>
      <p:ext uri="{BB962C8B-B14F-4D97-AF65-F5344CB8AC3E}">
        <p14:creationId xmlns:p14="http://schemas.microsoft.com/office/powerpoint/2010/main" val="334076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305800" cy="1143000"/>
          </a:xfrm>
          <a:solidFill>
            <a:srgbClr val="002060"/>
          </a:solidFill>
        </p:spPr>
        <p:txBody>
          <a:bodyPr>
            <a:normAutofit/>
          </a:bodyPr>
          <a:lstStyle/>
          <a:p>
            <a:r>
              <a:rPr lang="en-US" sz="6600" dirty="0">
                <a:solidFill>
                  <a:schemeClr val="bg1"/>
                </a:solidFill>
                <a:latin typeface="Jokerman" pitchFamily="82" charset="0"/>
              </a:rPr>
              <a:t>Thank You!!</a:t>
            </a:r>
          </a:p>
        </p:txBody>
      </p:sp>
    </p:spTree>
    <p:extLst>
      <p:ext uri="{BB962C8B-B14F-4D97-AF65-F5344CB8AC3E}">
        <p14:creationId xmlns:p14="http://schemas.microsoft.com/office/powerpoint/2010/main" val="55042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990600"/>
            <a:ext cx="4343400" cy="5867400"/>
          </a:xfrm>
        </p:spPr>
        <p:txBody>
          <a:bodyPr>
            <a:normAutofit fontScale="92500" lnSpcReduction="10000"/>
          </a:bodyPr>
          <a:lstStyle/>
          <a:p>
            <a:pPr marL="0" indent="0">
              <a:buNone/>
            </a:pPr>
            <a:r>
              <a:rPr lang="en-US" b="1" dirty="0"/>
              <a:t>#include &lt;</a:t>
            </a:r>
            <a:r>
              <a:rPr lang="en-US" b="1" dirty="0" err="1"/>
              <a:t>iostream</a:t>
            </a:r>
            <a:r>
              <a:rPr lang="en-US" b="1" dirty="0"/>
              <a:t>&gt;</a:t>
            </a:r>
          </a:p>
          <a:p>
            <a:pPr marL="0" indent="0">
              <a:buNone/>
            </a:pPr>
            <a:r>
              <a:rPr lang="en-US" b="1" dirty="0"/>
              <a:t>using namespace </a:t>
            </a:r>
            <a:r>
              <a:rPr lang="en-US" b="1" dirty="0" err="1"/>
              <a:t>std</a:t>
            </a:r>
            <a:r>
              <a:rPr lang="en-US" b="1" dirty="0"/>
              <a:t>;</a:t>
            </a:r>
          </a:p>
          <a:p>
            <a:pPr marL="0" indent="0">
              <a:buNone/>
            </a:pPr>
            <a:r>
              <a:rPr lang="en-US" b="1" dirty="0"/>
              <a:t>class </a:t>
            </a:r>
            <a:r>
              <a:rPr lang="en-US" b="1" dirty="0" err="1"/>
              <a:t>myclass</a:t>
            </a:r>
            <a:r>
              <a:rPr lang="en-US" b="1" dirty="0"/>
              <a:t> </a:t>
            </a:r>
            <a:r>
              <a:rPr lang="en-US" dirty="0"/>
              <a:t>{</a:t>
            </a:r>
          </a:p>
          <a:p>
            <a:pPr marL="0" indent="0">
              <a:buNone/>
            </a:pPr>
            <a:r>
              <a:rPr lang="en-US" dirty="0"/>
              <a:t>int a, b;</a:t>
            </a:r>
          </a:p>
          <a:p>
            <a:pPr marL="0" indent="0">
              <a:buNone/>
            </a:pPr>
            <a:r>
              <a:rPr lang="en-US" dirty="0"/>
              <a:t>public:</a:t>
            </a:r>
          </a:p>
          <a:p>
            <a:pPr marL="0" indent="0">
              <a:buNone/>
            </a:pPr>
            <a:r>
              <a:rPr lang="en-US" dirty="0"/>
              <a:t>friend int sum(</a:t>
            </a:r>
            <a:r>
              <a:rPr lang="en-US" dirty="0" err="1"/>
              <a:t>myclass</a:t>
            </a:r>
            <a:r>
              <a:rPr lang="en-US" dirty="0"/>
              <a:t> x);</a:t>
            </a:r>
          </a:p>
          <a:p>
            <a:pPr marL="0" indent="0">
              <a:buNone/>
            </a:pPr>
            <a:r>
              <a:rPr lang="en-US" dirty="0"/>
              <a:t>void </a:t>
            </a:r>
            <a:r>
              <a:rPr lang="en-US" dirty="0" err="1"/>
              <a:t>set_ab</a:t>
            </a:r>
            <a:r>
              <a:rPr lang="en-US" dirty="0"/>
              <a:t>(int i, int j);</a:t>
            </a:r>
          </a:p>
          <a:p>
            <a:pPr marL="0" indent="0">
              <a:buNone/>
            </a:pPr>
            <a:r>
              <a:rPr lang="en-US" dirty="0"/>
              <a:t>};</a:t>
            </a:r>
          </a:p>
          <a:p>
            <a:pPr marL="0" indent="0">
              <a:buNone/>
            </a:pPr>
            <a:r>
              <a:rPr lang="en-US" dirty="0"/>
              <a:t>void </a:t>
            </a:r>
            <a:r>
              <a:rPr lang="en-US" dirty="0" err="1"/>
              <a:t>myclass</a:t>
            </a:r>
            <a:r>
              <a:rPr lang="en-US" dirty="0"/>
              <a:t>::</a:t>
            </a:r>
            <a:r>
              <a:rPr lang="en-US" dirty="0" err="1"/>
              <a:t>set_ab</a:t>
            </a:r>
            <a:r>
              <a:rPr lang="en-US" dirty="0"/>
              <a:t>(int i, int j)</a:t>
            </a:r>
          </a:p>
          <a:p>
            <a:pPr marL="0" indent="0">
              <a:buNone/>
            </a:pPr>
            <a:r>
              <a:rPr lang="en-US" dirty="0"/>
              <a:t>{</a:t>
            </a:r>
          </a:p>
          <a:p>
            <a:pPr marL="0" indent="0">
              <a:buNone/>
            </a:pPr>
            <a:r>
              <a:rPr lang="en-US" dirty="0"/>
              <a:t>a = i;</a:t>
            </a:r>
          </a:p>
          <a:p>
            <a:pPr marL="0" indent="0">
              <a:buNone/>
            </a:pPr>
            <a:r>
              <a:rPr lang="en-US" dirty="0"/>
              <a:t>b = j;</a:t>
            </a:r>
          </a:p>
          <a:p>
            <a:pPr marL="0" indent="0">
              <a:buNone/>
            </a:pPr>
            <a:r>
              <a:rPr lang="en-US" dirty="0"/>
              <a:t>}</a:t>
            </a:r>
          </a:p>
        </p:txBody>
      </p:sp>
      <p:sp>
        <p:nvSpPr>
          <p:cNvPr id="4" name="Content Placeholder 3"/>
          <p:cNvSpPr>
            <a:spLocks noGrp="1"/>
          </p:cNvSpPr>
          <p:nvPr>
            <p:ph sz="half" idx="2"/>
          </p:nvPr>
        </p:nvSpPr>
        <p:spPr>
          <a:xfrm>
            <a:off x="4953000" y="990600"/>
            <a:ext cx="4038600" cy="5867400"/>
          </a:xfrm>
        </p:spPr>
        <p:txBody>
          <a:bodyPr>
            <a:normAutofit lnSpcReduction="10000"/>
          </a:bodyPr>
          <a:lstStyle/>
          <a:p>
            <a:pPr marL="0" indent="0">
              <a:buNone/>
            </a:pPr>
            <a:r>
              <a:rPr lang="en-US" sz="2200" dirty="0"/>
              <a:t>// Note: sum() is not a member function of any class.</a:t>
            </a:r>
          </a:p>
          <a:p>
            <a:pPr marL="0" indent="0">
              <a:buNone/>
            </a:pPr>
            <a:r>
              <a:rPr lang="en-US" dirty="0"/>
              <a:t>int sum(</a:t>
            </a:r>
            <a:r>
              <a:rPr lang="en-US" dirty="0" err="1"/>
              <a:t>myclass</a:t>
            </a:r>
            <a:r>
              <a:rPr lang="en-US" dirty="0"/>
              <a:t> x)</a:t>
            </a:r>
          </a:p>
          <a:p>
            <a:pPr marL="0" indent="0">
              <a:buNone/>
            </a:pPr>
            <a:r>
              <a:rPr lang="en-US" dirty="0"/>
              <a:t>{</a:t>
            </a:r>
          </a:p>
          <a:p>
            <a:pPr marL="0" indent="0">
              <a:buNone/>
            </a:pPr>
            <a:r>
              <a:rPr lang="en-US" dirty="0"/>
              <a:t>return </a:t>
            </a:r>
            <a:r>
              <a:rPr lang="en-US" dirty="0" err="1"/>
              <a:t>x.a</a:t>
            </a:r>
            <a:r>
              <a:rPr lang="en-US" dirty="0"/>
              <a:t> + </a:t>
            </a:r>
            <a:r>
              <a:rPr lang="en-US" dirty="0" err="1"/>
              <a:t>x.b</a:t>
            </a:r>
            <a:r>
              <a:rPr lang="en-US" dirty="0"/>
              <a:t>;</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err="1"/>
              <a:t>myclass</a:t>
            </a:r>
            <a:r>
              <a:rPr lang="en-US" dirty="0"/>
              <a:t> n;</a:t>
            </a:r>
          </a:p>
          <a:p>
            <a:pPr marL="0" indent="0">
              <a:buNone/>
            </a:pPr>
            <a:r>
              <a:rPr lang="en-US" dirty="0" err="1"/>
              <a:t>n.set_ab</a:t>
            </a:r>
            <a:r>
              <a:rPr lang="en-US" dirty="0"/>
              <a:t>(3, 4);</a:t>
            </a:r>
          </a:p>
          <a:p>
            <a:pPr marL="0" indent="0">
              <a:buNone/>
            </a:pPr>
            <a:r>
              <a:rPr lang="en-US" dirty="0" err="1"/>
              <a:t>cout</a:t>
            </a:r>
            <a:r>
              <a:rPr lang="en-US" dirty="0"/>
              <a:t> &lt;&lt; sum(n);</a:t>
            </a:r>
          </a:p>
          <a:p>
            <a:pPr marL="0" indent="0">
              <a:buNone/>
            </a:pPr>
            <a:r>
              <a:rPr lang="en-US" dirty="0"/>
              <a:t>return 0</a:t>
            </a:r>
          </a:p>
          <a:p>
            <a:endParaRPr lang="en-US" dirty="0"/>
          </a:p>
        </p:txBody>
      </p:sp>
      <p:sp>
        <p:nvSpPr>
          <p:cNvPr id="5" name="Title 1"/>
          <p:cNvSpPr>
            <a:spLocks noGrp="1"/>
          </p:cNvSpPr>
          <p:nvPr>
            <p:ph type="title"/>
          </p:nvPr>
        </p:nvSpPr>
        <p:spPr>
          <a:xfrm>
            <a:off x="457200" y="76200"/>
            <a:ext cx="8229600" cy="838200"/>
          </a:xfrm>
        </p:spPr>
        <p:style>
          <a:lnRef idx="1">
            <a:schemeClr val="accent4"/>
          </a:lnRef>
          <a:fillRef idx="2">
            <a:schemeClr val="accent4"/>
          </a:fillRef>
          <a:effectRef idx="1">
            <a:schemeClr val="accent4"/>
          </a:effectRef>
          <a:fontRef idx="minor">
            <a:schemeClr val="dk1"/>
          </a:fontRef>
        </p:style>
        <p:txBody>
          <a:bodyPr/>
          <a:lstStyle/>
          <a:p>
            <a:r>
              <a:rPr lang="en-US" dirty="0">
                <a:latin typeface="Cooper Black" pitchFamily="18" charset="0"/>
              </a:rPr>
              <a:t>Friend Function</a:t>
            </a:r>
          </a:p>
        </p:txBody>
      </p:sp>
      <p:cxnSp>
        <p:nvCxnSpPr>
          <p:cNvPr id="7" name="Straight Connector 6"/>
          <p:cNvCxnSpPr/>
          <p:nvPr/>
        </p:nvCxnSpPr>
        <p:spPr>
          <a:xfrm>
            <a:off x="4800600" y="914400"/>
            <a:ext cx="0" cy="59436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99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solidFill>
                  <a:srgbClr val="FF0000"/>
                </a:solidFill>
              </a:rPr>
              <a:t>H.W. : Self Study: </a:t>
            </a:r>
          </a:p>
          <a:p>
            <a:r>
              <a:rPr lang="en-US" sz="2800" dirty="0"/>
              <a:t>A function friendly to two classes (</a:t>
            </a:r>
            <a:r>
              <a:rPr lang="en-US" sz="2800" dirty="0" err="1"/>
              <a:t>Balagurusamy</a:t>
            </a:r>
            <a:r>
              <a:rPr lang="en-US" sz="2800" dirty="0"/>
              <a:t>, page 127)</a:t>
            </a:r>
          </a:p>
          <a:p>
            <a:r>
              <a:rPr lang="en-US" sz="2800" dirty="0"/>
              <a:t>Swapping private data of Classes (</a:t>
            </a:r>
            <a:r>
              <a:rPr lang="en-US" sz="2800" dirty="0" err="1"/>
              <a:t>Balagurusamy</a:t>
            </a:r>
            <a:r>
              <a:rPr lang="en-US" sz="2800" dirty="0"/>
              <a:t>, page 129)</a:t>
            </a:r>
          </a:p>
          <a:p>
            <a:endParaRPr lang="en-US" dirty="0"/>
          </a:p>
        </p:txBody>
      </p:sp>
      <p:sp>
        <p:nvSpPr>
          <p:cNvPr id="4" name="Title 1"/>
          <p:cNvSpPr>
            <a:spLocks noGrp="1"/>
          </p:cNvSpPr>
          <p:nvPr>
            <p:ph type="title"/>
          </p:nvPr>
        </p:nvSpPr>
        <p:spPr>
          <a:xfrm>
            <a:off x="457200" y="274638"/>
            <a:ext cx="8229600" cy="1143000"/>
          </a:xfrm>
        </p:spPr>
        <p:style>
          <a:lnRef idx="1">
            <a:schemeClr val="accent4"/>
          </a:lnRef>
          <a:fillRef idx="2">
            <a:schemeClr val="accent4"/>
          </a:fillRef>
          <a:effectRef idx="1">
            <a:schemeClr val="accent4"/>
          </a:effectRef>
          <a:fontRef idx="minor">
            <a:schemeClr val="dk1"/>
          </a:fontRef>
        </p:style>
        <p:txBody>
          <a:bodyPr/>
          <a:lstStyle/>
          <a:p>
            <a:r>
              <a:rPr lang="en-US" dirty="0">
                <a:latin typeface="Cooper Black" pitchFamily="18" charset="0"/>
              </a:rPr>
              <a:t>Friend Function</a:t>
            </a:r>
          </a:p>
        </p:txBody>
      </p:sp>
    </p:spTree>
    <p:extLst>
      <p:ext uri="{BB962C8B-B14F-4D97-AF65-F5344CB8AC3E}">
        <p14:creationId xmlns:p14="http://schemas.microsoft.com/office/powerpoint/2010/main" val="328897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4A79-B99F-4EDB-A0DF-7B656BB43BF5}"/>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BD2F9E17-2C16-487F-9FD8-AC6DBB9E3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22631" cy="3581400"/>
          </a:xfrm>
        </p:spPr>
      </p:pic>
      <p:pic>
        <p:nvPicPr>
          <p:cNvPr id="7" name="Picture 6">
            <a:extLst>
              <a:ext uri="{FF2B5EF4-FFF2-40B4-BE49-F238E27FC236}">
                <a16:creationId xmlns:a16="http://schemas.microsoft.com/office/drawing/2014/main" id="{42CAA156-85EB-4EF8-BAC8-3B39F1A77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3" y="3555609"/>
            <a:ext cx="9134622" cy="3302391"/>
          </a:xfrm>
          <a:prstGeom prst="rect">
            <a:avLst/>
          </a:prstGeom>
        </p:spPr>
      </p:pic>
    </p:spTree>
    <p:extLst>
      <p:ext uri="{BB962C8B-B14F-4D97-AF65-F5344CB8AC3E}">
        <p14:creationId xmlns:p14="http://schemas.microsoft.com/office/powerpoint/2010/main" val="193639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a:latin typeface="Cooper Black" pitchFamily="18" charset="0"/>
              </a:rPr>
              <a:t>Friend Classes</a:t>
            </a:r>
          </a:p>
        </p:txBody>
      </p:sp>
      <p:sp>
        <p:nvSpPr>
          <p:cNvPr id="3" name="Content Placeholder 2"/>
          <p:cNvSpPr>
            <a:spLocks noGrp="1"/>
          </p:cNvSpPr>
          <p:nvPr>
            <p:ph idx="1"/>
          </p:nvPr>
        </p:nvSpPr>
        <p:spPr/>
        <p:txBody>
          <a:bodyPr>
            <a:normAutofit/>
          </a:bodyPr>
          <a:lstStyle/>
          <a:p>
            <a:pPr algn="just"/>
            <a:r>
              <a:rPr lang="en-US" sz="2400" dirty="0"/>
              <a:t>It is possible for one class to be a </a:t>
            </a:r>
            <a:r>
              <a:rPr lang="en-US" sz="2400" b="1" dirty="0"/>
              <a:t>friend </a:t>
            </a:r>
            <a:r>
              <a:rPr lang="en-US" sz="2400" dirty="0"/>
              <a:t>of another class. </a:t>
            </a:r>
          </a:p>
          <a:p>
            <a:pPr algn="just"/>
            <a:r>
              <a:rPr lang="en-US" sz="2400" dirty="0"/>
              <a:t>When this is the case, the </a:t>
            </a:r>
            <a:r>
              <a:rPr lang="en-US" sz="2400" b="1" dirty="0"/>
              <a:t>friend </a:t>
            </a:r>
            <a:r>
              <a:rPr lang="en-US" sz="2400" dirty="0"/>
              <a:t>class and all of its member functions have access to the private members defined within the other class. </a:t>
            </a:r>
          </a:p>
          <a:p>
            <a:r>
              <a:rPr lang="en-US" sz="2400" dirty="0"/>
              <a:t>In the next slide example, class </a:t>
            </a:r>
            <a:r>
              <a:rPr lang="en-US" sz="2400" b="1" dirty="0"/>
              <a:t>Min </a:t>
            </a:r>
            <a:r>
              <a:rPr lang="en-US" sz="2400" dirty="0"/>
              <a:t>has access to the private variables </a:t>
            </a:r>
            <a:r>
              <a:rPr lang="en-US" sz="2400" b="1" dirty="0"/>
              <a:t>a </a:t>
            </a:r>
            <a:r>
              <a:rPr lang="en-US" sz="2400" dirty="0"/>
              <a:t>and </a:t>
            </a:r>
            <a:r>
              <a:rPr lang="en-US" sz="2400" b="1" dirty="0"/>
              <a:t>b </a:t>
            </a:r>
            <a:r>
              <a:rPr lang="en-US" sz="2400" dirty="0"/>
              <a:t>declared within the </a:t>
            </a:r>
            <a:r>
              <a:rPr lang="en-US" sz="2400" b="1" dirty="0" err="1"/>
              <a:t>TwoValues</a:t>
            </a:r>
            <a:r>
              <a:rPr lang="en-US" sz="2400" b="1" dirty="0"/>
              <a:t> </a:t>
            </a:r>
            <a:r>
              <a:rPr lang="en-US" sz="2400" dirty="0"/>
              <a:t>class.</a:t>
            </a:r>
          </a:p>
        </p:txBody>
      </p:sp>
    </p:spTree>
    <p:extLst>
      <p:ext uri="{BB962C8B-B14F-4D97-AF65-F5344CB8AC3E}">
        <p14:creationId xmlns:p14="http://schemas.microsoft.com/office/powerpoint/2010/main" val="139561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14400"/>
            <a:ext cx="4038600" cy="5943600"/>
          </a:xfrm>
        </p:spPr>
        <p:txBody>
          <a:bodyPr>
            <a:noAutofit/>
          </a:bodyPr>
          <a:lstStyle/>
          <a:p>
            <a:pPr marL="0" indent="0">
              <a:buNone/>
            </a:pPr>
            <a:r>
              <a:rPr lang="en-US" sz="2200" b="1" dirty="0"/>
              <a:t>#include &lt;</a:t>
            </a:r>
            <a:r>
              <a:rPr lang="en-US" sz="2200" b="1" dirty="0" err="1"/>
              <a:t>iostream</a:t>
            </a:r>
            <a:r>
              <a:rPr lang="en-US" sz="2200" b="1" dirty="0"/>
              <a:t>&gt;</a:t>
            </a:r>
          </a:p>
          <a:p>
            <a:pPr marL="0" indent="0">
              <a:buNone/>
            </a:pPr>
            <a:r>
              <a:rPr lang="en-US" sz="2200" b="1" dirty="0"/>
              <a:t>using namespace </a:t>
            </a:r>
            <a:r>
              <a:rPr lang="en-US" sz="2200" b="1" dirty="0" err="1"/>
              <a:t>std</a:t>
            </a:r>
            <a:r>
              <a:rPr lang="en-US" sz="2200" b="1" dirty="0"/>
              <a:t>;</a:t>
            </a:r>
          </a:p>
          <a:p>
            <a:pPr marL="0" indent="0">
              <a:buNone/>
            </a:pPr>
            <a:r>
              <a:rPr lang="en-US" sz="2200" b="1" dirty="0"/>
              <a:t>class</a:t>
            </a:r>
            <a:r>
              <a:rPr lang="en-US" sz="2200" dirty="0"/>
              <a:t> </a:t>
            </a:r>
            <a:r>
              <a:rPr lang="en-US" sz="2200" b="1" dirty="0" err="1"/>
              <a:t>TwoValues</a:t>
            </a:r>
            <a:r>
              <a:rPr lang="en-US" sz="2200" dirty="0"/>
              <a:t> {</a:t>
            </a:r>
          </a:p>
          <a:p>
            <a:pPr marL="0" indent="0">
              <a:buNone/>
            </a:pPr>
            <a:r>
              <a:rPr lang="en-US" sz="2200" dirty="0"/>
              <a:t>int a;</a:t>
            </a:r>
          </a:p>
          <a:p>
            <a:pPr marL="0" indent="0">
              <a:buNone/>
            </a:pPr>
            <a:r>
              <a:rPr lang="en-US" sz="2200" dirty="0"/>
              <a:t>int b;</a:t>
            </a:r>
          </a:p>
          <a:p>
            <a:pPr marL="0" indent="0">
              <a:buNone/>
            </a:pPr>
            <a:r>
              <a:rPr lang="en-US" sz="2200" dirty="0"/>
              <a:t>public:</a:t>
            </a:r>
          </a:p>
          <a:p>
            <a:pPr marL="0" indent="0">
              <a:buNone/>
            </a:pPr>
            <a:r>
              <a:rPr lang="en-US" sz="2200" b="1" dirty="0" err="1"/>
              <a:t>TwoValues</a:t>
            </a:r>
            <a:r>
              <a:rPr lang="en-US" sz="2200" dirty="0"/>
              <a:t>(int i, int j) </a:t>
            </a:r>
          </a:p>
          <a:p>
            <a:pPr marL="0" indent="0">
              <a:buNone/>
            </a:pPr>
            <a:r>
              <a:rPr lang="en-US" sz="2200" dirty="0"/>
              <a:t>{ a = i; b = j; }</a:t>
            </a:r>
          </a:p>
          <a:p>
            <a:pPr marL="0" indent="0">
              <a:buNone/>
            </a:pPr>
            <a:r>
              <a:rPr lang="en-US" sz="2200" b="1" dirty="0">
                <a:solidFill>
                  <a:srgbClr val="FF0000"/>
                </a:solidFill>
              </a:rPr>
              <a:t>friend class </a:t>
            </a:r>
            <a:r>
              <a:rPr lang="en-US" sz="2200" dirty="0"/>
              <a:t>Min;</a:t>
            </a:r>
          </a:p>
          <a:p>
            <a:pPr marL="0" indent="0">
              <a:buNone/>
            </a:pPr>
            <a:r>
              <a:rPr lang="en-US" sz="2200" dirty="0"/>
              <a:t>};</a:t>
            </a:r>
          </a:p>
          <a:p>
            <a:pPr marL="0" indent="0">
              <a:buNone/>
            </a:pPr>
            <a:r>
              <a:rPr lang="en-US" sz="2200" b="1" dirty="0"/>
              <a:t>class Min </a:t>
            </a:r>
            <a:r>
              <a:rPr lang="en-US" sz="2200" dirty="0"/>
              <a:t>{</a:t>
            </a:r>
          </a:p>
          <a:p>
            <a:pPr marL="0" indent="0">
              <a:buNone/>
            </a:pPr>
            <a:r>
              <a:rPr lang="en-US" sz="2200" dirty="0"/>
              <a:t>public:</a:t>
            </a:r>
          </a:p>
          <a:p>
            <a:pPr marL="0" indent="0">
              <a:buNone/>
            </a:pPr>
            <a:r>
              <a:rPr lang="en-US" sz="2200" dirty="0"/>
              <a:t>int min(</a:t>
            </a:r>
            <a:r>
              <a:rPr lang="en-US" sz="2200" dirty="0" err="1"/>
              <a:t>TwoValues</a:t>
            </a:r>
            <a:r>
              <a:rPr lang="en-US" sz="2200" dirty="0"/>
              <a:t> x);</a:t>
            </a:r>
          </a:p>
          <a:p>
            <a:pPr marL="0" indent="0">
              <a:buNone/>
            </a:pPr>
            <a:r>
              <a:rPr lang="en-US" sz="2200" dirty="0"/>
              <a:t>};</a:t>
            </a:r>
          </a:p>
        </p:txBody>
      </p:sp>
      <p:sp>
        <p:nvSpPr>
          <p:cNvPr id="4" name="Content Placeholder 3"/>
          <p:cNvSpPr>
            <a:spLocks noGrp="1"/>
          </p:cNvSpPr>
          <p:nvPr>
            <p:ph sz="half" idx="2"/>
          </p:nvPr>
        </p:nvSpPr>
        <p:spPr>
          <a:xfrm>
            <a:off x="4800600" y="914400"/>
            <a:ext cx="4038600" cy="5943600"/>
          </a:xfrm>
        </p:spPr>
        <p:txBody>
          <a:bodyPr>
            <a:normAutofit/>
          </a:bodyPr>
          <a:lstStyle/>
          <a:p>
            <a:pPr marL="0" indent="0">
              <a:buNone/>
            </a:pPr>
            <a:r>
              <a:rPr lang="en-US" sz="2200" b="1" dirty="0"/>
              <a:t>int Min::min(</a:t>
            </a:r>
            <a:r>
              <a:rPr lang="en-US" sz="2200" b="1" dirty="0" err="1"/>
              <a:t>TwoValues</a:t>
            </a:r>
            <a:r>
              <a:rPr lang="en-US" sz="2200" b="1" dirty="0"/>
              <a:t> x)</a:t>
            </a:r>
          </a:p>
          <a:p>
            <a:pPr marL="0" indent="0">
              <a:buNone/>
            </a:pPr>
            <a:r>
              <a:rPr lang="en-US" sz="2200" dirty="0"/>
              <a:t>{</a:t>
            </a:r>
          </a:p>
          <a:p>
            <a:pPr marL="0" indent="0">
              <a:buNone/>
            </a:pPr>
            <a:r>
              <a:rPr lang="en-US" sz="2200" dirty="0"/>
              <a:t>return </a:t>
            </a:r>
            <a:r>
              <a:rPr lang="en-US" sz="2200" dirty="0" err="1"/>
              <a:t>x.a</a:t>
            </a:r>
            <a:r>
              <a:rPr lang="en-US" sz="2200" dirty="0"/>
              <a:t> &lt; </a:t>
            </a:r>
            <a:r>
              <a:rPr lang="en-US" sz="2200" dirty="0" err="1"/>
              <a:t>x.b</a:t>
            </a:r>
            <a:r>
              <a:rPr lang="en-US" sz="2200" dirty="0"/>
              <a:t> ? </a:t>
            </a:r>
            <a:r>
              <a:rPr lang="en-US" sz="2200" dirty="0" err="1"/>
              <a:t>x.a</a:t>
            </a:r>
            <a:r>
              <a:rPr lang="en-US" sz="2200" dirty="0"/>
              <a:t> : </a:t>
            </a:r>
            <a:r>
              <a:rPr lang="en-US" sz="2200" dirty="0" err="1"/>
              <a:t>x.b</a:t>
            </a:r>
            <a:r>
              <a:rPr lang="en-US" sz="2200" dirty="0"/>
              <a:t>;</a:t>
            </a:r>
          </a:p>
          <a:p>
            <a:pPr marL="0" indent="0">
              <a:buNone/>
            </a:pPr>
            <a:r>
              <a:rPr lang="en-US" sz="2200" dirty="0"/>
              <a:t>}</a:t>
            </a:r>
          </a:p>
          <a:p>
            <a:pPr marL="0" indent="0">
              <a:buNone/>
            </a:pPr>
            <a:r>
              <a:rPr lang="en-US" sz="2200" b="1" dirty="0"/>
              <a:t>int main()</a:t>
            </a:r>
          </a:p>
          <a:p>
            <a:pPr marL="0" indent="0">
              <a:buNone/>
            </a:pPr>
            <a:r>
              <a:rPr lang="en-US" sz="2200" dirty="0"/>
              <a:t>{</a:t>
            </a:r>
          </a:p>
          <a:p>
            <a:pPr marL="0" indent="0">
              <a:buNone/>
            </a:pPr>
            <a:r>
              <a:rPr lang="en-US" sz="2200" dirty="0" err="1"/>
              <a:t>TwoValues</a:t>
            </a:r>
            <a:r>
              <a:rPr lang="en-US" sz="2200" dirty="0"/>
              <a:t> </a:t>
            </a:r>
            <a:r>
              <a:rPr lang="en-US" sz="2200" dirty="0" err="1"/>
              <a:t>ob</a:t>
            </a:r>
            <a:r>
              <a:rPr lang="en-US" sz="2200" dirty="0"/>
              <a:t>(10, 20);</a:t>
            </a:r>
          </a:p>
          <a:p>
            <a:pPr marL="0" indent="0">
              <a:buNone/>
            </a:pPr>
            <a:r>
              <a:rPr lang="en-US" sz="2200" dirty="0"/>
              <a:t>Min m;</a:t>
            </a:r>
          </a:p>
          <a:p>
            <a:pPr marL="0" indent="0">
              <a:buNone/>
            </a:pPr>
            <a:r>
              <a:rPr lang="en-US" sz="2200" dirty="0" err="1"/>
              <a:t>cout</a:t>
            </a:r>
            <a:r>
              <a:rPr lang="en-US" sz="2200" dirty="0"/>
              <a:t> &lt;&lt; </a:t>
            </a:r>
            <a:r>
              <a:rPr lang="en-US" sz="2200" dirty="0" err="1"/>
              <a:t>m.min</a:t>
            </a:r>
            <a:r>
              <a:rPr lang="en-US" sz="2200" dirty="0"/>
              <a:t>(</a:t>
            </a:r>
            <a:r>
              <a:rPr lang="en-US" sz="2200" dirty="0" err="1"/>
              <a:t>ob</a:t>
            </a:r>
            <a:r>
              <a:rPr lang="en-US" sz="2200" dirty="0"/>
              <a:t>);</a:t>
            </a:r>
          </a:p>
          <a:p>
            <a:pPr marL="0" indent="0">
              <a:buNone/>
            </a:pPr>
            <a:r>
              <a:rPr lang="en-US" sz="2200" dirty="0"/>
              <a:t>return 0;</a:t>
            </a:r>
          </a:p>
          <a:p>
            <a:pPr marL="0" indent="0">
              <a:buNone/>
            </a:pPr>
            <a:r>
              <a:rPr lang="en-US" sz="2200" dirty="0"/>
              <a:t>}</a:t>
            </a:r>
          </a:p>
        </p:txBody>
      </p:sp>
      <p:sp>
        <p:nvSpPr>
          <p:cNvPr id="5" name="Title 1"/>
          <p:cNvSpPr txBox="1">
            <a:spLocks/>
          </p:cNvSpPr>
          <p:nvPr/>
        </p:nvSpPr>
        <p:spPr>
          <a:xfrm>
            <a:off x="457200" y="11402"/>
            <a:ext cx="8229600" cy="90299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latin typeface="Cooper Black" pitchFamily="18" charset="0"/>
              </a:rPr>
              <a:t>Friend Classes</a:t>
            </a:r>
          </a:p>
        </p:txBody>
      </p:sp>
      <p:cxnSp>
        <p:nvCxnSpPr>
          <p:cNvPr id="7" name="Straight Connector 6"/>
          <p:cNvCxnSpPr/>
          <p:nvPr/>
        </p:nvCxnSpPr>
        <p:spPr>
          <a:xfrm>
            <a:off x="4495800" y="914400"/>
            <a:ext cx="0" cy="59436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81600" y="5638800"/>
            <a:ext cx="3200400" cy="1077218"/>
          </a:xfrm>
          <a:prstGeom prst="rect">
            <a:avLst/>
          </a:prstGeom>
          <a:noFill/>
        </p:spPr>
        <p:txBody>
          <a:bodyPr wrap="square" rtlCol="0">
            <a:spAutoFit/>
          </a:bodyPr>
          <a:lstStyle/>
          <a:p>
            <a:pPr algn="ctr"/>
            <a:r>
              <a:rPr lang="en-US" sz="3200" b="1" dirty="0">
                <a:solidFill>
                  <a:srgbClr val="FF0000"/>
                </a:solidFill>
              </a:rPr>
              <a:t>Output: </a:t>
            </a:r>
          </a:p>
          <a:p>
            <a:pPr algn="ctr"/>
            <a:r>
              <a:rPr lang="en-US" sz="3200" b="1" dirty="0">
                <a:solidFill>
                  <a:srgbClr val="FF0000"/>
                </a:solidFill>
              </a:rPr>
              <a:t>10</a:t>
            </a:r>
          </a:p>
        </p:txBody>
      </p:sp>
    </p:spTree>
    <p:extLst>
      <p:ext uri="{BB962C8B-B14F-4D97-AF65-F5344CB8AC3E}">
        <p14:creationId xmlns:p14="http://schemas.microsoft.com/office/powerpoint/2010/main" val="55926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latin typeface="Cooper Black" pitchFamily="18" charset="0"/>
              </a:rPr>
              <a:t>Inline Functions</a:t>
            </a:r>
          </a:p>
        </p:txBody>
      </p:sp>
      <p:sp>
        <p:nvSpPr>
          <p:cNvPr id="3" name="Content Placeholder 2"/>
          <p:cNvSpPr>
            <a:spLocks noGrp="1"/>
          </p:cNvSpPr>
          <p:nvPr>
            <p:ph idx="1"/>
          </p:nvPr>
        </p:nvSpPr>
        <p:spPr>
          <a:xfrm>
            <a:off x="457200" y="1676400"/>
            <a:ext cx="8229600" cy="4449763"/>
          </a:xfrm>
        </p:spPr>
        <p:txBody>
          <a:bodyPr>
            <a:noAutofit/>
          </a:bodyPr>
          <a:lstStyle/>
          <a:p>
            <a:pPr algn="just"/>
            <a:r>
              <a:rPr lang="en-US" sz="2400" dirty="0"/>
              <a:t>In C++, you can create short functions that are not actually called; rather, their code is expanded in line at the point of each invocation.</a:t>
            </a:r>
          </a:p>
          <a:p>
            <a:pPr algn="just"/>
            <a:r>
              <a:rPr lang="en-US" sz="2400" dirty="0"/>
              <a:t>Once you define an inline function, using the 'inline' keyword, whenever you call that function the compiler will replace the function call with the actual code from the function. </a:t>
            </a:r>
          </a:p>
          <a:p>
            <a:pPr algn="just"/>
            <a:r>
              <a:rPr lang="en-US" sz="2400" dirty="0"/>
              <a:t>To cause a function to be expanded in line rather than called, precede its definition with the </a:t>
            </a:r>
            <a:r>
              <a:rPr lang="en-US" sz="2400" b="1" dirty="0">
                <a:solidFill>
                  <a:srgbClr val="FF0000"/>
                </a:solidFill>
              </a:rPr>
              <a:t>inline</a:t>
            </a:r>
            <a:r>
              <a:rPr lang="en-US" sz="2400" b="1" dirty="0"/>
              <a:t> </a:t>
            </a:r>
            <a:r>
              <a:rPr lang="en-US" sz="2400" dirty="0"/>
              <a:t>keyword. </a:t>
            </a:r>
          </a:p>
          <a:p>
            <a:pPr algn="just"/>
            <a:r>
              <a:rPr lang="en-US" sz="2400" dirty="0"/>
              <a:t>All the functions defined inside class definition are by default inline, but you can also make any non-class function inline by using keyword </a:t>
            </a:r>
            <a:r>
              <a:rPr lang="en-US" sz="2400" b="1" dirty="0"/>
              <a:t>inline</a:t>
            </a:r>
            <a:r>
              <a:rPr lang="en-US" sz="2400" dirty="0"/>
              <a:t> with them.</a:t>
            </a:r>
          </a:p>
        </p:txBody>
      </p:sp>
    </p:spTree>
    <p:extLst>
      <p:ext uri="{BB962C8B-B14F-4D97-AF65-F5344CB8AC3E}">
        <p14:creationId xmlns:p14="http://schemas.microsoft.com/office/powerpoint/2010/main" val="99562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noAutofit/>
          </a:bodyPr>
          <a:lstStyle/>
          <a:p>
            <a:pPr algn="l"/>
            <a:r>
              <a:rPr lang="en-US" sz="2800" dirty="0"/>
              <a:t>For example, in this program, the function </a:t>
            </a:r>
            <a:r>
              <a:rPr lang="en-US" sz="2800" b="1" dirty="0"/>
              <a:t>max() </a:t>
            </a:r>
            <a:r>
              <a:rPr lang="en-US" sz="2800" dirty="0"/>
              <a:t>is expanded in line instead of called:</a:t>
            </a:r>
            <a:endParaRPr lang="en-US" sz="4800" dirty="0"/>
          </a:p>
        </p:txBody>
      </p:sp>
      <p:sp>
        <p:nvSpPr>
          <p:cNvPr id="3" name="Content Placeholder 2"/>
          <p:cNvSpPr>
            <a:spLocks noGrp="1"/>
          </p:cNvSpPr>
          <p:nvPr>
            <p:ph sz="half" idx="1"/>
          </p:nvPr>
        </p:nvSpPr>
        <p:spPr>
          <a:xfrm>
            <a:off x="450273" y="1981200"/>
            <a:ext cx="4038600" cy="4495800"/>
          </a:xfrm>
        </p:spPr>
        <p:txBody>
          <a:bodyPr>
            <a:noAutofit/>
          </a:bodyPr>
          <a:lstStyle/>
          <a:p>
            <a:pPr marL="0" indent="0">
              <a:buNone/>
            </a:pPr>
            <a:r>
              <a:rPr lang="en-US" sz="2000" dirty="0"/>
              <a:t>#include &lt;</a:t>
            </a:r>
            <a:r>
              <a:rPr lang="en-US" sz="2000" dirty="0" err="1"/>
              <a:t>iostream</a:t>
            </a:r>
            <a:r>
              <a:rPr lang="en-US" sz="2000" dirty="0"/>
              <a:t>&gt;</a:t>
            </a:r>
          </a:p>
          <a:p>
            <a:pPr marL="0" indent="0">
              <a:buNone/>
            </a:pPr>
            <a:r>
              <a:rPr lang="en-US" sz="2000" dirty="0"/>
              <a:t>using namespace </a:t>
            </a:r>
            <a:r>
              <a:rPr lang="en-US" sz="2000" dirty="0" err="1"/>
              <a:t>std</a:t>
            </a:r>
            <a:r>
              <a:rPr lang="en-US" sz="2000" dirty="0"/>
              <a:t>;</a:t>
            </a:r>
          </a:p>
          <a:p>
            <a:pPr marL="0" indent="0">
              <a:buNone/>
            </a:pPr>
            <a:r>
              <a:rPr lang="fr-FR" sz="2000" dirty="0" err="1"/>
              <a:t>inline</a:t>
            </a:r>
            <a:r>
              <a:rPr lang="fr-FR" sz="2000" dirty="0"/>
              <a:t> int max(int a, int b)</a:t>
            </a:r>
          </a:p>
          <a:p>
            <a:pPr marL="0" indent="0">
              <a:buNone/>
            </a:pPr>
            <a:r>
              <a:rPr lang="en-US" sz="2000" dirty="0"/>
              <a:t>{</a:t>
            </a:r>
          </a:p>
          <a:p>
            <a:pPr marL="0" indent="0">
              <a:buNone/>
            </a:pPr>
            <a:r>
              <a:rPr lang="en-US" sz="2000" dirty="0"/>
              <a:t>return a&gt;b ? a : b;</a:t>
            </a:r>
          </a:p>
          <a:p>
            <a:pPr marL="0" indent="0">
              <a:buNone/>
            </a:pPr>
            <a:r>
              <a:rPr lang="en-US" sz="2000" dirty="0"/>
              <a:t>}</a:t>
            </a:r>
          </a:p>
          <a:p>
            <a:pPr marL="0" indent="0">
              <a:buNone/>
            </a:pPr>
            <a:r>
              <a:rPr lang="en-US" sz="2000" dirty="0"/>
              <a:t>int main()</a:t>
            </a:r>
          </a:p>
          <a:p>
            <a:pPr marL="0" indent="0">
              <a:buNone/>
            </a:pPr>
            <a:r>
              <a:rPr lang="en-US" sz="2000" dirty="0"/>
              <a:t>{</a:t>
            </a:r>
          </a:p>
          <a:p>
            <a:pPr marL="0" indent="0">
              <a:buNone/>
            </a:pPr>
            <a:r>
              <a:rPr lang="en-US" sz="2000" dirty="0" err="1"/>
              <a:t>cout</a:t>
            </a:r>
            <a:r>
              <a:rPr lang="en-US" sz="2000" dirty="0"/>
              <a:t> &lt;&lt; max(10, 20);</a:t>
            </a:r>
          </a:p>
          <a:p>
            <a:pPr marL="0" indent="0">
              <a:buNone/>
            </a:pPr>
            <a:r>
              <a:rPr lang="en-US" sz="2000" dirty="0" err="1"/>
              <a:t>cout</a:t>
            </a:r>
            <a:r>
              <a:rPr lang="en-US" sz="2000" dirty="0"/>
              <a:t> &lt;&lt; " " &lt;&lt; max(99, 88);</a:t>
            </a:r>
          </a:p>
          <a:p>
            <a:pPr marL="0" indent="0">
              <a:buNone/>
            </a:pPr>
            <a:r>
              <a:rPr lang="en-US" sz="2000" dirty="0"/>
              <a:t>return 0;</a:t>
            </a:r>
          </a:p>
          <a:p>
            <a:pPr marL="0" indent="0">
              <a:buNone/>
            </a:pPr>
            <a:r>
              <a:rPr lang="en-US" sz="2000" dirty="0"/>
              <a:t>}</a:t>
            </a:r>
          </a:p>
        </p:txBody>
      </p:sp>
      <p:sp>
        <p:nvSpPr>
          <p:cNvPr id="4" name="Content Placeholder 3"/>
          <p:cNvSpPr>
            <a:spLocks noGrp="1"/>
          </p:cNvSpPr>
          <p:nvPr>
            <p:ph sz="half" idx="2"/>
          </p:nvPr>
        </p:nvSpPr>
        <p:spPr>
          <a:xfrm>
            <a:off x="4648200" y="1828800"/>
            <a:ext cx="4038600" cy="4648200"/>
          </a:xfrm>
        </p:spPr>
        <p:txBody>
          <a:bodyPr>
            <a:noAutofit/>
          </a:bodyPr>
          <a:lstStyle/>
          <a:p>
            <a:pPr marL="0" indent="0">
              <a:buNone/>
            </a:pPr>
            <a:r>
              <a:rPr lang="en-US" sz="2000" b="1" dirty="0"/>
              <a:t>As far as the compiler is concerned, the preceding program is equivalent to this one:</a:t>
            </a:r>
          </a:p>
          <a:p>
            <a:pPr marL="0" indent="0">
              <a:buNone/>
            </a:pPr>
            <a:endParaRPr lang="en-US" sz="2000" dirty="0"/>
          </a:p>
          <a:p>
            <a:pPr marL="0" indent="0">
              <a:buNone/>
            </a:pPr>
            <a:r>
              <a:rPr lang="en-US" sz="2000" dirty="0"/>
              <a:t>#include &lt;</a:t>
            </a:r>
            <a:r>
              <a:rPr lang="en-US" sz="2000" dirty="0" err="1"/>
              <a:t>iostream</a:t>
            </a:r>
            <a:r>
              <a:rPr lang="en-US" sz="2000" dirty="0"/>
              <a:t>&gt;</a:t>
            </a:r>
          </a:p>
          <a:p>
            <a:pPr marL="0" indent="0">
              <a:buNone/>
            </a:pPr>
            <a:r>
              <a:rPr lang="en-US" sz="2000" dirty="0"/>
              <a:t>using namespace </a:t>
            </a:r>
            <a:r>
              <a:rPr lang="en-US" sz="2000" dirty="0" err="1"/>
              <a:t>std</a:t>
            </a:r>
            <a:r>
              <a:rPr lang="en-US" sz="2000" dirty="0"/>
              <a:t>;</a:t>
            </a:r>
          </a:p>
          <a:p>
            <a:pPr marL="0" indent="0">
              <a:buNone/>
            </a:pPr>
            <a:r>
              <a:rPr lang="en-US" sz="2000" dirty="0"/>
              <a:t>int main()</a:t>
            </a:r>
          </a:p>
          <a:p>
            <a:pPr marL="0" indent="0">
              <a:buNone/>
            </a:pPr>
            <a:r>
              <a:rPr lang="en-US" sz="2000" dirty="0"/>
              <a:t>{</a:t>
            </a:r>
          </a:p>
          <a:p>
            <a:pPr marL="0" indent="0">
              <a:buNone/>
            </a:pPr>
            <a:r>
              <a:rPr lang="en-US" sz="2000" dirty="0" err="1"/>
              <a:t>cout</a:t>
            </a:r>
            <a:r>
              <a:rPr lang="en-US" sz="2000" dirty="0"/>
              <a:t> &lt;&lt; (10&gt;20 ? 10 : 20);</a:t>
            </a:r>
          </a:p>
          <a:p>
            <a:pPr marL="0" indent="0">
              <a:buNone/>
            </a:pPr>
            <a:r>
              <a:rPr lang="en-US" sz="2000" dirty="0" err="1"/>
              <a:t>cout</a:t>
            </a:r>
            <a:r>
              <a:rPr lang="en-US" sz="2000" dirty="0"/>
              <a:t> &lt;&lt; " " &lt;&lt; (99&gt;88 ? 99 : 88);</a:t>
            </a:r>
          </a:p>
          <a:p>
            <a:pPr marL="0" indent="0">
              <a:buNone/>
            </a:pPr>
            <a:r>
              <a:rPr lang="en-US" sz="2000" dirty="0"/>
              <a:t>return 0;</a:t>
            </a:r>
          </a:p>
          <a:p>
            <a:pPr marL="0" indent="0">
              <a:buNone/>
            </a:pPr>
            <a:r>
              <a:rPr lang="en-US" sz="2000" dirty="0"/>
              <a:t>}</a:t>
            </a:r>
          </a:p>
        </p:txBody>
      </p:sp>
      <p:sp>
        <p:nvSpPr>
          <p:cNvPr id="5" name="Title 1"/>
          <p:cNvSpPr txBox="1">
            <a:spLocks/>
          </p:cNvSpPr>
          <p:nvPr/>
        </p:nvSpPr>
        <p:spPr>
          <a:xfrm>
            <a:off x="457200" y="0"/>
            <a:ext cx="8229600"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latin typeface="Cooper Black" pitchFamily="18" charset="0"/>
              </a:rPr>
              <a:t>Inline Functions</a:t>
            </a:r>
          </a:p>
        </p:txBody>
      </p:sp>
      <p:cxnSp>
        <p:nvCxnSpPr>
          <p:cNvPr id="7" name="Straight Connector 6"/>
          <p:cNvCxnSpPr/>
          <p:nvPr/>
        </p:nvCxnSpPr>
        <p:spPr>
          <a:xfrm>
            <a:off x="4114800" y="1905000"/>
            <a:ext cx="0" cy="48006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02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1699</TotalTime>
  <Words>2154</Words>
  <Application>Microsoft Office PowerPoint</Application>
  <PresentationFormat>On-screen Show (4:3)</PresentationFormat>
  <Paragraphs>325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Calibri</vt:lpstr>
      <vt:lpstr>Cooper Black</vt:lpstr>
      <vt:lpstr>Jokerman</vt:lpstr>
      <vt:lpstr>Times New Roman</vt:lpstr>
      <vt:lpstr>Wingdings</vt:lpstr>
      <vt:lpstr>Office Theme</vt:lpstr>
      <vt:lpstr>Object Oriented Programming I : Lecture 4</vt:lpstr>
      <vt:lpstr>Friend Function</vt:lpstr>
      <vt:lpstr>Friend Function</vt:lpstr>
      <vt:lpstr>Friend Function</vt:lpstr>
      <vt:lpstr>PowerPoint Presentation</vt:lpstr>
      <vt:lpstr>Friend Classes</vt:lpstr>
      <vt:lpstr>PowerPoint Presentation</vt:lpstr>
      <vt:lpstr>Inline Functions</vt:lpstr>
      <vt:lpstr>For example, in this program, the function max() is expanded in line instead of called:</vt:lpstr>
      <vt:lpstr>PowerPoint Presentation</vt:lpstr>
      <vt:lpstr>Automatic Inline Functions</vt:lpstr>
      <vt:lpstr>Automatic Inline Functions</vt:lpstr>
      <vt:lpstr>Arrays of Objects</vt:lpstr>
      <vt:lpstr>Arrays of Objects</vt:lpstr>
      <vt:lpstr>Arrays of Objects</vt:lpstr>
      <vt:lpstr>Pointers to Objects</vt:lpstr>
      <vt:lpstr>Pointers to Objects</vt:lpstr>
      <vt:lpstr>This Pointer</vt:lpstr>
      <vt:lpstr>Passing References to Objects</vt:lpstr>
      <vt:lpstr>Passing References to Objects</vt:lpstr>
      <vt:lpstr>Returning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Imtu</dc:creator>
  <cp:lastModifiedBy>Faisal</cp:lastModifiedBy>
  <cp:revision>138</cp:revision>
  <dcterms:created xsi:type="dcterms:W3CDTF">2016-11-16T15:33:25Z</dcterms:created>
  <dcterms:modified xsi:type="dcterms:W3CDTF">2017-05-16T18:45:03Z</dcterms:modified>
</cp:coreProperties>
</file>