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301" r:id="rId3"/>
    <p:sldId id="323" r:id="rId4"/>
    <p:sldId id="324" r:id="rId5"/>
    <p:sldId id="325" r:id="rId6"/>
    <p:sldId id="326" r:id="rId7"/>
    <p:sldId id="331" r:id="rId8"/>
    <p:sldId id="332" r:id="rId9"/>
    <p:sldId id="327" r:id="rId10"/>
    <p:sldId id="330" r:id="rId11"/>
    <p:sldId id="329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320B-959D-42AD-96E8-3F97EBB23A9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772B1-867A-4FF8-9BF8-074CE6AE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95EFC0-2668-4C2D-9246-F1EE64AB7181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4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387D-11F1-4257-8DB3-587450BF68D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ooper Black" pitchFamily="18" charset="0"/>
              </a:rPr>
              <a:t>Object Oriented Programming I: </a:t>
            </a:r>
            <a:r>
              <a:rPr lang="en-US" sz="6000" dirty="0" smtClean="0">
                <a:solidFill>
                  <a:srgbClr val="00B0F0"/>
                </a:solidFill>
                <a:latin typeface="Cooper Black" pitchFamily="18" charset="0"/>
              </a:rPr>
              <a:t>Lecture </a:t>
            </a:r>
            <a:r>
              <a:rPr lang="en-US" sz="6000" dirty="0" smtClean="0">
                <a:solidFill>
                  <a:srgbClr val="00B0F0"/>
                </a:solidFill>
                <a:latin typeface="Cooper Black" pitchFamily="18" charset="0"/>
              </a:rPr>
              <a:t>5</a:t>
            </a:r>
            <a:endParaRPr lang="en-US" sz="6000" dirty="0" smtClean="0">
              <a:solidFill>
                <a:srgbClr val="00B0F0"/>
              </a:solidFill>
              <a:latin typeface="Algerian" pitchFamily="82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858000" cy="1905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6"/>
                </a:solidFill>
                <a:latin typeface="Cooper Black" pitchFamily="18" charset="0"/>
              </a:rPr>
              <a:t>Ahmed Imteaj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900" dirty="0" smtClean="0">
                <a:solidFill>
                  <a:schemeClr val="bg1"/>
                </a:solidFill>
                <a:latin typeface="Cooper Black" pitchFamily="18" charset="0"/>
              </a:rPr>
              <a:t>Lecturer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Cooper Black" pitchFamily="18" charset="0"/>
              </a:rPr>
              <a:t>Dept. of CSE, IIUC</a:t>
            </a:r>
          </a:p>
        </p:txBody>
      </p:sp>
    </p:spTree>
    <p:extLst>
      <p:ext uri="{BB962C8B-B14F-4D97-AF65-F5344CB8AC3E}">
        <p14:creationId xmlns:p14="http://schemas.microsoft.com/office/powerpoint/2010/main" val="5651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pPr marL="0" indent="0">
              <a:buNone/>
            </a:pPr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/>
              <a:t>float </a:t>
            </a:r>
            <a:r>
              <a:rPr lang="en-US" sz="2000" b="1" dirty="0" err="1"/>
              <a:t>myfunc</a:t>
            </a:r>
            <a:r>
              <a:rPr lang="en-US" sz="2000" b="1" dirty="0"/>
              <a:t>(float i)</a:t>
            </a:r>
          </a:p>
          <a:p>
            <a:pPr marL="0" indent="0">
              <a:buNone/>
            </a:pPr>
            <a:r>
              <a:rPr lang="en-US" sz="2000" dirty="0"/>
              <a:t>{return i;}</a:t>
            </a:r>
          </a:p>
          <a:p>
            <a:pPr marL="0" indent="0">
              <a:buNone/>
            </a:pPr>
            <a:r>
              <a:rPr lang="en-US" sz="2000" b="1" dirty="0"/>
              <a:t>double </a:t>
            </a:r>
            <a:r>
              <a:rPr lang="en-US" sz="2000" b="1" dirty="0" err="1"/>
              <a:t>myfunc</a:t>
            </a:r>
            <a:r>
              <a:rPr lang="en-US" sz="2000" b="1" dirty="0"/>
              <a:t>(double i)</a:t>
            </a:r>
          </a:p>
          <a:p>
            <a:pPr marL="0" indent="0">
              <a:buNone/>
            </a:pPr>
            <a:r>
              <a:rPr lang="en-US" sz="2000" dirty="0"/>
              <a:t>{return -i;}</a:t>
            </a:r>
          </a:p>
          <a:p>
            <a:pPr marL="0" indent="0">
              <a:buNone/>
            </a:pPr>
            <a:r>
              <a:rPr lang="en-US" sz="2000" b="1" dirty="0" smtClean="0"/>
              <a:t>int </a:t>
            </a:r>
            <a:r>
              <a:rPr lang="en-US" sz="2000" b="1" dirty="0"/>
              <a:t>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fr-FR" sz="2000" dirty="0"/>
              <a:t>cout &lt;&lt; </a:t>
            </a:r>
            <a:r>
              <a:rPr lang="fr-FR" sz="2000" dirty="0" err="1"/>
              <a:t>myfunc</a:t>
            </a:r>
            <a:r>
              <a:rPr lang="fr-FR" sz="2000" dirty="0"/>
              <a:t>(10.1) &lt;&lt; " "; </a:t>
            </a:r>
            <a:r>
              <a:rPr lang="fr-FR" sz="2000" b="1" dirty="0"/>
              <a:t>// </a:t>
            </a:r>
            <a:r>
              <a:rPr lang="fr-FR" sz="2000" b="1" dirty="0" err="1"/>
              <a:t>unambiguous</a:t>
            </a:r>
            <a:r>
              <a:rPr lang="fr-FR" sz="2000" b="1" dirty="0"/>
              <a:t>, calls </a:t>
            </a:r>
            <a:r>
              <a:rPr lang="fr-FR" sz="2000" b="1" dirty="0" err="1"/>
              <a:t>myfunc</a:t>
            </a:r>
            <a:r>
              <a:rPr lang="fr-FR" sz="2000" b="1" dirty="0"/>
              <a:t>(double)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myfunc</a:t>
            </a:r>
            <a:r>
              <a:rPr lang="en-US" sz="2000" dirty="0"/>
              <a:t>(10); </a:t>
            </a:r>
            <a:r>
              <a:rPr lang="en-US" sz="2000" b="1" dirty="0">
                <a:solidFill>
                  <a:srgbClr val="FF0000"/>
                </a:solidFill>
              </a:rPr>
              <a:t>// ambiguous</a:t>
            </a:r>
          </a:p>
          <a:p>
            <a:pPr marL="0" indent="0">
              <a:buNone/>
            </a:pP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Cooper Black" pitchFamily="18" charset="0"/>
              </a:rPr>
              <a:t>Function Overloading </a:t>
            </a:r>
            <a:r>
              <a:rPr lang="en-US" sz="3600" dirty="0" smtClean="0">
                <a:latin typeface="Cooper Black" pitchFamily="18" charset="0"/>
              </a:rPr>
              <a:t>Ambiguity</a:t>
            </a:r>
            <a:endParaRPr lang="en-US" sz="36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pPr marL="0" indent="0">
              <a:buNone/>
            </a:pPr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myfunc</a:t>
            </a:r>
            <a:r>
              <a:rPr lang="en-US" sz="2000" dirty="0"/>
              <a:t>(int i);</a:t>
            </a:r>
          </a:p>
          <a:p>
            <a:pPr marL="0" indent="0">
              <a:buNone/>
            </a:pPr>
            <a:r>
              <a:rPr lang="sv-SE" sz="2000" dirty="0"/>
              <a:t>int myfunc(int i, int j=1);</a:t>
            </a:r>
          </a:p>
          <a:p>
            <a:pPr marL="0" indent="0">
              <a:buNone/>
            </a:pPr>
            <a:r>
              <a:rPr lang="en-US" sz="2000" b="1" dirty="0"/>
              <a:t>int main()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myfunc</a:t>
            </a:r>
            <a:r>
              <a:rPr lang="en-US" sz="2000" dirty="0"/>
              <a:t>(4, 5) &lt;&lt; " "; // unambiguous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 smtClean="0"/>
              <a:t>m</a:t>
            </a:r>
            <a:r>
              <a:rPr lang="en-US" sz="2000" dirty="0" err="1"/>
              <a:t>yfunc</a:t>
            </a:r>
            <a:r>
              <a:rPr lang="en-US" sz="2000" dirty="0"/>
              <a:t>(10); // </a:t>
            </a:r>
            <a:r>
              <a:rPr lang="en-US" sz="2000" dirty="0" smtClean="0"/>
              <a:t>ambiguous</a:t>
            </a:r>
          </a:p>
          <a:p>
            <a:pPr marL="0" indent="0">
              <a:buNone/>
            </a:pP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447800"/>
            <a:ext cx="0" cy="37338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1676400"/>
            <a:ext cx="3124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 </a:t>
            </a:r>
            <a:r>
              <a:rPr lang="en-US" sz="2000" b="1" dirty="0" err="1"/>
              <a:t>myfunc</a:t>
            </a:r>
            <a:r>
              <a:rPr lang="en-US" sz="2000" b="1" dirty="0"/>
              <a:t>(int i)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return i;</a:t>
            </a:r>
          </a:p>
          <a:p>
            <a:r>
              <a:rPr lang="en-US" sz="2000" dirty="0"/>
              <a:t>}</a:t>
            </a:r>
          </a:p>
          <a:p>
            <a:r>
              <a:rPr lang="sv-SE" sz="2000" b="1" dirty="0"/>
              <a:t>int myfunc(int i, int j)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return i*j;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Cooper Black" pitchFamily="18" charset="0"/>
              </a:rPr>
              <a:t>Function Overloading </a:t>
            </a:r>
            <a:r>
              <a:rPr lang="en-US" sz="3600" dirty="0" smtClean="0">
                <a:latin typeface="Cooper Black" pitchFamily="18" charset="0"/>
              </a:rPr>
              <a:t>Ambiguity</a:t>
            </a:r>
            <a:endParaRPr lang="en-US" sz="3600" dirty="0">
              <a:latin typeface="Cooper Blac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5368766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Here, in the first call to </a:t>
            </a:r>
            <a:r>
              <a:rPr lang="en-US" b="1" dirty="0" err="1"/>
              <a:t>myfunc</a:t>
            </a:r>
            <a:r>
              <a:rPr lang="en-US" b="1" dirty="0"/>
              <a:t>(), </a:t>
            </a:r>
            <a:r>
              <a:rPr lang="en-US" dirty="0"/>
              <a:t>two arguments are specified; therefore, no</a:t>
            </a:r>
          </a:p>
          <a:p>
            <a:pPr algn="r"/>
            <a:r>
              <a:rPr lang="en-US" dirty="0"/>
              <a:t>ambiguity is introduced and </a:t>
            </a:r>
            <a:r>
              <a:rPr lang="en-US" b="1" dirty="0" err="1"/>
              <a:t>myfunc</a:t>
            </a:r>
            <a:r>
              <a:rPr lang="en-US" b="1" dirty="0"/>
              <a:t>(int i, int j) </a:t>
            </a:r>
            <a:r>
              <a:rPr lang="en-US" dirty="0"/>
              <a:t>is called. However, when the second</a:t>
            </a:r>
          </a:p>
          <a:p>
            <a:pPr algn="r"/>
            <a:r>
              <a:rPr lang="en-US" dirty="0"/>
              <a:t>call to </a:t>
            </a:r>
            <a:r>
              <a:rPr lang="en-US" b="1" dirty="0" err="1"/>
              <a:t>myfunc</a:t>
            </a:r>
            <a:r>
              <a:rPr lang="en-US" b="1" dirty="0"/>
              <a:t>() </a:t>
            </a:r>
            <a:r>
              <a:rPr lang="en-US" dirty="0"/>
              <a:t>is made, ambiguity occurs because the compiler does not know</a:t>
            </a:r>
          </a:p>
          <a:p>
            <a:pPr algn="r"/>
            <a:r>
              <a:rPr lang="en-US" dirty="0"/>
              <a:t>whether to call the version of </a:t>
            </a:r>
            <a:r>
              <a:rPr lang="en-US" b="1" dirty="0" err="1"/>
              <a:t>myfunc</a:t>
            </a:r>
            <a:r>
              <a:rPr lang="en-US" b="1" dirty="0"/>
              <a:t>() </a:t>
            </a:r>
            <a:r>
              <a:rPr lang="en-US" dirty="0"/>
              <a:t>that takes one argument or to apply the default</a:t>
            </a:r>
          </a:p>
          <a:p>
            <a:pPr algn="r"/>
            <a:r>
              <a:rPr lang="en-US" dirty="0"/>
              <a:t>to the version that takes two arguments.</a:t>
            </a:r>
          </a:p>
        </p:txBody>
      </p:sp>
    </p:spTree>
    <p:extLst>
      <p:ext uri="{BB962C8B-B14F-4D97-AF65-F5344CB8AC3E}">
        <p14:creationId xmlns:p14="http://schemas.microsoft.com/office/powerpoint/2010/main" val="348826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305800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Jokerman" pitchFamily="82" charset="0"/>
              </a:rPr>
              <a:t>Thank You!!</a:t>
            </a:r>
            <a:endParaRPr lang="en-US" sz="6600" dirty="0">
              <a:solidFill>
                <a:schemeClr val="bg1"/>
              </a:solidFill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Function Overloading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Function overloading is the process of using the same name for two or more functions.</a:t>
            </a:r>
          </a:p>
          <a:p>
            <a:pPr algn="just"/>
            <a:r>
              <a:rPr lang="en-US" dirty="0"/>
              <a:t>The secret to overloading is that each redefinition of the function must use </a:t>
            </a:r>
            <a:r>
              <a:rPr lang="en-US" dirty="0" smtClean="0"/>
              <a:t>either different </a:t>
            </a:r>
            <a:r>
              <a:rPr lang="en-US" dirty="0"/>
              <a:t>types of parameters or a different number of parameters.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only </a:t>
            </a:r>
            <a:r>
              <a:rPr lang="en-US" dirty="0" smtClean="0"/>
              <a:t>through these </a:t>
            </a:r>
            <a:r>
              <a:rPr lang="en-US" dirty="0"/>
              <a:t>differences that the compiler knows which function to call in </a:t>
            </a:r>
            <a:r>
              <a:rPr lang="en-US" dirty="0" smtClean="0"/>
              <a:t>any given </a:t>
            </a:r>
            <a:r>
              <a:rPr lang="en-US" dirty="0"/>
              <a:t>situation.</a:t>
            </a:r>
          </a:p>
        </p:txBody>
      </p:sp>
    </p:spTree>
    <p:extLst>
      <p:ext uri="{BB962C8B-B14F-4D97-AF65-F5344CB8AC3E}">
        <p14:creationId xmlns:p14="http://schemas.microsoft.com/office/powerpoint/2010/main" val="26905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200" b="1" dirty="0"/>
              <a:t>#include &lt;</a:t>
            </a:r>
            <a:r>
              <a:rPr lang="en-US" sz="2200" b="1" dirty="0" err="1"/>
              <a:t>iostream</a:t>
            </a:r>
            <a:r>
              <a:rPr lang="en-US" sz="2200" b="1" dirty="0"/>
              <a:t>&gt;</a:t>
            </a:r>
          </a:p>
          <a:p>
            <a:pPr marL="400050" lvl="1" indent="0">
              <a:buNone/>
            </a:pPr>
            <a:r>
              <a:rPr lang="en-US" sz="2200" b="1" dirty="0"/>
              <a:t>using namespace </a:t>
            </a:r>
            <a:r>
              <a:rPr lang="en-US" sz="2200" b="1" dirty="0" err="1"/>
              <a:t>std</a:t>
            </a:r>
            <a:r>
              <a:rPr lang="en-US" sz="2200" b="1" dirty="0"/>
              <a:t>;</a:t>
            </a:r>
          </a:p>
          <a:p>
            <a:pPr marL="400050" lvl="1" indent="0">
              <a:buNone/>
            </a:pPr>
            <a:r>
              <a:rPr lang="en-US" sz="2200" dirty="0"/>
              <a:t>int </a:t>
            </a:r>
            <a:r>
              <a:rPr lang="en-US" sz="2200" dirty="0" err="1"/>
              <a:t>myfunc</a:t>
            </a:r>
            <a:r>
              <a:rPr lang="en-US" sz="2200" dirty="0"/>
              <a:t>(int i); // these differ in types of parameters</a:t>
            </a:r>
          </a:p>
          <a:p>
            <a:pPr marL="400050" lvl="1" indent="0">
              <a:buNone/>
            </a:pPr>
            <a:r>
              <a:rPr lang="en-US" sz="2200" dirty="0"/>
              <a:t>double </a:t>
            </a:r>
            <a:r>
              <a:rPr lang="en-US" sz="2200" dirty="0" err="1"/>
              <a:t>myfunc</a:t>
            </a:r>
            <a:r>
              <a:rPr lang="en-US" sz="2200" dirty="0"/>
              <a:t>(double i);</a:t>
            </a:r>
          </a:p>
          <a:p>
            <a:pPr marL="400050" lvl="1" indent="0">
              <a:buNone/>
            </a:pPr>
            <a:r>
              <a:rPr lang="en-US" sz="2200" b="1" dirty="0"/>
              <a:t>int main()</a:t>
            </a:r>
          </a:p>
          <a:p>
            <a:pPr marL="400050" lvl="1" indent="0">
              <a:buNone/>
            </a:pPr>
            <a:r>
              <a:rPr lang="en-US" sz="2200" b="1" dirty="0"/>
              <a:t>{</a:t>
            </a:r>
          </a:p>
          <a:p>
            <a:pPr marL="400050" lvl="1" indent="0">
              <a:buNone/>
            </a:pPr>
            <a:r>
              <a:rPr lang="en-US" sz="2200" dirty="0" err="1"/>
              <a:t>cout</a:t>
            </a:r>
            <a:r>
              <a:rPr lang="en-US" sz="2200" dirty="0"/>
              <a:t> &lt;&lt; </a:t>
            </a:r>
            <a:r>
              <a:rPr lang="en-US" sz="2200" dirty="0" err="1"/>
              <a:t>myfunc</a:t>
            </a:r>
            <a:r>
              <a:rPr lang="en-US" sz="2200" dirty="0"/>
              <a:t>(10) &lt;&lt; " "; // calls </a:t>
            </a:r>
            <a:r>
              <a:rPr lang="en-US" sz="2200" dirty="0" err="1"/>
              <a:t>myfunc</a:t>
            </a:r>
            <a:r>
              <a:rPr lang="en-US" sz="2200" dirty="0"/>
              <a:t>(int i)</a:t>
            </a:r>
          </a:p>
          <a:p>
            <a:pPr marL="400050" lvl="1" indent="0">
              <a:buNone/>
            </a:pPr>
            <a:r>
              <a:rPr lang="en-US" sz="2200" dirty="0" err="1"/>
              <a:t>cout</a:t>
            </a:r>
            <a:r>
              <a:rPr lang="en-US" sz="2200" dirty="0"/>
              <a:t> &lt;&lt; </a:t>
            </a:r>
            <a:r>
              <a:rPr lang="en-US" sz="2200" dirty="0" err="1"/>
              <a:t>myfunc</a:t>
            </a:r>
            <a:r>
              <a:rPr lang="en-US" sz="2200" dirty="0"/>
              <a:t>(5.4); // calls </a:t>
            </a:r>
            <a:r>
              <a:rPr lang="en-US" sz="2200" dirty="0" err="1"/>
              <a:t>myfunc</a:t>
            </a:r>
            <a:r>
              <a:rPr lang="en-US" sz="2200" dirty="0"/>
              <a:t>(double i)</a:t>
            </a:r>
          </a:p>
          <a:p>
            <a:pPr marL="400050" lvl="1" indent="0">
              <a:buNone/>
            </a:pPr>
            <a:r>
              <a:rPr lang="en-US" sz="2200" dirty="0"/>
              <a:t>return 0</a:t>
            </a:r>
            <a:r>
              <a:rPr lang="en-US" sz="2200" dirty="0" smtClean="0"/>
              <a:t>;</a:t>
            </a:r>
            <a:r>
              <a:rPr lang="en-US" sz="2200" b="1" dirty="0" smtClean="0"/>
              <a:t>}</a:t>
            </a:r>
            <a:endParaRPr lang="en-US" sz="2200" b="1" dirty="0"/>
          </a:p>
          <a:p>
            <a:pPr marL="40005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double </a:t>
            </a:r>
            <a:r>
              <a:rPr lang="en-US" sz="2200" b="1" dirty="0" err="1">
                <a:solidFill>
                  <a:srgbClr val="FF0000"/>
                </a:solidFill>
              </a:rPr>
              <a:t>myfunc</a:t>
            </a:r>
            <a:r>
              <a:rPr lang="en-US" sz="2200" b="1" dirty="0">
                <a:solidFill>
                  <a:srgbClr val="FF0000"/>
                </a:solidFill>
              </a:rPr>
              <a:t>(double i)</a:t>
            </a:r>
          </a:p>
          <a:p>
            <a:pPr marL="400050" lvl="1" indent="0">
              <a:buNone/>
            </a:pPr>
            <a:r>
              <a:rPr lang="en-US" sz="2200" dirty="0" smtClean="0"/>
              <a:t>{return </a:t>
            </a:r>
            <a:r>
              <a:rPr lang="en-US" sz="2200" dirty="0"/>
              <a:t>i</a:t>
            </a:r>
            <a:r>
              <a:rPr lang="en-US" sz="2200" dirty="0" smtClean="0"/>
              <a:t>;}</a:t>
            </a:r>
            <a:endParaRPr lang="en-US" sz="2200" dirty="0"/>
          </a:p>
          <a:p>
            <a:pPr marL="40005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int </a:t>
            </a:r>
            <a:r>
              <a:rPr lang="en-US" sz="2200" b="1" dirty="0" err="1">
                <a:solidFill>
                  <a:srgbClr val="FF0000"/>
                </a:solidFill>
              </a:rPr>
              <a:t>myfunc</a:t>
            </a:r>
            <a:r>
              <a:rPr lang="en-US" sz="2200" b="1" dirty="0">
                <a:solidFill>
                  <a:srgbClr val="FF0000"/>
                </a:solidFill>
              </a:rPr>
              <a:t>(int i)</a:t>
            </a:r>
          </a:p>
          <a:p>
            <a:pPr marL="400050" lvl="1" indent="0">
              <a:buNone/>
            </a:pPr>
            <a:r>
              <a:rPr lang="en-US" sz="2200" dirty="0" smtClean="0"/>
              <a:t>{return </a:t>
            </a:r>
            <a:r>
              <a:rPr lang="en-US" sz="2200" dirty="0"/>
              <a:t>i</a:t>
            </a:r>
            <a:r>
              <a:rPr lang="en-US" sz="2200" dirty="0" smtClean="0"/>
              <a:t>;}</a:t>
            </a:r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Function Overloading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>
                <a:latin typeface="Cooper Black" pitchFamily="18" charset="0"/>
              </a:rPr>
              <a:t>Address of an Overloaded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obtain the address of a function. One reason to </a:t>
            </a:r>
            <a:r>
              <a:rPr lang="en-US" dirty="0" smtClean="0"/>
              <a:t>do so </a:t>
            </a:r>
            <a:r>
              <a:rPr lang="en-US" dirty="0"/>
              <a:t>is to assign the address of the function to a pointer and then call that </a:t>
            </a:r>
            <a:r>
              <a:rPr lang="en-US" dirty="0" smtClean="0"/>
              <a:t>function through </a:t>
            </a:r>
            <a:r>
              <a:rPr lang="en-US" dirty="0"/>
              <a:t>that pointer. If the function is not overloaded, this process is straightforward.</a:t>
            </a:r>
          </a:p>
          <a:p>
            <a:pPr algn="just"/>
            <a:r>
              <a:rPr lang="en-US" dirty="0"/>
              <a:t>However, for overloaded functions, the process requires a little more </a:t>
            </a:r>
            <a:r>
              <a:rPr lang="en-US" dirty="0" smtClean="0"/>
              <a:t>works to do. To understand </a:t>
            </a:r>
            <a:r>
              <a:rPr lang="en-US" dirty="0"/>
              <a:t>why, first consider this statement, which assigns the address of </a:t>
            </a:r>
            <a:r>
              <a:rPr lang="en-US" dirty="0" smtClean="0"/>
              <a:t>some function </a:t>
            </a:r>
            <a:r>
              <a:rPr lang="en-US" dirty="0"/>
              <a:t>called </a:t>
            </a:r>
            <a:r>
              <a:rPr lang="en-US" b="1" dirty="0" err="1"/>
              <a:t>myfunc</a:t>
            </a:r>
            <a:r>
              <a:rPr lang="en-US" b="1" dirty="0"/>
              <a:t>() </a:t>
            </a:r>
            <a:r>
              <a:rPr lang="en-US" dirty="0"/>
              <a:t>to a pointer called </a:t>
            </a:r>
            <a:r>
              <a:rPr lang="en-US" b="1" dirty="0"/>
              <a:t>p</a:t>
            </a:r>
            <a:r>
              <a:rPr lang="en-US" dirty="0"/>
              <a:t>:</a:t>
            </a:r>
          </a:p>
          <a:p>
            <a:pPr marL="1714500" lvl="4" indent="0" algn="just">
              <a:buNone/>
            </a:pPr>
            <a:r>
              <a:rPr lang="en-US" sz="3400" b="1" dirty="0">
                <a:solidFill>
                  <a:srgbClr val="FF0000"/>
                </a:solidFill>
              </a:rPr>
              <a:t>p = </a:t>
            </a:r>
            <a:r>
              <a:rPr lang="en-US" sz="3400" b="1" dirty="0" err="1">
                <a:solidFill>
                  <a:srgbClr val="FF0000"/>
                </a:solidFill>
              </a:rPr>
              <a:t>myfunc</a:t>
            </a:r>
            <a:r>
              <a:rPr lang="en-US" sz="3400" b="1" dirty="0">
                <a:solidFill>
                  <a:srgbClr val="FF0000"/>
                </a:solidFill>
              </a:rPr>
              <a:t>;</a:t>
            </a:r>
          </a:p>
          <a:p>
            <a:pPr algn="just"/>
            <a:r>
              <a:rPr lang="en-US" dirty="0"/>
              <a:t>If </a:t>
            </a:r>
            <a:r>
              <a:rPr lang="en-US" b="1" dirty="0" err="1"/>
              <a:t>myfunc</a:t>
            </a:r>
            <a:r>
              <a:rPr lang="en-US" b="1" dirty="0"/>
              <a:t>() </a:t>
            </a:r>
            <a:r>
              <a:rPr lang="en-US" dirty="0"/>
              <a:t>is not overloaded, there is one and only one function called </a:t>
            </a:r>
            <a:r>
              <a:rPr lang="en-US" b="1" dirty="0" err="1"/>
              <a:t>myfunc</a:t>
            </a:r>
            <a:r>
              <a:rPr lang="en-US" b="1" dirty="0"/>
              <a:t>(), </a:t>
            </a:r>
            <a:r>
              <a:rPr lang="en-US" dirty="0" smtClean="0"/>
              <a:t>and the </a:t>
            </a:r>
            <a:r>
              <a:rPr lang="en-US" dirty="0"/>
              <a:t>compiler has no difficulty assigning its address to </a:t>
            </a:r>
            <a:r>
              <a:rPr lang="en-US" b="1" dirty="0"/>
              <a:t>p</a:t>
            </a:r>
            <a:r>
              <a:rPr lang="en-US" dirty="0"/>
              <a:t>. However, if </a:t>
            </a:r>
            <a:r>
              <a:rPr lang="en-US" b="1" dirty="0" err="1"/>
              <a:t>myfunc</a:t>
            </a:r>
            <a:r>
              <a:rPr lang="en-US" b="1" dirty="0"/>
              <a:t>() </a:t>
            </a:r>
            <a:r>
              <a:rPr lang="en-US" dirty="0" smtClean="0"/>
              <a:t>is overloaded</a:t>
            </a:r>
            <a:r>
              <a:rPr lang="en-US" dirty="0"/>
              <a:t>, how does the compiler know which version's address to assign to </a:t>
            </a:r>
            <a:r>
              <a:rPr lang="en-US" b="1" dirty="0"/>
              <a:t>p</a:t>
            </a:r>
            <a:r>
              <a:rPr lang="en-US" dirty="0"/>
              <a:t>? </a:t>
            </a:r>
            <a:r>
              <a:rPr lang="en-US" dirty="0" smtClean="0"/>
              <a:t>The answer </a:t>
            </a:r>
            <a:r>
              <a:rPr lang="en-US" dirty="0"/>
              <a:t>is that it depends upon how </a:t>
            </a:r>
            <a:r>
              <a:rPr lang="en-US" b="1" dirty="0"/>
              <a:t>p </a:t>
            </a:r>
            <a:r>
              <a:rPr lang="en-US" dirty="0"/>
              <a:t>is declared. For example, consider this program:</a:t>
            </a:r>
          </a:p>
        </p:txBody>
      </p:sp>
    </p:spTree>
    <p:extLst>
      <p:ext uri="{BB962C8B-B14F-4D97-AF65-F5344CB8AC3E}">
        <p14:creationId xmlns:p14="http://schemas.microsoft.com/office/powerpoint/2010/main" val="29306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#include &lt;</a:t>
            </a:r>
            <a:r>
              <a:rPr lang="en-US" sz="2200" b="1" dirty="0" err="1"/>
              <a:t>iostream</a:t>
            </a:r>
            <a:r>
              <a:rPr lang="en-US" sz="2200" b="1" dirty="0"/>
              <a:t>&gt;</a:t>
            </a:r>
          </a:p>
          <a:p>
            <a:pPr marL="0" indent="0">
              <a:buNone/>
            </a:pPr>
            <a:r>
              <a:rPr lang="en-US" sz="2200" b="1" dirty="0"/>
              <a:t>using namespace </a:t>
            </a:r>
            <a:r>
              <a:rPr lang="en-US" sz="2200" b="1" dirty="0" err="1"/>
              <a:t>std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dirty="0"/>
              <a:t>int </a:t>
            </a:r>
            <a:r>
              <a:rPr lang="en-US" sz="2200" dirty="0" err="1"/>
              <a:t>myfunc</a:t>
            </a:r>
            <a:r>
              <a:rPr lang="en-US" sz="2200" dirty="0"/>
              <a:t>(int a);</a:t>
            </a:r>
          </a:p>
          <a:p>
            <a:pPr marL="0" indent="0">
              <a:buNone/>
            </a:pPr>
            <a:r>
              <a:rPr lang="en-US" sz="2200" dirty="0"/>
              <a:t>int </a:t>
            </a:r>
            <a:r>
              <a:rPr lang="en-US" sz="2200" dirty="0" err="1"/>
              <a:t>myfunc</a:t>
            </a:r>
            <a:r>
              <a:rPr lang="en-US" sz="2200" dirty="0"/>
              <a:t>(int a, int b);</a:t>
            </a:r>
          </a:p>
          <a:p>
            <a:pPr marL="0" indent="0">
              <a:buNone/>
            </a:pPr>
            <a:r>
              <a:rPr lang="en-US" sz="2200" dirty="0"/>
              <a:t>int main()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int (*</a:t>
            </a:r>
            <a:r>
              <a:rPr lang="en-US" sz="2200" dirty="0" err="1">
                <a:solidFill>
                  <a:srgbClr val="00B050"/>
                </a:solidFill>
              </a:rPr>
              <a:t>fp</a:t>
            </a:r>
            <a:r>
              <a:rPr lang="en-US" sz="2200" dirty="0">
                <a:solidFill>
                  <a:srgbClr val="00B050"/>
                </a:solidFill>
              </a:rPr>
              <a:t>)(int a); </a:t>
            </a:r>
            <a:r>
              <a:rPr lang="en-US" sz="2200" dirty="0"/>
              <a:t>// pointer to int f(int)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7030A0"/>
                </a:solidFill>
              </a:rPr>
              <a:t>fp</a:t>
            </a:r>
            <a:r>
              <a:rPr lang="en-US" sz="2200" dirty="0">
                <a:solidFill>
                  <a:srgbClr val="7030A0"/>
                </a:solidFill>
              </a:rPr>
              <a:t> = </a:t>
            </a:r>
            <a:r>
              <a:rPr lang="en-US" sz="2200" dirty="0" err="1">
                <a:solidFill>
                  <a:srgbClr val="7030A0"/>
                </a:solidFill>
              </a:rPr>
              <a:t>myfunc</a:t>
            </a:r>
            <a:r>
              <a:rPr lang="en-US" sz="2200" dirty="0">
                <a:solidFill>
                  <a:srgbClr val="7030A0"/>
                </a:solidFill>
              </a:rPr>
              <a:t>; </a:t>
            </a:r>
            <a:r>
              <a:rPr lang="en-US" sz="2200" dirty="0"/>
              <a:t>// points to </a:t>
            </a:r>
            <a:r>
              <a:rPr lang="en-US" sz="2200" dirty="0" err="1"/>
              <a:t>myfunc</a:t>
            </a:r>
            <a:r>
              <a:rPr lang="en-US" sz="2200" dirty="0"/>
              <a:t>(int)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cout</a:t>
            </a:r>
            <a:r>
              <a:rPr lang="en-US" sz="2200" b="1" dirty="0">
                <a:solidFill>
                  <a:srgbClr val="FF0000"/>
                </a:solidFill>
              </a:rPr>
              <a:t> &lt;&lt; </a:t>
            </a:r>
            <a:r>
              <a:rPr lang="en-US" sz="2200" b="1" dirty="0" err="1">
                <a:solidFill>
                  <a:srgbClr val="FF0000"/>
                </a:solidFill>
              </a:rPr>
              <a:t>fp</a:t>
            </a:r>
            <a:r>
              <a:rPr lang="en-US" sz="2200" b="1" dirty="0">
                <a:solidFill>
                  <a:srgbClr val="FF0000"/>
                </a:solidFill>
              </a:rPr>
              <a:t>(5);</a:t>
            </a:r>
          </a:p>
          <a:p>
            <a:pPr marL="0" indent="0">
              <a:buNone/>
            </a:pPr>
            <a:r>
              <a:rPr lang="en-US" sz="2200" dirty="0"/>
              <a:t>return 0;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>
                <a:latin typeface="Cooper Black" pitchFamily="18" charset="0"/>
              </a:rPr>
              <a:t>Address of an Overloaded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600200"/>
            <a:ext cx="304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int </a:t>
            </a:r>
            <a:r>
              <a:rPr lang="en-US" sz="2200" b="1" dirty="0" err="1"/>
              <a:t>myfunc</a:t>
            </a:r>
            <a:r>
              <a:rPr lang="en-US" sz="2200" b="1" dirty="0"/>
              <a:t>(int a)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return a;</a:t>
            </a:r>
          </a:p>
          <a:p>
            <a:r>
              <a:rPr lang="en-US" sz="2200" dirty="0"/>
              <a:t>}</a:t>
            </a:r>
          </a:p>
          <a:p>
            <a:r>
              <a:rPr lang="en-US" sz="2200" b="1" dirty="0"/>
              <a:t>int </a:t>
            </a:r>
            <a:r>
              <a:rPr lang="en-US" sz="2200" b="1" dirty="0" err="1"/>
              <a:t>myfunc</a:t>
            </a:r>
            <a:r>
              <a:rPr lang="en-US" sz="2200" b="1" dirty="0"/>
              <a:t>(int a, int b</a:t>
            </a:r>
            <a:r>
              <a:rPr lang="en-US" sz="2200" dirty="0"/>
              <a:t>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return a*b;</a:t>
            </a:r>
          </a:p>
          <a:p>
            <a:r>
              <a:rPr lang="en-US" sz="2200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00600" y="1295400"/>
            <a:ext cx="0" cy="55626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Here, there are two versions of </a:t>
            </a:r>
            <a:r>
              <a:rPr lang="en-US" sz="2000" b="1" dirty="0" err="1"/>
              <a:t>myfunc</a:t>
            </a:r>
            <a:r>
              <a:rPr lang="en-US" sz="2000" b="1" dirty="0"/>
              <a:t>() </a:t>
            </a:r>
            <a:r>
              <a:rPr lang="en-US" sz="2000" dirty="0"/>
              <a:t>. Both return </a:t>
            </a:r>
            <a:r>
              <a:rPr lang="en-US" sz="2000" b="1" dirty="0"/>
              <a:t>int</a:t>
            </a:r>
            <a:r>
              <a:rPr lang="en-US" sz="2000" dirty="0"/>
              <a:t>, but one takes a </a:t>
            </a:r>
            <a:r>
              <a:rPr lang="en-US" sz="2000" dirty="0" smtClean="0"/>
              <a:t>single integer </a:t>
            </a:r>
            <a:r>
              <a:rPr lang="en-US" sz="2000" dirty="0"/>
              <a:t>argument; the other requires two integer arguments. </a:t>
            </a:r>
            <a:endParaRPr lang="en-US" sz="2000" dirty="0" smtClean="0"/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the program, </a:t>
            </a:r>
            <a:r>
              <a:rPr lang="en-US" sz="2000" b="1" dirty="0" err="1"/>
              <a:t>fp</a:t>
            </a:r>
            <a:r>
              <a:rPr lang="en-US" sz="2000" b="1" dirty="0"/>
              <a:t> </a:t>
            </a:r>
            <a:r>
              <a:rPr lang="en-US" sz="2000" dirty="0" smtClean="0"/>
              <a:t>is declared </a:t>
            </a:r>
            <a:r>
              <a:rPr lang="en-US" sz="2000" dirty="0"/>
              <a:t>as a pointer to a function that returns an integer and that takes one </a:t>
            </a:r>
            <a:r>
              <a:rPr lang="en-US" sz="2000" dirty="0" smtClean="0"/>
              <a:t>integer argument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When </a:t>
            </a:r>
            <a:r>
              <a:rPr lang="en-US" sz="2000" b="1" dirty="0" err="1"/>
              <a:t>fp</a:t>
            </a:r>
            <a:r>
              <a:rPr lang="en-US" sz="2000" b="1" dirty="0"/>
              <a:t> </a:t>
            </a:r>
            <a:r>
              <a:rPr lang="en-US" sz="2000" dirty="0"/>
              <a:t>is assigned the address </a:t>
            </a:r>
            <a:r>
              <a:rPr lang="en-US" sz="2000" dirty="0" smtClean="0"/>
              <a:t>of </a:t>
            </a:r>
            <a:r>
              <a:rPr lang="en-US" sz="2000" b="1" dirty="0" err="1" smtClean="0"/>
              <a:t>myfunc</a:t>
            </a:r>
            <a:r>
              <a:rPr lang="en-US" sz="2000" b="1" dirty="0" smtClean="0"/>
              <a:t>()</a:t>
            </a:r>
            <a:r>
              <a:rPr lang="en-US" sz="2000" dirty="0" smtClean="0"/>
              <a:t>, C</a:t>
            </a:r>
            <a:r>
              <a:rPr lang="en-US" sz="2000" dirty="0"/>
              <a:t>++ uses this information </a:t>
            </a:r>
            <a:r>
              <a:rPr lang="en-US" sz="2000" dirty="0" smtClean="0"/>
              <a:t>to select the </a:t>
            </a:r>
            <a:r>
              <a:rPr lang="en-US" sz="2000" b="1" dirty="0" err="1" smtClean="0"/>
              <a:t>myfunc</a:t>
            </a:r>
            <a:r>
              <a:rPr lang="en-US" sz="2000" b="1" dirty="0" smtClean="0"/>
              <a:t>(int </a:t>
            </a:r>
            <a:r>
              <a:rPr lang="en-US" sz="2000" b="1" dirty="0"/>
              <a:t>a) </a:t>
            </a:r>
            <a:r>
              <a:rPr lang="en-US" sz="2000" dirty="0"/>
              <a:t>version of </a:t>
            </a:r>
            <a:r>
              <a:rPr lang="en-US" sz="2000" b="1" dirty="0" err="1"/>
              <a:t>myfunc</a:t>
            </a:r>
            <a:r>
              <a:rPr lang="en-US" sz="2000" b="1" dirty="0"/>
              <a:t>(). </a:t>
            </a:r>
            <a:r>
              <a:rPr lang="en-US" sz="2000" dirty="0"/>
              <a:t>Had </a:t>
            </a:r>
            <a:r>
              <a:rPr lang="en-US" sz="2000" b="1" dirty="0" err="1"/>
              <a:t>fp</a:t>
            </a:r>
            <a:r>
              <a:rPr lang="en-US" sz="2000" b="1" dirty="0"/>
              <a:t> </a:t>
            </a:r>
            <a:r>
              <a:rPr lang="en-US" sz="2000" dirty="0"/>
              <a:t>been declared like this: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int (*</a:t>
            </a:r>
            <a:r>
              <a:rPr lang="en-US" sz="2400" dirty="0" err="1">
                <a:solidFill>
                  <a:srgbClr val="FF0000"/>
                </a:solidFill>
              </a:rPr>
              <a:t>fp</a:t>
            </a:r>
            <a:r>
              <a:rPr lang="en-US" sz="2400" dirty="0">
                <a:solidFill>
                  <a:srgbClr val="FF0000"/>
                </a:solidFill>
              </a:rPr>
              <a:t>)(int a, int b);</a:t>
            </a:r>
          </a:p>
          <a:p>
            <a:pPr marL="400050" lvl="1" indent="0">
              <a:buNone/>
            </a:pPr>
            <a:r>
              <a:rPr lang="en-US" sz="2000" dirty="0"/>
              <a:t>then </a:t>
            </a:r>
            <a:r>
              <a:rPr lang="en-US" sz="2000" b="1" dirty="0" err="1"/>
              <a:t>fp</a:t>
            </a:r>
            <a:r>
              <a:rPr lang="en-US" sz="2000" b="1" dirty="0"/>
              <a:t> </a:t>
            </a:r>
            <a:r>
              <a:rPr lang="en-US" sz="2000" dirty="0"/>
              <a:t>would have been assigned the address of the </a:t>
            </a:r>
            <a:r>
              <a:rPr lang="en-US" sz="2000" b="1" dirty="0" err="1"/>
              <a:t>myfunc</a:t>
            </a:r>
            <a:r>
              <a:rPr lang="en-US" sz="2000" b="1" dirty="0"/>
              <a:t>(int a, int b) </a:t>
            </a:r>
            <a:r>
              <a:rPr lang="en-US" sz="2000" dirty="0"/>
              <a:t>version </a:t>
            </a:r>
            <a:r>
              <a:rPr lang="en-US" sz="2000" dirty="0" smtClean="0"/>
              <a:t>of </a:t>
            </a:r>
            <a:r>
              <a:rPr lang="en-US" sz="2000" b="1" dirty="0" err="1" smtClean="0"/>
              <a:t>myfunc</a:t>
            </a:r>
            <a:r>
              <a:rPr lang="en-US" sz="2000" b="1" dirty="0"/>
              <a:t>().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>
                <a:latin typeface="Cooper Black" pitchFamily="18" charset="0"/>
              </a:rPr>
              <a:t>Address of an Overloaded Function</a:t>
            </a:r>
          </a:p>
        </p:txBody>
      </p:sp>
    </p:spTree>
    <p:extLst>
      <p:ext uri="{BB962C8B-B14F-4D97-AF65-F5344CB8AC3E}">
        <p14:creationId xmlns:p14="http://schemas.microsoft.com/office/powerpoint/2010/main" val="39367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Default Arguments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/>
              <a:t>C++ allows a function to assign a parameter a default value when </a:t>
            </a:r>
            <a:r>
              <a:rPr lang="en-US" sz="2600" dirty="0" smtClean="0"/>
              <a:t>no argument corresponding </a:t>
            </a:r>
            <a:r>
              <a:rPr lang="en-US" sz="2600" dirty="0"/>
              <a:t>to that parameter is specified in a call to that function. </a:t>
            </a:r>
            <a:r>
              <a:rPr lang="en-US" sz="2600" dirty="0" smtClean="0"/>
              <a:t>For example, </a:t>
            </a:r>
          </a:p>
          <a:p>
            <a:pPr marL="800100" lvl="2" indent="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void </a:t>
            </a:r>
            <a:r>
              <a:rPr lang="en-US" sz="2600" b="1" dirty="0" err="1" smtClean="0">
                <a:solidFill>
                  <a:srgbClr val="0070C0"/>
                </a:solidFill>
              </a:rPr>
              <a:t>myfunc</a:t>
            </a:r>
            <a:r>
              <a:rPr lang="en-US" sz="2600" b="1" dirty="0" smtClean="0">
                <a:solidFill>
                  <a:srgbClr val="0070C0"/>
                </a:solidFill>
              </a:rPr>
              <a:t>(double d = 0.0)</a:t>
            </a:r>
          </a:p>
          <a:p>
            <a:pPr marL="800100" lvl="2" indent="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{</a:t>
            </a:r>
            <a:endParaRPr lang="en-US" sz="2600" b="1" dirty="0">
              <a:solidFill>
                <a:srgbClr val="0070C0"/>
              </a:solidFill>
            </a:endParaRPr>
          </a:p>
          <a:p>
            <a:pPr marL="800100" lvl="2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// ...</a:t>
            </a:r>
          </a:p>
          <a:p>
            <a:pPr marL="800100" lvl="2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}</a:t>
            </a:r>
          </a:p>
          <a:p>
            <a:pPr algn="just"/>
            <a:r>
              <a:rPr lang="en-US" sz="2400" dirty="0"/>
              <a:t>Now, </a:t>
            </a:r>
            <a:r>
              <a:rPr lang="en-US" sz="2400" b="1" dirty="0" err="1"/>
              <a:t>myfunc</a:t>
            </a:r>
            <a:r>
              <a:rPr lang="en-US" sz="2400" b="1" dirty="0"/>
              <a:t>() </a:t>
            </a:r>
            <a:r>
              <a:rPr lang="en-US" sz="2400" dirty="0"/>
              <a:t>can be called one of two ways, as the following examples show:</a:t>
            </a:r>
          </a:p>
          <a:p>
            <a:pPr marL="800100" lvl="2" indent="0"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myfunc</a:t>
            </a:r>
            <a:r>
              <a:rPr lang="en-US" sz="2600" b="1" dirty="0">
                <a:solidFill>
                  <a:srgbClr val="0070C0"/>
                </a:solidFill>
              </a:rPr>
              <a:t>(198.234); // pass an explicit value</a:t>
            </a:r>
          </a:p>
          <a:p>
            <a:pPr marL="800100" lvl="2" indent="0"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myfunc</a:t>
            </a:r>
            <a:r>
              <a:rPr lang="en-US" sz="2600" b="1" dirty="0">
                <a:solidFill>
                  <a:srgbClr val="0070C0"/>
                </a:solidFill>
              </a:rPr>
              <a:t>(); // let function use default</a:t>
            </a:r>
          </a:p>
          <a:p>
            <a:pPr algn="just"/>
            <a:r>
              <a:rPr lang="en-US" sz="2400" dirty="0"/>
              <a:t>The first call passes the value 198.234 to </a:t>
            </a:r>
            <a:r>
              <a:rPr lang="en-US" sz="2400" b="1" dirty="0"/>
              <a:t>d</a:t>
            </a:r>
            <a:r>
              <a:rPr lang="en-US" sz="2400" dirty="0"/>
              <a:t>. The second call automatically gives </a:t>
            </a:r>
            <a:r>
              <a:rPr lang="en-US" sz="2400" b="1" dirty="0"/>
              <a:t>d </a:t>
            </a:r>
            <a:r>
              <a:rPr lang="en-US" sz="2400" dirty="0" smtClean="0"/>
              <a:t>the default </a:t>
            </a:r>
            <a:r>
              <a:rPr lang="en-US" sz="2400" dirty="0"/>
              <a:t>value </a:t>
            </a:r>
            <a:r>
              <a:rPr lang="en-US" sz="2400" dirty="0" smtClean="0"/>
              <a:t>zero.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41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One reason that default arguments are included in C++ is because they </a:t>
            </a:r>
            <a:r>
              <a:rPr lang="en-US" sz="2400" dirty="0" smtClean="0"/>
              <a:t>provide another </a:t>
            </a:r>
            <a:r>
              <a:rPr lang="en-US" sz="2400" dirty="0"/>
              <a:t>method for the programmer to manage greater complexity. </a:t>
            </a:r>
            <a:endParaRPr lang="en-US" sz="2400" dirty="0" smtClean="0"/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handle </a:t>
            </a:r>
            <a:r>
              <a:rPr lang="en-US" sz="2400" dirty="0" smtClean="0"/>
              <a:t>the widest </a:t>
            </a:r>
            <a:r>
              <a:rPr lang="en-US" sz="2400" dirty="0"/>
              <a:t>variety of situations, quite frequently a function contains more parameters </a:t>
            </a:r>
            <a:r>
              <a:rPr lang="en-US" sz="2400" dirty="0" smtClean="0"/>
              <a:t>than are </a:t>
            </a:r>
            <a:r>
              <a:rPr lang="en-US" sz="2400" dirty="0"/>
              <a:t>required for its most common usage. </a:t>
            </a:r>
            <a:endParaRPr lang="en-US" sz="2400" dirty="0" smtClean="0"/>
          </a:p>
          <a:p>
            <a:pPr algn="just"/>
            <a:r>
              <a:rPr lang="en-US" sz="2400" dirty="0" smtClean="0"/>
              <a:t>Thus</a:t>
            </a:r>
            <a:r>
              <a:rPr lang="en-US" sz="2400" dirty="0"/>
              <a:t>, when the default arguments apply, </a:t>
            </a:r>
            <a:r>
              <a:rPr lang="en-US" sz="2400" dirty="0" smtClean="0"/>
              <a:t>you need </a:t>
            </a:r>
            <a:r>
              <a:rPr lang="en-US" sz="2400" dirty="0"/>
              <a:t>specify only the arguments that are meaningful to the exact situation, not all </a:t>
            </a:r>
            <a:r>
              <a:rPr lang="en-US" sz="2400" dirty="0" smtClean="0"/>
              <a:t>those needed </a:t>
            </a:r>
            <a:r>
              <a:rPr lang="en-US" sz="2400" dirty="0"/>
              <a:t>by the most general case.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Default Arguments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1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Cooper Black" pitchFamily="18" charset="0"/>
              </a:rPr>
              <a:t>Function Overloading </a:t>
            </a:r>
            <a:r>
              <a:rPr lang="en-US" sz="3600" dirty="0" smtClean="0">
                <a:latin typeface="Cooper Black" pitchFamily="18" charset="0"/>
              </a:rPr>
              <a:t>Ambiguity</a:t>
            </a:r>
            <a:endParaRPr lang="en-US" sz="3600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200" dirty="0"/>
              <a:t>You can create a situation in which the compiler is unable to choose between two (</a:t>
            </a:r>
            <a:r>
              <a:rPr lang="en-US" sz="2200" dirty="0" smtClean="0"/>
              <a:t>or more</a:t>
            </a:r>
            <a:r>
              <a:rPr lang="en-US" sz="2200" dirty="0"/>
              <a:t>) overloaded functions. When this happens, the situation is said to be </a:t>
            </a:r>
            <a:r>
              <a:rPr lang="en-US" sz="2200" i="1" dirty="0"/>
              <a:t>ambiguous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Ambiguous statements are errors, and programs containing ambiguity will not compile.</a:t>
            </a:r>
          </a:p>
          <a:p>
            <a:pPr algn="just"/>
            <a:r>
              <a:rPr lang="en-US" sz="2200" dirty="0"/>
              <a:t>By far the main cause of ambiguity involves C++'s automatic type conversions. </a:t>
            </a:r>
            <a:r>
              <a:rPr lang="en-US" sz="2200" dirty="0" smtClean="0"/>
              <a:t>As you </a:t>
            </a:r>
            <a:r>
              <a:rPr lang="en-US" sz="2200" dirty="0"/>
              <a:t>know, C++ automatically attempts to convert the arguments used to call a </a:t>
            </a:r>
            <a:r>
              <a:rPr lang="en-US" sz="2200" dirty="0" smtClean="0"/>
              <a:t>function into </a:t>
            </a:r>
            <a:r>
              <a:rPr lang="en-US" sz="2200" dirty="0"/>
              <a:t>the type of arguments expected by the function. For example, consider </a:t>
            </a:r>
            <a:r>
              <a:rPr lang="en-US" sz="2200" dirty="0" smtClean="0"/>
              <a:t>this fragment:</a:t>
            </a:r>
          </a:p>
          <a:p>
            <a:pPr algn="just"/>
            <a:endParaRPr lang="en-US" sz="2200" dirty="0"/>
          </a:p>
          <a:p>
            <a:pPr marL="857250" lvl="2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</a:t>
            </a:r>
            <a:r>
              <a:rPr lang="en-US" b="1" dirty="0" err="1">
                <a:solidFill>
                  <a:srgbClr val="0070C0"/>
                </a:solidFill>
              </a:rPr>
              <a:t>myfunc</a:t>
            </a:r>
            <a:r>
              <a:rPr lang="en-US" b="1" dirty="0">
                <a:solidFill>
                  <a:srgbClr val="0070C0"/>
                </a:solidFill>
              </a:rPr>
              <a:t>(double d);</a:t>
            </a:r>
          </a:p>
          <a:p>
            <a:pPr marL="857250" lvl="2" indent="0">
              <a:buNone/>
            </a:pPr>
            <a:r>
              <a:rPr lang="en-US" b="1" dirty="0">
                <a:solidFill>
                  <a:srgbClr val="0070C0"/>
                </a:solidFill>
              </a:rPr>
              <a:t>// ...</a:t>
            </a:r>
          </a:p>
          <a:p>
            <a:pPr marL="85725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myfunc</a:t>
            </a:r>
            <a:r>
              <a:rPr lang="en-US" b="1" dirty="0">
                <a:solidFill>
                  <a:srgbClr val="0070C0"/>
                </a:solidFill>
              </a:rPr>
              <a:t>('c');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 not an error, conversion </a:t>
            </a:r>
            <a:r>
              <a:rPr lang="en-US" dirty="0" smtClean="0">
                <a:solidFill>
                  <a:srgbClr val="FF0000"/>
                </a:solidFill>
              </a:rPr>
              <a:t>applied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/>
              <a:t>As the comment indicates, this is not an error because C++ automatically converts </a:t>
            </a:r>
            <a:r>
              <a:rPr lang="en-US" sz="2400" dirty="0" smtClean="0"/>
              <a:t>the character </a:t>
            </a:r>
            <a:r>
              <a:rPr lang="en-US" sz="2400" b="1" dirty="0"/>
              <a:t>c </a:t>
            </a:r>
            <a:r>
              <a:rPr lang="en-US" sz="2400" dirty="0"/>
              <a:t>into its </a:t>
            </a:r>
            <a:r>
              <a:rPr lang="en-US" sz="2400" b="1" dirty="0"/>
              <a:t>double </a:t>
            </a:r>
            <a:r>
              <a:rPr lang="en-US" sz="2400" dirty="0"/>
              <a:t>equivalent.</a:t>
            </a:r>
            <a:endParaRPr lang="en-US" sz="6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1714</TotalTime>
  <Words>1035</Words>
  <Application>Microsoft Office PowerPoint</Application>
  <PresentationFormat>On-screen Show (4:3)</PresentationFormat>
  <Paragraphs>116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 Oriented Programming I: Lecture 5</vt:lpstr>
      <vt:lpstr>Function Overloading</vt:lpstr>
      <vt:lpstr>Function Overloading</vt:lpstr>
      <vt:lpstr>Address of an Overloaded Function</vt:lpstr>
      <vt:lpstr>Address of an Overloaded Function</vt:lpstr>
      <vt:lpstr>Address of an Overloaded Function</vt:lpstr>
      <vt:lpstr>Default Arguments</vt:lpstr>
      <vt:lpstr>Default Arguments</vt:lpstr>
      <vt:lpstr>Function Overloading Ambiguity</vt:lpstr>
      <vt:lpstr>Function Overloading Ambiguity</vt:lpstr>
      <vt:lpstr>Function Overloading Ambiguity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Imtu</dc:creator>
  <cp:lastModifiedBy>Imtu</cp:lastModifiedBy>
  <cp:revision>149</cp:revision>
  <dcterms:created xsi:type="dcterms:W3CDTF">2016-11-16T15:33:25Z</dcterms:created>
  <dcterms:modified xsi:type="dcterms:W3CDTF">2017-05-07T18:25:34Z</dcterms:modified>
</cp:coreProperties>
</file>