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333" r:id="rId3"/>
    <p:sldId id="326" r:id="rId4"/>
    <p:sldId id="334" r:id="rId5"/>
    <p:sldId id="335" r:id="rId6"/>
    <p:sldId id="336" r:id="rId7"/>
    <p:sldId id="337" r:id="rId8"/>
    <p:sldId id="338" r:id="rId9"/>
    <p:sldId id="327" r:id="rId10"/>
    <p:sldId id="339" r:id="rId11"/>
    <p:sldId id="340" r:id="rId12"/>
    <p:sldId id="329" r:id="rId13"/>
    <p:sldId id="34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320B-959D-42AD-96E8-3F97EBB23A9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72B1-867A-4FF8-9BF8-074CE6AE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5EFC0-2668-4C2D-9246-F1EE64AB718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1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87D-11F1-4257-8DB3-587450BF68D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ABFF-16C6-487F-8B59-A2804DC4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1"/>
            <a:ext cx="7772400" cy="1295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  <a:t>Object Oriented Programming I: </a:t>
            </a:r>
            <a:br>
              <a:rPr lang="en-US" sz="4800" dirty="0" smtClean="0">
                <a:solidFill>
                  <a:schemeClr val="bg1"/>
                </a:solidFill>
                <a:latin typeface="Cooper Black" pitchFamily="18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Cooper Black" pitchFamily="18" charset="0"/>
              </a:rPr>
              <a:t>Lecture 6 </a:t>
            </a:r>
            <a:br>
              <a:rPr lang="en-US" sz="5400" dirty="0" smtClean="0">
                <a:solidFill>
                  <a:srgbClr val="00B050"/>
                </a:solidFill>
                <a:latin typeface="Cooper Black" pitchFamily="18" charset="0"/>
              </a:rPr>
            </a:br>
            <a:r>
              <a:rPr lang="en-US" sz="4800" b="1" dirty="0" smtClean="0">
                <a:solidFill>
                  <a:srgbClr val="00B050"/>
                </a:solidFill>
                <a:latin typeface="Cooper Black" pitchFamily="18" charset="0"/>
              </a:rPr>
              <a:t>Operator </a:t>
            </a:r>
            <a:r>
              <a:rPr lang="en-US" sz="4800" b="1" dirty="0">
                <a:solidFill>
                  <a:srgbClr val="00B050"/>
                </a:solidFill>
                <a:latin typeface="Cooper Black" pitchFamily="18" charset="0"/>
              </a:rPr>
              <a:t>Overloading</a:t>
            </a:r>
            <a:endParaRPr lang="en-US" sz="4800" dirty="0" smtClean="0">
              <a:solidFill>
                <a:srgbClr val="00B050"/>
              </a:solidFill>
              <a:latin typeface="Cooper Black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858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Cooper Black" pitchFamily="18" charset="0"/>
              </a:rPr>
              <a:t>Ahmed Imteaj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chemeClr val="bg1"/>
                </a:solidFill>
                <a:latin typeface="Cooper Black" pitchFamily="18" charset="0"/>
              </a:rPr>
              <a:t>Lecturer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/>
                </a:solidFill>
                <a:latin typeface="Cooper Black" pitchFamily="18" charset="0"/>
              </a:rPr>
              <a:t>Dept. of CSE, IIUC</a:t>
            </a:r>
          </a:p>
        </p:txBody>
      </p:sp>
    </p:spTree>
    <p:extLst>
      <p:ext uri="{BB962C8B-B14F-4D97-AF65-F5344CB8AC3E}">
        <p14:creationId xmlns:p14="http://schemas.microsoft.com/office/powerpoint/2010/main" val="565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480"/>
            <a:ext cx="8229600" cy="4970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iostream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using namespace </a:t>
            </a:r>
            <a:r>
              <a:rPr lang="en-US" sz="1800" b="1" dirty="0" err="1"/>
              <a:t>std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class Counter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private:</a:t>
            </a:r>
          </a:p>
          <a:p>
            <a:pPr marL="0" indent="0">
              <a:buNone/>
            </a:pPr>
            <a:r>
              <a:rPr lang="en-US" sz="1800" dirty="0" smtClean="0"/>
              <a:t>int </a:t>
            </a:r>
            <a:r>
              <a:rPr lang="en-US" sz="1800" dirty="0"/>
              <a:t>count;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public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Counter() : count(0</a:t>
            </a:r>
            <a:r>
              <a:rPr lang="en-US" sz="1800" dirty="0" smtClean="0"/>
              <a:t>) //constructor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int </a:t>
            </a:r>
            <a:r>
              <a:rPr lang="en-US" sz="1800" dirty="0"/>
              <a:t>get_count()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 </a:t>
            </a:r>
            <a:r>
              <a:rPr lang="en-US" sz="1800" dirty="0"/>
              <a:t>return count;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void operator ++ </a:t>
            </a:r>
            <a:r>
              <a:rPr lang="en-US" sz="1800" b="1" dirty="0" smtClean="0">
                <a:solidFill>
                  <a:srgbClr val="FF0000"/>
                </a:solidFill>
              </a:rPr>
              <a:t>()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{ ++</a:t>
            </a:r>
            <a:r>
              <a:rPr lang="en-US" sz="1800" dirty="0"/>
              <a:t>count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914400"/>
            <a:ext cx="0" cy="5943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1079480"/>
            <a:ext cx="4179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dirty="0"/>
              <a:t>Counter c1, c2;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"\nc1=" &lt;&lt; c1.get_count(); </a:t>
            </a:r>
          </a:p>
          <a:p>
            <a:r>
              <a:rPr lang="en-US" dirty="0" err="1"/>
              <a:t>cout</a:t>
            </a:r>
            <a:r>
              <a:rPr lang="en-US" dirty="0"/>
              <a:t> &lt;&lt; "\nc2=" &lt;&lt; c2.get_count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++c1; //increment c1</a:t>
            </a:r>
          </a:p>
          <a:p>
            <a:r>
              <a:rPr lang="en-US" dirty="0" smtClean="0"/>
              <a:t>++c2; //increment c2</a:t>
            </a:r>
          </a:p>
          <a:p>
            <a:r>
              <a:rPr lang="en-US" dirty="0" smtClean="0"/>
              <a:t>++c2; //increment c2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"\nc1=" &lt;&lt; c1.get_count(); </a:t>
            </a:r>
          </a:p>
          <a:p>
            <a:r>
              <a:rPr lang="en-US" dirty="0" err="1"/>
              <a:t>cout</a:t>
            </a:r>
            <a:r>
              <a:rPr lang="en-US" dirty="0"/>
              <a:t> &lt;&lt; "\nc2=" &lt;&lt; c2.get_count()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return </a:t>
            </a:r>
            <a:r>
              <a:rPr lang="en-US" b="1" dirty="0"/>
              <a:t>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Unary </a:t>
            </a:r>
            <a:r>
              <a:rPr lang="en-US" sz="4000" dirty="0">
                <a:latin typeface="Aharoni" pitchFamily="2" charset="-79"/>
                <a:cs typeface="Aharoni" pitchFamily="2" charset="-79"/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2189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latin typeface="Aharoni" pitchFamily="2" charset="-79"/>
                <a:cs typeface="Aharoni" pitchFamily="2" charset="-79"/>
              </a:rPr>
              <a:t>Relational and Logical Operator Overloading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There are various relational operators supported by C++ language like (&lt;, &gt;, &lt;=, &gt;=, ==, etc.) which can be used to compare C++ built-in data types.</a:t>
            </a:r>
          </a:p>
          <a:p>
            <a:pPr algn="just"/>
            <a:r>
              <a:rPr lang="en-US" sz="2800" dirty="0"/>
              <a:t>You can overload any of these operators, which can be used to compare the objects of a class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Following example explains how a &lt; operator can be overloaded and similar way you can overload other relational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iostream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class Distance {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dirty="0"/>
              <a:t>private:</a:t>
            </a:r>
          </a:p>
          <a:p>
            <a:pPr marL="0" indent="0">
              <a:buNone/>
            </a:pPr>
            <a:r>
              <a:rPr lang="en-US" sz="2000" dirty="0"/>
              <a:t>      int feet;             // 0 to infinite</a:t>
            </a:r>
          </a:p>
          <a:p>
            <a:pPr marL="0" indent="0">
              <a:buNone/>
            </a:pPr>
            <a:r>
              <a:rPr lang="en-US" sz="2000" dirty="0"/>
              <a:t>      int inches;           // 0 to 12</a:t>
            </a:r>
          </a:p>
          <a:p>
            <a:pPr marL="0" indent="0">
              <a:buNone/>
            </a:pPr>
            <a:r>
              <a:rPr lang="en-US" sz="2000" dirty="0"/>
              <a:t>   public: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Distance(int </a:t>
            </a:r>
            <a:r>
              <a:rPr lang="en-US" sz="2000" dirty="0"/>
              <a:t>f, int i){</a:t>
            </a:r>
          </a:p>
          <a:p>
            <a:pPr marL="0" indent="0">
              <a:buNone/>
            </a:pPr>
            <a:r>
              <a:rPr lang="en-US" sz="2000" dirty="0"/>
              <a:t>         feet = f;</a:t>
            </a:r>
          </a:p>
          <a:p>
            <a:pPr marL="0" indent="0">
              <a:buNone/>
            </a:pPr>
            <a:r>
              <a:rPr lang="en-US" sz="2000" dirty="0"/>
              <a:t>         inches = i;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9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763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// overloaded &lt; operator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</a:rPr>
              <a:t>bool</a:t>
            </a:r>
            <a:r>
              <a:rPr lang="en-US" sz="1800" b="1" dirty="0">
                <a:solidFill>
                  <a:srgbClr val="FF0000"/>
                </a:solidFill>
              </a:rPr>
              <a:t> operator &lt;(Distance d) {</a:t>
            </a:r>
          </a:p>
          <a:p>
            <a:pPr marL="0" indent="0">
              <a:buNone/>
            </a:pPr>
            <a:r>
              <a:rPr lang="en-US" sz="1800" dirty="0"/>
              <a:t>         if(feet &lt; </a:t>
            </a:r>
            <a:r>
              <a:rPr lang="en-US" sz="1800" dirty="0" err="1"/>
              <a:t>d.feet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return true</a:t>
            </a:r>
            <a:r>
              <a:rPr lang="en-US" sz="1800" dirty="0" smtClean="0"/>
              <a:t>;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    if(feet == </a:t>
            </a:r>
            <a:r>
              <a:rPr lang="en-US" sz="1800" dirty="0" err="1"/>
              <a:t>d.feet</a:t>
            </a:r>
            <a:r>
              <a:rPr lang="en-US" sz="1800" dirty="0"/>
              <a:t> &amp;&amp; inches &lt; </a:t>
            </a:r>
            <a:r>
              <a:rPr lang="en-US" sz="1800" dirty="0" err="1"/>
              <a:t>d.inches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return true</a:t>
            </a:r>
            <a:r>
              <a:rPr lang="en-US" sz="1800" dirty="0" smtClean="0"/>
              <a:t>;}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return false</a:t>
            </a:r>
            <a:r>
              <a:rPr lang="en-US" sz="1800" dirty="0" smtClean="0"/>
              <a:t>;}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};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 main() {</a:t>
            </a:r>
          </a:p>
          <a:p>
            <a:pPr marL="0" indent="0">
              <a:buNone/>
            </a:pPr>
            <a:r>
              <a:rPr lang="en-US" sz="1800" dirty="0"/>
              <a:t>   Distance D1(11, 10), D2(5, 11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if( D1 &lt; D2 )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"D1 is less than D2 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} else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 &lt;&lt; "D2 is less than D1 "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}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return 0</a:t>
            </a:r>
            <a:r>
              <a:rPr lang="en-US" sz="1800" b="1" dirty="0" smtClean="0"/>
              <a:t>;}</a:t>
            </a:r>
            <a:endParaRPr lang="en-US" sz="1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762000"/>
            <a:ext cx="0" cy="609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38100"/>
            <a:ext cx="8229600" cy="72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Relational and Logical Operator Overloading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0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Limitations of Operator Overloading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Precedence </a:t>
            </a:r>
            <a:r>
              <a:rPr lang="en-US" sz="2400" dirty="0"/>
              <a:t>and Associativity of an operator cannot be changed.</a:t>
            </a:r>
          </a:p>
          <a:p>
            <a:pPr algn="just"/>
            <a:r>
              <a:rPr lang="en-US" sz="2400" dirty="0"/>
              <a:t>N</a:t>
            </a:r>
            <a:r>
              <a:rPr lang="en-US" sz="2400" dirty="0" smtClean="0"/>
              <a:t>umbers </a:t>
            </a:r>
            <a:r>
              <a:rPr lang="en-US" sz="2400" dirty="0"/>
              <a:t>of </a:t>
            </a:r>
            <a:r>
              <a:rPr lang="en-US" sz="2400" dirty="0" smtClean="0"/>
              <a:t>Operands </a:t>
            </a:r>
            <a:r>
              <a:rPr lang="en-US" sz="2400" dirty="0"/>
              <a:t>cannot be changed. Unary operator remains unary, binary remains binary etc.</a:t>
            </a:r>
          </a:p>
          <a:p>
            <a:pPr algn="just"/>
            <a:r>
              <a:rPr lang="en-US" sz="2400" dirty="0"/>
              <a:t>No new operators can be created, only existing operators can be overloaded</a:t>
            </a:r>
            <a:r>
              <a:rPr lang="en-US" sz="2400" dirty="0" smtClean="0"/>
              <a:t>. Few operators like ::,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, ?: etc. can not be overloaded.</a:t>
            </a:r>
            <a:endParaRPr lang="en-US" sz="2400" dirty="0"/>
          </a:p>
          <a:p>
            <a:pPr algn="just"/>
            <a:r>
              <a:rPr lang="en-US" sz="2400" dirty="0"/>
              <a:t>Cannot redefine the meaning of a procedure. You cannot change how integers are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Maiandra GD" pitchFamily="34" charset="0"/>
              </a:rPr>
              <a:t>Thank You!!</a:t>
            </a:r>
            <a:endParaRPr lang="en-US" sz="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programming, </a:t>
            </a:r>
            <a:r>
              <a:rPr lang="en-US" sz="2400" b="1" dirty="0"/>
              <a:t>operator </a:t>
            </a:r>
            <a:r>
              <a:rPr lang="en-US" sz="2400" b="1" dirty="0" smtClean="0"/>
              <a:t>overloading</a:t>
            </a:r>
            <a:r>
              <a:rPr lang="en-US" sz="2400" dirty="0" smtClean="0"/>
              <a:t> </a:t>
            </a:r>
            <a:r>
              <a:rPr lang="en-US" sz="2400" dirty="0"/>
              <a:t>is a specific case of polymorphism, where different operators have different implementations depending on their arguments.</a:t>
            </a:r>
          </a:p>
        </p:txBody>
      </p:sp>
    </p:spTree>
    <p:extLst>
      <p:ext uri="{BB962C8B-B14F-4D97-AF65-F5344CB8AC3E}">
        <p14:creationId xmlns:p14="http://schemas.microsoft.com/office/powerpoint/2010/main" val="14552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Binary Operator Overloading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Overloading with a single parameter is called binary operator overloading. </a:t>
            </a:r>
            <a:r>
              <a:rPr lang="en-US" sz="2800" dirty="0"/>
              <a:t>Binary operators </a:t>
            </a:r>
            <a:r>
              <a:rPr lang="en-US" sz="2800" dirty="0" smtClean="0"/>
              <a:t>requires two operands, and they are overloaded by using member functions and friend functions.</a:t>
            </a:r>
          </a:p>
          <a:p>
            <a:pPr algn="just"/>
            <a:r>
              <a:rPr lang="en-US" sz="2800" dirty="0" smtClean="0"/>
              <a:t>Binary </a:t>
            </a:r>
            <a:r>
              <a:rPr lang="en-US" sz="2800" dirty="0"/>
              <a:t>operators </a:t>
            </a:r>
            <a:r>
              <a:rPr lang="en-US" sz="2800" dirty="0" smtClean="0"/>
              <a:t>are very </a:t>
            </a:r>
            <a:r>
              <a:rPr lang="en-US" sz="2800" dirty="0"/>
              <a:t>frequently </a:t>
            </a:r>
            <a:r>
              <a:rPr lang="en-US" sz="2800" dirty="0" smtClean="0"/>
              <a:t>used like </a:t>
            </a:r>
            <a:r>
              <a:rPr lang="en-US" sz="2800" dirty="0"/>
              <a:t>addition (+) operator, subtraction (-) operator and division (/) operator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3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>
                <a:latin typeface="Aharoni" pitchFamily="2" charset="-79"/>
                <a:cs typeface="Aharoni" pitchFamily="2" charset="-79"/>
              </a:rPr>
              <a:t>Binary Operator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Overloading using Member functions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00200"/>
            <a:ext cx="7696201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1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#include&lt;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class complex</a:t>
            </a:r>
          </a:p>
          <a:p>
            <a:pPr marL="0" indent="0">
              <a:buNone/>
            </a:pPr>
            <a:r>
              <a:rPr lang="en-US" sz="2000" dirty="0" smtClean="0"/>
              <a:t>{int </a:t>
            </a:r>
            <a:r>
              <a:rPr lang="en-US" sz="2000" dirty="0" err="1"/>
              <a:t>a,b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public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 err="1"/>
              <a:t>getvalue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/>
              <a:t>&lt;&lt;"Enter </a:t>
            </a:r>
            <a:r>
              <a:rPr lang="en-US" sz="2000" dirty="0" smtClean="0"/>
              <a:t>value </a:t>
            </a:r>
            <a:r>
              <a:rPr lang="en-US" sz="2000" dirty="0"/>
              <a:t>of </a:t>
            </a:r>
            <a:r>
              <a:rPr lang="en-US" sz="2000" dirty="0" err="1" smtClean="0"/>
              <a:t>a,b</a:t>
            </a:r>
            <a:r>
              <a:rPr lang="en-US" sz="2000" dirty="0"/>
              <a:t>:";</a:t>
            </a:r>
          </a:p>
          <a:p>
            <a:pPr marL="0" indent="0">
              <a:buNone/>
            </a:pPr>
            <a:r>
              <a:rPr lang="en-US" sz="2000" dirty="0" smtClean="0"/>
              <a:t>&gt;&gt;</a:t>
            </a:r>
            <a:r>
              <a:rPr lang="en-US" sz="2000" dirty="0"/>
              <a:t>a&gt;&gt;b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complex </a:t>
            </a:r>
            <a:r>
              <a:rPr lang="en-US" sz="2000" b="1" dirty="0">
                <a:solidFill>
                  <a:srgbClr val="FF0000"/>
                </a:solidFill>
              </a:rPr>
              <a:t>operator+(complex </a:t>
            </a:r>
            <a:r>
              <a:rPr lang="en-US" sz="2000" b="1" dirty="0" err="1">
                <a:solidFill>
                  <a:srgbClr val="FF0000"/>
                </a:solidFill>
              </a:rPr>
              <a:t>ob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complex </a:t>
            </a:r>
            <a:r>
              <a:rPr lang="en-US" sz="2000" dirty="0"/>
              <a:t>t;</a:t>
            </a:r>
          </a:p>
          <a:p>
            <a:pPr marL="0" indent="0">
              <a:buNone/>
            </a:pPr>
            <a:r>
              <a:rPr lang="en-US" sz="2000" dirty="0" err="1" smtClean="0"/>
              <a:t>t.a</a:t>
            </a:r>
            <a:r>
              <a:rPr lang="en-US" sz="2000" dirty="0" smtClean="0"/>
              <a:t>=</a:t>
            </a:r>
            <a:r>
              <a:rPr lang="en-US" sz="2000" dirty="0" err="1" smtClean="0"/>
              <a:t>a+ob.a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t.b</a:t>
            </a:r>
            <a:r>
              <a:rPr lang="en-US" sz="2000" dirty="0" smtClean="0"/>
              <a:t>=</a:t>
            </a:r>
            <a:r>
              <a:rPr lang="en-US" sz="2000" dirty="0" err="1" smtClean="0"/>
              <a:t>b+ob.b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return(t);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037"/>
            <a:ext cx="8229600" cy="8683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Aharoni" pitchFamily="2" charset="-79"/>
                <a:cs typeface="Aharoni" pitchFamily="2" charset="-79"/>
              </a:rPr>
              <a:t>Binary Operator 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Overloading using Member functions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914400"/>
            <a:ext cx="0" cy="5943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914400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void </a:t>
            </a:r>
            <a:r>
              <a:rPr lang="en-US" sz="2000" b="1" dirty="0"/>
              <a:t>display()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cout</a:t>
            </a:r>
            <a:r>
              <a:rPr lang="en-US" sz="2000" dirty="0"/>
              <a:t>&lt;&lt;a&lt;&lt;"+"&lt;&lt;b&lt;&lt;"i"&lt;&lt;"\n</a:t>
            </a:r>
            <a:r>
              <a:rPr lang="en-US" sz="2000" dirty="0" smtClean="0"/>
              <a:t>";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b="1" dirty="0"/>
              <a:t>int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dirty="0" smtClean="0"/>
              <a:t>complex </a:t>
            </a:r>
            <a:r>
              <a:rPr lang="en-US" sz="2000" dirty="0"/>
              <a:t>obj1,obj2,result,result1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 obj1.getvalue();</a:t>
            </a:r>
          </a:p>
          <a:p>
            <a:r>
              <a:rPr lang="en-US" sz="2000" dirty="0"/>
              <a:t>   obj2.getvalue();</a:t>
            </a:r>
          </a:p>
          <a:p>
            <a:endParaRPr lang="en-US" sz="2000" dirty="0"/>
          </a:p>
          <a:p>
            <a:r>
              <a:rPr lang="en-US" sz="2000" dirty="0"/>
              <a:t>   result = obj1+obj2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&lt;&lt;"\</a:t>
            </a:r>
            <a:r>
              <a:rPr lang="en-US" sz="2000" dirty="0" err="1"/>
              <a:t>nResult</a:t>
            </a:r>
            <a:r>
              <a:rPr lang="en-US" sz="2000" dirty="0"/>
              <a:t>:\n";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result.display</a:t>
            </a:r>
            <a:r>
              <a:rPr lang="en-US" sz="2000" dirty="0"/>
              <a:t>();</a:t>
            </a:r>
          </a:p>
          <a:p>
            <a:r>
              <a:rPr lang="en-US" sz="2000" b="1" dirty="0" smtClean="0"/>
              <a:t>return </a:t>
            </a:r>
            <a:r>
              <a:rPr lang="en-US" sz="2000" b="1" dirty="0"/>
              <a:t>0;</a:t>
            </a:r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Aharoni" pitchFamily="2" charset="-79"/>
                <a:cs typeface="Aharoni" pitchFamily="2" charset="-79"/>
              </a:rPr>
              <a:t>Binary Operator 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Overloading using Friend functions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8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6037"/>
            <a:ext cx="8229600" cy="8683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latin typeface="Aharoni" pitchFamily="2" charset="-79"/>
                <a:cs typeface="Aharoni" pitchFamily="2" charset="-79"/>
              </a:rPr>
              <a:t>Binary Operator 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Overloading using Friend functions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19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55" y="1066800"/>
            <a:ext cx="35147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029200" y="914400"/>
            <a:ext cx="0" cy="5943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162800" cy="418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>
                <a:latin typeface="Aharoni" pitchFamily="2" charset="-79"/>
                <a:cs typeface="Aharoni" pitchFamily="2" charset="-79"/>
              </a:rPr>
              <a:t>Binary Operator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Overloading using Friend functions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72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Unary </a:t>
            </a:r>
            <a:r>
              <a:rPr lang="en-US" sz="4000" dirty="0">
                <a:latin typeface="Aharoni" pitchFamily="2" charset="-79"/>
                <a:cs typeface="Aharoni" pitchFamily="2" charset="-79"/>
              </a:rP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Unary operators </a:t>
            </a:r>
            <a:r>
              <a:rPr lang="en-US" sz="2800" dirty="0"/>
              <a:t>act on only one operand. (An operand is simply a variable acted on by an operator.)</a:t>
            </a:r>
          </a:p>
          <a:p>
            <a:pPr algn="just"/>
            <a:r>
              <a:rPr lang="en-US" sz="2800" dirty="0"/>
              <a:t>Examples of unary operators are the increment and decrement operators ++ and --,</a:t>
            </a:r>
          </a:p>
        </p:txBody>
      </p:sp>
    </p:spTree>
    <p:extLst>
      <p:ext uri="{BB962C8B-B14F-4D97-AF65-F5344CB8AC3E}">
        <p14:creationId xmlns:p14="http://schemas.microsoft.com/office/powerpoint/2010/main" val="7498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1458</TotalTime>
  <Words>661</Words>
  <Application>Microsoft Office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Cooper Black</vt:lpstr>
      <vt:lpstr>Maiandra GD</vt:lpstr>
      <vt:lpstr>Times New Roman</vt:lpstr>
      <vt:lpstr>Office Theme</vt:lpstr>
      <vt:lpstr>Object Oriented Programming I:  Lecture 6  Operator Overloading</vt:lpstr>
      <vt:lpstr>Operator Overloading</vt:lpstr>
      <vt:lpstr>Binary Operator Overloading</vt:lpstr>
      <vt:lpstr>Binary Operator Overloading using Member functions</vt:lpstr>
      <vt:lpstr>Binary Operator Overloading using Member functions</vt:lpstr>
      <vt:lpstr>Binary Operator Overloading using Friend functions</vt:lpstr>
      <vt:lpstr>Binary Operator Overloading using Friend functions</vt:lpstr>
      <vt:lpstr>Binary Operator Overloading using Friend functions</vt:lpstr>
      <vt:lpstr>Unary Operator Overloading</vt:lpstr>
      <vt:lpstr>Unary Operator Overloading</vt:lpstr>
      <vt:lpstr>Relational and Logical Operator Overloading</vt:lpstr>
      <vt:lpstr>PowerPoint Presentation</vt:lpstr>
      <vt:lpstr>Limitations of Operator Overloading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Wazia Jeniffer</cp:lastModifiedBy>
  <cp:revision>132</cp:revision>
  <dcterms:created xsi:type="dcterms:W3CDTF">2016-11-16T15:33:25Z</dcterms:created>
  <dcterms:modified xsi:type="dcterms:W3CDTF">2018-03-17T19:08:05Z</dcterms:modified>
</cp:coreProperties>
</file>