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75" r:id="rId2"/>
    <p:sldId id="326" r:id="rId3"/>
    <p:sldId id="327" r:id="rId4"/>
    <p:sldId id="331" r:id="rId5"/>
    <p:sldId id="333" r:id="rId6"/>
    <p:sldId id="332" r:id="rId7"/>
    <p:sldId id="308" r:id="rId8"/>
    <p:sldId id="309" r:id="rId9"/>
    <p:sldId id="325" r:id="rId10"/>
    <p:sldId id="310" r:id="rId11"/>
    <p:sldId id="311" r:id="rId12"/>
    <p:sldId id="335" r:id="rId13"/>
    <p:sldId id="312" r:id="rId14"/>
    <p:sldId id="341" r:id="rId15"/>
    <p:sldId id="313" r:id="rId16"/>
    <p:sldId id="336" r:id="rId17"/>
    <p:sldId id="337" r:id="rId18"/>
    <p:sldId id="338" r:id="rId19"/>
    <p:sldId id="339" r:id="rId20"/>
    <p:sldId id="340" r:id="rId21"/>
    <p:sldId id="342" r:id="rId22"/>
    <p:sldId id="343" r:id="rId23"/>
    <p:sldId id="346" r:id="rId24"/>
    <p:sldId id="344" r:id="rId25"/>
    <p:sldId id="345" r:id="rId26"/>
    <p:sldId id="274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7320B-959D-42AD-96E8-3F97EBB23A90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6772B1-867A-4FF8-9BF8-074CE6AE9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95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595EFC0-2668-4C2D-9246-F1EE64AB7181}" type="slidenum">
              <a:rPr lang="en-US" sz="1200" smtClean="0"/>
              <a:pPr/>
              <a:t>1</a:t>
            </a:fld>
            <a:endParaRPr lang="en-US" sz="1200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Output:</a:t>
            </a:r>
            <a:r>
              <a:rPr lang="en-US" baseline="0" dirty="0" smtClean="0"/>
              <a:t>  </a:t>
            </a:r>
            <a:r>
              <a:rPr lang="en-US" dirty="0" smtClean="0"/>
              <a:t>Total area: 35 Total paint cost: $2450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772B1-867A-4FF8-9BF8-074CE6AE9D6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20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387D-11F1-4257-8DB3-587450BF68DE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ABFF-16C6-487F-8B59-A2804DC48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200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387D-11F1-4257-8DB3-587450BF68DE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ABFF-16C6-487F-8B59-A2804DC48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6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387D-11F1-4257-8DB3-587450BF68DE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ABFF-16C6-487F-8B59-A2804DC48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381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387D-11F1-4257-8DB3-587450BF68DE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ABFF-16C6-487F-8B59-A2804DC48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45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387D-11F1-4257-8DB3-587450BF68DE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ABFF-16C6-487F-8B59-A2804DC48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63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387D-11F1-4257-8DB3-587450BF68DE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ABFF-16C6-487F-8B59-A2804DC48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07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387D-11F1-4257-8DB3-587450BF68DE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ABFF-16C6-487F-8B59-A2804DC48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918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387D-11F1-4257-8DB3-587450BF68DE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ABFF-16C6-487F-8B59-A2804DC48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368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387D-11F1-4257-8DB3-587450BF68DE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ABFF-16C6-487F-8B59-A2804DC48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21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387D-11F1-4257-8DB3-587450BF68DE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ABFF-16C6-487F-8B59-A2804DC48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314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387D-11F1-4257-8DB3-587450BF68DE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ABFF-16C6-487F-8B59-A2804DC48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175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B387D-11F1-4257-8DB3-587450BF68DE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AABFF-16C6-487F-8B59-A2804DC48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5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990600"/>
            <a:ext cx="7772400" cy="2819400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Cooper Black" pitchFamily="18" charset="0"/>
              </a:rPr>
              <a:t>Object Oriented Programming I: </a:t>
            </a:r>
            <a:br>
              <a:rPr lang="en-US" sz="4800" dirty="0" smtClean="0">
                <a:solidFill>
                  <a:schemeClr val="bg1"/>
                </a:solidFill>
                <a:latin typeface="Cooper Black" pitchFamily="18" charset="0"/>
              </a:rPr>
            </a:br>
            <a:r>
              <a:rPr lang="en-US" sz="5400" dirty="0" smtClean="0">
                <a:solidFill>
                  <a:srgbClr val="00B050"/>
                </a:solidFill>
                <a:latin typeface="Cooper Black" pitchFamily="18" charset="0"/>
              </a:rPr>
              <a:t>Lecture 7- </a:t>
            </a:r>
            <a:r>
              <a:rPr lang="en-US" sz="4800" b="1" dirty="0" smtClean="0">
                <a:solidFill>
                  <a:srgbClr val="00B050"/>
                </a:solidFill>
                <a:latin typeface="Cooper Black" pitchFamily="18" charset="0"/>
              </a:rPr>
              <a:t>Inheritance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4419600"/>
            <a:ext cx="6858000" cy="19050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800" dirty="0" smtClean="0">
                <a:solidFill>
                  <a:schemeClr val="accent6">
                    <a:lumMod val="75000"/>
                  </a:schemeClr>
                </a:solidFill>
                <a:latin typeface="Cooper Black" pitchFamily="18" charset="0"/>
              </a:rPr>
              <a:t>Ahmed Imteaj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900" dirty="0" smtClean="0">
                <a:solidFill>
                  <a:schemeClr val="bg1"/>
                </a:solidFill>
                <a:latin typeface="Cooper Black" pitchFamily="18" charset="0"/>
              </a:rPr>
              <a:t>Lecturer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smtClean="0">
                <a:solidFill>
                  <a:schemeClr val="bg1"/>
                </a:solidFill>
                <a:latin typeface="Cooper Black" pitchFamily="18" charset="0"/>
              </a:rPr>
              <a:t>Dept. of CSE, IIUC</a:t>
            </a:r>
          </a:p>
        </p:txBody>
      </p:sp>
    </p:spTree>
    <p:extLst>
      <p:ext uri="{BB962C8B-B14F-4D97-AF65-F5344CB8AC3E}">
        <p14:creationId xmlns:p14="http://schemas.microsoft.com/office/powerpoint/2010/main" val="56513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>
                <a:latin typeface="Candara" pitchFamily="34" charset="0"/>
              </a:rPr>
              <a:t>Inheritance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>
            <a:normAutofit fontScale="77500" lnSpcReduction="20000"/>
          </a:bodyPr>
          <a:lstStyle/>
          <a:p>
            <a:pPr marL="400050" lvl="1" indent="0">
              <a:buNone/>
            </a:pPr>
            <a:r>
              <a:rPr lang="en-US" b="1" dirty="0"/>
              <a:t>int main()</a:t>
            </a:r>
          </a:p>
          <a:p>
            <a:pPr marL="400050" lvl="1" indent="0">
              <a:buNone/>
            </a:pPr>
            <a:r>
              <a:rPr lang="en-US" dirty="0"/>
              <a:t>{</a:t>
            </a:r>
          </a:p>
          <a:p>
            <a:pPr marL="400050" lvl="1" indent="0">
              <a:buNone/>
            </a:pPr>
            <a:r>
              <a:rPr lang="en-US" dirty="0"/>
              <a:t>int a</a:t>
            </a:r>
            <a:r>
              <a:rPr lang="en-US" dirty="0" smtClean="0"/>
              <a:t>;</a:t>
            </a: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r>
              <a:rPr lang="en-US" dirty="0"/>
              <a:t>B </a:t>
            </a:r>
            <a:r>
              <a:rPr lang="en-US" dirty="0" err="1"/>
              <a:t>objB</a:t>
            </a:r>
            <a:r>
              <a:rPr lang="en-US" dirty="0" smtClean="0"/>
              <a:t>;</a:t>
            </a:r>
            <a:endParaRPr lang="en-US" dirty="0"/>
          </a:p>
          <a:p>
            <a:pPr marL="400050" lvl="1" indent="0">
              <a:buNone/>
            </a:pPr>
            <a:r>
              <a:rPr lang="en-US" dirty="0"/>
              <a:t>a = </a:t>
            </a:r>
            <a:r>
              <a:rPr lang="en-US" dirty="0" err="1"/>
              <a:t>objB.privdataA</a:t>
            </a:r>
            <a:r>
              <a:rPr lang="en-US" dirty="0"/>
              <a:t>; 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//</a:t>
            </a:r>
            <a:r>
              <a:rPr lang="en-US" b="1" dirty="0">
                <a:solidFill>
                  <a:srgbClr val="FF0000"/>
                </a:solidFill>
              </a:rPr>
              <a:t>error: not accessible</a:t>
            </a:r>
          </a:p>
          <a:p>
            <a:pPr marL="400050" lvl="1" indent="0">
              <a:buNone/>
            </a:pPr>
            <a:r>
              <a:rPr lang="en-US" dirty="0"/>
              <a:t>a = </a:t>
            </a:r>
            <a:r>
              <a:rPr lang="en-US" dirty="0" err="1"/>
              <a:t>objB.protdataA</a:t>
            </a:r>
            <a:r>
              <a:rPr lang="en-US" dirty="0"/>
              <a:t>; 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//</a:t>
            </a:r>
            <a:r>
              <a:rPr lang="en-US" b="1" dirty="0">
                <a:solidFill>
                  <a:srgbClr val="FF0000"/>
                </a:solidFill>
              </a:rPr>
              <a:t>error: not accessible</a:t>
            </a:r>
          </a:p>
          <a:p>
            <a:pPr marL="400050" lvl="1" indent="0">
              <a:buNone/>
            </a:pPr>
            <a:r>
              <a:rPr lang="pl-PL" dirty="0"/>
              <a:t>a = objB.pubdataA</a:t>
            </a:r>
            <a:r>
              <a:rPr lang="pl-PL" dirty="0" smtClean="0"/>
              <a:t>;</a:t>
            </a:r>
            <a:r>
              <a:rPr lang="en-US" dirty="0" smtClean="0"/>
              <a:t> </a:t>
            </a:r>
            <a:r>
              <a:rPr lang="pl-PL" dirty="0" smtClean="0"/>
              <a:t> </a:t>
            </a:r>
            <a:r>
              <a:rPr lang="pl-PL" b="1" dirty="0">
                <a:solidFill>
                  <a:srgbClr val="00B050"/>
                </a:solidFill>
              </a:rPr>
              <a:t>//OK (A public to B</a:t>
            </a:r>
            <a:r>
              <a:rPr lang="pl-PL" b="1" dirty="0" smtClean="0">
                <a:solidFill>
                  <a:srgbClr val="00B050"/>
                </a:solidFill>
              </a:rPr>
              <a:t>)</a:t>
            </a:r>
            <a:endParaRPr lang="en-US" b="1" dirty="0" smtClean="0">
              <a:solidFill>
                <a:srgbClr val="00B050"/>
              </a:solidFill>
            </a:endParaRPr>
          </a:p>
          <a:p>
            <a:pPr marL="400050" lvl="1" indent="0">
              <a:buNone/>
            </a:pPr>
            <a:endParaRPr lang="pl-PL" b="1" dirty="0">
              <a:solidFill>
                <a:srgbClr val="00B050"/>
              </a:solidFill>
            </a:endParaRPr>
          </a:p>
          <a:p>
            <a:pPr marL="400050" lvl="1" indent="0">
              <a:buNone/>
            </a:pPr>
            <a:r>
              <a:rPr lang="en-US" dirty="0"/>
              <a:t>C </a:t>
            </a:r>
            <a:r>
              <a:rPr lang="en-US" dirty="0" err="1"/>
              <a:t>objC</a:t>
            </a:r>
            <a:r>
              <a:rPr lang="en-US" dirty="0"/>
              <a:t>;</a:t>
            </a:r>
          </a:p>
          <a:p>
            <a:pPr marL="400050" lvl="1" indent="0">
              <a:buNone/>
            </a:pPr>
            <a:r>
              <a:rPr lang="en-US" dirty="0"/>
              <a:t>a = </a:t>
            </a:r>
            <a:r>
              <a:rPr lang="en-US" dirty="0" err="1"/>
              <a:t>objC.privdataA</a:t>
            </a:r>
            <a:r>
              <a:rPr lang="en-US" dirty="0" smtClean="0"/>
              <a:t>;  </a:t>
            </a:r>
            <a:r>
              <a:rPr lang="en-US" b="1" dirty="0">
                <a:solidFill>
                  <a:srgbClr val="FF0000"/>
                </a:solidFill>
              </a:rPr>
              <a:t>//error: not accessible</a:t>
            </a:r>
          </a:p>
          <a:p>
            <a:pPr marL="400050" lvl="1" indent="0">
              <a:buNone/>
            </a:pPr>
            <a:r>
              <a:rPr lang="en-US" dirty="0"/>
              <a:t>a = </a:t>
            </a:r>
            <a:r>
              <a:rPr lang="en-US" dirty="0" err="1"/>
              <a:t>objC.protdataA</a:t>
            </a:r>
            <a:r>
              <a:rPr lang="en-US" dirty="0"/>
              <a:t>; 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//</a:t>
            </a:r>
            <a:r>
              <a:rPr lang="en-US" b="1" dirty="0">
                <a:solidFill>
                  <a:srgbClr val="FF0000"/>
                </a:solidFill>
              </a:rPr>
              <a:t>error: not accessible</a:t>
            </a:r>
          </a:p>
          <a:p>
            <a:pPr marL="400050" lvl="1" indent="0">
              <a:buNone/>
            </a:pPr>
            <a:r>
              <a:rPr lang="en-US" dirty="0"/>
              <a:t>a = </a:t>
            </a:r>
            <a:r>
              <a:rPr lang="en-US" dirty="0" err="1"/>
              <a:t>objC.pubdataA</a:t>
            </a:r>
            <a:r>
              <a:rPr lang="en-US" dirty="0" smtClean="0"/>
              <a:t>;  </a:t>
            </a:r>
            <a:r>
              <a:rPr lang="en-US" b="1" dirty="0">
                <a:solidFill>
                  <a:srgbClr val="FF0000"/>
                </a:solidFill>
              </a:rPr>
              <a:t>//error: not accessible (A private to C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</a:p>
          <a:p>
            <a:pPr marL="400050" lvl="1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en-US" b="1" dirty="0"/>
              <a:t>return 0;</a:t>
            </a:r>
          </a:p>
          <a:p>
            <a:pPr marL="400050" lvl="1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1844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868362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b="1" dirty="0" smtClean="0"/>
              <a:t>Single Inheritance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86400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/>
              <a:t>When a single class is derived from a single parent class, it is called </a:t>
            </a:r>
            <a:r>
              <a:rPr lang="en-US" sz="2400" b="1" dirty="0"/>
              <a:t>Single inheritance</a:t>
            </a:r>
            <a:r>
              <a:rPr lang="en-US" sz="2400" dirty="0"/>
              <a:t>. It is the simplest of all inheritance.</a:t>
            </a:r>
            <a:br>
              <a:rPr lang="en-US" sz="2400" dirty="0"/>
            </a:br>
            <a:r>
              <a:rPr lang="en-US" sz="2400" b="1" dirty="0"/>
              <a:t>For example</a:t>
            </a:r>
            <a:r>
              <a:rPr lang="en-US" sz="2400" dirty="0"/>
              <a:t>,</a:t>
            </a:r>
          </a:p>
          <a:p>
            <a:pPr lvl="1" fontAlgn="base">
              <a:buFont typeface="Wingdings" pitchFamily="2" charset="2"/>
              <a:buChar char="ü"/>
            </a:pPr>
            <a:r>
              <a:rPr lang="en-US" sz="2400" dirty="0"/>
              <a:t>Animal is derived from living things</a:t>
            </a:r>
          </a:p>
          <a:p>
            <a:pPr lvl="1" fontAlgn="base">
              <a:buFont typeface="Wingdings" pitchFamily="2" charset="2"/>
              <a:buChar char="ü"/>
            </a:pPr>
            <a:r>
              <a:rPr lang="en-US" sz="2400" dirty="0"/>
              <a:t>Car is derived from </a:t>
            </a:r>
            <a:r>
              <a:rPr lang="en-US" sz="2400" dirty="0" smtClean="0"/>
              <a:t>vehicle</a:t>
            </a:r>
          </a:p>
          <a:p>
            <a:pPr lvl="1" fontAlgn="base">
              <a:buFont typeface="Wingdings" pitchFamily="2" charset="2"/>
              <a:buChar char="ü"/>
            </a:pPr>
            <a:endParaRPr lang="en-US" sz="24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305175"/>
            <a:ext cx="3048000" cy="340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605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/>
              <a:t>Single Inheritance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Syntax of Single </a:t>
            </a:r>
            <a:r>
              <a:rPr lang="en-US" sz="2800" b="1" dirty="0" smtClean="0">
                <a:solidFill>
                  <a:srgbClr val="FF0000"/>
                </a:solidFill>
              </a:rPr>
              <a:t>Inheritance</a:t>
            </a:r>
            <a:endParaRPr lang="en-US" sz="2800" dirty="0" smtClean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en-US" sz="2500" dirty="0" smtClean="0"/>
              <a:t>class </a:t>
            </a:r>
            <a:r>
              <a:rPr lang="en-US" sz="2500" dirty="0" err="1"/>
              <a:t>base_classname</a:t>
            </a:r>
            <a:r>
              <a:rPr lang="en-US" sz="2500" dirty="0"/>
              <a:t> {     </a:t>
            </a:r>
            <a:endParaRPr lang="en-US" sz="2500" dirty="0" smtClean="0"/>
          </a:p>
          <a:p>
            <a:pPr marL="400050" lvl="1" indent="0">
              <a:buNone/>
            </a:pPr>
            <a:r>
              <a:rPr lang="en-US" sz="2500" dirty="0" smtClean="0"/>
              <a:t>properties</a:t>
            </a:r>
            <a:r>
              <a:rPr lang="en-US" sz="2500" dirty="0"/>
              <a:t>;     methods; </a:t>
            </a:r>
            <a:endParaRPr lang="en-US" sz="2500" dirty="0" smtClean="0"/>
          </a:p>
          <a:p>
            <a:pPr marL="400050" lvl="1" indent="0">
              <a:buNone/>
            </a:pPr>
            <a:r>
              <a:rPr lang="en-US" sz="2500" dirty="0" smtClean="0"/>
              <a:t>}; </a:t>
            </a:r>
          </a:p>
          <a:p>
            <a:pPr marL="400050" lvl="1" indent="0">
              <a:buNone/>
            </a:pPr>
            <a:r>
              <a:rPr lang="en-US" sz="2500" dirty="0" smtClean="0"/>
              <a:t>class </a:t>
            </a:r>
            <a:r>
              <a:rPr lang="en-US" sz="2500" dirty="0" err="1"/>
              <a:t>derived_classname</a:t>
            </a:r>
            <a:r>
              <a:rPr lang="en-US" sz="2500" dirty="0"/>
              <a:t> : </a:t>
            </a:r>
            <a:r>
              <a:rPr lang="en-US" sz="2500" dirty="0" err="1" smtClean="0"/>
              <a:t>visibility_mode</a:t>
            </a:r>
            <a:r>
              <a:rPr lang="en-US" sz="2500" dirty="0" smtClean="0"/>
              <a:t> </a:t>
            </a:r>
            <a:r>
              <a:rPr lang="en-US" sz="2500" dirty="0" err="1" smtClean="0"/>
              <a:t>base_classname</a:t>
            </a:r>
            <a:endParaRPr lang="en-US" sz="2500" dirty="0" smtClean="0"/>
          </a:p>
          <a:p>
            <a:pPr marL="400050" lvl="1" indent="0">
              <a:buNone/>
            </a:pPr>
            <a:r>
              <a:rPr lang="en-US" sz="2500" dirty="0" smtClean="0"/>
              <a:t>{ </a:t>
            </a:r>
            <a:r>
              <a:rPr lang="en-US" sz="2500" dirty="0"/>
              <a:t>    </a:t>
            </a:r>
            <a:endParaRPr lang="en-US" sz="2500" dirty="0" smtClean="0"/>
          </a:p>
          <a:p>
            <a:pPr marL="400050" lvl="1" indent="0">
              <a:buNone/>
            </a:pPr>
            <a:r>
              <a:rPr lang="en-US" sz="2500" dirty="0" smtClean="0"/>
              <a:t>properties</a:t>
            </a:r>
            <a:r>
              <a:rPr lang="en-US" sz="2500" dirty="0"/>
              <a:t>;     methods; </a:t>
            </a:r>
            <a:endParaRPr lang="en-US" sz="2500" dirty="0" smtClean="0"/>
          </a:p>
          <a:p>
            <a:pPr marL="400050" lvl="1" indent="0">
              <a:buNone/>
            </a:pPr>
            <a:r>
              <a:rPr lang="en-US" sz="2500" dirty="0" smtClean="0"/>
              <a:t>};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77578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1020762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b="1" dirty="0" smtClean="0"/>
              <a:t>Multiple </a:t>
            </a:r>
            <a:r>
              <a:rPr lang="en-US" b="1" dirty="0"/>
              <a:t>Inheritance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class can be derived from more than one base class. This is called </a:t>
            </a:r>
            <a:r>
              <a:rPr lang="en-US" sz="2800" i="1" dirty="0"/>
              <a:t>multiple inheritance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Here is the extended syntax:</a:t>
            </a:r>
          </a:p>
          <a:p>
            <a:pPr marL="800100" lvl="2" indent="0">
              <a:buNone/>
            </a:pPr>
            <a:r>
              <a:rPr lang="en-US" b="1" i="1" dirty="0">
                <a:solidFill>
                  <a:srgbClr val="00B050"/>
                </a:solidFill>
              </a:rPr>
              <a:t>class derived-class: access </a:t>
            </a:r>
            <a:r>
              <a:rPr lang="en-US" b="1" i="1" dirty="0" err="1">
                <a:solidFill>
                  <a:srgbClr val="00B050"/>
                </a:solidFill>
              </a:rPr>
              <a:t>baseA</a:t>
            </a:r>
            <a:r>
              <a:rPr lang="en-US" b="1" i="1" dirty="0">
                <a:solidFill>
                  <a:srgbClr val="00B050"/>
                </a:solidFill>
              </a:rPr>
              <a:t>, access </a:t>
            </a:r>
            <a:r>
              <a:rPr lang="en-US" b="1" i="1" dirty="0" err="1">
                <a:solidFill>
                  <a:srgbClr val="00B050"/>
                </a:solidFill>
              </a:rPr>
              <a:t>baseB</a:t>
            </a:r>
            <a:r>
              <a:rPr lang="en-US" b="1" i="1" dirty="0" smtClean="0">
                <a:solidFill>
                  <a:srgbClr val="00B050"/>
                </a:solidFill>
              </a:rPr>
              <a:t>....</a:t>
            </a:r>
            <a:endParaRPr lang="en-US" sz="2800" dirty="0"/>
          </a:p>
          <a:p>
            <a:r>
              <a:rPr lang="en-US" sz="2800" dirty="0"/>
              <a:t>Figure </a:t>
            </a:r>
            <a:r>
              <a:rPr lang="en-US" sz="2800" dirty="0" smtClean="0"/>
              <a:t> </a:t>
            </a:r>
            <a:r>
              <a:rPr lang="en-US" sz="2800" dirty="0"/>
              <a:t>shows how this looks when a class C is derived from base classes A and B.</a:t>
            </a:r>
            <a:endParaRPr lang="en-US" sz="2800" dirty="0" smtClean="0"/>
          </a:p>
          <a:p>
            <a:pPr marL="800100" lvl="2" indent="0">
              <a:buNone/>
            </a:pPr>
            <a:endParaRPr lang="en-US" b="1" i="1" dirty="0">
              <a:solidFill>
                <a:srgbClr val="00B05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419600"/>
            <a:ext cx="4877666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529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95400"/>
            <a:ext cx="70104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b="1" dirty="0" smtClean="0"/>
              <a:t>Syntax of Multiple </a:t>
            </a:r>
            <a:r>
              <a:rPr lang="en-US" b="1" dirty="0"/>
              <a:t>Inheritance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220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0055"/>
            <a:ext cx="8305800" cy="671945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/>
              <a:t>Multiple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6019800"/>
          </a:xfrm>
        </p:spPr>
        <p:txBody>
          <a:bodyPr>
            <a:normAutofit fontScale="55000" lnSpcReduction="20000"/>
          </a:bodyPr>
          <a:lstStyle/>
          <a:p>
            <a:pPr marL="0" indent="0" algn="just">
              <a:buNone/>
            </a:pPr>
            <a:r>
              <a:rPr lang="en-US" sz="3400" b="1" dirty="0"/>
              <a:t>#include &lt;iostream</a:t>
            </a:r>
            <a:r>
              <a:rPr lang="en-US" sz="3400" b="1" dirty="0" smtClean="0"/>
              <a:t>&gt;</a:t>
            </a:r>
            <a:endParaRPr lang="en-US" sz="3400" b="1" dirty="0"/>
          </a:p>
          <a:p>
            <a:pPr marL="0" indent="0" algn="just">
              <a:buNone/>
            </a:pPr>
            <a:r>
              <a:rPr lang="en-US" sz="3400" b="1" dirty="0"/>
              <a:t>using namespace </a:t>
            </a:r>
            <a:r>
              <a:rPr lang="en-US" sz="3400" b="1" dirty="0" err="1"/>
              <a:t>std</a:t>
            </a:r>
            <a:r>
              <a:rPr lang="en-US" sz="3400" b="1" dirty="0" smtClean="0"/>
              <a:t>;</a:t>
            </a:r>
          </a:p>
          <a:p>
            <a:pPr marL="0" indent="0" algn="just">
              <a:buNone/>
            </a:pPr>
            <a:endParaRPr lang="en-US" sz="3400" b="1" dirty="0"/>
          </a:p>
          <a:p>
            <a:pPr marL="0" indent="0" algn="just">
              <a:buNone/>
            </a:pPr>
            <a:r>
              <a:rPr lang="en-US" sz="3400" b="1" dirty="0">
                <a:solidFill>
                  <a:srgbClr val="00B050"/>
                </a:solidFill>
              </a:rPr>
              <a:t>// Base class Shape</a:t>
            </a:r>
          </a:p>
          <a:p>
            <a:pPr marL="0" indent="0" algn="just">
              <a:buNone/>
            </a:pPr>
            <a:r>
              <a:rPr lang="en-US" sz="3400" b="1" dirty="0"/>
              <a:t>class Shape </a:t>
            </a:r>
            <a:r>
              <a:rPr lang="en-US" sz="3400" dirty="0"/>
              <a:t>{</a:t>
            </a:r>
          </a:p>
          <a:p>
            <a:pPr marL="0" indent="0" algn="just">
              <a:buNone/>
            </a:pPr>
            <a:r>
              <a:rPr lang="en-US" sz="3400" dirty="0"/>
              <a:t>   public:</a:t>
            </a:r>
          </a:p>
          <a:p>
            <a:pPr marL="0" indent="0" algn="just">
              <a:buNone/>
            </a:pPr>
            <a:r>
              <a:rPr lang="en-US" sz="3400" dirty="0"/>
              <a:t>      void </a:t>
            </a:r>
            <a:r>
              <a:rPr lang="en-US" sz="3400" dirty="0" err="1"/>
              <a:t>setWidth</a:t>
            </a:r>
            <a:r>
              <a:rPr lang="en-US" sz="3400" dirty="0"/>
              <a:t>(int w) </a:t>
            </a:r>
          </a:p>
          <a:p>
            <a:pPr marL="0" indent="0" algn="just">
              <a:buNone/>
            </a:pPr>
            <a:r>
              <a:rPr lang="en-US" sz="3400" dirty="0"/>
              <a:t>        </a:t>
            </a:r>
            <a:r>
              <a:rPr lang="en-US" sz="3400" dirty="0" smtClean="0"/>
              <a:t>{ </a:t>
            </a:r>
            <a:r>
              <a:rPr lang="en-US" sz="3400" dirty="0"/>
              <a:t>width = w</a:t>
            </a:r>
            <a:r>
              <a:rPr lang="en-US" sz="3400" dirty="0" smtClean="0"/>
              <a:t>; }</a:t>
            </a:r>
            <a:endParaRPr lang="en-US" sz="3400" dirty="0"/>
          </a:p>
          <a:p>
            <a:pPr marL="0" indent="0" algn="just">
              <a:buNone/>
            </a:pPr>
            <a:r>
              <a:rPr lang="en-US" sz="3400" dirty="0"/>
              <a:t>      void </a:t>
            </a:r>
            <a:r>
              <a:rPr lang="en-US" sz="3400" dirty="0" err="1"/>
              <a:t>setHeight</a:t>
            </a:r>
            <a:r>
              <a:rPr lang="en-US" sz="3400" dirty="0"/>
              <a:t>(int h) </a:t>
            </a:r>
          </a:p>
          <a:p>
            <a:pPr marL="0" indent="0" algn="just">
              <a:buNone/>
            </a:pPr>
            <a:r>
              <a:rPr lang="en-US" sz="3400" dirty="0"/>
              <a:t>         </a:t>
            </a:r>
            <a:r>
              <a:rPr lang="en-US" sz="3400" dirty="0" smtClean="0"/>
              <a:t>{ height </a:t>
            </a:r>
            <a:r>
              <a:rPr lang="en-US" sz="3400" dirty="0"/>
              <a:t>= h</a:t>
            </a:r>
            <a:r>
              <a:rPr lang="en-US" sz="3400" dirty="0" smtClean="0"/>
              <a:t>; }</a:t>
            </a:r>
            <a:endParaRPr lang="en-US" sz="3400" dirty="0"/>
          </a:p>
          <a:p>
            <a:pPr marL="0" indent="0" algn="just">
              <a:buNone/>
            </a:pPr>
            <a:r>
              <a:rPr lang="en-US" sz="3400" dirty="0"/>
              <a:t>   protected:</a:t>
            </a:r>
          </a:p>
          <a:p>
            <a:pPr marL="0" indent="0" algn="just">
              <a:buNone/>
            </a:pPr>
            <a:r>
              <a:rPr lang="en-US" sz="3400" dirty="0"/>
              <a:t>      int width;</a:t>
            </a:r>
          </a:p>
          <a:p>
            <a:pPr marL="0" indent="0" algn="just">
              <a:buNone/>
            </a:pPr>
            <a:r>
              <a:rPr lang="en-US" sz="3400" dirty="0"/>
              <a:t>      int height</a:t>
            </a:r>
            <a:r>
              <a:rPr lang="en-US" sz="3400" dirty="0" smtClean="0"/>
              <a:t>;};</a:t>
            </a:r>
          </a:p>
          <a:p>
            <a:pPr marL="0" indent="0" algn="just">
              <a:buNone/>
            </a:pPr>
            <a:endParaRPr lang="en-US" sz="3400" dirty="0"/>
          </a:p>
          <a:p>
            <a:pPr marL="0" indent="0" algn="just">
              <a:buNone/>
            </a:pPr>
            <a:r>
              <a:rPr lang="en-US" sz="3400" b="1" dirty="0">
                <a:solidFill>
                  <a:srgbClr val="00B050"/>
                </a:solidFill>
              </a:rPr>
              <a:t>// Base class </a:t>
            </a:r>
            <a:r>
              <a:rPr lang="en-US" sz="3400" b="1" dirty="0" err="1">
                <a:solidFill>
                  <a:srgbClr val="00B050"/>
                </a:solidFill>
              </a:rPr>
              <a:t>PaintCost</a:t>
            </a:r>
            <a:endParaRPr lang="en-US" sz="3400" b="1" dirty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r>
              <a:rPr lang="en-US" sz="3400" b="1" dirty="0"/>
              <a:t>class </a:t>
            </a:r>
            <a:r>
              <a:rPr lang="en-US" sz="3400" b="1" dirty="0" err="1"/>
              <a:t>PaintCost</a:t>
            </a:r>
            <a:r>
              <a:rPr lang="en-US" sz="3400" b="1" dirty="0"/>
              <a:t>  </a:t>
            </a:r>
            <a:r>
              <a:rPr lang="en-US" sz="3400" dirty="0"/>
              <a:t>{</a:t>
            </a:r>
          </a:p>
          <a:p>
            <a:pPr marL="0" indent="0" algn="just">
              <a:buNone/>
            </a:pPr>
            <a:r>
              <a:rPr lang="en-US" sz="3400" dirty="0"/>
              <a:t>   public:</a:t>
            </a:r>
          </a:p>
          <a:p>
            <a:pPr marL="0" indent="0" algn="just">
              <a:buNone/>
            </a:pPr>
            <a:r>
              <a:rPr lang="en-US" sz="3400" dirty="0"/>
              <a:t>      int </a:t>
            </a:r>
            <a:r>
              <a:rPr lang="en-US" sz="3400" dirty="0" err="1"/>
              <a:t>getCost</a:t>
            </a:r>
            <a:r>
              <a:rPr lang="en-US" sz="3400" dirty="0"/>
              <a:t>(int area) {</a:t>
            </a:r>
          </a:p>
          <a:p>
            <a:pPr marL="0" indent="0" algn="just">
              <a:buNone/>
            </a:pPr>
            <a:r>
              <a:rPr lang="en-US" sz="3400" dirty="0"/>
              <a:t>         return area * 70;</a:t>
            </a:r>
          </a:p>
          <a:p>
            <a:pPr marL="0" indent="0" algn="just">
              <a:buNone/>
            </a:pPr>
            <a:r>
              <a:rPr lang="en-US" sz="3400" dirty="0"/>
              <a:t>      </a:t>
            </a:r>
            <a:r>
              <a:rPr lang="en-US" sz="3400" dirty="0" smtClean="0"/>
              <a:t>}};</a:t>
            </a:r>
            <a:endParaRPr lang="en-US" sz="3400" dirty="0"/>
          </a:p>
          <a:p>
            <a:pPr algn="just"/>
            <a:endParaRPr lang="en-US" sz="2800" dirty="0"/>
          </a:p>
          <a:p>
            <a:pPr algn="just"/>
            <a:endParaRPr lang="en-US" sz="2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962400" y="762000"/>
            <a:ext cx="0" cy="609600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114800" y="817245"/>
            <a:ext cx="487362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solidFill>
                  <a:srgbClr val="00B050"/>
                </a:solidFill>
              </a:rPr>
              <a:t>// Derived class</a:t>
            </a:r>
          </a:p>
          <a:p>
            <a:pPr algn="just"/>
            <a:r>
              <a:rPr lang="en-US" b="1" dirty="0">
                <a:solidFill>
                  <a:srgbClr val="FF0000"/>
                </a:solidFill>
              </a:rPr>
              <a:t>class Rectangle: public Shape, public </a:t>
            </a:r>
            <a:r>
              <a:rPr lang="en-US" b="1" dirty="0" err="1">
                <a:solidFill>
                  <a:srgbClr val="FF0000"/>
                </a:solidFill>
              </a:rPr>
              <a:t>PaintCost</a:t>
            </a:r>
            <a:r>
              <a:rPr lang="en-US" dirty="0"/>
              <a:t> {</a:t>
            </a:r>
          </a:p>
          <a:p>
            <a:pPr algn="just"/>
            <a:r>
              <a:rPr lang="en-US" dirty="0"/>
              <a:t>   public:</a:t>
            </a:r>
          </a:p>
          <a:p>
            <a:pPr algn="just"/>
            <a:r>
              <a:rPr lang="en-US" dirty="0"/>
              <a:t>      int </a:t>
            </a:r>
            <a:r>
              <a:rPr lang="en-US" dirty="0" err="1"/>
              <a:t>getArea</a:t>
            </a:r>
            <a:r>
              <a:rPr lang="en-US" dirty="0"/>
              <a:t>() {</a:t>
            </a:r>
          </a:p>
          <a:p>
            <a:pPr algn="just"/>
            <a:r>
              <a:rPr lang="en-US" dirty="0"/>
              <a:t>         return (width * height);</a:t>
            </a:r>
          </a:p>
          <a:p>
            <a:pPr algn="just"/>
            <a:r>
              <a:rPr lang="en-US" dirty="0"/>
              <a:t>      }</a:t>
            </a:r>
          </a:p>
          <a:p>
            <a:pPr algn="just"/>
            <a:r>
              <a:rPr lang="en-US" dirty="0" smtClean="0"/>
              <a:t>};</a:t>
            </a:r>
            <a:endParaRPr lang="en-US" dirty="0"/>
          </a:p>
          <a:p>
            <a:pPr algn="just"/>
            <a:r>
              <a:rPr lang="en-US" b="1" dirty="0"/>
              <a:t>int </a:t>
            </a:r>
            <a:r>
              <a:rPr lang="en-US" b="1" dirty="0" smtClean="0"/>
              <a:t>main() </a:t>
            </a:r>
            <a:r>
              <a:rPr lang="en-US" dirty="0"/>
              <a:t>{</a:t>
            </a:r>
          </a:p>
          <a:p>
            <a:pPr algn="just"/>
            <a:r>
              <a:rPr lang="en-US" dirty="0"/>
              <a:t>   Rectangle </a:t>
            </a:r>
            <a:r>
              <a:rPr lang="en-US" dirty="0" err="1"/>
              <a:t>Rect</a:t>
            </a:r>
            <a:r>
              <a:rPr lang="en-US" dirty="0"/>
              <a:t>;</a:t>
            </a:r>
          </a:p>
          <a:p>
            <a:pPr algn="just"/>
            <a:r>
              <a:rPr lang="en-US" dirty="0"/>
              <a:t>   int area</a:t>
            </a:r>
            <a:r>
              <a:rPr lang="en-US" dirty="0" smtClean="0"/>
              <a:t>;</a:t>
            </a:r>
            <a:endParaRPr lang="en-US" dirty="0"/>
          </a:p>
          <a:p>
            <a:pPr algn="just"/>
            <a:r>
              <a:rPr lang="en-US" dirty="0"/>
              <a:t>   </a:t>
            </a:r>
            <a:r>
              <a:rPr lang="en-US" dirty="0" err="1"/>
              <a:t>Rect.setWidth</a:t>
            </a:r>
            <a:r>
              <a:rPr lang="en-US" dirty="0"/>
              <a:t>(5);</a:t>
            </a:r>
          </a:p>
          <a:p>
            <a:pPr algn="just"/>
            <a:r>
              <a:rPr lang="en-US" dirty="0"/>
              <a:t>   </a:t>
            </a:r>
            <a:r>
              <a:rPr lang="en-US" dirty="0" err="1"/>
              <a:t>Rect.setHeight</a:t>
            </a:r>
            <a:r>
              <a:rPr lang="en-US" dirty="0"/>
              <a:t>(7</a:t>
            </a:r>
            <a:r>
              <a:rPr lang="en-US" dirty="0" smtClean="0"/>
              <a:t>);</a:t>
            </a:r>
            <a:endParaRPr lang="en-US" dirty="0"/>
          </a:p>
          <a:p>
            <a:pPr algn="just"/>
            <a:r>
              <a:rPr lang="en-US" dirty="0"/>
              <a:t>   area = </a:t>
            </a:r>
            <a:r>
              <a:rPr lang="en-US" dirty="0" err="1"/>
              <a:t>Rect.getArea</a:t>
            </a:r>
            <a:r>
              <a:rPr lang="en-US" dirty="0" smtClean="0"/>
              <a:t>();</a:t>
            </a:r>
          </a:p>
          <a:p>
            <a:pPr algn="just"/>
            <a:endParaRPr lang="en-US" dirty="0"/>
          </a:p>
          <a:p>
            <a:pPr algn="just"/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"Total area: " &lt;&lt; </a:t>
            </a:r>
            <a:r>
              <a:rPr lang="en-US" dirty="0" err="1"/>
              <a:t>Rect.getArea</a:t>
            </a:r>
            <a:r>
              <a:rPr lang="en-US" dirty="0"/>
              <a:t>() &lt;&lt; </a:t>
            </a:r>
            <a:r>
              <a:rPr lang="en-US" dirty="0" err="1"/>
              <a:t>endl</a:t>
            </a:r>
            <a:r>
              <a:rPr lang="en-US" dirty="0" smtClean="0"/>
              <a:t>;</a:t>
            </a:r>
          </a:p>
          <a:p>
            <a:pPr algn="just"/>
            <a:endParaRPr lang="en-US" dirty="0"/>
          </a:p>
          <a:p>
            <a:pPr algn="just"/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"Total paint cost: </a:t>
            </a:r>
            <a:r>
              <a:rPr lang="en-US" dirty="0" smtClean="0"/>
              <a:t>$"&lt;&lt; </a:t>
            </a:r>
            <a:r>
              <a:rPr lang="en-US" dirty="0" err="1"/>
              <a:t>Rect.getCost</a:t>
            </a:r>
            <a:r>
              <a:rPr lang="en-US" dirty="0"/>
              <a:t>(area) &lt;&lt; </a:t>
            </a:r>
            <a:r>
              <a:rPr lang="en-US" dirty="0" err="1"/>
              <a:t>endl</a:t>
            </a:r>
            <a:r>
              <a:rPr lang="en-US" dirty="0" smtClean="0"/>
              <a:t>;</a:t>
            </a:r>
            <a:endParaRPr lang="en-US" dirty="0"/>
          </a:p>
          <a:p>
            <a:pPr algn="just"/>
            <a:r>
              <a:rPr lang="en-US" b="1" dirty="0"/>
              <a:t>   return 0;</a:t>
            </a:r>
          </a:p>
          <a:p>
            <a:pPr algn="just"/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63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latin typeface="Cooper Black" pitchFamily="18" charset="0"/>
              </a:rPr>
              <a:t>Multilevel Inheritance</a:t>
            </a:r>
            <a:endParaRPr lang="en-US" dirty="0">
              <a:latin typeface="Cooper Black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When a class is derived from a class which is also derived from another class, i.e. a class having more than one parent classes, such </a:t>
            </a:r>
            <a:r>
              <a:rPr lang="en-US" sz="2400" b="1" dirty="0"/>
              <a:t>inheritance</a:t>
            </a:r>
            <a:r>
              <a:rPr lang="en-US" sz="2400" dirty="0"/>
              <a:t> is called </a:t>
            </a:r>
            <a:r>
              <a:rPr lang="en-US" sz="2400" b="1" dirty="0"/>
              <a:t>Multilevel Inheritance</a:t>
            </a:r>
            <a:r>
              <a:rPr lang="en-US" sz="2400" dirty="0"/>
              <a:t>.</a:t>
            </a:r>
            <a:endParaRPr lang="en-US" sz="2400" dirty="0" smtClean="0"/>
          </a:p>
          <a:p>
            <a:pPr algn="just"/>
            <a:r>
              <a:rPr lang="en-US" sz="2400" dirty="0" smtClean="0"/>
              <a:t>If </a:t>
            </a:r>
            <a:r>
              <a:rPr lang="en-US" sz="2400" dirty="0"/>
              <a:t>we take the example of </a:t>
            </a:r>
            <a:r>
              <a:rPr lang="en-US" sz="2400" dirty="0" smtClean="0"/>
              <a:t>below </a:t>
            </a:r>
            <a:r>
              <a:rPr lang="en-US" sz="2400" dirty="0"/>
              <a:t>diagram then class C inherits class B and class B inherits class A which means B is a parent class of C and A is a parent class of B. So in this case class C is implicitly inheriting the properties and method of class A along with B that's what is called </a:t>
            </a:r>
            <a:r>
              <a:rPr lang="en-US" sz="2400" b="1" dirty="0"/>
              <a:t>multilevel inheritance</a:t>
            </a:r>
            <a:r>
              <a:rPr lang="en-US" sz="2400" dirty="0"/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267199"/>
            <a:ext cx="2604656" cy="2445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420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371600"/>
            <a:ext cx="7162800" cy="5184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600" dirty="0" smtClean="0">
                <a:latin typeface="Cooper Black" pitchFamily="18" charset="0"/>
              </a:rPr>
              <a:t>Syntax of Multilevel Inheritance</a:t>
            </a:r>
            <a:endParaRPr lang="en-US" sz="3600" dirty="0">
              <a:latin typeface="Cooper Blac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421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#include &lt;iostream&gt;</a:t>
            </a:r>
          </a:p>
          <a:p>
            <a:pPr marL="0" indent="0">
              <a:buNone/>
            </a:pPr>
            <a:r>
              <a:rPr lang="en-US" sz="2400" b="1" dirty="0"/>
              <a:t>using namespace </a:t>
            </a:r>
            <a:r>
              <a:rPr lang="en-US" sz="2400" b="1" dirty="0" err="1"/>
              <a:t>std</a:t>
            </a:r>
            <a:r>
              <a:rPr lang="en-US" sz="2400" b="1" dirty="0" smtClean="0"/>
              <a:t>;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class A</a:t>
            </a:r>
          </a:p>
          <a:p>
            <a:pPr marL="0" indent="0">
              <a:buNone/>
            </a:pP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/>
              <a:t>    public:</a:t>
            </a:r>
          </a:p>
          <a:p>
            <a:pPr marL="0" indent="0">
              <a:buNone/>
            </a:pPr>
            <a:r>
              <a:rPr lang="en-US" sz="2400" dirty="0"/>
              <a:t>      void display()</a:t>
            </a:r>
          </a:p>
          <a:p>
            <a:pPr marL="0" indent="0">
              <a:buNone/>
            </a:pPr>
            <a:r>
              <a:rPr lang="en-US" sz="2400" dirty="0"/>
              <a:t>      {</a:t>
            </a:r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400" dirty="0" smtClean="0"/>
              <a:t>   </a:t>
            </a:r>
            <a:r>
              <a:rPr lang="en-US" sz="2400" dirty="0" err="1"/>
              <a:t>cout</a:t>
            </a:r>
            <a:r>
              <a:rPr lang="en-US" sz="2400" dirty="0"/>
              <a:t>&lt;&lt;"Base class content.";</a:t>
            </a:r>
          </a:p>
          <a:p>
            <a:pPr marL="0" indent="0">
              <a:buNone/>
            </a:pPr>
            <a:r>
              <a:rPr lang="en-US" sz="2400" dirty="0"/>
              <a:t>      }</a:t>
            </a:r>
          </a:p>
          <a:p>
            <a:pPr marL="0" indent="0">
              <a:buNone/>
            </a:pPr>
            <a:r>
              <a:rPr lang="en-US" sz="2400" dirty="0"/>
              <a:t>};</a:t>
            </a:r>
          </a:p>
          <a:p>
            <a:pPr marL="0" indent="0">
              <a:buNone/>
            </a:pPr>
            <a:endParaRPr lang="en-US" sz="4800" dirty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05800" cy="8382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>
                <a:latin typeface="Cooper Black" pitchFamily="18" charset="0"/>
              </a:rPr>
              <a:t>Multilevel Inheritance</a:t>
            </a:r>
            <a:endParaRPr lang="en-US" dirty="0">
              <a:latin typeface="Cooper Black" pitchFamily="18" charset="0"/>
            </a:endParaRPr>
          </a:p>
        </p:txBody>
      </p:sp>
      <p:cxnSp>
        <p:nvCxnSpPr>
          <p:cNvPr id="6" name="Straight Connector 5"/>
          <p:cNvCxnSpPr>
            <a:stCxn id="4" idx="2"/>
          </p:cNvCxnSpPr>
          <p:nvPr/>
        </p:nvCxnSpPr>
        <p:spPr>
          <a:xfrm>
            <a:off x="4610100" y="990600"/>
            <a:ext cx="0" cy="586740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05400" y="1200864"/>
            <a:ext cx="327660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 smtClean="0">
                <a:solidFill>
                  <a:srgbClr val="00B050"/>
                </a:solidFill>
              </a:rPr>
              <a:t>class </a:t>
            </a:r>
            <a:r>
              <a:rPr lang="en-US" sz="2300" b="1" dirty="0">
                <a:solidFill>
                  <a:srgbClr val="00B050"/>
                </a:solidFill>
              </a:rPr>
              <a:t>B : public A</a:t>
            </a:r>
          </a:p>
          <a:p>
            <a:r>
              <a:rPr lang="en-US" sz="2300" dirty="0"/>
              <a:t>{</a:t>
            </a:r>
          </a:p>
          <a:p>
            <a:endParaRPr lang="en-US" sz="2300" dirty="0"/>
          </a:p>
          <a:p>
            <a:r>
              <a:rPr lang="en-US" sz="2300" dirty="0" smtClean="0"/>
              <a:t>};</a:t>
            </a:r>
            <a:endParaRPr lang="en-US" sz="2300" dirty="0"/>
          </a:p>
          <a:p>
            <a:r>
              <a:rPr lang="en-US" sz="2300" b="1" dirty="0">
                <a:solidFill>
                  <a:srgbClr val="00B050"/>
                </a:solidFill>
              </a:rPr>
              <a:t>class C : public B</a:t>
            </a:r>
          </a:p>
          <a:p>
            <a:r>
              <a:rPr lang="en-US" sz="2300" dirty="0"/>
              <a:t>{</a:t>
            </a:r>
          </a:p>
          <a:p>
            <a:endParaRPr lang="en-US" sz="2300" dirty="0"/>
          </a:p>
          <a:p>
            <a:r>
              <a:rPr lang="en-US" sz="2300" dirty="0" smtClean="0"/>
              <a:t>};</a:t>
            </a:r>
            <a:endParaRPr lang="en-US" sz="2300" dirty="0"/>
          </a:p>
          <a:p>
            <a:r>
              <a:rPr lang="en-US" sz="2300" b="1" dirty="0"/>
              <a:t>int main()</a:t>
            </a:r>
          </a:p>
          <a:p>
            <a:r>
              <a:rPr lang="en-US" sz="2300" dirty="0"/>
              <a:t>{</a:t>
            </a:r>
          </a:p>
          <a:p>
            <a:r>
              <a:rPr lang="en-US" sz="2300" dirty="0"/>
              <a:t>    C </a:t>
            </a:r>
            <a:r>
              <a:rPr lang="en-US" sz="2300" dirty="0" err="1"/>
              <a:t>obj</a:t>
            </a:r>
            <a:r>
              <a:rPr lang="en-US" sz="2300" dirty="0"/>
              <a:t>;</a:t>
            </a:r>
          </a:p>
          <a:p>
            <a:r>
              <a:rPr lang="en-US" sz="2300" dirty="0"/>
              <a:t>    </a:t>
            </a:r>
            <a:r>
              <a:rPr lang="en-US" sz="2300" dirty="0" err="1"/>
              <a:t>obj.display</a:t>
            </a:r>
            <a:r>
              <a:rPr lang="en-US" sz="2300" dirty="0"/>
              <a:t>();</a:t>
            </a:r>
          </a:p>
          <a:p>
            <a:r>
              <a:rPr lang="en-US" sz="2300" dirty="0"/>
              <a:t>    </a:t>
            </a:r>
            <a:r>
              <a:rPr lang="en-US" sz="2300" b="1" dirty="0"/>
              <a:t>return 0;</a:t>
            </a:r>
          </a:p>
          <a:p>
            <a:r>
              <a:rPr lang="en-US" sz="2300" dirty="0" smtClean="0"/>
              <a:t>}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379168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latin typeface="Cooper Black" pitchFamily="18" charset="0"/>
              </a:rPr>
              <a:t>Hierarchical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/>
          <a:lstStyle/>
          <a:p>
            <a:r>
              <a:rPr lang="en-US" sz="2400" dirty="0"/>
              <a:t>When more than one classes are derived from a single base class, such inheritance is known as </a:t>
            </a:r>
            <a:r>
              <a:rPr lang="en-US" sz="2400" b="1" dirty="0"/>
              <a:t>Hierarchical </a:t>
            </a:r>
            <a:r>
              <a:rPr lang="en-US" sz="2400" b="1" dirty="0" smtClean="0"/>
              <a:t>Inheritance.</a:t>
            </a:r>
          </a:p>
          <a:p>
            <a:pPr marL="0" indent="0" fontAlgn="base">
              <a:buNone/>
            </a:pPr>
            <a:r>
              <a:rPr lang="en-US" sz="2400" b="1" dirty="0"/>
              <a:t>For example</a:t>
            </a:r>
            <a:r>
              <a:rPr lang="en-US" sz="2400" dirty="0"/>
              <a:t>,</a:t>
            </a:r>
          </a:p>
          <a:p>
            <a:pPr fontAlgn="base"/>
            <a:r>
              <a:rPr lang="en-US" sz="2400" dirty="0"/>
              <a:t>Civil, Computer, Mechanical, Electrical are derived from Engineer.</a:t>
            </a:r>
          </a:p>
          <a:p>
            <a:pPr fontAlgn="base"/>
            <a:r>
              <a:rPr lang="en-US" sz="2400" dirty="0"/>
              <a:t>Natural language, Programming language are derived from Language</a:t>
            </a:r>
            <a:r>
              <a:rPr lang="en-US" sz="2400" dirty="0" smtClean="0"/>
              <a:t>.</a:t>
            </a:r>
          </a:p>
          <a:p>
            <a:pPr fontAlgn="base"/>
            <a:endParaRPr lang="en-US" sz="2400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267200"/>
            <a:ext cx="54864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913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latin typeface="Cooper Black" pitchFamily="18" charset="0"/>
              </a:rPr>
              <a:t>Inheritance</a:t>
            </a:r>
            <a:endParaRPr lang="en-US" dirty="0">
              <a:latin typeface="Cooper Black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sz="2800" dirty="0"/>
              <a:t>Inheritance is the process of creating new classes, called </a:t>
            </a:r>
            <a:r>
              <a:rPr lang="en-US" sz="2800" i="1" dirty="0"/>
              <a:t>derived classes</a:t>
            </a:r>
            <a:r>
              <a:rPr lang="en-US" sz="2800" dirty="0"/>
              <a:t>, </a:t>
            </a:r>
            <a:r>
              <a:rPr lang="en-US" sz="2800" dirty="0" smtClean="0"/>
              <a:t>from existing </a:t>
            </a:r>
            <a:r>
              <a:rPr lang="en-US" sz="2800" dirty="0"/>
              <a:t>or </a:t>
            </a:r>
            <a:r>
              <a:rPr lang="en-US" sz="2800" i="1" dirty="0"/>
              <a:t>base classes</a:t>
            </a:r>
            <a:r>
              <a:rPr lang="en-US" sz="2800" dirty="0"/>
              <a:t>. The derived class inherits all the capabilities of the base class </a:t>
            </a:r>
            <a:r>
              <a:rPr lang="en-US" sz="2800" dirty="0" smtClean="0"/>
              <a:t>but can </a:t>
            </a:r>
            <a:r>
              <a:rPr lang="en-US" sz="2800" dirty="0"/>
              <a:t>add embellishments and refinements of its own. The base class is unchanged by </a:t>
            </a:r>
            <a:r>
              <a:rPr lang="en-US" sz="2800" dirty="0" smtClean="0"/>
              <a:t>this process</a:t>
            </a:r>
            <a:r>
              <a:rPr lang="en-US" sz="2800" dirty="0"/>
              <a:t>. </a:t>
            </a:r>
            <a:endParaRPr lang="en-US" sz="2800" dirty="0" smtClean="0"/>
          </a:p>
          <a:p>
            <a:r>
              <a:rPr lang="en-US" sz="2800" dirty="0"/>
              <a:t>The general form for inheritance </a:t>
            </a:r>
            <a:r>
              <a:rPr lang="en-US" sz="2800" dirty="0" smtClean="0"/>
              <a:t>is:</a:t>
            </a:r>
          </a:p>
          <a:p>
            <a:pPr marL="400050" lvl="1" indent="0">
              <a:buNone/>
            </a:pPr>
            <a:r>
              <a:rPr lang="en-US" sz="2600" dirty="0" smtClean="0">
                <a:solidFill>
                  <a:srgbClr val="FF0000"/>
                </a:solidFill>
              </a:rPr>
              <a:t>class </a:t>
            </a:r>
            <a:r>
              <a:rPr lang="en-US" sz="2600" i="1" dirty="0">
                <a:solidFill>
                  <a:srgbClr val="FF0000"/>
                </a:solidFill>
              </a:rPr>
              <a:t>derived-class : access </a:t>
            </a:r>
            <a:r>
              <a:rPr lang="en-US" sz="2600" i="1" dirty="0" smtClean="0">
                <a:solidFill>
                  <a:srgbClr val="FF0000"/>
                </a:solidFill>
              </a:rPr>
              <a:t>base-class</a:t>
            </a:r>
          </a:p>
          <a:p>
            <a:pPr marL="400050" lvl="1" indent="0">
              <a:buNone/>
            </a:pPr>
            <a:r>
              <a:rPr lang="en-US" sz="2600" i="1" dirty="0" smtClean="0">
                <a:solidFill>
                  <a:srgbClr val="FF0000"/>
                </a:solidFill>
              </a:rPr>
              <a:t>     </a:t>
            </a:r>
            <a:r>
              <a:rPr lang="en-US" sz="2600" dirty="0" smtClean="0">
                <a:solidFill>
                  <a:srgbClr val="FF0000"/>
                </a:solidFill>
              </a:rPr>
              <a:t>{</a:t>
            </a:r>
            <a:endParaRPr lang="en-US" sz="2600" dirty="0">
              <a:solidFill>
                <a:srgbClr val="FF0000"/>
              </a:solidFill>
            </a:endParaRPr>
          </a:p>
          <a:p>
            <a:pPr marL="800100" lvl="2" indent="0">
              <a:buNone/>
            </a:pPr>
            <a:r>
              <a:rPr lang="en-US" sz="2600" dirty="0">
                <a:solidFill>
                  <a:srgbClr val="FF0000"/>
                </a:solidFill>
              </a:rPr>
              <a:t>// </a:t>
            </a:r>
            <a:r>
              <a:rPr lang="en-US" sz="2600" i="1" dirty="0">
                <a:solidFill>
                  <a:srgbClr val="FF0000"/>
                </a:solidFill>
              </a:rPr>
              <a:t>body of new </a:t>
            </a:r>
            <a:r>
              <a:rPr lang="en-US" sz="2600" i="1" dirty="0" smtClean="0">
                <a:solidFill>
                  <a:srgbClr val="FF0000"/>
                </a:solidFill>
              </a:rPr>
              <a:t>class</a:t>
            </a:r>
          </a:p>
          <a:p>
            <a:pPr marL="800100" lvl="2" indent="0">
              <a:buNone/>
            </a:pPr>
            <a:r>
              <a:rPr lang="en-US" sz="2600" dirty="0" smtClean="0">
                <a:solidFill>
                  <a:srgbClr val="FF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739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600200"/>
            <a:ext cx="6019800" cy="4963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>
                <a:latin typeface="Cooper Black" pitchFamily="18" charset="0"/>
              </a:rPr>
              <a:t>Syntax of Hierarchical Inheritance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03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latin typeface="Cooper Black" pitchFamily="18" charset="0"/>
              </a:rPr>
              <a:t>Virtual Base Classes</a:t>
            </a:r>
            <a:endParaRPr lang="en-US" dirty="0">
              <a:latin typeface="Cooper Black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1" dirty="0"/>
              <a:t>Virtual base </a:t>
            </a:r>
            <a:r>
              <a:rPr lang="en-US" sz="2400" b="1" dirty="0" smtClean="0"/>
              <a:t>class </a:t>
            </a:r>
            <a:r>
              <a:rPr lang="en-US" sz="2400" dirty="0" smtClean="0"/>
              <a:t>is </a:t>
            </a:r>
            <a:r>
              <a:rPr lang="en-US" sz="2400" dirty="0"/>
              <a:t>a way of preventing multiple "instances" of a given </a:t>
            </a:r>
            <a:r>
              <a:rPr lang="en-US" sz="2400" b="1" dirty="0"/>
              <a:t>class</a:t>
            </a:r>
            <a:r>
              <a:rPr lang="en-US" sz="2400" dirty="0"/>
              <a:t> appearing in an inheritance hierarchy when using multiple inheritance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 smtClean="0"/>
              <a:t>Class Lecture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34102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>
                <a:latin typeface="Cooper Black" pitchFamily="18" charset="0"/>
              </a:rPr>
              <a:t>Constructor in Derived Classes</a:t>
            </a:r>
            <a:endParaRPr lang="en-US" dirty="0">
              <a:latin typeface="Cooper Black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000" dirty="0"/>
              <a:t>W</a:t>
            </a:r>
            <a:r>
              <a:rPr lang="en-US" sz="2000" dirty="0" smtClean="0"/>
              <a:t>hile </a:t>
            </a:r>
            <a:r>
              <a:rPr lang="en-US" sz="2000" dirty="0"/>
              <a:t>using constructors during inheritance, is that, as long as a base class constructor does not take any arguments, the derived class need not have a constructor function. However, if a base class contains a constructor with one or more arguments, then it is mandatory for the derived class to have a constructor and pass the arguments to the base class constructor. </a:t>
            </a:r>
            <a:endParaRPr lang="en-US" sz="2000" dirty="0" smtClean="0"/>
          </a:p>
          <a:p>
            <a:pPr algn="just"/>
            <a:r>
              <a:rPr lang="en-US" sz="2000" dirty="0" smtClean="0"/>
              <a:t>Remember</a:t>
            </a:r>
            <a:r>
              <a:rPr lang="en-US" sz="2000" dirty="0"/>
              <a:t>, while applying inheritance, we usually create objects using derived class. Thus, it makes sense for the derived class to pass arguments to the base class constructor. </a:t>
            </a:r>
            <a:endParaRPr lang="en-US" sz="2000" dirty="0" smtClean="0"/>
          </a:p>
          <a:p>
            <a:pPr algn="just"/>
            <a:r>
              <a:rPr lang="en-US" sz="2000" dirty="0" smtClean="0"/>
              <a:t>When </a:t>
            </a:r>
            <a:r>
              <a:rPr lang="en-US" sz="2000" dirty="0"/>
              <a:t>both the derived and base class contains constructors, the base constructor is executed first and then the constructor in the derived class is executed.</a:t>
            </a:r>
          </a:p>
        </p:txBody>
      </p:sp>
    </p:spTree>
    <p:extLst>
      <p:ext uri="{BB962C8B-B14F-4D97-AF65-F5344CB8AC3E}">
        <p14:creationId xmlns:p14="http://schemas.microsoft.com/office/powerpoint/2010/main" val="447544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5105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/>
              <a:t>#include &lt;iostream&gt;</a:t>
            </a:r>
          </a:p>
          <a:p>
            <a:pPr marL="0" indent="0">
              <a:buNone/>
            </a:pPr>
            <a:r>
              <a:rPr lang="en-US" sz="1800" b="1" dirty="0"/>
              <a:t>using namespace </a:t>
            </a:r>
            <a:r>
              <a:rPr lang="en-US" sz="1800" b="1" dirty="0" err="1"/>
              <a:t>std</a:t>
            </a:r>
            <a:r>
              <a:rPr lang="en-US" sz="1800" b="1" dirty="0"/>
              <a:t>;</a:t>
            </a:r>
          </a:p>
          <a:p>
            <a:pPr marL="0" indent="0">
              <a:buNone/>
            </a:pPr>
            <a:r>
              <a:rPr lang="en-US" sz="1800" dirty="0"/>
              <a:t>class Base</a:t>
            </a:r>
          </a:p>
          <a:p>
            <a:pPr marL="0" indent="0">
              <a:buNone/>
            </a:pPr>
            <a:r>
              <a:rPr lang="en-US" sz="1800" dirty="0" smtClean="0"/>
              <a:t>{ </a:t>
            </a:r>
          </a:p>
          <a:p>
            <a:pPr marL="0" indent="0">
              <a:buNone/>
            </a:pPr>
            <a:r>
              <a:rPr lang="en-US" sz="1800" dirty="0" smtClean="0"/>
              <a:t>public</a:t>
            </a:r>
            <a:r>
              <a:rPr lang="en-US" sz="1800" dirty="0"/>
              <a:t>:</a:t>
            </a:r>
          </a:p>
          <a:p>
            <a:pPr marL="0" indent="0">
              <a:buNone/>
            </a:pPr>
            <a:r>
              <a:rPr lang="en-US" sz="1800" dirty="0"/>
              <a:t>  int x;</a:t>
            </a:r>
          </a:p>
          <a:p>
            <a:pPr marL="0" indent="0">
              <a:buNone/>
            </a:pPr>
            <a:r>
              <a:rPr lang="en-US" sz="1800" dirty="0" smtClean="0"/>
              <a:t>Base(int </a:t>
            </a:r>
            <a:r>
              <a:rPr lang="en-US" sz="1800" dirty="0"/>
              <a:t>i)</a:t>
            </a:r>
          </a:p>
          <a:p>
            <a:pPr marL="0" indent="0">
              <a:buNone/>
            </a:pPr>
            <a:r>
              <a:rPr lang="en-US" sz="1800" dirty="0" smtClean="0"/>
              <a:t>{</a:t>
            </a:r>
          </a:p>
          <a:p>
            <a:pPr marL="0" indent="0">
              <a:buNone/>
            </a:pPr>
            <a:r>
              <a:rPr lang="en-US" sz="1800" dirty="0" smtClean="0"/>
              <a:t> </a:t>
            </a:r>
            <a:r>
              <a:rPr lang="en-US" sz="1800" dirty="0"/>
              <a:t>x = </a:t>
            </a:r>
            <a:r>
              <a:rPr lang="en-US" sz="1800" dirty="0" smtClean="0"/>
              <a:t>i;</a:t>
            </a:r>
          </a:p>
          <a:p>
            <a:pPr marL="0" indent="0">
              <a:buNone/>
            </a:pPr>
            <a:r>
              <a:rPr lang="en-US" sz="1800" dirty="0" err="1" smtClean="0"/>
              <a:t>cout</a:t>
            </a:r>
            <a:r>
              <a:rPr lang="en-US" sz="1800" dirty="0" smtClean="0"/>
              <a:t> </a:t>
            </a:r>
            <a:r>
              <a:rPr lang="en-US" sz="1800" dirty="0"/>
              <a:t>&lt;&lt; "Base Parameterized Constructor";</a:t>
            </a:r>
          </a:p>
          <a:p>
            <a:pPr marL="0" indent="0">
              <a:buNone/>
            </a:pPr>
            <a:r>
              <a:rPr lang="en-US" sz="1800" dirty="0" smtClean="0"/>
              <a:t>}</a:t>
            </a:r>
          </a:p>
          <a:p>
            <a:pPr marL="0" indent="0">
              <a:buNone/>
            </a:pPr>
            <a:r>
              <a:rPr lang="en-US" sz="1800" dirty="0" smtClean="0"/>
              <a:t>};</a:t>
            </a:r>
            <a:endParaRPr lang="en-US" sz="18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>
                <a:latin typeface="Cooper Black" pitchFamily="18" charset="0"/>
              </a:rPr>
              <a:t>Constructor in Derived Classes</a:t>
            </a:r>
            <a:endParaRPr lang="en-US" dirty="0">
              <a:latin typeface="Cooper Black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495800" y="1371600"/>
            <a:ext cx="0" cy="548640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648200" y="1600200"/>
            <a:ext cx="4876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class Derived : public Base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public:</a:t>
            </a:r>
          </a:p>
          <a:p>
            <a:r>
              <a:rPr lang="en-US" dirty="0"/>
              <a:t>  int y;</a:t>
            </a:r>
          </a:p>
          <a:p>
            <a:r>
              <a:rPr lang="en-US" dirty="0"/>
              <a:t>  </a:t>
            </a:r>
            <a:r>
              <a:rPr lang="en-US" b="1" dirty="0">
                <a:solidFill>
                  <a:srgbClr val="FF0000"/>
                </a:solidFill>
              </a:rPr>
              <a:t>Derived(int j) : Base(j)</a:t>
            </a:r>
          </a:p>
          <a:p>
            <a:r>
              <a:rPr lang="en-US" dirty="0"/>
              <a:t>  { y = j;</a:t>
            </a:r>
          </a:p>
          <a:p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"Derived Parameterized Constructor";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int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Derived d(10) ;</a:t>
            </a:r>
          </a:p>
          <a:p>
            <a:r>
              <a:rPr lang="en-US" dirty="0"/>
              <a:t>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d.x</a:t>
            </a:r>
            <a:r>
              <a:rPr lang="en-US" dirty="0"/>
              <a:t> ;    // Output will be 10</a:t>
            </a:r>
          </a:p>
          <a:p>
            <a:r>
              <a:rPr lang="en-US" dirty="0"/>
              <a:t>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d.y</a:t>
            </a:r>
            <a:r>
              <a:rPr lang="en-US" dirty="0"/>
              <a:t> ;    // Output will be 10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65594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latin typeface="Cooper Black" pitchFamily="18" charset="0"/>
              </a:rPr>
              <a:t>Nesting of Classes</a:t>
            </a:r>
            <a:endParaRPr lang="en-US" dirty="0">
              <a:latin typeface="Cooper Black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A nested class is a class which is declared in another enclosing class. A nested class is a member and as such has the same access rights as any other member. The members of an enclosing class have no special access to members of a nested </a:t>
            </a:r>
            <a:r>
              <a:rPr lang="en-US" sz="2400" dirty="0" smtClean="0"/>
              <a:t>class.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3159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334000"/>
          </a:xfrm>
        </p:spPr>
        <p:txBody>
          <a:bodyPr>
            <a:normAutofit fontScale="40000" lnSpcReduction="20000"/>
          </a:bodyPr>
          <a:lstStyle/>
          <a:p>
            <a:pPr marL="800100" lvl="2" indent="0">
              <a:buNone/>
            </a:pPr>
            <a:r>
              <a:rPr lang="en-US" sz="4500" b="1" dirty="0">
                <a:latin typeface="+mj-lt"/>
              </a:rPr>
              <a:t>#include&lt;iostream&gt;</a:t>
            </a:r>
          </a:p>
          <a:p>
            <a:pPr marL="800100" lvl="2" indent="0">
              <a:buNone/>
            </a:pPr>
            <a:r>
              <a:rPr lang="en-US" sz="4500" b="1" dirty="0">
                <a:latin typeface="+mj-lt"/>
              </a:rPr>
              <a:t>using namespace </a:t>
            </a:r>
            <a:r>
              <a:rPr lang="en-US" sz="4500" b="1" dirty="0" err="1">
                <a:latin typeface="+mj-lt"/>
              </a:rPr>
              <a:t>std</a:t>
            </a:r>
            <a:r>
              <a:rPr lang="en-US" sz="4500" b="1" dirty="0" smtClean="0">
                <a:latin typeface="+mj-lt"/>
              </a:rPr>
              <a:t>;</a:t>
            </a:r>
            <a:endParaRPr lang="en-US" sz="4500" dirty="0">
              <a:latin typeface="+mj-lt"/>
            </a:endParaRPr>
          </a:p>
          <a:p>
            <a:pPr marL="800100" lvl="2" indent="0">
              <a:buNone/>
            </a:pPr>
            <a:r>
              <a:rPr lang="en-US" sz="4500" dirty="0">
                <a:latin typeface="+mj-lt"/>
              </a:rPr>
              <a:t>class A { </a:t>
            </a:r>
            <a:endParaRPr lang="en-US" sz="4500" dirty="0" smtClean="0">
              <a:latin typeface="+mj-lt"/>
            </a:endParaRPr>
          </a:p>
          <a:p>
            <a:pPr marL="800100" lvl="2" indent="0">
              <a:buNone/>
            </a:pPr>
            <a:r>
              <a:rPr lang="en-US" sz="4500" dirty="0" smtClean="0">
                <a:latin typeface="+mj-lt"/>
              </a:rPr>
              <a:t>int </a:t>
            </a:r>
            <a:r>
              <a:rPr lang="en-US" sz="4500" dirty="0">
                <a:latin typeface="+mj-lt"/>
              </a:rPr>
              <a:t>x;</a:t>
            </a:r>
          </a:p>
          <a:p>
            <a:pPr marL="800100" lvl="2" indent="0">
              <a:buNone/>
            </a:pPr>
            <a:r>
              <a:rPr lang="en-US" sz="4500" dirty="0">
                <a:latin typeface="+mj-lt"/>
              </a:rPr>
              <a:t>public:</a:t>
            </a:r>
          </a:p>
          <a:p>
            <a:pPr marL="800100" lvl="2" indent="0">
              <a:buNone/>
            </a:pPr>
            <a:r>
              <a:rPr lang="en-US" sz="4500" dirty="0">
                <a:latin typeface="+mj-lt"/>
              </a:rPr>
              <a:t>   class B {</a:t>
            </a:r>
          </a:p>
          <a:p>
            <a:pPr marL="800100" lvl="2" indent="0">
              <a:buNone/>
            </a:pPr>
            <a:r>
              <a:rPr lang="en-US" sz="4500" dirty="0">
                <a:latin typeface="+mj-lt"/>
              </a:rPr>
              <a:t>         public:</a:t>
            </a:r>
          </a:p>
          <a:p>
            <a:pPr marL="800100" lvl="2" indent="0">
              <a:buNone/>
            </a:pPr>
            <a:r>
              <a:rPr lang="en-US" sz="4500" dirty="0">
                <a:latin typeface="+mj-lt"/>
              </a:rPr>
              <a:t>      void display() {</a:t>
            </a:r>
          </a:p>
          <a:p>
            <a:pPr marL="800100" lvl="2" indent="0">
              <a:buNone/>
            </a:pPr>
            <a:r>
              <a:rPr lang="en-US" sz="4500" dirty="0">
                <a:latin typeface="+mj-lt"/>
              </a:rPr>
              <a:t>          A b;</a:t>
            </a:r>
          </a:p>
          <a:p>
            <a:pPr marL="800100" lvl="2" indent="0">
              <a:buNone/>
            </a:pPr>
            <a:r>
              <a:rPr lang="en-US" sz="4500" dirty="0">
                <a:latin typeface="+mj-lt"/>
              </a:rPr>
              <a:t>          </a:t>
            </a:r>
            <a:r>
              <a:rPr lang="en-US" sz="4500" dirty="0" err="1">
                <a:latin typeface="+mj-lt"/>
              </a:rPr>
              <a:t>b.x</a:t>
            </a:r>
            <a:r>
              <a:rPr lang="en-US" sz="4500" dirty="0">
                <a:latin typeface="+mj-lt"/>
              </a:rPr>
              <a:t>=5;</a:t>
            </a:r>
          </a:p>
          <a:p>
            <a:pPr marL="800100" lvl="2" indent="0">
              <a:buNone/>
            </a:pPr>
            <a:r>
              <a:rPr lang="en-US" sz="4500" dirty="0">
                <a:latin typeface="+mj-lt"/>
              </a:rPr>
              <a:t>        </a:t>
            </a:r>
            <a:r>
              <a:rPr lang="en-US" sz="4500" dirty="0" err="1">
                <a:latin typeface="+mj-lt"/>
              </a:rPr>
              <a:t>cout</a:t>
            </a:r>
            <a:r>
              <a:rPr lang="en-US" sz="4500" dirty="0">
                <a:latin typeface="+mj-lt"/>
              </a:rPr>
              <a:t>&lt;&lt;"C++"&lt;&lt;</a:t>
            </a:r>
            <a:r>
              <a:rPr lang="en-US" sz="4500" dirty="0" err="1">
                <a:latin typeface="+mj-lt"/>
              </a:rPr>
              <a:t>b.x</a:t>
            </a:r>
            <a:r>
              <a:rPr lang="en-US" sz="4500" dirty="0">
                <a:latin typeface="+mj-lt"/>
              </a:rPr>
              <a:t>;</a:t>
            </a:r>
          </a:p>
          <a:p>
            <a:pPr marL="800100" lvl="2" indent="0">
              <a:buNone/>
            </a:pPr>
            <a:r>
              <a:rPr lang="en-US" sz="4500" dirty="0">
                <a:latin typeface="+mj-lt"/>
              </a:rPr>
              <a:t>      </a:t>
            </a:r>
            <a:r>
              <a:rPr lang="en-US" sz="4500" dirty="0" smtClean="0">
                <a:latin typeface="+mj-lt"/>
              </a:rPr>
              <a:t>}</a:t>
            </a:r>
          </a:p>
          <a:p>
            <a:pPr marL="800100" lvl="2" indent="0">
              <a:buNone/>
            </a:pPr>
            <a:r>
              <a:rPr lang="en-US" sz="4500" dirty="0" smtClean="0">
                <a:latin typeface="+mj-lt"/>
              </a:rPr>
              <a:t> };};</a:t>
            </a:r>
            <a:endParaRPr lang="en-US" sz="4500" dirty="0">
              <a:latin typeface="+mj-lt"/>
            </a:endParaRPr>
          </a:p>
          <a:p>
            <a:pPr marL="800100" lvl="2" indent="0">
              <a:buNone/>
            </a:pPr>
            <a:r>
              <a:rPr lang="en-US" sz="4500" b="1" dirty="0">
                <a:latin typeface="+mj-lt"/>
              </a:rPr>
              <a:t>int main()</a:t>
            </a:r>
          </a:p>
          <a:p>
            <a:pPr marL="800100" lvl="2" indent="0">
              <a:buNone/>
            </a:pPr>
            <a:r>
              <a:rPr lang="en-US" sz="4500" dirty="0">
                <a:latin typeface="+mj-lt"/>
              </a:rPr>
              <a:t>{</a:t>
            </a:r>
          </a:p>
          <a:p>
            <a:pPr marL="800100" lvl="2" indent="0">
              <a:buNone/>
            </a:pPr>
            <a:r>
              <a:rPr lang="en-US" sz="4500" dirty="0">
                <a:latin typeface="+mj-lt"/>
              </a:rPr>
              <a:t>      A::B d;</a:t>
            </a:r>
          </a:p>
          <a:p>
            <a:pPr marL="800100" lvl="2" indent="0">
              <a:buNone/>
            </a:pPr>
            <a:r>
              <a:rPr lang="en-US" sz="4500" dirty="0">
                <a:latin typeface="+mj-lt"/>
              </a:rPr>
              <a:t>      </a:t>
            </a:r>
            <a:r>
              <a:rPr lang="en-US" sz="4500" dirty="0" err="1">
                <a:latin typeface="+mj-lt"/>
              </a:rPr>
              <a:t>d.display</a:t>
            </a:r>
            <a:r>
              <a:rPr lang="en-US" sz="4500" dirty="0">
                <a:latin typeface="+mj-lt"/>
              </a:rPr>
              <a:t>();</a:t>
            </a:r>
          </a:p>
          <a:p>
            <a:pPr marL="800100" lvl="2" indent="0">
              <a:buNone/>
            </a:pPr>
            <a:r>
              <a:rPr lang="en-US" sz="4500" dirty="0">
                <a:latin typeface="+mj-lt"/>
              </a:rPr>
              <a:t>return 0;</a:t>
            </a:r>
          </a:p>
          <a:p>
            <a:pPr marL="800100" lvl="2" indent="0">
              <a:buNone/>
            </a:pPr>
            <a:r>
              <a:rPr lang="en-US" sz="4500" dirty="0" smtClean="0">
                <a:latin typeface="+mj-lt"/>
              </a:rPr>
              <a:t>}</a:t>
            </a:r>
            <a:endParaRPr lang="en-US" sz="4500" dirty="0">
              <a:latin typeface="+mj-lt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latin typeface="Cooper Black" pitchFamily="18" charset="0"/>
              </a:rPr>
              <a:t>Nesting of Classes</a:t>
            </a:r>
            <a:endParaRPr lang="en-US" dirty="0">
              <a:latin typeface="Cooper Blac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86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667000"/>
            <a:ext cx="8305800" cy="1143000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US" sz="6600" dirty="0" smtClean="0">
                <a:solidFill>
                  <a:schemeClr val="bg1"/>
                </a:solidFill>
                <a:latin typeface="Maiandra GD" pitchFamily="34" charset="0"/>
              </a:rPr>
              <a:t>Thank You!!</a:t>
            </a:r>
            <a:endParaRPr lang="en-US" sz="6600" dirty="0">
              <a:solidFill>
                <a:schemeClr val="bg1"/>
              </a:solidFill>
              <a:latin typeface="Maiandra G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42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>
                <a:latin typeface="Cooper Black" pitchFamily="18" charset="0"/>
              </a:rPr>
              <a:t>Inheritance</a:t>
            </a:r>
            <a:r>
              <a:rPr lang="en-US" dirty="0"/>
              <a:t> </a:t>
            </a:r>
            <a:r>
              <a:rPr lang="en-US" dirty="0">
                <a:latin typeface="Cooper Black" pitchFamily="18" charset="0"/>
              </a:rPr>
              <a:t>R</a:t>
            </a:r>
            <a:r>
              <a:rPr lang="en-US" dirty="0" smtClean="0">
                <a:latin typeface="Cooper Black" pitchFamily="18" charset="0"/>
              </a:rPr>
              <a:t>elationship</a:t>
            </a:r>
            <a:endParaRPr lang="en-US" dirty="0">
              <a:latin typeface="Cooper Black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143000"/>
            <a:ext cx="58674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982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990600"/>
            <a:ext cx="8382000" cy="5867400"/>
          </a:xfrm>
        </p:spPr>
        <p:txBody>
          <a:bodyPr>
            <a:noAutofit/>
          </a:bodyPr>
          <a:lstStyle/>
          <a:p>
            <a:pPr algn="just"/>
            <a:r>
              <a:rPr lang="en-US" sz="2000" dirty="0">
                <a:latin typeface="+mj-lt"/>
              </a:rPr>
              <a:t>Inheritance is an essential part of OOP. Its big payoff is that it permits code </a:t>
            </a:r>
            <a:r>
              <a:rPr lang="en-US" sz="2000" i="1" dirty="0">
                <a:latin typeface="+mj-lt"/>
              </a:rPr>
              <a:t>reusability</a:t>
            </a:r>
            <a:r>
              <a:rPr lang="en-US" sz="2000" dirty="0">
                <a:latin typeface="+mj-lt"/>
              </a:rPr>
              <a:t>. </a:t>
            </a:r>
            <a:endParaRPr lang="en-US" sz="2000" dirty="0" smtClean="0">
              <a:latin typeface="+mj-lt"/>
            </a:endParaRPr>
          </a:p>
          <a:p>
            <a:pPr algn="just"/>
            <a:r>
              <a:rPr lang="en-US" sz="2000" dirty="0" smtClean="0">
                <a:latin typeface="+mj-lt"/>
              </a:rPr>
              <a:t>Once a </a:t>
            </a:r>
            <a:r>
              <a:rPr lang="en-US" sz="2000" dirty="0">
                <a:latin typeface="+mj-lt"/>
              </a:rPr>
              <a:t>base class is written and debugged, it need not be touched again, but, using inheritance, </a:t>
            </a:r>
            <a:r>
              <a:rPr lang="en-US" sz="2000" dirty="0" smtClean="0">
                <a:latin typeface="+mj-lt"/>
              </a:rPr>
              <a:t>can nevertheless </a:t>
            </a:r>
            <a:r>
              <a:rPr lang="en-US" sz="2000" dirty="0">
                <a:latin typeface="+mj-lt"/>
              </a:rPr>
              <a:t>be adapted to work in different situations. </a:t>
            </a:r>
            <a:endParaRPr lang="en-US" sz="2000" dirty="0" smtClean="0">
              <a:latin typeface="+mj-lt"/>
            </a:endParaRPr>
          </a:p>
          <a:p>
            <a:pPr algn="just"/>
            <a:r>
              <a:rPr lang="en-US" sz="2000" dirty="0" smtClean="0">
                <a:latin typeface="+mj-lt"/>
              </a:rPr>
              <a:t>Reusing </a:t>
            </a:r>
            <a:r>
              <a:rPr lang="en-US" sz="2000" dirty="0">
                <a:latin typeface="+mj-lt"/>
              </a:rPr>
              <a:t>existing code saves time </a:t>
            </a:r>
            <a:r>
              <a:rPr lang="en-US" sz="2000" dirty="0" smtClean="0">
                <a:latin typeface="+mj-lt"/>
              </a:rPr>
              <a:t>and money </a:t>
            </a:r>
            <a:r>
              <a:rPr lang="en-US" sz="2000" dirty="0">
                <a:latin typeface="+mj-lt"/>
              </a:rPr>
              <a:t>and increases a program’s reliability. </a:t>
            </a:r>
            <a:endParaRPr lang="en-US" sz="2000" dirty="0" smtClean="0">
              <a:latin typeface="+mj-lt"/>
            </a:endParaRPr>
          </a:p>
          <a:p>
            <a:pPr algn="just"/>
            <a:r>
              <a:rPr lang="en-US" sz="2000" dirty="0" smtClean="0">
                <a:latin typeface="+mj-lt"/>
              </a:rPr>
              <a:t>Inheritance </a:t>
            </a:r>
            <a:r>
              <a:rPr lang="en-US" sz="2000" dirty="0">
                <a:latin typeface="+mj-lt"/>
              </a:rPr>
              <a:t>can also help in the original </a:t>
            </a:r>
            <a:r>
              <a:rPr lang="en-US" sz="2000" dirty="0" smtClean="0">
                <a:latin typeface="+mj-lt"/>
              </a:rPr>
              <a:t>conceptualization of </a:t>
            </a:r>
            <a:r>
              <a:rPr lang="en-US" sz="2000" dirty="0">
                <a:latin typeface="+mj-lt"/>
              </a:rPr>
              <a:t>a programming problem, and in the overall design of the </a:t>
            </a:r>
            <a:r>
              <a:rPr lang="en-US" sz="2000" dirty="0" smtClean="0">
                <a:latin typeface="+mj-lt"/>
              </a:rPr>
              <a:t>program. </a:t>
            </a:r>
          </a:p>
          <a:p>
            <a:pPr algn="just"/>
            <a:r>
              <a:rPr lang="en-US" sz="2000" dirty="0" smtClean="0">
                <a:latin typeface="+mj-lt"/>
              </a:rPr>
              <a:t>An </a:t>
            </a:r>
            <a:r>
              <a:rPr lang="en-US" sz="2000" dirty="0">
                <a:latin typeface="+mj-lt"/>
              </a:rPr>
              <a:t>important result of reusability is the ease of distributing class libraries. A programmer </a:t>
            </a:r>
            <a:r>
              <a:rPr lang="en-US" sz="2000" dirty="0" smtClean="0">
                <a:latin typeface="+mj-lt"/>
              </a:rPr>
              <a:t>can use </a:t>
            </a:r>
            <a:r>
              <a:rPr lang="en-US" sz="2000" dirty="0">
                <a:latin typeface="+mj-lt"/>
              </a:rPr>
              <a:t>a class created by another person or company, and, without modifying </a:t>
            </a:r>
            <a:r>
              <a:rPr lang="en-US" sz="2000" dirty="0" smtClean="0">
                <a:latin typeface="+mj-lt"/>
              </a:rPr>
              <a:t>it, derive other classes </a:t>
            </a:r>
            <a:r>
              <a:rPr lang="en-US" sz="2000" dirty="0">
                <a:latin typeface="+mj-lt"/>
              </a:rPr>
              <a:t>from it that are suited to particular situations.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3400" y="83127"/>
            <a:ext cx="8229600" cy="755073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>
                <a:latin typeface="Cooper Black" pitchFamily="18" charset="0"/>
              </a:rPr>
              <a:t>Benefits of Inheritance</a:t>
            </a:r>
            <a:endParaRPr lang="en-US" dirty="0">
              <a:latin typeface="Cooper Blac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67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>
                <a:latin typeface="Cooper Black" pitchFamily="18" charset="0"/>
              </a:rPr>
              <a:t>Type of </a:t>
            </a:r>
            <a:r>
              <a:rPr lang="en-US" dirty="0" smtClean="0">
                <a:latin typeface="Cooper Black" pitchFamily="18" charset="0"/>
              </a:rPr>
              <a:t>Inheritance</a:t>
            </a:r>
            <a:endParaRPr lang="en-US" dirty="0">
              <a:latin typeface="Cooper Black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dirty="0" smtClean="0"/>
              <a:t>When </a:t>
            </a:r>
            <a:r>
              <a:rPr lang="en-US" dirty="0"/>
              <a:t>deriving a class from a base class, the base class may be inherited through </a:t>
            </a:r>
            <a:r>
              <a:rPr lang="en-US" b="1" dirty="0"/>
              <a:t>public, protected</a:t>
            </a:r>
            <a:r>
              <a:rPr lang="en-US" dirty="0"/>
              <a:t> or </a:t>
            </a:r>
            <a:r>
              <a:rPr lang="en-US" b="1" dirty="0"/>
              <a:t>private</a:t>
            </a:r>
            <a:r>
              <a:rPr lang="en-US" dirty="0"/>
              <a:t> inheritance. The type of inheritance is specified by the </a:t>
            </a:r>
            <a:r>
              <a:rPr lang="en-US" dirty="0" smtClean="0"/>
              <a:t>access-</a:t>
            </a:r>
            <a:r>
              <a:rPr lang="en-US" dirty="0" err="1" smtClean="0"/>
              <a:t>specifier</a:t>
            </a:r>
            <a:r>
              <a:rPr lang="en-US" dirty="0" smtClean="0"/>
              <a:t>.</a:t>
            </a:r>
          </a:p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Public </a:t>
            </a:r>
            <a:r>
              <a:rPr lang="en-US" b="1" dirty="0">
                <a:solidFill>
                  <a:srgbClr val="FF0000"/>
                </a:solidFill>
              </a:rPr>
              <a:t>Inheritance:</a:t>
            </a:r>
            <a:r>
              <a:rPr lang="en-US" dirty="0"/>
              <a:t> When deriving a class from a </a:t>
            </a:r>
            <a:r>
              <a:rPr lang="en-US" b="1" dirty="0"/>
              <a:t>public</a:t>
            </a:r>
            <a:r>
              <a:rPr lang="en-US" dirty="0"/>
              <a:t> base class, </a:t>
            </a:r>
            <a:r>
              <a:rPr lang="en-US" b="1" dirty="0"/>
              <a:t>public</a:t>
            </a:r>
            <a:r>
              <a:rPr lang="en-US" dirty="0"/>
              <a:t> members of the base class become </a:t>
            </a:r>
            <a:r>
              <a:rPr lang="en-US" b="1" dirty="0"/>
              <a:t>public</a:t>
            </a:r>
            <a:r>
              <a:rPr lang="en-US" dirty="0"/>
              <a:t> members of the derived class and </a:t>
            </a:r>
            <a:r>
              <a:rPr lang="en-US" b="1" dirty="0"/>
              <a:t>protected</a:t>
            </a:r>
            <a:r>
              <a:rPr lang="en-US" dirty="0"/>
              <a:t> members of the base class become </a:t>
            </a:r>
            <a:r>
              <a:rPr lang="en-US" b="1" dirty="0"/>
              <a:t>protected</a:t>
            </a:r>
            <a:r>
              <a:rPr lang="en-US" dirty="0"/>
              <a:t> members of the derived class. A base class's </a:t>
            </a:r>
            <a:r>
              <a:rPr lang="en-US" b="1" dirty="0" smtClean="0"/>
              <a:t>private </a:t>
            </a:r>
            <a:r>
              <a:rPr lang="en-US" dirty="0" smtClean="0"/>
              <a:t>members </a:t>
            </a:r>
            <a:r>
              <a:rPr lang="en-US" dirty="0"/>
              <a:t>are never accessible directly from a derived class, but can be accessed through calls to the </a:t>
            </a:r>
            <a:r>
              <a:rPr lang="en-US" b="1" dirty="0"/>
              <a:t>public</a:t>
            </a:r>
            <a:r>
              <a:rPr lang="en-US" dirty="0"/>
              <a:t> and </a:t>
            </a:r>
            <a:r>
              <a:rPr lang="en-US" b="1" dirty="0"/>
              <a:t>protected</a:t>
            </a:r>
            <a:r>
              <a:rPr lang="en-US" dirty="0"/>
              <a:t> members of the base class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b="1" dirty="0">
                <a:solidFill>
                  <a:srgbClr val="FF0000"/>
                </a:solidFill>
              </a:rPr>
              <a:t>Protected Inheritance:</a:t>
            </a:r>
            <a:r>
              <a:rPr lang="en-US" dirty="0"/>
              <a:t> When deriving from a </a:t>
            </a:r>
            <a:r>
              <a:rPr lang="en-US" b="1" dirty="0"/>
              <a:t>protected</a:t>
            </a:r>
            <a:r>
              <a:rPr lang="en-US" dirty="0"/>
              <a:t> base class, </a:t>
            </a:r>
            <a:r>
              <a:rPr lang="en-US" b="1" dirty="0"/>
              <a:t>public</a:t>
            </a:r>
            <a:r>
              <a:rPr lang="en-US" dirty="0"/>
              <a:t> and </a:t>
            </a:r>
            <a:r>
              <a:rPr lang="en-US" b="1" dirty="0"/>
              <a:t>protected </a:t>
            </a:r>
            <a:r>
              <a:rPr lang="en-US" dirty="0"/>
              <a:t>members of the base class become </a:t>
            </a:r>
            <a:r>
              <a:rPr lang="en-US" b="1" dirty="0" smtClean="0"/>
              <a:t>protected </a:t>
            </a:r>
            <a:r>
              <a:rPr lang="en-US" dirty="0" smtClean="0"/>
              <a:t>members </a:t>
            </a:r>
            <a:r>
              <a:rPr lang="en-US" dirty="0"/>
              <a:t>of the derived class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b="1" dirty="0">
                <a:solidFill>
                  <a:srgbClr val="FF0000"/>
                </a:solidFill>
              </a:rPr>
              <a:t>Private Inheritance: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/>
              <a:t>When deriving from a </a:t>
            </a:r>
            <a:r>
              <a:rPr lang="en-US" b="1" dirty="0"/>
              <a:t>private</a:t>
            </a:r>
            <a:r>
              <a:rPr lang="en-US" dirty="0"/>
              <a:t> base class, </a:t>
            </a:r>
            <a:r>
              <a:rPr lang="en-US" b="1" dirty="0"/>
              <a:t>public</a:t>
            </a:r>
            <a:r>
              <a:rPr lang="en-US" dirty="0"/>
              <a:t> and </a:t>
            </a:r>
            <a:r>
              <a:rPr lang="en-US" b="1" dirty="0"/>
              <a:t>protected</a:t>
            </a:r>
            <a:r>
              <a:rPr lang="en-US" dirty="0"/>
              <a:t> members of the base class become </a:t>
            </a:r>
            <a:r>
              <a:rPr lang="en-US" b="1" dirty="0" smtClean="0"/>
              <a:t>private </a:t>
            </a:r>
            <a:r>
              <a:rPr lang="en-US" dirty="0" smtClean="0"/>
              <a:t>members </a:t>
            </a:r>
            <a:r>
              <a:rPr lang="en-US" dirty="0"/>
              <a:t>of the derived class.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47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When creating a class, instead of writing completely new data members and member functions, the programmer can designate that the new class should inherit the members of an existing class. </a:t>
            </a:r>
            <a:endParaRPr lang="en-US" sz="2800" dirty="0" smtClean="0"/>
          </a:p>
          <a:p>
            <a:pPr algn="just"/>
            <a:r>
              <a:rPr lang="en-US" sz="2800" dirty="0" smtClean="0"/>
              <a:t>This </a:t>
            </a:r>
            <a:r>
              <a:rPr lang="en-US" sz="2800" dirty="0"/>
              <a:t>existing class is called the </a:t>
            </a:r>
            <a:r>
              <a:rPr lang="en-US" sz="2800" dirty="0" smtClean="0"/>
              <a:t>base class</a:t>
            </a:r>
            <a:r>
              <a:rPr lang="en-US" sz="2800" dirty="0"/>
              <a:t>, and the new class is referred to as the derived class.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>
                <a:latin typeface="Cooper Black" pitchFamily="18" charset="0"/>
              </a:rPr>
              <a:t>Derived Class and Base Class</a:t>
            </a:r>
            <a:endParaRPr lang="en-US" dirty="0">
              <a:latin typeface="Cooper Blac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71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/>
              <a:t>Public and Private </a:t>
            </a:r>
            <a:r>
              <a:rPr lang="en-US" b="1" dirty="0" smtClean="0"/>
              <a:t>Inheritance: Access Combinations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400" dirty="0"/>
              <a:t>F</a:t>
            </a:r>
            <a:r>
              <a:rPr lang="en-US" sz="2400" dirty="0" smtClean="0"/>
              <a:t>unctions </a:t>
            </a:r>
            <a:r>
              <a:rPr lang="en-US" sz="2400" dirty="0"/>
              <a:t>in the derived classes can access protected and public data </a:t>
            </a:r>
            <a:r>
              <a:rPr lang="en-US" sz="2400" dirty="0" smtClean="0"/>
              <a:t>in the </a:t>
            </a:r>
            <a:r>
              <a:rPr lang="en-US" sz="2400" dirty="0"/>
              <a:t>base class. Objects of the derived classes cannot access private or protected members of </a:t>
            </a:r>
            <a:r>
              <a:rPr lang="en-US" sz="2400" dirty="0" smtClean="0"/>
              <a:t>the base </a:t>
            </a:r>
            <a:r>
              <a:rPr lang="en-US" sz="2400" dirty="0"/>
              <a:t>class.</a:t>
            </a:r>
            <a:endParaRPr lang="en-US" sz="2400" dirty="0" smtClean="0"/>
          </a:p>
          <a:p>
            <a:pPr algn="just"/>
            <a:r>
              <a:rPr lang="en-US" sz="2400" dirty="0" smtClean="0"/>
              <a:t>The </a:t>
            </a:r>
            <a:r>
              <a:rPr lang="en-US" sz="2400" dirty="0"/>
              <a:t>keyword public specifies that objects of the derived class are able to </a:t>
            </a:r>
            <a:r>
              <a:rPr lang="en-US" sz="2400" dirty="0" smtClean="0"/>
              <a:t>access public </a:t>
            </a:r>
            <a:r>
              <a:rPr lang="en-US" sz="2400" dirty="0"/>
              <a:t>member functions of the base class. </a:t>
            </a:r>
            <a:endParaRPr lang="en-US" sz="2400" dirty="0" smtClean="0"/>
          </a:p>
          <a:p>
            <a:pPr algn="just"/>
            <a:r>
              <a:rPr lang="en-US" sz="2400" dirty="0" smtClean="0"/>
              <a:t>The </a:t>
            </a:r>
            <a:r>
              <a:rPr lang="en-US" sz="2400" dirty="0"/>
              <a:t>alternative is the keyword private. When </a:t>
            </a:r>
            <a:r>
              <a:rPr lang="en-US" sz="2400" dirty="0" smtClean="0"/>
              <a:t>this keyword </a:t>
            </a:r>
            <a:r>
              <a:rPr lang="en-US" sz="2400" dirty="0"/>
              <a:t>is used, objects of the derived class cannot access public member functions of </a:t>
            </a:r>
            <a:r>
              <a:rPr lang="en-US" sz="2400" dirty="0" smtClean="0"/>
              <a:t>the base </a:t>
            </a:r>
            <a:r>
              <a:rPr lang="en-US" sz="2400" dirty="0"/>
              <a:t>class. </a:t>
            </a:r>
            <a:r>
              <a:rPr lang="en-US" sz="2400" dirty="0" smtClean="0"/>
              <a:t>Since </a:t>
            </a:r>
            <a:r>
              <a:rPr lang="en-US" sz="2400" dirty="0"/>
              <a:t>objects can never access private or protected members of a class, the </a:t>
            </a:r>
            <a:r>
              <a:rPr lang="en-US" sz="2400" dirty="0" smtClean="0"/>
              <a:t>result is </a:t>
            </a:r>
            <a:r>
              <a:rPr lang="en-US" sz="2400" dirty="0"/>
              <a:t>that no member of the base class is accessible to objects of the derived class.</a:t>
            </a:r>
          </a:p>
        </p:txBody>
      </p:sp>
    </p:spTree>
    <p:extLst>
      <p:ext uri="{BB962C8B-B14F-4D97-AF65-F5344CB8AC3E}">
        <p14:creationId xmlns:p14="http://schemas.microsoft.com/office/powerpoint/2010/main" val="21029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sz="2800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788860"/>
            <a:ext cx="7620000" cy="3916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81000" y="76200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Public and Private Inheritance: Access Combinations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7144" y="1219200"/>
            <a:ext cx="824345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>
                <a:latin typeface="+mj-lt"/>
              </a:rPr>
              <a:t>Objects </a:t>
            </a:r>
            <a:r>
              <a:rPr lang="en-US" sz="2400" dirty="0" smtClean="0">
                <a:latin typeface="+mj-lt"/>
              </a:rPr>
              <a:t>of the </a:t>
            </a:r>
            <a:r>
              <a:rPr lang="en-US" sz="2400" dirty="0">
                <a:latin typeface="+mj-lt"/>
              </a:rPr>
              <a:t>publicly derived class B can access public members of the base class A, while objects of </a:t>
            </a:r>
            <a:r>
              <a:rPr lang="en-US" sz="2400" dirty="0" smtClean="0">
                <a:latin typeface="+mj-lt"/>
              </a:rPr>
              <a:t>the privately </a:t>
            </a:r>
            <a:r>
              <a:rPr lang="en-US" sz="2400" dirty="0">
                <a:latin typeface="+mj-lt"/>
              </a:rPr>
              <a:t>derived class C cannot; they can only access the public members of their own </a:t>
            </a:r>
            <a:r>
              <a:rPr lang="en-US" sz="2400" dirty="0" smtClean="0">
                <a:latin typeface="+mj-lt"/>
              </a:rPr>
              <a:t>derived class</a:t>
            </a:r>
            <a:r>
              <a:rPr lang="en-US" sz="2400" dirty="0">
                <a:latin typeface="+mj-lt"/>
              </a:rPr>
              <a:t>. </a:t>
            </a:r>
            <a:r>
              <a:rPr lang="en-US" sz="2400" dirty="0" smtClean="0">
                <a:latin typeface="+mj-lt"/>
              </a:rPr>
              <a:t>This is shown in below: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759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792162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latin typeface="Candara" pitchFamily="34" charset="0"/>
              </a:rPr>
              <a:t>Inheritance Example</a:t>
            </a:r>
            <a:endParaRPr lang="en-US" dirty="0">
              <a:latin typeface="Candar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/>
              <a:t>#</a:t>
            </a:r>
            <a:r>
              <a:rPr lang="en-US" sz="2000" b="1" dirty="0"/>
              <a:t>include &lt;iostream&gt;</a:t>
            </a:r>
          </a:p>
          <a:p>
            <a:pPr marL="0" indent="0">
              <a:buNone/>
            </a:pPr>
            <a:r>
              <a:rPr lang="en-US" sz="2000" b="1" dirty="0"/>
              <a:t>using namespace </a:t>
            </a:r>
            <a:r>
              <a:rPr lang="en-US" sz="2000" b="1" dirty="0" err="1"/>
              <a:t>std</a:t>
            </a:r>
            <a:r>
              <a:rPr lang="en-US" sz="2000" b="1" dirty="0"/>
              <a:t>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class </a:t>
            </a:r>
            <a:r>
              <a:rPr lang="en-US" sz="2000" b="1" dirty="0">
                <a:solidFill>
                  <a:srgbClr val="FF0000"/>
                </a:solidFill>
              </a:rPr>
              <a:t>A //base class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000" dirty="0"/>
              <a:t>private:</a:t>
            </a:r>
          </a:p>
          <a:p>
            <a:pPr marL="0" indent="0">
              <a:buNone/>
            </a:pPr>
            <a:r>
              <a:rPr lang="en-US" sz="2000" dirty="0"/>
              <a:t>int </a:t>
            </a:r>
            <a:r>
              <a:rPr lang="en-US" sz="2000" dirty="0" err="1"/>
              <a:t>privdataA</a:t>
            </a:r>
            <a:r>
              <a:rPr lang="en-US" sz="2000" dirty="0"/>
              <a:t>; </a:t>
            </a:r>
          </a:p>
          <a:p>
            <a:pPr marL="0" indent="0">
              <a:buNone/>
            </a:pPr>
            <a:r>
              <a:rPr lang="en-US" sz="2000" dirty="0"/>
              <a:t>protected</a:t>
            </a:r>
            <a:r>
              <a:rPr lang="en-US" sz="2000" dirty="0" smtClean="0"/>
              <a:t>: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int </a:t>
            </a:r>
            <a:r>
              <a:rPr lang="en-US" sz="2000" dirty="0" err="1"/>
              <a:t>protdataA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public:</a:t>
            </a:r>
          </a:p>
          <a:p>
            <a:pPr marL="0" indent="0">
              <a:buNone/>
            </a:pPr>
            <a:r>
              <a:rPr lang="en-US" sz="2000" dirty="0"/>
              <a:t>int </a:t>
            </a:r>
            <a:r>
              <a:rPr lang="en-US" sz="2000" dirty="0" err="1"/>
              <a:t>pubdataA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 smtClean="0"/>
              <a:t>};</a:t>
            </a:r>
            <a:endParaRPr lang="en-US" sz="20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895600" y="914400"/>
            <a:ext cx="0" cy="60198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48000" y="1274618"/>
            <a:ext cx="2590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class B : public A //publicly-derived class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void </a:t>
            </a:r>
            <a:r>
              <a:rPr lang="en-US" dirty="0" err="1"/>
              <a:t>funct</a:t>
            </a:r>
            <a:r>
              <a:rPr lang="en-US" dirty="0"/>
              <a:t>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int a;</a:t>
            </a:r>
          </a:p>
          <a:p>
            <a:r>
              <a:rPr lang="en-US" dirty="0"/>
              <a:t>a = </a:t>
            </a:r>
            <a:r>
              <a:rPr lang="en-US" dirty="0" err="1"/>
              <a:t>privdataA</a:t>
            </a:r>
            <a:r>
              <a:rPr lang="en-US" dirty="0"/>
              <a:t>; //error: not accessible</a:t>
            </a:r>
          </a:p>
          <a:p>
            <a:r>
              <a:rPr lang="en-US" dirty="0"/>
              <a:t>a = </a:t>
            </a:r>
            <a:r>
              <a:rPr lang="en-US" dirty="0" err="1"/>
              <a:t>protdataA</a:t>
            </a:r>
            <a:r>
              <a:rPr lang="en-US" dirty="0"/>
              <a:t>; //OK</a:t>
            </a:r>
          </a:p>
          <a:p>
            <a:r>
              <a:rPr lang="en-US" dirty="0"/>
              <a:t>a = </a:t>
            </a:r>
            <a:r>
              <a:rPr lang="en-US" dirty="0" err="1"/>
              <a:t>pubdataA</a:t>
            </a:r>
            <a:r>
              <a:rPr lang="en-US" dirty="0"/>
              <a:t>; //OK</a:t>
            </a:r>
          </a:p>
          <a:p>
            <a:r>
              <a:rPr lang="en-US" dirty="0"/>
              <a:t>}</a:t>
            </a:r>
          </a:p>
          <a:p>
            <a:r>
              <a:rPr lang="en-US" dirty="0" smtClean="0"/>
              <a:t>};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867400" y="914400"/>
            <a:ext cx="0" cy="60198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96000" y="1274618"/>
            <a:ext cx="3124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class C : private A 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//</a:t>
            </a:r>
            <a:r>
              <a:rPr lang="en-US" b="1" dirty="0">
                <a:solidFill>
                  <a:srgbClr val="FF0000"/>
                </a:solidFill>
              </a:rPr>
              <a:t>privately-derived class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void </a:t>
            </a:r>
            <a:r>
              <a:rPr lang="en-US" dirty="0" err="1"/>
              <a:t>funct</a:t>
            </a:r>
            <a:r>
              <a:rPr lang="en-US" dirty="0"/>
              <a:t>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int a;</a:t>
            </a:r>
          </a:p>
          <a:p>
            <a:r>
              <a:rPr lang="en-US" dirty="0"/>
              <a:t>a = </a:t>
            </a:r>
            <a:r>
              <a:rPr lang="en-US" dirty="0" err="1"/>
              <a:t>privdataA</a:t>
            </a:r>
            <a:r>
              <a:rPr lang="en-US" dirty="0"/>
              <a:t>; //error: not accessible</a:t>
            </a:r>
          </a:p>
          <a:p>
            <a:r>
              <a:rPr lang="en-US" dirty="0"/>
              <a:t>a = </a:t>
            </a:r>
            <a:r>
              <a:rPr lang="en-US" dirty="0" err="1"/>
              <a:t>protdataA</a:t>
            </a:r>
            <a:r>
              <a:rPr lang="en-US" dirty="0"/>
              <a:t>; //OK</a:t>
            </a:r>
          </a:p>
          <a:p>
            <a:r>
              <a:rPr lang="en-US" dirty="0"/>
              <a:t>a = </a:t>
            </a:r>
            <a:r>
              <a:rPr lang="en-US" dirty="0" err="1"/>
              <a:t>pubdataA</a:t>
            </a:r>
            <a:r>
              <a:rPr lang="en-US" dirty="0"/>
              <a:t>; //OK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94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1445</TotalTime>
  <Words>1414</Words>
  <Application>Microsoft Office PowerPoint</Application>
  <PresentationFormat>On-screen Show (4:3)</PresentationFormat>
  <Paragraphs>244</Paragraphs>
  <Slides>26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Object Oriented Programming I:  Lecture 7- Inheritance</vt:lpstr>
      <vt:lpstr>Inheritance</vt:lpstr>
      <vt:lpstr>Inheritance Relationship</vt:lpstr>
      <vt:lpstr>Benefits of Inheritance</vt:lpstr>
      <vt:lpstr>Type of Inheritance</vt:lpstr>
      <vt:lpstr>Derived Class and Base Class</vt:lpstr>
      <vt:lpstr>Public and Private Inheritance: Access Combinations</vt:lpstr>
      <vt:lpstr>PowerPoint Presentation</vt:lpstr>
      <vt:lpstr>Inheritance Example</vt:lpstr>
      <vt:lpstr>Inheritance Example</vt:lpstr>
      <vt:lpstr>Single Inheritance</vt:lpstr>
      <vt:lpstr>Single Inheritance</vt:lpstr>
      <vt:lpstr>Multiple Inheritance</vt:lpstr>
      <vt:lpstr>Syntax of Multiple Inheritance</vt:lpstr>
      <vt:lpstr>Multiple Inheritance</vt:lpstr>
      <vt:lpstr>Multilevel Inheritance</vt:lpstr>
      <vt:lpstr>Syntax of Multilevel Inheritance</vt:lpstr>
      <vt:lpstr>Multilevel Inheritance</vt:lpstr>
      <vt:lpstr>Hierarchical Inheritance</vt:lpstr>
      <vt:lpstr>Syntax of Hierarchical Inheritance</vt:lpstr>
      <vt:lpstr>Virtual Base Classes</vt:lpstr>
      <vt:lpstr>Constructor in Derived Classes</vt:lpstr>
      <vt:lpstr>Constructor in Derived Classes</vt:lpstr>
      <vt:lpstr>Nesting of Classes</vt:lpstr>
      <vt:lpstr>Nesting of Classes</vt:lpstr>
      <vt:lpstr>Thank You!!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Imtu</dc:creator>
  <cp:lastModifiedBy>Imtu</cp:lastModifiedBy>
  <cp:revision>139</cp:revision>
  <dcterms:created xsi:type="dcterms:W3CDTF">2016-11-16T15:33:25Z</dcterms:created>
  <dcterms:modified xsi:type="dcterms:W3CDTF">2017-07-11T17:24:27Z</dcterms:modified>
</cp:coreProperties>
</file>