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5" r:id="rId2"/>
    <p:sldId id="349" r:id="rId3"/>
    <p:sldId id="326" r:id="rId4"/>
    <p:sldId id="347" r:id="rId5"/>
    <p:sldId id="327" r:id="rId6"/>
    <p:sldId id="348" r:id="rId7"/>
    <p:sldId id="333" r:id="rId8"/>
    <p:sldId id="350" r:id="rId9"/>
    <p:sldId id="353" r:id="rId10"/>
    <p:sldId id="355" r:id="rId11"/>
    <p:sldId id="354" r:id="rId12"/>
    <p:sldId id="367" r:id="rId13"/>
    <p:sldId id="368" r:id="rId14"/>
    <p:sldId id="369" r:id="rId15"/>
    <p:sldId id="370" r:id="rId16"/>
    <p:sldId id="371" r:id="rId17"/>
    <p:sldId id="378" r:id="rId18"/>
    <p:sldId id="377" r:id="rId19"/>
    <p:sldId id="379" r:id="rId20"/>
    <p:sldId id="375" r:id="rId21"/>
    <p:sldId id="374" r:id="rId22"/>
    <p:sldId id="351" r:id="rId23"/>
    <p:sldId id="352" r:id="rId24"/>
    <p:sldId id="360" r:id="rId25"/>
    <p:sldId id="361" r:id="rId26"/>
    <p:sldId id="373" r:id="rId27"/>
    <p:sldId id="345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320B-959D-42AD-96E8-3F97EBB23A90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772B1-867A-4FF8-9BF8-074CE6AE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95EFC0-2668-4C2D-9246-F1EE64AB7181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perform file processing in C++, header files &lt;iostream&gt; and &lt;fstream&gt; must be included in your C++ source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72B1-867A-4FF8-9BF8-074CE6AE9D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4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Output: 5/6/92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72B1-867A-4FF8-9BF8-074CE6AE9D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Number 2017 in Octal  = 3741</a:t>
            </a:r>
          </a:p>
          <a:p>
            <a:r>
              <a:rPr lang="en-US" dirty="0" smtClean="0"/>
              <a:t>Number 2017 in Hexadecimal  = 7e1</a:t>
            </a:r>
          </a:p>
          <a:p>
            <a:r>
              <a:rPr lang="en-US" dirty="0" smtClean="0"/>
              <a:t>Number 2017 in Decimal  =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72B1-867A-4FF8-9BF8-074CE6AE9D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83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a program that creates</a:t>
            </a:r>
            <a:r>
              <a:rPr lang="en-US" baseline="0" dirty="0" smtClean="0"/>
              <a:t> an output file, write information to it, closes the file and opens again as an input file, and reads the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72B1-867A-4FF8-9BF8-074CE6AE9D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0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6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4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1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387D-11F1-4257-8DB3-587450BF68D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90600"/>
            <a:ext cx="7772400" cy="28194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oper Black" pitchFamily="18" charset="0"/>
              </a:rPr>
              <a:t>Object Oriented Programming I: </a:t>
            </a:r>
            <a:br>
              <a:rPr lang="en-US" sz="4800" dirty="0" smtClean="0">
                <a:solidFill>
                  <a:schemeClr val="bg1"/>
                </a:solidFill>
                <a:latin typeface="Cooper Black" pitchFamily="18" charset="0"/>
              </a:rPr>
            </a:br>
            <a:r>
              <a:rPr lang="en-US" sz="5400" dirty="0" smtClean="0">
                <a:solidFill>
                  <a:srgbClr val="00B050"/>
                </a:solidFill>
                <a:latin typeface="Cooper Black" pitchFamily="18" charset="0"/>
              </a:rPr>
              <a:t>Lecture 8- </a:t>
            </a:r>
            <a:r>
              <a:rPr lang="en-US" sz="4800" b="1" dirty="0" smtClean="0">
                <a:solidFill>
                  <a:srgbClr val="00B050"/>
                </a:solidFill>
                <a:latin typeface="Cooper Black" pitchFamily="18" charset="0"/>
              </a:rPr>
              <a:t>C++ I/O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858000" cy="1905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Cooper Black" pitchFamily="18" charset="0"/>
              </a:rPr>
              <a:t>Ahmed Imteaj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900" dirty="0" smtClean="0">
                <a:solidFill>
                  <a:schemeClr val="bg1"/>
                </a:solidFill>
                <a:latin typeface="Cooper Black" pitchFamily="18" charset="0"/>
              </a:rPr>
              <a:t>Lecturer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/>
                </a:solidFill>
                <a:latin typeface="Cooper Black" pitchFamily="18" charset="0"/>
              </a:rPr>
              <a:t>Dept. of CSE, IIUC</a:t>
            </a:r>
          </a:p>
        </p:txBody>
      </p:sp>
    </p:spTree>
    <p:extLst>
      <p:ext uri="{BB962C8B-B14F-4D97-AF65-F5344CB8AC3E}">
        <p14:creationId xmlns:p14="http://schemas.microsoft.com/office/powerpoint/2010/main" val="5651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A </a:t>
            </a:r>
            <a:r>
              <a:rPr lang="en-US" sz="2400" b="1" dirty="0"/>
              <a:t>stream manipulator</a:t>
            </a:r>
            <a:r>
              <a:rPr lang="en-US" sz="2400" dirty="0"/>
              <a:t> is a symbol or function that is used by placing it on the right side of the </a:t>
            </a:r>
            <a:r>
              <a:rPr lang="en-US" sz="2400" i="1" dirty="0"/>
              <a:t>insertion operator</a:t>
            </a:r>
            <a:r>
              <a:rPr lang="en-US" sz="2400" dirty="0"/>
              <a:t> &lt;&lt; 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plain manipulator is just a symbol, like a variable: cout &lt;&lt; </a:t>
            </a:r>
            <a:r>
              <a:rPr lang="en-US" sz="2400" dirty="0" err="1"/>
              <a:t>endl</a:t>
            </a:r>
            <a:r>
              <a:rPr lang="en-US" sz="2400" dirty="0"/>
              <a:t>; // </a:t>
            </a:r>
            <a:r>
              <a:rPr lang="en-US" sz="2400" dirty="0" err="1"/>
              <a:t>endl</a:t>
            </a:r>
            <a:r>
              <a:rPr lang="en-US" sz="2400" dirty="0"/>
              <a:t> is a stream </a:t>
            </a:r>
            <a:r>
              <a:rPr lang="en-US" sz="2400" dirty="0" smtClean="0"/>
              <a:t>manipulator.</a:t>
            </a:r>
          </a:p>
          <a:p>
            <a:pPr algn="just"/>
            <a:endParaRPr lang="en-US" sz="2400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Cooper Black" pitchFamily="18" charset="0"/>
              </a:rPr>
              <a:t>Formatted </a:t>
            </a:r>
            <a:r>
              <a:rPr lang="en-US" dirty="0" smtClean="0">
                <a:latin typeface="Cooper Black" pitchFamily="18" charset="0"/>
              </a:rPr>
              <a:t>I/O Using Manipulator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43275"/>
            <a:ext cx="686966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3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Cooper Black" pitchFamily="18" charset="0"/>
              </a:rPr>
              <a:t>Formatted </a:t>
            </a:r>
            <a:r>
              <a:rPr lang="en-US" dirty="0" smtClean="0">
                <a:latin typeface="Cooper Black" pitchFamily="18" charset="0"/>
              </a:rPr>
              <a:t>I/O Using Manipulator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#include &lt;iostream&gt;</a:t>
            </a:r>
          </a:p>
          <a:p>
            <a:pPr marL="0" indent="0">
              <a:buNone/>
            </a:pPr>
            <a:r>
              <a:rPr lang="en-US" sz="2200" b="1" dirty="0"/>
              <a:t>using namespace </a:t>
            </a:r>
            <a:r>
              <a:rPr lang="en-US" sz="2200" b="1" dirty="0" err="1"/>
              <a:t>std</a:t>
            </a:r>
            <a:r>
              <a:rPr lang="en-US" sz="2200" b="1" dirty="0"/>
              <a:t>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int main()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  int </a:t>
            </a:r>
            <a:r>
              <a:rPr lang="en-US" sz="2200" dirty="0" err="1"/>
              <a:t>num</a:t>
            </a:r>
            <a:r>
              <a:rPr lang="en-US" sz="2200" dirty="0"/>
              <a:t>=2017;</a:t>
            </a:r>
          </a:p>
          <a:p>
            <a:pPr marL="0" indent="0">
              <a:buNone/>
            </a:pPr>
            <a:r>
              <a:rPr lang="en-US" sz="2200" dirty="0"/>
              <a:t>      cout&lt;&lt;"Number 2017 in Octal  = "&lt;&lt;</a:t>
            </a:r>
            <a:r>
              <a:rPr lang="en-US" sz="2200" b="1" dirty="0" err="1">
                <a:solidFill>
                  <a:srgbClr val="FF0000"/>
                </a:solidFill>
              </a:rPr>
              <a:t>oct</a:t>
            </a:r>
            <a:r>
              <a:rPr lang="en-US" sz="2200" dirty="0"/>
              <a:t>&lt;&lt;</a:t>
            </a:r>
            <a:r>
              <a:rPr lang="en-US" sz="2200" dirty="0" err="1"/>
              <a:t>num</a:t>
            </a:r>
            <a:r>
              <a:rPr lang="en-US" sz="2200" dirty="0"/>
              <a:t>&lt;&lt;</a:t>
            </a:r>
            <a:r>
              <a:rPr lang="en-US" sz="2200" dirty="0" err="1"/>
              <a:t>endl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      cout&lt;&lt;"Number 2017 in Hexadecimal  </a:t>
            </a:r>
            <a:r>
              <a:rPr lang="en-US" sz="2200" dirty="0" smtClean="0"/>
              <a:t>=  "&lt;&lt;</a:t>
            </a:r>
            <a:r>
              <a:rPr lang="en-US" sz="2200" b="1" dirty="0">
                <a:solidFill>
                  <a:srgbClr val="FF0000"/>
                </a:solidFill>
              </a:rPr>
              <a:t>hex</a:t>
            </a:r>
            <a:r>
              <a:rPr lang="en-US" sz="2200" dirty="0"/>
              <a:t>&lt;&lt;</a:t>
            </a:r>
            <a:r>
              <a:rPr lang="en-US" sz="2200" dirty="0" err="1"/>
              <a:t>num</a:t>
            </a:r>
            <a:r>
              <a:rPr lang="en-US" sz="2200" dirty="0"/>
              <a:t>&lt;&lt;</a:t>
            </a:r>
            <a:r>
              <a:rPr lang="en-US" sz="2200" dirty="0" err="1"/>
              <a:t>endl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      cout&lt;&lt;"Number 2017 in Decimal  = "&lt;&lt;</a:t>
            </a:r>
            <a:r>
              <a:rPr lang="en-US" sz="2200" b="1" dirty="0" err="1">
                <a:solidFill>
                  <a:srgbClr val="FF0000"/>
                </a:solidFill>
              </a:rPr>
              <a:t>dec</a:t>
            </a:r>
            <a:r>
              <a:rPr lang="en-US" sz="2200" dirty="0"/>
              <a:t>&lt;&lt;</a:t>
            </a:r>
            <a:r>
              <a:rPr lang="en-US" sz="2200" dirty="0" err="1"/>
              <a:t>num</a:t>
            </a:r>
            <a:r>
              <a:rPr lang="en-US" sz="2200" dirty="0"/>
              <a:t>&lt;&lt;</a:t>
            </a:r>
            <a:r>
              <a:rPr lang="en-US" sz="2200" dirty="0" err="1"/>
              <a:t>endl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      </a:t>
            </a:r>
            <a:r>
              <a:rPr lang="en-US" sz="2200" b="1" dirty="0"/>
              <a:t>return 0;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334000" y="3352800"/>
            <a:ext cx="12954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248400" y="3352800"/>
            <a:ext cx="381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562600" y="3352800"/>
            <a:ext cx="1066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6782" y="2952690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Manipulators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5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467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Cooper Black" pitchFamily="18" charset="0"/>
              </a:rPr>
              <a:t>Formatted </a:t>
            </a:r>
            <a:r>
              <a:rPr lang="en-US" dirty="0" smtClean="0">
                <a:latin typeface="Cooper Black" pitchFamily="18" charset="0"/>
              </a:rPr>
              <a:t>I/O Using Manipulator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ios class contains a number of functions that you can use to set the </a:t>
            </a:r>
            <a:endParaRPr lang="en-US" sz="2400" dirty="0" smtClean="0"/>
          </a:p>
          <a:p>
            <a:r>
              <a:rPr lang="en-US" sz="2400" dirty="0" smtClean="0"/>
              <a:t>formatting </a:t>
            </a:r>
            <a:r>
              <a:rPr lang="en-US" sz="2400" dirty="0"/>
              <a:t>flags </a:t>
            </a:r>
            <a:r>
              <a:rPr lang="en-US" sz="2400" dirty="0" smtClean="0"/>
              <a:t>and perform </a:t>
            </a:r>
            <a:r>
              <a:rPr lang="en-US" sz="2400" dirty="0"/>
              <a:t>other tasks.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Cooper Black" pitchFamily="18" charset="0"/>
              </a:rPr>
              <a:t>Formatted </a:t>
            </a:r>
            <a:r>
              <a:rPr lang="en-US" dirty="0" smtClean="0">
                <a:latin typeface="Cooper Black" pitchFamily="18" charset="0"/>
              </a:rPr>
              <a:t>I/O Using Manipulator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06436"/>
            <a:ext cx="7384396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6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These functions are called for specific stream objects using the normal dot operator. For </a:t>
            </a:r>
            <a:r>
              <a:rPr lang="en-US" sz="2400" dirty="0" smtClean="0"/>
              <a:t>example, to </a:t>
            </a:r>
            <a:r>
              <a:rPr lang="en-US" sz="2400" dirty="0"/>
              <a:t>set the field width to 12, you can say</a:t>
            </a:r>
          </a:p>
          <a:p>
            <a:pPr marL="400050" lvl="1" indent="0" algn="just">
              <a:buNone/>
            </a:pPr>
            <a:r>
              <a:rPr lang="en-US" b="1" dirty="0" err="1">
                <a:solidFill>
                  <a:srgbClr val="FF0000"/>
                </a:solidFill>
              </a:rPr>
              <a:t>cout.width</a:t>
            </a:r>
            <a:r>
              <a:rPr lang="en-US" b="1" dirty="0">
                <a:solidFill>
                  <a:srgbClr val="FF0000"/>
                </a:solidFill>
              </a:rPr>
              <a:t>(14);</a:t>
            </a:r>
          </a:p>
          <a:p>
            <a:pPr algn="just"/>
            <a:r>
              <a:rPr lang="en-US" sz="2400" dirty="0"/>
              <a:t>The following statement sets the fill character to an asterisk (as for check printing):</a:t>
            </a:r>
          </a:p>
          <a:p>
            <a:pPr marL="400050" lvl="1" indent="0" algn="just">
              <a:buNone/>
            </a:pPr>
            <a:r>
              <a:rPr lang="en-US" b="1" dirty="0" err="1">
                <a:solidFill>
                  <a:srgbClr val="FF0000"/>
                </a:solidFill>
              </a:rPr>
              <a:t>cout.fill</a:t>
            </a:r>
            <a:r>
              <a:rPr lang="en-US" b="1" dirty="0" smtClean="0">
                <a:solidFill>
                  <a:srgbClr val="FF0000"/>
                </a:solidFill>
              </a:rPr>
              <a:t>(‘*’);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sz="2400" dirty="0"/>
              <a:t>You can use several functions to manipulate the ios formatting flags directly. For example, </a:t>
            </a:r>
            <a:r>
              <a:rPr lang="en-US" sz="2400" dirty="0" smtClean="0"/>
              <a:t>to set </a:t>
            </a:r>
            <a:r>
              <a:rPr lang="en-US" sz="2400" dirty="0"/>
              <a:t>left justification, use</a:t>
            </a:r>
          </a:p>
          <a:p>
            <a:pPr marL="400050" lvl="1" indent="0" algn="just">
              <a:buNone/>
            </a:pPr>
            <a:r>
              <a:rPr lang="en-US" b="1" dirty="0" err="1">
                <a:solidFill>
                  <a:srgbClr val="FF0000"/>
                </a:solidFill>
              </a:rPr>
              <a:t>cout.setf</a:t>
            </a:r>
            <a:r>
              <a:rPr lang="en-US" b="1" dirty="0">
                <a:solidFill>
                  <a:srgbClr val="FF0000"/>
                </a:solidFill>
              </a:rPr>
              <a:t>(ios::left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sz="2400" dirty="0"/>
              <a:t>To restore right justification, use</a:t>
            </a:r>
          </a:p>
          <a:p>
            <a:pPr marL="400050" lvl="1" indent="0" algn="just">
              <a:buNone/>
            </a:pPr>
            <a:r>
              <a:rPr lang="en-US" b="1" dirty="0" err="1">
                <a:solidFill>
                  <a:srgbClr val="FF0000"/>
                </a:solidFill>
              </a:rPr>
              <a:t>cout.unsetf</a:t>
            </a:r>
            <a:r>
              <a:rPr lang="en-US" b="1" dirty="0">
                <a:solidFill>
                  <a:srgbClr val="FF0000"/>
                </a:solidFill>
              </a:rPr>
              <a:t>(ios::left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>
                <a:latin typeface="Cooper Black" pitchFamily="18" charset="0"/>
              </a:rPr>
              <a:t>Formatted </a:t>
            </a:r>
            <a:r>
              <a:rPr lang="en-US" sz="3600" dirty="0" smtClean="0">
                <a:latin typeface="Cooper Black" pitchFamily="18" charset="0"/>
              </a:rPr>
              <a:t>I/O Using Manipulator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19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500" dirty="0"/>
              <a:t>A two-argument version of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setf</a:t>
            </a:r>
            <a:r>
              <a:rPr lang="en-US" sz="2500" b="1" dirty="0">
                <a:solidFill>
                  <a:srgbClr val="FF0000"/>
                </a:solidFill>
              </a:rPr>
              <a:t>() </a:t>
            </a:r>
            <a:r>
              <a:rPr lang="en-US" sz="2500" dirty="0"/>
              <a:t>uses the second argument to reset all the flags of a </a:t>
            </a:r>
            <a:r>
              <a:rPr lang="en-US" sz="2500" dirty="0" smtClean="0"/>
              <a:t>particular type </a:t>
            </a:r>
            <a:r>
              <a:rPr lang="en-US" sz="2500" dirty="0"/>
              <a:t>or </a:t>
            </a:r>
            <a:r>
              <a:rPr lang="en-US" sz="2500" i="1" dirty="0"/>
              <a:t>field</a:t>
            </a:r>
            <a:r>
              <a:rPr lang="en-US" sz="2500" dirty="0"/>
              <a:t>. Then the flag specified in the first argument is set. </a:t>
            </a:r>
            <a:endParaRPr lang="en-US" sz="2500" dirty="0" smtClean="0"/>
          </a:p>
          <a:p>
            <a:pPr algn="just"/>
            <a:r>
              <a:rPr lang="en-US" sz="2500" dirty="0" smtClean="0"/>
              <a:t>This </a:t>
            </a:r>
            <a:r>
              <a:rPr lang="en-US" sz="2500" dirty="0"/>
              <a:t>makes it easier </a:t>
            </a:r>
            <a:r>
              <a:rPr lang="en-US" sz="2500" dirty="0" smtClean="0"/>
              <a:t>to reset </a:t>
            </a:r>
            <a:r>
              <a:rPr lang="en-US" sz="2500" dirty="0"/>
              <a:t>the relevant flags before setting a new one. </a:t>
            </a:r>
          </a:p>
          <a:p>
            <a:pPr algn="just"/>
            <a:r>
              <a:rPr lang="en-US" sz="2500" dirty="0"/>
              <a:t>For example</a:t>
            </a:r>
          </a:p>
          <a:p>
            <a:pPr marL="400050" lvl="1" indent="0" algn="just">
              <a:buNone/>
            </a:pPr>
            <a:r>
              <a:rPr lang="en-US" sz="2500" b="1" dirty="0" err="1">
                <a:solidFill>
                  <a:srgbClr val="FF0000"/>
                </a:solidFill>
              </a:rPr>
              <a:t>cout.setf</a:t>
            </a:r>
            <a:r>
              <a:rPr lang="en-US" sz="2500" b="1" dirty="0">
                <a:solidFill>
                  <a:srgbClr val="FF0000"/>
                </a:solidFill>
              </a:rPr>
              <a:t>(ios::left, ios::</a:t>
            </a:r>
            <a:r>
              <a:rPr lang="en-US" sz="2500" b="1" dirty="0" err="1">
                <a:solidFill>
                  <a:srgbClr val="FF0000"/>
                </a:solidFill>
              </a:rPr>
              <a:t>adjustfield</a:t>
            </a:r>
            <a:r>
              <a:rPr lang="en-US" sz="2500" b="1" dirty="0" smtClean="0">
                <a:solidFill>
                  <a:srgbClr val="FF0000"/>
                </a:solidFill>
              </a:rPr>
              <a:t>);</a:t>
            </a:r>
          </a:p>
          <a:p>
            <a:pPr marL="400050" lvl="1" indent="0" algn="just">
              <a:buNone/>
            </a:pPr>
            <a:r>
              <a:rPr lang="en-US" sz="2500" dirty="0" smtClean="0"/>
              <a:t>clears </a:t>
            </a:r>
            <a:r>
              <a:rPr lang="en-US" sz="2500" dirty="0"/>
              <a:t>all the flags dealing with text justification and then sets the left flag for </a:t>
            </a:r>
            <a:r>
              <a:rPr lang="en-US" sz="2500" dirty="0" smtClean="0"/>
              <a:t>left-justified output</a:t>
            </a:r>
            <a:r>
              <a:rPr lang="en-US" sz="2500" dirty="0"/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>
                <a:latin typeface="Cooper Black" pitchFamily="18" charset="0"/>
              </a:rPr>
              <a:t>Formatted </a:t>
            </a:r>
            <a:r>
              <a:rPr lang="en-US" sz="3600" dirty="0" smtClean="0">
                <a:latin typeface="Cooper Black" pitchFamily="18" charset="0"/>
              </a:rPr>
              <a:t>I/O Using Manipulator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7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#include&lt;iostream&gt;</a:t>
            </a:r>
          </a:p>
          <a:p>
            <a:pPr marL="0" indent="0">
              <a:buNone/>
            </a:pPr>
            <a:r>
              <a:rPr lang="en-US" sz="2200" b="1" dirty="0"/>
              <a:t>using namespace </a:t>
            </a:r>
            <a:r>
              <a:rPr lang="en-US" sz="2200" b="1" dirty="0" err="1"/>
              <a:t>std</a:t>
            </a:r>
            <a:r>
              <a:rPr lang="en-US" sz="2200" b="1" dirty="0"/>
              <a:t>;</a:t>
            </a:r>
          </a:p>
          <a:p>
            <a:pPr marL="0" indent="0">
              <a:buNone/>
            </a:pPr>
            <a:r>
              <a:rPr lang="en-US" sz="2200" b="1" dirty="0"/>
              <a:t>int main()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  double </a:t>
            </a:r>
            <a:r>
              <a:rPr lang="en-US" sz="2200" dirty="0" err="1"/>
              <a:t>sal</a:t>
            </a:r>
            <a:r>
              <a:rPr lang="en-US" sz="2200" dirty="0"/>
              <a:t>=4532.99999;</a:t>
            </a:r>
          </a:p>
          <a:p>
            <a:pPr marL="0" indent="0">
              <a:buNone/>
            </a:pPr>
            <a:r>
              <a:rPr lang="en-US" sz="2200" dirty="0"/>
              <a:t>      </a:t>
            </a:r>
            <a:r>
              <a:rPr lang="en-US" sz="2200" b="1" dirty="0" err="1">
                <a:solidFill>
                  <a:srgbClr val="FF0000"/>
                </a:solidFill>
              </a:rPr>
              <a:t>cout.fill</a:t>
            </a:r>
            <a:r>
              <a:rPr lang="en-US" sz="2200" b="1" dirty="0">
                <a:solidFill>
                  <a:srgbClr val="FF0000"/>
                </a:solidFill>
              </a:rPr>
              <a:t>('.');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     </a:t>
            </a:r>
            <a:r>
              <a:rPr lang="en-US" sz="2200" b="1" dirty="0" err="1">
                <a:solidFill>
                  <a:srgbClr val="FF0000"/>
                </a:solidFill>
              </a:rPr>
              <a:t>cout.width</a:t>
            </a:r>
            <a:r>
              <a:rPr lang="en-US" sz="2200" b="1" dirty="0">
                <a:solidFill>
                  <a:srgbClr val="FF0000"/>
                </a:solidFill>
              </a:rPr>
              <a:t>(24);</a:t>
            </a:r>
          </a:p>
          <a:p>
            <a:pPr marL="0" indent="0">
              <a:buNone/>
            </a:pPr>
            <a:r>
              <a:rPr lang="en-US" sz="2200" dirty="0"/>
              <a:t>      cout&lt;&lt;"Ahmed Imteaj"&lt;&lt;"\n";</a:t>
            </a:r>
          </a:p>
          <a:p>
            <a:pPr marL="0" indent="0">
              <a:buNone/>
            </a:pPr>
            <a:r>
              <a:rPr lang="en-US" sz="2200" dirty="0"/>
              <a:t>      </a:t>
            </a:r>
            <a:r>
              <a:rPr lang="en-US" sz="2200" b="1" dirty="0" err="1">
                <a:solidFill>
                  <a:srgbClr val="FF0000"/>
                </a:solidFill>
              </a:rPr>
              <a:t>cout.fill</a:t>
            </a:r>
            <a:r>
              <a:rPr lang="en-US" sz="2200" b="1" dirty="0">
                <a:solidFill>
                  <a:srgbClr val="FF0000"/>
                </a:solidFill>
              </a:rPr>
              <a:t>('.');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     </a:t>
            </a:r>
            <a:r>
              <a:rPr lang="en-US" sz="2200" b="1" dirty="0" err="1">
                <a:solidFill>
                  <a:srgbClr val="FF0000"/>
                </a:solidFill>
              </a:rPr>
              <a:t>cout.width</a:t>
            </a:r>
            <a:r>
              <a:rPr lang="en-US" sz="2200" b="1" dirty="0">
                <a:solidFill>
                  <a:srgbClr val="FF0000"/>
                </a:solidFill>
              </a:rPr>
              <a:t>(19);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     </a:t>
            </a:r>
            <a:r>
              <a:rPr lang="en-US" sz="2200" b="1" dirty="0" err="1">
                <a:solidFill>
                  <a:srgbClr val="FF0000"/>
                </a:solidFill>
              </a:rPr>
              <a:t>cout.setf</a:t>
            </a:r>
            <a:r>
              <a:rPr lang="en-US" sz="2200" b="1" dirty="0">
                <a:solidFill>
                  <a:srgbClr val="FF0000"/>
                </a:solidFill>
              </a:rPr>
              <a:t>(ios::left);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762000"/>
            <a:ext cx="0" cy="6096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1009233"/>
            <a:ext cx="4568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 </a:t>
            </a:r>
            <a:r>
              <a:rPr lang="en-US" sz="2400" dirty="0"/>
              <a:t>cout&lt;&lt;"Salary:";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 smtClean="0"/>
              <a:t>cout.precision</a:t>
            </a:r>
            <a:r>
              <a:rPr lang="en-US" sz="2400" dirty="0" smtClean="0"/>
              <a:t>(9</a:t>
            </a:r>
            <a:r>
              <a:rPr lang="en-US" sz="2400" dirty="0"/>
              <a:t>);</a:t>
            </a:r>
          </a:p>
          <a:p>
            <a:pPr lvl="1"/>
            <a:r>
              <a:rPr lang="en-US" sz="2400" dirty="0" smtClean="0"/>
              <a:t>  </a:t>
            </a:r>
            <a:r>
              <a:rPr lang="en-US" sz="2400" dirty="0" err="1" smtClean="0"/>
              <a:t>cout.width</a:t>
            </a:r>
            <a:r>
              <a:rPr lang="en-US" sz="2400" dirty="0" smtClean="0"/>
              <a:t>(10</a:t>
            </a:r>
            <a:r>
              <a:rPr lang="en-US" sz="2400" dirty="0"/>
              <a:t>);</a:t>
            </a:r>
          </a:p>
          <a:p>
            <a:pPr lvl="1"/>
            <a:r>
              <a:rPr lang="en-US" sz="2400" dirty="0"/>
              <a:t>      </a:t>
            </a:r>
            <a:r>
              <a:rPr lang="en-US" sz="2400" dirty="0" smtClean="0"/>
              <a:t>        </a:t>
            </a:r>
            <a:r>
              <a:rPr lang="en-US" sz="2400" b="1" dirty="0" err="1" smtClean="0">
                <a:solidFill>
                  <a:srgbClr val="FF0000"/>
                </a:solidFill>
              </a:rPr>
              <a:t>cout.setf</a:t>
            </a:r>
            <a:r>
              <a:rPr lang="en-US" sz="2400" b="1" dirty="0" smtClean="0">
                <a:solidFill>
                  <a:srgbClr val="FF0000"/>
                </a:solidFill>
              </a:rPr>
              <a:t>(ios</a:t>
            </a:r>
            <a:r>
              <a:rPr lang="en-US" sz="2400" b="1" dirty="0">
                <a:solidFill>
                  <a:srgbClr val="FF0000"/>
                </a:solidFill>
              </a:rPr>
              <a:t>::</a:t>
            </a:r>
            <a:r>
              <a:rPr lang="en-US" sz="2400" b="1" dirty="0" err="1">
                <a:solidFill>
                  <a:srgbClr val="FF0000"/>
                </a:solidFill>
              </a:rPr>
              <a:t>right|ios</a:t>
            </a:r>
            <a:r>
              <a:rPr lang="en-US" sz="2400" b="1" dirty="0">
                <a:solidFill>
                  <a:srgbClr val="FF0000"/>
                </a:solidFill>
              </a:rPr>
              <a:t>::</a:t>
            </a:r>
            <a:r>
              <a:rPr lang="en-US" sz="2400" b="1" dirty="0" err="1">
                <a:solidFill>
                  <a:srgbClr val="FF0000"/>
                </a:solidFill>
              </a:rPr>
              <a:t>showpoint</a:t>
            </a:r>
            <a:r>
              <a:rPr lang="en-US" sz="2400" b="1" dirty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sz="2400" dirty="0" smtClean="0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sal</a:t>
            </a:r>
            <a:r>
              <a:rPr lang="en-US" sz="2400" dirty="0"/>
              <a:t>;</a:t>
            </a:r>
          </a:p>
          <a:p>
            <a:r>
              <a:rPr lang="en-US" sz="2400" dirty="0"/>
              <a:t>     </a:t>
            </a:r>
          </a:p>
          <a:p>
            <a:r>
              <a:rPr lang="en-US" sz="2400" dirty="0"/>
              <a:t>      </a:t>
            </a:r>
            <a:r>
              <a:rPr lang="en-US" sz="2400" b="1" dirty="0"/>
              <a:t>return 0</a:t>
            </a:r>
            <a:r>
              <a:rPr lang="en-US" sz="2400" b="1" dirty="0" smtClean="0"/>
              <a:t>;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}</a:t>
            </a:r>
            <a:endParaRPr lang="en-US" sz="24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>
                <a:latin typeface="Cooper Black" pitchFamily="18" charset="0"/>
              </a:rPr>
              <a:t>Formatted </a:t>
            </a:r>
            <a:r>
              <a:rPr lang="en-US" sz="3600" dirty="0" smtClean="0">
                <a:latin typeface="Cooper Black" pitchFamily="18" charset="0"/>
              </a:rPr>
              <a:t>I/O Using Manipulator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16" y="4800600"/>
            <a:ext cx="41719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9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User Defined Manipulators</a:t>
            </a:r>
            <a:endParaRPr lang="en-US" dirty="0">
              <a:latin typeface="Cooper Black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15247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9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37909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1200"/>
            <a:ext cx="42672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198438"/>
            <a:ext cx="8229600" cy="8683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smtClean="0">
                <a:latin typeface="Cooper Black" pitchFamily="18" charset="0"/>
              </a:rPr>
              <a:t>Write a program to create manipulator equivalent to ‘\t’. Use it in the program and format the output.</a:t>
            </a:r>
            <a:endParaRPr lang="en-US" sz="2400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1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>
                <a:latin typeface="Cooper Black" pitchFamily="18" charset="0"/>
              </a:rPr>
              <a:t>Write a program to display a message using manipulator</a:t>
            </a:r>
            <a:endParaRPr lang="en-US" sz="3200" dirty="0">
              <a:latin typeface="Cooper Black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98637"/>
            <a:ext cx="4648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8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atin typeface="Cooper Black" pitchFamily="18" charset="0"/>
              </a:rPr>
              <a:t>Stream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</a:t>
            </a:r>
            <a:r>
              <a:rPr lang="en-US" b="1" dirty="0" smtClean="0"/>
              <a:t>tream</a:t>
            </a:r>
            <a:r>
              <a:rPr lang="en-US" dirty="0"/>
              <a:t> -- a sequence of characters flowing from one place to </a:t>
            </a:r>
            <a:r>
              <a:rPr lang="en-US" dirty="0" smtClean="0"/>
              <a:t>another</a:t>
            </a:r>
          </a:p>
          <a:p>
            <a:pPr algn="just"/>
            <a:r>
              <a:rPr lang="en-US" i="1" dirty="0" smtClean="0"/>
              <a:t>input </a:t>
            </a:r>
            <a:r>
              <a:rPr lang="en-US" i="1" dirty="0"/>
              <a:t>stream</a:t>
            </a:r>
            <a:r>
              <a:rPr lang="en-US" dirty="0"/>
              <a:t>: data flows from input device (keyboard, file, </a:t>
            </a:r>
            <a:r>
              <a:rPr lang="en-US" dirty="0" smtClean="0"/>
              <a:t>etc.) </a:t>
            </a:r>
            <a:r>
              <a:rPr lang="en-US" dirty="0"/>
              <a:t>into memory</a:t>
            </a:r>
          </a:p>
          <a:p>
            <a:pPr algn="just"/>
            <a:r>
              <a:rPr lang="en-US" i="1" dirty="0"/>
              <a:t>output stream</a:t>
            </a:r>
            <a:r>
              <a:rPr lang="en-US" dirty="0"/>
              <a:t>: data flows from memory to output device (monitor, file, printer, </a:t>
            </a:r>
            <a:r>
              <a:rPr lang="en-US" dirty="0" smtClean="0"/>
              <a:t>etc.)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Problem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Discuss the syntax to create user-defined manipulators. Design a single manipulator to provide the following output specifications for printing float values: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sz="3200" b="1" dirty="0" smtClean="0">
                <a:solidFill>
                  <a:srgbClr val="002060"/>
                </a:solidFill>
              </a:rPr>
              <a:t>10 columns width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sz="3200" b="1" dirty="0" smtClean="0">
                <a:solidFill>
                  <a:srgbClr val="002060"/>
                </a:solidFill>
              </a:rPr>
              <a:t>Right Justified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sz="3200" b="1" dirty="0" smtClean="0">
                <a:solidFill>
                  <a:srgbClr val="002060"/>
                </a:solidFill>
              </a:rPr>
              <a:t>Two-digit precision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sz="3200" b="1" dirty="0" smtClean="0">
                <a:solidFill>
                  <a:srgbClr val="002060"/>
                </a:solidFill>
              </a:rPr>
              <a:t>Filling of unused places with *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#include&lt;iostream&gt;</a:t>
            </a:r>
          </a:p>
          <a:p>
            <a:pPr marL="0" indent="0">
              <a:buNone/>
            </a:pPr>
            <a:r>
              <a:rPr lang="en-US" sz="2200" b="1" dirty="0"/>
              <a:t>using namespace </a:t>
            </a:r>
            <a:r>
              <a:rPr lang="en-US" sz="2200" b="1" dirty="0" err="1"/>
              <a:t>std</a:t>
            </a:r>
            <a:r>
              <a:rPr lang="en-US" sz="2200" b="1" dirty="0"/>
              <a:t>;</a:t>
            </a:r>
          </a:p>
          <a:p>
            <a:pPr marL="0" indent="0">
              <a:buNone/>
            </a:pPr>
            <a:r>
              <a:rPr lang="en-US" sz="2200" b="1" dirty="0"/>
              <a:t>int main()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smtClean="0"/>
              <a:t>double </a:t>
            </a:r>
            <a:r>
              <a:rPr lang="en-US" sz="2400" dirty="0" err="1" smtClean="0"/>
              <a:t>sal</a:t>
            </a:r>
            <a:r>
              <a:rPr lang="en-US" sz="2400" dirty="0" smtClean="0"/>
              <a:t>=4532.99999;</a:t>
            </a:r>
          </a:p>
          <a:p>
            <a:pPr marL="0" lvl="1" indent="0">
              <a:buNone/>
            </a:pPr>
            <a:r>
              <a:rPr lang="en-US" sz="2400" dirty="0" smtClean="0"/>
              <a:t>      cout</a:t>
            </a:r>
            <a:r>
              <a:rPr lang="en-US" sz="2400" dirty="0"/>
              <a:t>&lt;&lt;"Salary</a:t>
            </a:r>
            <a:r>
              <a:rPr lang="en-US" sz="2400" dirty="0" smtClean="0"/>
              <a:t>:";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      </a:t>
            </a:r>
            <a:r>
              <a:rPr lang="en-US" sz="2400" b="1" dirty="0" err="1" smtClean="0">
                <a:solidFill>
                  <a:srgbClr val="FF0000"/>
                </a:solidFill>
              </a:rPr>
              <a:t>cout.width</a:t>
            </a:r>
            <a:r>
              <a:rPr lang="en-US" sz="2400" b="1" dirty="0" smtClean="0">
                <a:solidFill>
                  <a:srgbClr val="FF0000"/>
                </a:solidFill>
              </a:rPr>
              <a:t>(10);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</a:t>
            </a:r>
            <a:r>
              <a:rPr lang="en-US" sz="2400" b="1" dirty="0" err="1" smtClean="0">
                <a:solidFill>
                  <a:srgbClr val="FF0000"/>
                </a:solidFill>
              </a:rPr>
              <a:t>cout.setf</a:t>
            </a:r>
            <a:r>
              <a:rPr lang="en-US" sz="2400" b="1" dirty="0" smtClean="0">
                <a:solidFill>
                  <a:srgbClr val="FF0000"/>
                </a:solidFill>
              </a:rPr>
              <a:t>(ios::right);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</a:t>
            </a:r>
            <a:r>
              <a:rPr lang="en-US" sz="2400" b="1" dirty="0" err="1" smtClean="0">
                <a:solidFill>
                  <a:srgbClr val="FF0000"/>
                </a:solidFill>
              </a:rPr>
              <a:t>cout.fill</a:t>
            </a:r>
            <a:r>
              <a:rPr lang="en-US" sz="2400" b="1" dirty="0" smtClean="0">
                <a:solidFill>
                  <a:srgbClr val="FF0000"/>
                </a:solidFill>
              </a:rPr>
              <a:t>(‘*');</a:t>
            </a:r>
          </a:p>
          <a:p>
            <a:pPr marL="0" lvl="1" indent="0">
              <a:buNone/>
            </a:pPr>
            <a:r>
              <a:rPr lang="en-US" sz="2400" dirty="0" smtClean="0"/>
              <a:t>      </a:t>
            </a:r>
            <a:r>
              <a:rPr lang="en-US" sz="2400" b="1" dirty="0" err="1" smtClean="0">
                <a:solidFill>
                  <a:srgbClr val="FF0000"/>
                </a:solidFill>
              </a:rPr>
              <a:t>cout.precision</a:t>
            </a:r>
            <a:r>
              <a:rPr lang="en-US" sz="2400" b="1" dirty="0" smtClean="0">
                <a:solidFill>
                  <a:srgbClr val="FF0000"/>
                </a:solidFill>
              </a:rPr>
              <a:t>(2);</a:t>
            </a:r>
          </a:p>
          <a:p>
            <a:pPr marL="457200" lvl="1" indent="0">
              <a:buNone/>
            </a:pPr>
            <a:r>
              <a:rPr lang="en-US" sz="2400" dirty="0" smtClean="0"/>
              <a:t>cout&lt;&lt;float(</a:t>
            </a:r>
            <a:r>
              <a:rPr lang="en-US" sz="2400" dirty="0" err="1" smtClean="0"/>
              <a:t>sal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return 0</a:t>
            </a:r>
            <a:r>
              <a:rPr lang="en-US" sz="2400" b="1" dirty="0" smtClean="0"/>
              <a:t>;</a:t>
            </a:r>
          </a:p>
          <a:p>
            <a:pPr marL="0" indent="0">
              <a:buNone/>
            </a:pPr>
            <a:r>
              <a:rPr lang="en-US" sz="2400" b="1" dirty="0" smtClean="0"/>
              <a:t> </a:t>
            </a:r>
            <a:r>
              <a:rPr lang="en-US" sz="2400" dirty="0"/>
              <a:t>}</a:t>
            </a:r>
          </a:p>
          <a:p>
            <a:pPr marL="0" lvl="1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latin typeface="Cooper Black" pitchFamily="18" charset="0"/>
              </a:rPr>
              <a:t>Solution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40957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1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input stream uses </a:t>
            </a:r>
            <a:r>
              <a:rPr lang="en-US" b="1" dirty="0"/>
              <a:t>cin</a:t>
            </a:r>
            <a:r>
              <a:rPr lang="en-US" dirty="0"/>
              <a:t> object of </a:t>
            </a:r>
            <a:r>
              <a:rPr lang="en-US" b="1" dirty="0" err="1"/>
              <a:t>istream</a:t>
            </a:r>
            <a:r>
              <a:rPr lang="en-US" dirty="0"/>
              <a:t> class to read data and the output stream uses </a:t>
            </a:r>
            <a:r>
              <a:rPr lang="en-US" b="1" dirty="0"/>
              <a:t>cout</a:t>
            </a:r>
            <a:r>
              <a:rPr lang="en-US" dirty="0"/>
              <a:t> object of </a:t>
            </a:r>
            <a:r>
              <a:rPr lang="en-US" b="1" dirty="0" err="1"/>
              <a:t>ostream</a:t>
            </a:r>
            <a:r>
              <a:rPr lang="en-US" dirty="0"/>
              <a:t> class to display data on output devices.</a:t>
            </a:r>
          </a:p>
          <a:p>
            <a:r>
              <a:rPr lang="en-US" dirty="0"/>
              <a:t>The cin statement uses &gt;&gt; (extraction operator) to read data from keyboard. Syntax of cin statement is shown below:</a:t>
            </a:r>
          </a:p>
          <a:p>
            <a:r>
              <a:rPr lang="en-US" b="1" dirty="0"/>
              <a:t>cin&gt;&gt;variable-name</a:t>
            </a:r>
            <a:r>
              <a:rPr lang="en-US" b="1" dirty="0" smtClean="0"/>
              <a:t>;</a:t>
            </a:r>
            <a:endParaRPr lang="en-US" dirty="0"/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marL="800100" lvl="2" indent="0">
              <a:buNone/>
            </a:pPr>
            <a:r>
              <a:rPr lang="en-US" sz="2800" dirty="0"/>
              <a:t>i</a:t>
            </a:r>
            <a:r>
              <a:rPr lang="en-US" sz="2800" dirty="0" smtClean="0"/>
              <a:t>nt a;</a:t>
            </a:r>
          </a:p>
          <a:p>
            <a:pPr marL="800100" lvl="2" indent="0">
              <a:buNone/>
            </a:pPr>
            <a:r>
              <a:rPr lang="en-US" sz="2800" dirty="0"/>
              <a:t>f</a:t>
            </a:r>
            <a:r>
              <a:rPr lang="en-US" sz="2800" dirty="0" smtClean="0"/>
              <a:t>loat f;</a:t>
            </a:r>
          </a:p>
          <a:p>
            <a:pPr marL="800100" lvl="2" indent="0">
              <a:buNone/>
            </a:pPr>
            <a:r>
              <a:rPr lang="en-US" sz="2800" dirty="0"/>
              <a:t>c</a:t>
            </a:r>
            <a:r>
              <a:rPr lang="en-US" sz="2800" dirty="0" smtClean="0"/>
              <a:t>har </a:t>
            </a:r>
            <a:r>
              <a:rPr lang="en-US" sz="2800" dirty="0" err="1" smtClean="0"/>
              <a:t>ch</a:t>
            </a:r>
            <a:r>
              <a:rPr lang="en-US" sz="2800" dirty="0" smtClean="0"/>
              <a:t>;</a:t>
            </a:r>
          </a:p>
          <a:p>
            <a:pPr marL="800100" lvl="2" indent="0">
              <a:buNone/>
            </a:pPr>
            <a:r>
              <a:rPr lang="en-US" sz="2800" dirty="0" smtClean="0"/>
              <a:t>cin&gt;&gt;a&gt;&gt;f&gt;&gt;</a:t>
            </a:r>
            <a:r>
              <a:rPr lang="en-US" sz="2800" dirty="0" err="1" smtClean="0"/>
              <a:t>ch</a:t>
            </a:r>
            <a:r>
              <a:rPr lang="en-US" sz="2800" dirty="0" smtClean="0"/>
              <a:t>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Unformatted I/O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6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800" dirty="0"/>
              <a:t>In the above example, cin is used in cascading fashion. This is helpful for reading values into multiple variables in a single statement. No need of any format </a:t>
            </a:r>
            <a:r>
              <a:rPr lang="en-US" sz="3800" dirty="0" err="1"/>
              <a:t>specifiers</a:t>
            </a:r>
            <a:r>
              <a:rPr lang="en-US" sz="3800" dirty="0"/>
              <a:t> like %d, %f etc. The &gt;&gt; (extraction) operator will take care of that automatically. </a:t>
            </a:r>
          </a:p>
          <a:p>
            <a:pPr algn="just"/>
            <a:r>
              <a:rPr lang="en-US" sz="3800" dirty="0"/>
              <a:t>The cout statement uses &lt;&lt; (insertion operator) to display data to the output device. Syntax of cout statement is shown below:</a:t>
            </a:r>
          </a:p>
          <a:p>
            <a:pPr marL="857250" lvl="2" indent="0" algn="just">
              <a:buNone/>
            </a:pPr>
            <a:r>
              <a:rPr lang="en-US" sz="3800" b="1" dirty="0"/>
              <a:t>cout&lt;&lt;variable-name</a:t>
            </a:r>
            <a:r>
              <a:rPr lang="en-US" sz="3800" b="1" dirty="0" smtClean="0"/>
              <a:t>;</a:t>
            </a:r>
            <a:endParaRPr lang="en-US" sz="3800" dirty="0"/>
          </a:p>
          <a:p>
            <a:pPr algn="just"/>
            <a:r>
              <a:rPr lang="en-US" sz="3800" dirty="0"/>
              <a:t>Example:</a:t>
            </a:r>
          </a:p>
          <a:p>
            <a:pPr marL="400050" lvl="1" indent="0" algn="just">
              <a:buNone/>
            </a:pPr>
            <a:r>
              <a:rPr lang="en-US" sz="3800" dirty="0"/>
              <a:t>cout&lt;&lt;a&lt;&lt;b&lt;&lt;c</a:t>
            </a:r>
            <a:r>
              <a:rPr lang="en-US" sz="3800" dirty="0" smtClean="0"/>
              <a:t>;</a:t>
            </a:r>
            <a:endParaRPr lang="en-US" sz="3800" dirty="0"/>
          </a:p>
          <a:p>
            <a:pPr algn="just"/>
            <a:r>
              <a:rPr lang="en-US" sz="3800" dirty="0"/>
              <a:t>In the above example, a, b, and c are variables. No need to specify format </a:t>
            </a:r>
            <a:r>
              <a:rPr lang="en-US" sz="3800" dirty="0" err="1"/>
              <a:t>specifiers</a:t>
            </a:r>
            <a:r>
              <a:rPr lang="en-US" sz="3800" dirty="0"/>
              <a:t> like %d, %f, etc. The &lt;&lt; (insertion) operator will take care of that automatically. All escape sequences like “\n”, “\t”, </a:t>
            </a:r>
            <a:r>
              <a:rPr lang="en-US" sz="3800" dirty="0" err="1"/>
              <a:t>etc</a:t>
            </a:r>
            <a:r>
              <a:rPr lang="en-US" sz="3800" dirty="0"/>
              <a:t>, can be used in cout statement.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Unformatted I/O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Opening and Closing Files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 smtClean="0"/>
              <a:t>We have to create file when we want to store data in a disk.</a:t>
            </a:r>
          </a:p>
          <a:p>
            <a:pPr algn="just"/>
            <a:r>
              <a:rPr lang="en-US" sz="2800" dirty="0" smtClean="0"/>
              <a:t>All the necessary member functions are declared in </a:t>
            </a:r>
            <a:r>
              <a:rPr lang="en-US" sz="2800" b="1" dirty="0" smtClean="0">
                <a:solidFill>
                  <a:srgbClr val="7030A0"/>
                </a:solidFill>
              </a:rPr>
              <a:t>fstream.h</a:t>
            </a:r>
            <a:r>
              <a:rPr lang="en-US" sz="2800" dirty="0" smtClean="0"/>
              <a:t> to use file as i/o stream.</a:t>
            </a:r>
          </a:p>
          <a:p>
            <a:pPr algn="just"/>
            <a:r>
              <a:rPr lang="en-US" sz="2800" dirty="0" smtClean="0"/>
              <a:t>When we want to </a:t>
            </a:r>
            <a:r>
              <a:rPr lang="en-US" sz="2800" b="1" dirty="0" smtClean="0">
                <a:solidFill>
                  <a:srgbClr val="C00000"/>
                </a:solidFill>
              </a:rPr>
              <a:t>read</a:t>
            </a:r>
            <a:r>
              <a:rPr lang="en-US" sz="2800" dirty="0" smtClean="0"/>
              <a:t> data from file we have to create object for </a:t>
            </a:r>
            <a:r>
              <a:rPr lang="en-US" sz="2800" b="1" dirty="0" smtClean="0">
                <a:solidFill>
                  <a:srgbClr val="7030A0"/>
                </a:solidFill>
              </a:rPr>
              <a:t>ifstream</a:t>
            </a:r>
            <a:r>
              <a:rPr lang="en-US" sz="2800" dirty="0" smtClean="0"/>
              <a:t> class.</a:t>
            </a:r>
          </a:p>
          <a:p>
            <a:pPr algn="just"/>
            <a:r>
              <a:rPr lang="en-US" sz="2800" dirty="0"/>
              <a:t>When we want to </a:t>
            </a:r>
            <a:r>
              <a:rPr lang="en-US" sz="2800" b="1" dirty="0" smtClean="0">
                <a:solidFill>
                  <a:srgbClr val="C00000"/>
                </a:solidFill>
              </a:rPr>
              <a:t>write</a:t>
            </a:r>
            <a:r>
              <a:rPr lang="en-US" sz="2800" dirty="0" smtClean="0"/>
              <a:t> </a:t>
            </a:r>
            <a:r>
              <a:rPr lang="en-US" sz="2800" dirty="0"/>
              <a:t>data </a:t>
            </a:r>
            <a:r>
              <a:rPr lang="en-US" sz="2800" dirty="0" smtClean="0"/>
              <a:t>into the file, </a:t>
            </a:r>
            <a:r>
              <a:rPr lang="en-US" sz="2800" dirty="0"/>
              <a:t>we have to create object for </a:t>
            </a:r>
            <a:r>
              <a:rPr lang="en-US" sz="2800" b="1" dirty="0" smtClean="0">
                <a:solidFill>
                  <a:srgbClr val="7030A0"/>
                </a:solidFill>
              </a:rPr>
              <a:t>ofstream</a:t>
            </a:r>
            <a:r>
              <a:rPr lang="en-US" sz="2800" dirty="0" smtClean="0"/>
              <a:t> </a:t>
            </a:r>
            <a:r>
              <a:rPr lang="en-US" sz="2800" dirty="0"/>
              <a:t>class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We have to create object for </a:t>
            </a:r>
            <a:r>
              <a:rPr lang="en-US" sz="2800" b="1" dirty="0" smtClean="0">
                <a:solidFill>
                  <a:srgbClr val="7030A0"/>
                </a:solidFill>
              </a:rPr>
              <a:t>fstream</a:t>
            </a:r>
            <a:r>
              <a:rPr lang="en-US" sz="2800" dirty="0" smtClean="0"/>
              <a:t> class, if we want to </a:t>
            </a:r>
            <a:r>
              <a:rPr lang="en-US" sz="2800" b="1" dirty="0" smtClean="0">
                <a:solidFill>
                  <a:srgbClr val="C00000"/>
                </a:solidFill>
              </a:rPr>
              <a:t>read and write </a:t>
            </a:r>
            <a:r>
              <a:rPr lang="en-US" sz="2800" dirty="0" smtClean="0"/>
              <a:t>data from/to file simultaneously.</a:t>
            </a:r>
            <a:endParaRPr lang="en-US" sz="2800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96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Opening and Closing Files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a program that creates an </a:t>
            </a:r>
            <a:r>
              <a:rPr lang="en-US" dirty="0" smtClean="0"/>
              <a:t>output </a:t>
            </a:r>
            <a:r>
              <a:rPr lang="en-US" dirty="0"/>
              <a:t>file, write information to it, closes the file and opens again as an input file, and reads the information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Solution: Next Slide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1327"/>
            <a:ext cx="8382000" cy="5562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#include &lt;fstream&gt;</a:t>
            </a:r>
          </a:p>
          <a:p>
            <a:pPr marL="0" indent="0">
              <a:buNone/>
            </a:pPr>
            <a:r>
              <a:rPr lang="en-US" b="1" dirty="0"/>
              <a:t>#include &lt;iostream&gt;</a:t>
            </a:r>
          </a:p>
          <a:p>
            <a:pPr marL="0" indent="0">
              <a:buNone/>
            </a:pPr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int main () </a:t>
            </a: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char data[100];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// open a file in write mode.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ofstream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outfile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 err="1">
                <a:solidFill>
                  <a:srgbClr val="00B050"/>
                </a:solidFill>
              </a:rPr>
              <a:t>outfile.open</a:t>
            </a:r>
            <a:r>
              <a:rPr lang="en-US" b="1" dirty="0">
                <a:solidFill>
                  <a:srgbClr val="00B050"/>
                </a:solidFill>
              </a:rPr>
              <a:t> ("afile2.dat",ios_base::app);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cout &lt;&lt; "Writing to the file"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cout &lt;&lt; "Enter your name: ";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cin.getline</a:t>
            </a:r>
            <a:r>
              <a:rPr lang="en-US" dirty="0"/>
              <a:t>(data, 100);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// write inputted data into the file.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outfile</a:t>
            </a:r>
            <a:r>
              <a:rPr lang="en-US" dirty="0"/>
              <a:t> &lt;&lt; data&lt;&lt;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838200"/>
            <a:ext cx="76200" cy="6019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0600" y="914400"/>
            <a:ext cx="413343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cout </a:t>
            </a:r>
            <a:r>
              <a:rPr lang="en-US" dirty="0"/>
              <a:t>&lt;&lt; "Enter your age: ";</a:t>
            </a:r>
          </a:p>
          <a:p>
            <a:r>
              <a:rPr lang="en-US" dirty="0"/>
              <a:t>   cin &gt;&gt; data;</a:t>
            </a:r>
          </a:p>
          <a:p>
            <a:endParaRPr lang="en-US" dirty="0"/>
          </a:p>
          <a:p>
            <a:r>
              <a:rPr lang="en-US" dirty="0"/>
              <a:t>   // again write inputted data into the file.</a:t>
            </a:r>
          </a:p>
          <a:p>
            <a:r>
              <a:rPr lang="en-US" dirty="0"/>
              <a:t>   </a:t>
            </a:r>
            <a:r>
              <a:rPr lang="en-US" dirty="0" err="1"/>
              <a:t>outfile</a:t>
            </a:r>
            <a:r>
              <a:rPr lang="en-US" dirty="0"/>
              <a:t> &lt;&lt; data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// close the opened file.</a:t>
            </a:r>
          </a:p>
          <a:p>
            <a:r>
              <a:rPr lang="en-US" dirty="0"/>
              <a:t>   </a:t>
            </a:r>
            <a:r>
              <a:rPr lang="en-US" b="1" dirty="0" err="1">
                <a:solidFill>
                  <a:srgbClr val="7030A0"/>
                </a:solidFill>
              </a:rPr>
              <a:t>outfile.close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en-US" dirty="0"/>
          </a:p>
          <a:p>
            <a:r>
              <a:rPr lang="en-US" dirty="0"/>
              <a:t>   // open a file in read mode.</a:t>
            </a:r>
          </a:p>
          <a:p>
            <a:r>
              <a:rPr lang="en-US" dirty="0"/>
              <a:t> 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ifstream fin;</a:t>
            </a:r>
          </a:p>
          <a:p>
            <a:r>
              <a:rPr lang="en-US" dirty="0"/>
              <a:t>   </a:t>
            </a:r>
            <a:r>
              <a:rPr lang="en-US" b="1" dirty="0" err="1">
                <a:solidFill>
                  <a:srgbClr val="00B050"/>
                </a:solidFill>
              </a:rPr>
              <a:t>fin.open</a:t>
            </a:r>
            <a:r>
              <a:rPr lang="en-US" b="1" dirty="0">
                <a:solidFill>
                  <a:srgbClr val="00B050"/>
                </a:solidFill>
              </a:rPr>
              <a:t>("afile2.dat");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b="1" dirty="0">
                <a:solidFill>
                  <a:schemeClr val="accent5"/>
                </a:solidFill>
              </a:rPr>
              <a:t>while(!</a:t>
            </a:r>
            <a:r>
              <a:rPr lang="en-US" b="1" dirty="0" err="1">
                <a:solidFill>
                  <a:schemeClr val="accent5"/>
                </a:solidFill>
              </a:rPr>
              <a:t>fin.eof</a:t>
            </a:r>
            <a:r>
              <a:rPr lang="en-US" b="1" dirty="0">
                <a:solidFill>
                  <a:schemeClr val="accent5"/>
                </a:solidFill>
              </a:rPr>
              <a:t>())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</a:t>
            </a:r>
            <a:r>
              <a:rPr lang="en-US" b="1" dirty="0" err="1">
                <a:solidFill>
                  <a:schemeClr val="accent5"/>
                </a:solidFill>
              </a:rPr>
              <a:t>cout.put</a:t>
            </a:r>
            <a:r>
              <a:rPr lang="en-US" b="1" dirty="0">
                <a:solidFill>
                  <a:schemeClr val="accent5"/>
                </a:solidFill>
              </a:rPr>
              <a:t>(</a:t>
            </a:r>
            <a:r>
              <a:rPr lang="en-US" b="1" dirty="0" err="1">
                <a:solidFill>
                  <a:schemeClr val="accent5"/>
                </a:solidFill>
              </a:rPr>
              <a:t>fin.get</a:t>
            </a:r>
            <a:r>
              <a:rPr lang="en-US" b="1" dirty="0">
                <a:solidFill>
                  <a:schemeClr val="accent5"/>
                </a:solidFill>
              </a:rPr>
              <a:t>());</a:t>
            </a:r>
          </a:p>
          <a:p>
            <a:endParaRPr lang="en-US" dirty="0"/>
          </a:p>
          <a:p>
            <a:r>
              <a:rPr lang="en-US" dirty="0"/>
              <a:t>   // close the opened file.</a:t>
            </a:r>
          </a:p>
          <a:p>
            <a:r>
              <a:rPr lang="en-US" dirty="0"/>
              <a:t>   </a:t>
            </a:r>
            <a:r>
              <a:rPr lang="en-US" b="1" dirty="0" err="1">
                <a:solidFill>
                  <a:srgbClr val="7030A0"/>
                </a:solidFill>
              </a:rPr>
              <a:t>fin.close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en-US" dirty="0"/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Opening and Closing Files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1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http://www.tenouk.com/Module18.html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References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305800" cy="1143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Maiandra GD" pitchFamily="34" charset="0"/>
              </a:rPr>
              <a:t>Thank You!!</a:t>
            </a:r>
            <a:endParaRPr lang="en-US" sz="6600" dirty="0">
              <a:solidFill>
                <a:schemeClr val="bg1"/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Stream Classes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i="1" dirty="0"/>
              <a:t>stream </a:t>
            </a:r>
            <a:r>
              <a:rPr lang="en-US" sz="2800" dirty="0"/>
              <a:t>is a general name given to a flow of data. In C</a:t>
            </a:r>
            <a:r>
              <a:rPr lang="en-US" sz="2800" dirty="0" smtClean="0"/>
              <a:t>++, </a:t>
            </a:r>
            <a:r>
              <a:rPr lang="en-US" sz="2800" dirty="0"/>
              <a:t>a stream is represented by an </a:t>
            </a:r>
            <a:r>
              <a:rPr lang="en-US" sz="2800" dirty="0" smtClean="0"/>
              <a:t>object of </a:t>
            </a:r>
            <a:r>
              <a:rPr lang="en-US" sz="2800" dirty="0"/>
              <a:t>a particular class. So </a:t>
            </a:r>
            <a:r>
              <a:rPr lang="en-US" sz="2800" dirty="0" smtClean="0"/>
              <a:t>far, </a:t>
            </a:r>
            <a:r>
              <a:rPr lang="en-US" sz="2800" dirty="0"/>
              <a:t>we’ve used the </a:t>
            </a:r>
            <a:r>
              <a:rPr lang="en-US" sz="2800" i="1" dirty="0"/>
              <a:t>cin </a:t>
            </a:r>
            <a:r>
              <a:rPr lang="en-US" sz="2800" dirty="0"/>
              <a:t>and </a:t>
            </a:r>
            <a:r>
              <a:rPr lang="en-US" sz="2800" i="1" dirty="0"/>
              <a:t>cout</a:t>
            </a:r>
            <a:r>
              <a:rPr lang="en-US" sz="2800" dirty="0"/>
              <a:t> stream objects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Different </a:t>
            </a:r>
            <a:r>
              <a:rPr lang="en-US" sz="2800" dirty="0"/>
              <a:t>streams </a:t>
            </a:r>
            <a:r>
              <a:rPr lang="en-US" sz="2800" dirty="0" smtClean="0"/>
              <a:t>are used </a:t>
            </a:r>
            <a:r>
              <a:rPr lang="en-US" sz="2800" dirty="0"/>
              <a:t>to represent different kinds of data flow. </a:t>
            </a:r>
            <a:endParaRPr lang="en-US" sz="2800" dirty="0" smtClean="0"/>
          </a:p>
          <a:p>
            <a:pPr algn="just"/>
            <a:r>
              <a:rPr lang="en-US" sz="2800" dirty="0" smtClean="0"/>
              <a:t>For </a:t>
            </a:r>
            <a:r>
              <a:rPr lang="en-US" sz="2800" dirty="0"/>
              <a:t>example, the</a:t>
            </a:r>
            <a:r>
              <a:rPr lang="en-US" sz="2800" i="1" dirty="0"/>
              <a:t> </a:t>
            </a:r>
            <a:r>
              <a:rPr lang="en-US" sz="2800" i="1" dirty="0" err="1"/>
              <a:t>ifstream</a:t>
            </a:r>
            <a:r>
              <a:rPr lang="en-US" sz="2800" i="1" dirty="0"/>
              <a:t> </a:t>
            </a:r>
            <a:r>
              <a:rPr lang="en-US" sz="2800" dirty="0"/>
              <a:t>class represents </a:t>
            </a:r>
            <a:r>
              <a:rPr lang="en-US" sz="2800" dirty="0" smtClean="0"/>
              <a:t>data flow </a:t>
            </a:r>
            <a:r>
              <a:rPr lang="en-US" sz="2800" dirty="0"/>
              <a:t>from input disk files.</a:t>
            </a:r>
            <a:endParaRPr lang="en-US" sz="2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So far, we have been using the iostream standard library, which provides </a:t>
            </a:r>
            <a:r>
              <a:rPr lang="en-US" sz="2400" dirty="0" smtClean="0"/>
              <a:t>cin and</a:t>
            </a:r>
            <a:r>
              <a:rPr lang="en-US" sz="2400" dirty="0"/>
              <a:t> cout methods for reading from standard input and writing to standard output respectively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Another </a:t>
            </a:r>
            <a:r>
              <a:rPr lang="en-US" sz="2400" dirty="0"/>
              <a:t>standard C++ library called </a:t>
            </a:r>
            <a:r>
              <a:rPr lang="en-US" sz="2400" b="1" dirty="0"/>
              <a:t>fstream </a:t>
            </a:r>
            <a:r>
              <a:rPr lang="en-US" sz="2400" dirty="0" smtClean="0"/>
              <a:t>is used to </a:t>
            </a:r>
            <a:r>
              <a:rPr lang="en-US" sz="2400" dirty="0"/>
              <a:t>read and write from a file</a:t>
            </a:r>
            <a:r>
              <a:rPr lang="en-US" sz="2400" dirty="0" smtClean="0"/>
              <a:t>., </a:t>
            </a:r>
            <a:r>
              <a:rPr lang="en-US" sz="2400" dirty="0"/>
              <a:t>which defines </a:t>
            </a:r>
            <a:r>
              <a:rPr lang="en-US" sz="2400" dirty="0" smtClean="0"/>
              <a:t>three </a:t>
            </a:r>
            <a:r>
              <a:rPr lang="en-US" sz="2400" dirty="0"/>
              <a:t>new data types</a:t>
            </a:r>
            <a:r>
              <a:rPr lang="en-US" sz="2400" dirty="0" smtClean="0"/>
              <a:t>:</a:t>
            </a:r>
          </a:p>
          <a:p>
            <a:pPr algn="just"/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Stream Classes</a:t>
            </a:r>
            <a:endParaRPr lang="en-US" dirty="0">
              <a:latin typeface="Cooper Black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7467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3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latin typeface="Cooper Black" pitchFamily="18" charset="0"/>
              </a:rPr>
              <a:t>Advantages of Streams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C programmers may wonder what advantages there are to using the stream classes for </a:t>
            </a:r>
            <a:r>
              <a:rPr lang="en-US" sz="2400" dirty="0" smtClean="0"/>
              <a:t>I/O, instead </a:t>
            </a:r>
            <a:r>
              <a:rPr lang="en-US" sz="2400" dirty="0"/>
              <a:t>of traditional C functions such as </a:t>
            </a:r>
            <a:r>
              <a:rPr lang="en-US" sz="2400" dirty="0" err="1"/>
              <a:t>printf</a:t>
            </a:r>
            <a:r>
              <a:rPr lang="en-US" sz="2400" dirty="0"/>
              <a:t>() and </a:t>
            </a:r>
            <a:r>
              <a:rPr lang="en-US" sz="2400" dirty="0" err="1"/>
              <a:t>scanf</a:t>
            </a:r>
            <a:r>
              <a:rPr lang="en-US" sz="2400" dirty="0"/>
              <a:t>(), and—for files—</a:t>
            </a:r>
            <a:r>
              <a:rPr lang="en-US" sz="2400" dirty="0" err="1"/>
              <a:t>fprintf</a:t>
            </a:r>
            <a:r>
              <a:rPr lang="en-US" sz="2400" dirty="0" smtClean="0"/>
              <a:t>(), </a:t>
            </a:r>
            <a:r>
              <a:rPr lang="en-US" sz="2400" dirty="0" err="1" smtClean="0"/>
              <a:t>fscanf</a:t>
            </a:r>
            <a:r>
              <a:rPr lang="en-US" sz="2400" dirty="0"/>
              <a:t>(), and so on.</a:t>
            </a:r>
          </a:p>
          <a:p>
            <a:pPr algn="just"/>
            <a:r>
              <a:rPr lang="en-US" sz="2400" dirty="0"/>
              <a:t>One reason is </a:t>
            </a:r>
            <a:r>
              <a:rPr lang="en-US" sz="2400" dirty="0">
                <a:solidFill>
                  <a:srgbClr val="FF0000"/>
                </a:solidFill>
              </a:rPr>
              <a:t>simplicity</a:t>
            </a:r>
            <a:r>
              <a:rPr lang="en-US" sz="2400" dirty="0"/>
              <a:t>. If you’ve ever used a %d formatting character when you should </a:t>
            </a:r>
            <a:r>
              <a:rPr lang="en-US" sz="2400" dirty="0" smtClean="0"/>
              <a:t>have used </a:t>
            </a:r>
            <a:r>
              <a:rPr lang="en-US" sz="2400" dirty="0"/>
              <a:t>a %f in </a:t>
            </a:r>
            <a:r>
              <a:rPr lang="en-US" sz="2400" dirty="0" err="1"/>
              <a:t>printf</a:t>
            </a:r>
            <a:r>
              <a:rPr lang="en-US" sz="2400" dirty="0"/>
              <a:t>(), you’ll appreciate this. There are no such formatting characters </a:t>
            </a:r>
            <a:r>
              <a:rPr lang="en-US" sz="2400" dirty="0" smtClean="0"/>
              <a:t>in streams</a:t>
            </a:r>
            <a:r>
              <a:rPr lang="en-US" sz="2400" dirty="0"/>
              <a:t>, since each object already knows how to display itself. This removes a major source </a:t>
            </a:r>
            <a:r>
              <a:rPr lang="en-US" sz="2400" dirty="0" smtClean="0"/>
              <a:t>of errors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Another reason is that you can </a:t>
            </a:r>
            <a:r>
              <a:rPr lang="en-US" sz="2400" dirty="0">
                <a:solidFill>
                  <a:srgbClr val="FF0000"/>
                </a:solidFill>
              </a:rPr>
              <a:t>overload existing operators and functions,</a:t>
            </a:r>
            <a:r>
              <a:rPr lang="en-US" sz="2400" dirty="0"/>
              <a:t> such as the </a:t>
            </a:r>
            <a:r>
              <a:rPr lang="en-US" sz="2400" dirty="0" smtClean="0"/>
              <a:t>insertion (&lt;&lt;) </a:t>
            </a:r>
            <a:r>
              <a:rPr lang="en-US" sz="2400" dirty="0"/>
              <a:t>and extraction (&gt;&gt;) operators, to work with classes that you create. This makes your </a:t>
            </a:r>
            <a:r>
              <a:rPr lang="en-US" sz="2400" dirty="0" smtClean="0"/>
              <a:t>own classes </a:t>
            </a:r>
            <a:r>
              <a:rPr lang="en-US" sz="2400" dirty="0"/>
              <a:t>work in the same way as the built-in types, which again </a:t>
            </a:r>
            <a:r>
              <a:rPr lang="en-US" sz="2400" dirty="0">
                <a:solidFill>
                  <a:srgbClr val="FF0000"/>
                </a:solidFill>
              </a:rPr>
              <a:t>makes programming easier </a:t>
            </a:r>
            <a:r>
              <a:rPr lang="en-US" sz="2400" dirty="0" smtClean="0">
                <a:solidFill>
                  <a:srgbClr val="FF0000"/>
                </a:solidFill>
              </a:rPr>
              <a:t>and more </a:t>
            </a:r>
            <a:r>
              <a:rPr lang="en-US" sz="2400" dirty="0">
                <a:solidFill>
                  <a:srgbClr val="FF0000"/>
                </a:solidFill>
              </a:rPr>
              <a:t>error </a:t>
            </a:r>
            <a:r>
              <a:rPr lang="en-US" sz="2400" dirty="0" smtClean="0">
                <a:solidFill>
                  <a:srgbClr val="FF0000"/>
                </a:solidFill>
              </a:rPr>
              <a:t>free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98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10600" cy="5867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#include &lt;iostream&gt;</a:t>
            </a:r>
          </a:p>
          <a:p>
            <a:pPr marL="0" indent="0">
              <a:buNone/>
            </a:pPr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Date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smtClean="0"/>
              <a:t>month, date, year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Date(int m, int d, int y)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month </a:t>
            </a:r>
            <a:r>
              <a:rPr lang="en-US" dirty="0"/>
              <a:t>= m; </a:t>
            </a:r>
            <a:r>
              <a:rPr lang="en-US" dirty="0" smtClean="0"/>
              <a:t>date </a:t>
            </a:r>
            <a:r>
              <a:rPr lang="en-US" dirty="0"/>
              <a:t>= d; </a:t>
            </a:r>
            <a:r>
              <a:rPr lang="en-US" dirty="0" smtClean="0"/>
              <a:t>year </a:t>
            </a:r>
            <a:r>
              <a:rPr lang="en-US" dirty="0"/>
              <a:t>= y;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friend </a:t>
            </a:r>
            <a:r>
              <a:rPr lang="en-US" b="1" dirty="0" err="1" smtClean="0">
                <a:solidFill>
                  <a:srgbClr val="FF0000"/>
                </a:solidFill>
              </a:rPr>
              <a:t>ostream</a:t>
            </a:r>
            <a:r>
              <a:rPr lang="en-US" b="1" dirty="0" smtClean="0">
                <a:solidFill>
                  <a:srgbClr val="FF0000"/>
                </a:solidFill>
              </a:rPr>
              <a:t> &amp;operator</a:t>
            </a:r>
            <a:r>
              <a:rPr lang="en-US" b="1" dirty="0">
                <a:solidFill>
                  <a:srgbClr val="FF0000"/>
                </a:solidFill>
              </a:rPr>
              <a:t>&lt;&lt;(</a:t>
            </a:r>
            <a:r>
              <a:rPr lang="en-US" b="1" dirty="0" err="1" smtClean="0">
                <a:solidFill>
                  <a:srgbClr val="FF0000"/>
                </a:solidFill>
              </a:rPr>
              <a:t>ostream</a:t>
            </a:r>
            <a:r>
              <a:rPr lang="en-US" b="1" dirty="0" smtClean="0">
                <a:solidFill>
                  <a:srgbClr val="FF0000"/>
                </a:solidFill>
              </a:rPr>
              <a:t> &amp;</a:t>
            </a:r>
            <a:r>
              <a:rPr lang="en-US" b="1" dirty="0" err="1" smtClean="0">
                <a:solidFill>
                  <a:srgbClr val="FF0000"/>
                </a:solidFill>
              </a:rPr>
              <a:t>os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Date &amp;</a:t>
            </a:r>
            <a:r>
              <a:rPr lang="en-US" b="1" dirty="0" err="1" smtClean="0">
                <a:solidFill>
                  <a:srgbClr val="FF0000"/>
                </a:solidFill>
              </a:rPr>
              <a:t>dt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os</a:t>
            </a:r>
            <a:r>
              <a:rPr lang="en-US" dirty="0"/>
              <a:t> &lt;&lt; </a:t>
            </a:r>
            <a:r>
              <a:rPr lang="en-US" dirty="0" err="1"/>
              <a:t>dt.month</a:t>
            </a:r>
            <a:r>
              <a:rPr lang="en-US" dirty="0"/>
              <a:t> &lt;&lt; '/' &lt;&lt; </a:t>
            </a:r>
            <a:r>
              <a:rPr lang="en-US" dirty="0" err="1"/>
              <a:t>dt.date</a:t>
            </a:r>
            <a:r>
              <a:rPr lang="en-US" dirty="0"/>
              <a:t> &lt;&lt; '/' &lt;&lt; </a:t>
            </a:r>
            <a:r>
              <a:rPr lang="en-US" dirty="0" err="1"/>
              <a:t>dt.year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return </a:t>
            </a:r>
            <a:r>
              <a:rPr lang="en-US" dirty="0" err="1"/>
              <a:t>os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876800" y="838200"/>
            <a:ext cx="9525" cy="3429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0" y="990600"/>
            <a:ext cx="3810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 </a:t>
            </a:r>
            <a:r>
              <a:rPr lang="en-US" sz="2400" b="1" dirty="0"/>
              <a:t>main() </a:t>
            </a:r>
            <a:r>
              <a:rPr lang="en-US" sz="2400" dirty="0"/>
              <a:t>{</a:t>
            </a:r>
          </a:p>
          <a:p>
            <a:r>
              <a:rPr lang="en-US" sz="2400" dirty="0"/>
              <a:t>   Date </a:t>
            </a:r>
            <a:r>
              <a:rPr lang="en-US" sz="2400" dirty="0" err="1"/>
              <a:t>dt</a:t>
            </a:r>
            <a:r>
              <a:rPr lang="en-US" sz="2400" dirty="0"/>
              <a:t>(5, 6, 92);</a:t>
            </a:r>
          </a:p>
          <a:p>
            <a:r>
              <a:rPr lang="en-US" sz="2400" dirty="0"/>
              <a:t>    cout &lt;&lt; </a:t>
            </a:r>
            <a:r>
              <a:rPr lang="en-US" sz="2400" dirty="0" err="1"/>
              <a:t>dt</a:t>
            </a:r>
            <a:r>
              <a:rPr lang="en-US" sz="2400" dirty="0"/>
              <a:t>;</a:t>
            </a:r>
          </a:p>
          <a:p>
            <a:r>
              <a:rPr lang="en-US" sz="2400" b="1" dirty="0" smtClean="0"/>
              <a:t>   </a:t>
            </a:r>
            <a:r>
              <a:rPr lang="en-US" sz="2400" b="1" dirty="0"/>
              <a:t>return 0;</a:t>
            </a:r>
          </a:p>
          <a:p>
            <a:r>
              <a:rPr lang="en-US" sz="2400" dirty="0"/>
              <a:t>}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76800" y="4267200"/>
            <a:ext cx="2819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6200" y="4267200"/>
            <a:ext cx="0" cy="2590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Inserters and Extractors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Formatted I/O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Data which is received by the program without any modifications and sent to the output device without any modifications is known as unformatted data. </a:t>
            </a:r>
            <a:endParaRPr lang="en-US" sz="2800" dirty="0" smtClean="0"/>
          </a:p>
          <a:p>
            <a:pPr algn="just"/>
            <a:r>
              <a:rPr lang="en-US" sz="2800" dirty="0" smtClean="0"/>
              <a:t>On </a:t>
            </a:r>
            <a:r>
              <a:rPr lang="en-US" sz="2800" dirty="0"/>
              <a:t>the other hand, sometimes we may want to apply some modifications to the actual data that is being received or sent. </a:t>
            </a:r>
            <a:endParaRPr lang="en-US" sz="2800" dirty="0" smtClean="0"/>
          </a:p>
          <a:p>
            <a:pPr algn="just"/>
            <a:r>
              <a:rPr lang="en-US" sz="2800" dirty="0" smtClean="0"/>
              <a:t>For </a:t>
            </a:r>
            <a:r>
              <a:rPr lang="en-US" sz="2800" dirty="0"/>
              <a:t>example, we might want to display an integer in hexadecimal format in the output, leave some whitespace when printing a number and adjustments in the decimal point. Such modified data in known as formatted data.</a:t>
            </a:r>
          </a:p>
        </p:txBody>
      </p:sp>
    </p:spTree>
    <p:extLst>
      <p:ext uri="{BB962C8B-B14F-4D97-AF65-F5344CB8AC3E}">
        <p14:creationId xmlns:p14="http://schemas.microsoft.com/office/powerpoint/2010/main" val="25684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As an example for formatted data, if we want to display a decimal number in hexadecimal format, we can use the </a:t>
            </a:r>
            <a:r>
              <a:rPr lang="en-US" b="1" dirty="0"/>
              <a:t>hex manipulator</a:t>
            </a:r>
            <a:r>
              <a:rPr lang="en-US" dirty="0"/>
              <a:t> as shown below</a:t>
            </a:r>
            <a:r>
              <a:rPr lang="en-US" dirty="0" smtClean="0"/>
              <a:t>: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cout&lt;&lt;hex&lt;&lt;15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Formatted I/O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Formatted I/O works in two ways:</a:t>
            </a:r>
          </a:p>
          <a:p>
            <a:pPr lvl="2" indent="-342900">
              <a:buFont typeface="Wingdings" pitchFamily="2" charset="2"/>
              <a:buChar char="§"/>
            </a:pPr>
            <a:r>
              <a:rPr lang="en-US" dirty="0" smtClean="0"/>
              <a:t>Using manipulator</a:t>
            </a:r>
          </a:p>
          <a:p>
            <a:pPr lvl="2" indent="-342900">
              <a:buFont typeface="Wingdings" pitchFamily="2" charset="2"/>
              <a:buChar char="§"/>
            </a:pPr>
            <a:r>
              <a:rPr lang="en-US" dirty="0" smtClean="0"/>
              <a:t>Using member function of ios class</a:t>
            </a:r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Formatted I/O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5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2645</TotalTime>
  <Words>1403</Words>
  <Application>Microsoft Office PowerPoint</Application>
  <PresentationFormat>On-screen Show (4:3)</PresentationFormat>
  <Paragraphs>214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Object Oriented Programming I:  Lecture 8- C++ I/O System</vt:lpstr>
      <vt:lpstr>Stream</vt:lpstr>
      <vt:lpstr>Stream Classes</vt:lpstr>
      <vt:lpstr>Stream Classes</vt:lpstr>
      <vt:lpstr>Advantages of Streams</vt:lpstr>
      <vt:lpstr>Inserters and Extractors</vt:lpstr>
      <vt:lpstr>Formatted I/O</vt:lpstr>
      <vt:lpstr>Formatted I/O</vt:lpstr>
      <vt:lpstr>Formatted I/O</vt:lpstr>
      <vt:lpstr>Formatted I/O Using Manipulator</vt:lpstr>
      <vt:lpstr>Formatted I/O Using Manipulator</vt:lpstr>
      <vt:lpstr>Formatted I/O Using Manipulator</vt:lpstr>
      <vt:lpstr>Formatted I/O Using Manipulator</vt:lpstr>
      <vt:lpstr>Formatted I/O Using Manipulator</vt:lpstr>
      <vt:lpstr>Formatted I/O Using Manipulator</vt:lpstr>
      <vt:lpstr>Formatted I/O Using Manipulator</vt:lpstr>
      <vt:lpstr>User Defined Manipulators</vt:lpstr>
      <vt:lpstr>Write a program to create manipulator equivalent to ‘\t’. Use it in the program and format the output.</vt:lpstr>
      <vt:lpstr>Write a program to display a message using manipulator</vt:lpstr>
      <vt:lpstr>Problem</vt:lpstr>
      <vt:lpstr>Solution</vt:lpstr>
      <vt:lpstr>Unformatted I/O</vt:lpstr>
      <vt:lpstr>Unformatted I/O</vt:lpstr>
      <vt:lpstr>Opening and Closing Files</vt:lpstr>
      <vt:lpstr>Opening and Closing Files</vt:lpstr>
      <vt:lpstr>Opening and Closing Files</vt:lpstr>
      <vt:lpstr>References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Imtu</dc:creator>
  <cp:lastModifiedBy>Imtu</cp:lastModifiedBy>
  <cp:revision>199</cp:revision>
  <dcterms:created xsi:type="dcterms:W3CDTF">2016-11-16T15:33:25Z</dcterms:created>
  <dcterms:modified xsi:type="dcterms:W3CDTF">2017-08-07T04:05:50Z</dcterms:modified>
</cp:coreProperties>
</file>