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75" r:id="rId2"/>
    <p:sldId id="326" r:id="rId3"/>
    <p:sldId id="327" r:id="rId4"/>
    <p:sldId id="347" r:id="rId5"/>
    <p:sldId id="349" r:id="rId6"/>
    <p:sldId id="350" r:id="rId7"/>
    <p:sldId id="331" r:id="rId8"/>
    <p:sldId id="348" r:id="rId9"/>
    <p:sldId id="361" r:id="rId10"/>
    <p:sldId id="357" r:id="rId11"/>
    <p:sldId id="358" r:id="rId12"/>
    <p:sldId id="356" r:id="rId13"/>
    <p:sldId id="359" r:id="rId14"/>
    <p:sldId id="362" r:id="rId15"/>
    <p:sldId id="363" r:id="rId16"/>
    <p:sldId id="333" r:id="rId17"/>
    <p:sldId id="352" r:id="rId18"/>
    <p:sldId id="353" r:id="rId19"/>
    <p:sldId id="35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D7320B-959D-42AD-96E8-3F97EBB23A90}" type="datetimeFigureOut">
              <a:rPr lang="en-US" smtClean="0"/>
              <a:t>7/23/2017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6772B1-867A-4FF8-9BF8-074CE6AE9D62}" type="slidenum">
              <a:rPr lang="en-US" smtClean="0"/>
              <a:t>‹#›</a:t>
            </a:fld>
            <a:endParaRPr lang="en-US"/>
          </a:p>
        </p:txBody>
      </p:sp>
    </p:spTree>
    <p:extLst>
      <p:ext uri="{BB962C8B-B14F-4D97-AF65-F5344CB8AC3E}">
        <p14:creationId xmlns:p14="http://schemas.microsoft.com/office/powerpoint/2010/main" val="1037195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fld id="{7595EFC0-2668-4C2D-9246-F1EE64AB7181}" type="slidenum">
              <a:rPr lang="en-US" sz="1200" smtClean="0"/>
              <a:pPr/>
              <a:t>1</a:t>
            </a:fld>
            <a:endParaRPr lang="en-US" sz="1200"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Output: </a:t>
            </a:r>
            <a:r>
              <a:rPr lang="en-US" sz="1200" dirty="0" smtClean="0"/>
              <a:t>It's Base Class!</a:t>
            </a:r>
          </a:p>
          <a:p>
            <a:r>
              <a:rPr lang="en-US" sz="1200" dirty="0" smtClean="0"/>
              <a:t>            It's Base Class!</a:t>
            </a:r>
            <a:endParaRPr lang="en-US" dirty="0"/>
          </a:p>
        </p:txBody>
      </p:sp>
      <p:sp>
        <p:nvSpPr>
          <p:cNvPr id="4" name="Slide Number Placeholder 3"/>
          <p:cNvSpPr>
            <a:spLocks noGrp="1"/>
          </p:cNvSpPr>
          <p:nvPr>
            <p:ph type="sldNum" sz="quarter" idx="10"/>
          </p:nvPr>
        </p:nvSpPr>
        <p:spPr/>
        <p:txBody>
          <a:bodyPr/>
          <a:lstStyle/>
          <a:p>
            <a:fld id="{DA6772B1-867A-4FF8-9BF8-074CE6AE9D62}" type="slidenum">
              <a:rPr lang="en-US" smtClean="0"/>
              <a:t>3</a:t>
            </a:fld>
            <a:endParaRPr lang="en-US"/>
          </a:p>
        </p:txBody>
      </p:sp>
    </p:spTree>
    <p:extLst>
      <p:ext uri="{BB962C8B-B14F-4D97-AF65-F5344CB8AC3E}">
        <p14:creationId xmlns:p14="http://schemas.microsoft.com/office/powerpoint/2010/main" val="1495862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Output: </a:t>
            </a:r>
          </a:p>
          <a:p>
            <a:r>
              <a:rPr lang="en-US" sz="1200" dirty="0" smtClean="0"/>
              <a:t>It's First Derived Class!</a:t>
            </a:r>
          </a:p>
          <a:p>
            <a:r>
              <a:rPr lang="en-US" sz="1200" dirty="0" smtClean="0"/>
              <a:t>It's Non-Virtual Base Class!</a:t>
            </a:r>
          </a:p>
          <a:p>
            <a:r>
              <a:rPr lang="en-US" sz="1200" dirty="0" smtClean="0"/>
              <a:t>It's Virtual Base Class!</a:t>
            </a:r>
          </a:p>
          <a:p>
            <a:r>
              <a:rPr lang="en-US" sz="1200" dirty="0" smtClean="0"/>
              <a:t>It's Non-Virtual Base Class!</a:t>
            </a:r>
            <a:endParaRPr lang="en-US" dirty="0"/>
          </a:p>
        </p:txBody>
      </p:sp>
      <p:sp>
        <p:nvSpPr>
          <p:cNvPr id="4" name="Slide Number Placeholder 3"/>
          <p:cNvSpPr>
            <a:spLocks noGrp="1"/>
          </p:cNvSpPr>
          <p:nvPr>
            <p:ph type="sldNum" sz="quarter" idx="10"/>
          </p:nvPr>
        </p:nvSpPr>
        <p:spPr/>
        <p:txBody>
          <a:bodyPr/>
          <a:lstStyle/>
          <a:p>
            <a:fld id="{DA6772B1-867A-4FF8-9BF8-074CE6AE9D62}" type="slidenum">
              <a:rPr lang="en-US" smtClean="0"/>
              <a:t>4</a:t>
            </a:fld>
            <a:endParaRPr lang="en-US"/>
          </a:p>
        </p:txBody>
      </p:sp>
    </p:spTree>
    <p:extLst>
      <p:ext uri="{BB962C8B-B14F-4D97-AF65-F5344CB8AC3E}">
        <p14:creationId xmlns:p14="http://schemas.microsoft.com/office/powerpoint/2010/main" val="1495862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Output:</a:t>
            </a:r>
          </a:p>
          <a:p>
            <a:r>
              <a:rPr lang="en-US" dirty="0" smtClean="0"/>
              <a:t>It's a Shape Object!</a:t>
            </a:r>
          </a:p>
          <a:p>
            <a:r>
              <a:rPr lang="en-US" dirty="0" smtClean="0"/>
              <a:t>It's a Shape Object!</a:t>
            </a:r>
          </a:p>
          <a:p>
            <a:r>
              <a:rPr lang="en-US" dirty="0" smtClean="0"/>
              <a:t>It's a Shape Object!</a:t>
            </a:r>
          </a:p>
          <a:p>
            <a:r>
              <a:rPr lang="en-US" dirty="0" smtClean="0"/>
              <a:t>It's a Circle Object!</a:t>
            </a:r>
          </a:p>
          <a:p>
            <a:r>
              <a:rPr lang="en-US" dirty="0" smtClean="0"/>
              <a:t>It's a Rectangle Object!</a:t>
            </a:r>
          </a:p>
          <a:p>
            <a:r>
              <a:rPr lang="en-US" dirty="0" smtClean="0"/>
              <a:t>It's a Polygon Object!</a:t>
            </a:r>
            <a:endParaRPr lang="en-US" dirty="0"/>
          </a:p>
        </p:txBody>
      </p:sp>
      <p:sp>
        <p:nvSpPr>
          <p:cNvPr id="4" name="Slide Number Placeholder 3"/>
          <p:cNvSpPr>
            <a:spLocks noGrp="1"/>
          </p:cNvSpPr>
          <p:nvPr>
            <p:ph type="sldNum" sz="quarter" idx="10"/>
          </p:nvPr>
        </p:nvSpPr>
        <p:spPr/>
        <p:txBody>
          <a:bodyPr/>
          <a:lstStyle/>
          <a:p>
            <a:fld id="{DA6772B1-867A-4FF8-9BF8-074CE6AE9D62}" type="slidenum">
              <a:rPr lang="en-US" smtClean="0"/>
              <a:t>7</a:t>
            </a:fld>
            <a:endParaRPr lang="en-US"/>
          </a:p>
        </p:txBody>
      </p:sp>
    </p:spTree>
    <p:extLst>
      <p:ext uri="{BB962C8B-B14F-4D97-AF65-F5344CB8AC3E}">
        <p14:creationId xmlns:p14="http://schemas.microsoft.com/office/powerpoint/2010/main" val="2826090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Output:</a:t>
            </a:r>
          </a:p>
          <a:p>
            <a:r>
              <a:rPr lang="en-US" dirty="0" smtClean="0"/>
              <a:t>It's a Circle Object!</a:t>
            </a:r>
          </a:p>
          <a:p>
            <a:r>
              <a:rPr lang="en-US" dirty="0" smtClean="0"/>
              <a:t>It's a Rectangle Object!</a:t>
            </a:r>
          </a:p>
          <a:p>
            <a:r>
              <a:rPr lang="en-US" dirty="0" smtClean="0"/>
              <a:t>It's a Polygon Object!</a:t>
            </a:r>
          </a:p>
          <a:p>
            <a:r>
              <a:rPr lang="en-US" dirty="0" smtClean="0"/>
              <a:t>It's a Circle Object!</a:t>
            </a:r>
          </a:p>
          <a:p>
            <a:r>
              <a:rPr lang="en-US" dirty="0" smtClean="0"/>
              <a:t>It's a Rectangle Object!</a:t>
            </a:r>
          </a:p>
          <a:p>
            <a:r>
              <a:rPr lang="en-US" dirty="0" smtClean="0"/>
              <a:t>It's a Polygon Object!</a:t>
            </a:r>
          </a:p>
        </p:txBody>
      </p:sp>
      <p:sp>
        <p:nvSpPr>
          <p:cNvPr id="4" name="Slide Number Placeholder 3"/>
          <p:cNvSpPr>
            <a:spLocks noGrp="1"/>
          </p:cNvSpPr>
          <p:nvPr>
            <p:ph type="sldNum" sz="quarter" idx="10"/>
          </p:nvPr>
        </p:nvSpPr>
        <p:spPr/>
        <p:txBody>
          <a:bodyPr/>
          <a:lstStyle/>
          <a:p>
            <a:fld id="{DA6772B1-867A-4FF8-9BF8-074CE6AE9D62}" type="slidenum">
              <a:rPr lang="en-US" smtClean="0"/>
              <a:t>8</a:t>
            </a:fld>
            <a:endParaRPr lang="en-US"/>
          </a:p>
        </p:txBody>
      </p:sp>
    </p:spTree>
    <p:extLst>
      <p:ext uri="{BB962C8B-B14F-4D97-AF65-F5344CB8AC3E}">
        <p14:creationId xmlns:p14="http://schemas.microsoft.com/office/powerpoint/2010/main" val="2826090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remove Base </a:t>
            </a:r>
            <a:r>
              <a:rPr lang="en-US" dirty="0" err="1" smtClean="0"/>
              <a:t>obj</a:t>
            </a:r>
            <a:r>
              <a:rPr lang="en-US" dirty="0" smtClean="0"/>
              <a:t>; line then the program will run.</a:t>
            </a:r>
            <a:endParaRPr lang="en-US" dirty="0"/>
          </a:p>
        </p:txBody>
      </p:sp>
      <p:sp>
        <p:nvSpPr>
          <p:cNvPr id="4" name="Slide Number Placeholder 3"/>
          <p:cNvSpPr>
            <a:spLocks noGrp="1"/>
          </p:cNvSpPr>
          <p:nvPr>
            <p:ph type="sldNum" sz="quarter" idx="10"/>
          </p:nvPr>
        </p:nvSpPr>
        <p:spPr/>
        <p:txBody>
          <a:bodyPr/>
          <a:lstStyle/>
          <a:p>
            <a:fld id="{DA6772B1-867A-4FF8-9BF8-074CE6AE9D62}" type="slidenum">
              <a:rPr lang="en-US" smtClean="0"/>
              <a:t>14</a:t>
            </a:fld>
            <a:endParaRPr lang="en-US"/>
          </a:p>
        </p:txBody>
      </p:sp>
    </p:spTree>
    <p:extLst>
      <p:ext uri="{BB962C8B-B14F-4D97-AF65-F5344CB8AC3E}">
        <p14:creationId xmlns:p14="http://schemas.microsoft.com/office/powerpoint/2010/main" val="4109116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remove Base </a:t>
            </a:r>
            <a:r>
              <a:rPr lang="en-US" dirty="0" err="1" smtClean="0"/>
              <a:t>obj</a:t>
            </a:r>
            <a:r>
              <a:rPr lang="en-US" dirty="0" smtClean="0"/>
              <a:t>; line then the program will run.</a:t>
            </a:r>
            <a:endParaRPr lang="en-US" dirty="0"/>
          </a:p>
        </p:txBody>
      </p:sp>
      <p:sp>
        <p:nvSpPr>
          <p:cNvPr id="4" name="Slide Number Placeholder 3"/>
          <p:cNvSpPr>
            <a:spLocks noGrp="1"/>
          </p:cNvSpPr>
          <p:nvPr>
            <p:ph type="sldNum" sz="quarter" idx="10"/>
          </p:nvPr>
        </p:nvSpPr>
        <p:spPr/>
        <p:txBody>
          <a:bodyPr/>
          <a:lstStyle/>
          <a:p>
            <a:fld id="{DA6772B1-867A-4FF8-9BF8-074CE6AE9D62}" type="slidenum">
              <a:rPr lang="en-US" smtClean="0"/>
              <a:t>15</a:t>
            </a:fld>
            <a:endParaRPr lang="en-US"/>
          </a:p>
        </p:txBody>
      </p:sp>
    </p:spTree>
    <p:extLst>
      <p:ext uri="{BB962C8B-B14F-4D97-AF65-F5344CB8AC3E}">
        <p14:creationId xmlns:p14="http://schemas.microsoft.com/office/powerpoint/2010/main" val="4109116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39B387D-11F1-4257-8DB3-587450BF68DE}" type="datetimeFigureOut">
              <a:rPr lang="en-US" smtClean="0"/>
              <a:t>7/23/2017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ABFF-16C6-487F-8B59-A2804DC484C4}" type="slidenum">
              <a:rPr lang="en-US" smtClean="0"/>
              <a:t>‹#›</a:t>
            </a:fld>
            <a:endParaRPr lang="en-US"/>
          </a:p>
        </p:txBody>
      </p:sp>
    </p:spTree>
    <p:extLst>
      <p:ext uri="{BB962C8B-B14F-4D97-AF65-F5344CB8AC3E}">
        <p14:creationId xmlns:p14="http://schemas.microsoft.com/office/powerpoint/2010/main" val="3727200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9B387D-11F1-4257-8DB3-587450BF68DE}" type="datetimeFigureOut">
              <a:rPr lang="en-US" smtClean="0"/>
              <a:t>7/23/2017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ABFF-16C6-487F-8B59-A2804DC484C4}" type="slidenum">
              <a:rPr lang="en-US" smtClean="0"/>
              <a:t>‹#›</a:t>
            </a:fld>
            <a:endParaRPr lang="en-US"/>
          </a:p>
        </p:txBody>
      </p:sp>
    </p:spTree>
    <p:extLst>
      <p:ext uri="{BB962C8B-B14F-4D97-AF65-F5344CB8AC3E}">
        <p14:creationId xmlns:p14="http://schemas.microsoft.com/office/powerpoint/2010/main" val="2014167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9B387D-11F1-4257-8DB3-587450BF68DE}" type="datetimeFigureOut">
              <a:rPr lang="en-US" smtClean="0"/>
              <a:t>7/23/2017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ABFF-16C6-487F-8B59-A2804DC484C4}" type="slidenum">
              <a:rPr lang="en-US" smtClean="0"/>
              <a:t>‹#›</a:t>
            </a:fld>
            <a:endParaRPr lang="en-US"/>
          </a:p>
        </p:txBody>
      </p:sp>
    </p:spTree>
    <p:extLst>
      <p:ext uri="{BB962C8B-B14F-4D97-AF65-F5344CB8AC3E}">
        <p14:creationId xmlns:p14="http://schemas.microsoft.com/office/powerpoint/2010/main" val="2226381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9B387D-11F1-4257-8DB3-587450BF68DE}" type="datetimeFigureOut">
              <a:rPr lang="en-US" smtClean="0"/>
              <a:t>7/23/2017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ABFF-16C6-487F-8B59-A2804DC484C4}" type="slidenum">
              <a:rPr lang="en-US" smtClean="0"/>
              <a:t>‹#›</a:t>
            </a:fld>
            <a:endParaRPr lang="en-US"/>
          </a:p>
        </p:txBody>
      </p:sp>
    </p:spTree>
    <p:extLst>
      <p:ext uri="{BB962C8B-B14F-4D97-AF65-F5344CB8AC3E}">
        <p14:creationId xmlns:p14="http://schemas.microsoft.com/office/powerpoint/2010/main" val="974045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9B387D-11F1-4257-8DB3-587450BF68DE}" type="datetimeFigureOut">
              <a:rPr lang="en-US" smtClean="0"/>
              <a:t>7/23/2017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ABFF-16C6-487F-8B59-A2804DC484C4}" type="slidenum">
              <a:rPr lang="en-US" smtClean="0"/>
              <a:t>‹#›</a:t>
            </a:fld>
            <a:endParaRPr lang="en-US"/>
          </a:p>
        </p:txBody>
      </p:sp>
    </p:spTree>
    <p:extLst>
      <p:ext uri="{BB962C8B-B14F-4D97-AF65-F5344CB8AC3E}">
        <p14:creationId xmlns:p14="http://schemas.microsoft.com/office/powerpoint/2010/main" val="255563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39B387D-11F1-4257-8DB3-587450BF68DE}" type="datetimeFigureOut">
              <a:rPr lang="en-US" smtClean="0"/>
              <a:t>7/23/2017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2AABFF-16C6-487F-8B59-A2804DC484C4}" type="slidenum">
              <a:rPr lang="en-US" smtClean="0"/>
              <a:t>‹#›</a:t>
            </a:fld>
            <a:endParaRPr lang="en-US"/>
          </a:p>
        </p:txBody>
      </p:sp>
    </p:spTree>
    <p:extLst>
      <p:ext uri="{BB962C8B-B14F-4D97-AF65-F5344CB8AC3E}">
        <p14:creationId xmlns:p14="http://schemas.microsoft.com/office/powerpoint/2010/main" val="958107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39B387D-11F1-4257-8DB3-587450BF68DE}" type="datetimeFigureOut">
              <a:rPr lang="en-US" smtClean="0"/>
              <a:t>7/23/2017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2AABFF-16C6-487F-8B59-A2804DC484C4}" type="slidenum">
              <a:rPr lang="en-US" smtClean="0"/>
              <a:t>‹#›</a:t>
            </a:fld>
            <a:endParaRPr lang="en-US"/>
          </a:p>
        </p:txBody>
      </p:sp>
    </p:spTree>
    <p:extLst>
      <p:ext uri="{BB962C8B-B14F-4D97-AF65-F5344CB8AC3E}">
        <p14:creationId xmlns:p14="http://schemas.microsoft.com/office/powerpoint/2010/main" val="1494918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9B387D-11F1-4257-8DB3-587450BF68DE}" type="datetimeFigureOut">
              <a:rPr lang="en-US" smtClean="0"/>
              <a:t>7/23/2017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2AABFF-16C6-487F-8B59-A2804DC484C4}" type="slidenum">
              <a:rPr lang="en-US" smtClean="0"/>
              <a:t>‹#›</a:t>
            </a:fld>
            <a:endParaRPr lang="en-US"/>
          </a:p>
        </p:txBody>
      </p:sp>
    </p:spTree>
    <p:extLst>
      <p:ext uri="{BB962C8B-B14F-4D97-AF65-F5344CB8AC3E}">
        <p14:creationId xmlns:p14="http://schemas.microsoft.com/office/powerpoint/2010/main" val="2522368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B387D-11F1-4257-8DB3-587450BF68DE}" type="datetimeFigureOut">
              <a:rPr lang="en-US" smtClean="0"/>
              <a:t>7/23/2017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2AABFF-16C6-487F-8B59-A2804DC484C4}" type="slidenum">
              <a:rPr lang="en-US" smtClean="0"/>
              <a:t>‹#›</a:t>
            </a:fld>
            <a:endParaRPr lang="en-US"/>
          </a:p>
        </p:txBody>
      </p:sp>
    </p:spTree>
    <p:extLst>
      <p:ext uri="{BB962C8B-B14F-4D97-AF65-F5344CB8AC3E}">
        <p14:creationId xmlns:p14="http://schemas.microsoft.com/office/powerpoint/2010/main" val="4293721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9B387D-11F1-4257-8DB3-587450BF68DE}" type="datetimeFigureOut">
              <a:rPr lang="en-US" smtClean="0"/>
              <a:t>7/23/2017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2AABFF-16C6-487F-8B59-A2804DC484C4}" type="slidenum">
              <a:rPr lang="en-US" smtClean="0"/>
              <a:t>‹#›</a:t>
            </a:fld>
            <a:endParaRPr lang="en-US"/>
          </a:p>
        </p:txBody>
      </p:sp>
    </p:spTree>
    <p:extLst>
      <p:ext uri="{BB962C8B-B14F-4D97-AF65-F5344CB8AC3E}">
        <p14:creationId xmlns:p14="http://schemas.microsoft.com/office/powerpoint/2010/main" val="1803314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9B387D-11F1-4257-8DB3-587450BF68DE}" type="datetimeFigureOut">
              <a:rPr lang="en-US" smtClean="0"/>
              <a:t>7/23/2017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2AABFF-16C6-487F-8B59-A2804DC484C4}" type="slidenum">
              <a:rPr lang="en-US" smtClean="0"/>
              <a:t>‹#›</a:t>
            </a:fld>
            <a:endParaRPr lang="en-US"/>
          </a:p>
        </p:txBody>
      </p:sp>
    </p:spTree>
    <p:extLst>
      <p:ext uri="{BB962C8B-B14F-4D97-AF65-F5344CB8AC3E}">
        <p14:creationId xmlns:p14="http://schemas.microsoft.com/office/powerpoint/2010/main" val="2161175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9B387D-11F1-4257-8DB3-587450BF68DE}" type="datetimeFigureOut">
              <a:rPr lang="en-US" smtClean="0"/>
              <a:t>7/23/2017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AABFF-16C6-487F-8B59-A2804DC484C4}" type="slidenum">
              <a:rPr lang="en-US" smtClean="0"/>
              <a:t>‹#›</a:t>
            </a:fld>
            <a:endParaRPr lang="en-US"/>
          </a:p>
        </p:txBody>
      </p:sp>
    </p:spTree>
    <p:extLst>
      <p:ext uri="{BB962C8B-B14F-4D97-AF65-F5344CB8AC3E}">
        <p14:creationId xmlns:p14="http://schemas.microsoft.com/office/powerpoint/2010/main" val="176485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09600" y="990600"/>
            <a:ext cx="7772400" cy="2819400"/>
          </a:xfrm>
        </p:spPr>
        <p:txBody>
          <a:bodyPr>
            <a:noAutofit/>
          </a:bodyPr>
          <a:lstStyle/>
          <a:p>
            <a:r>
              <a:rPr lang="en-US" sz="4800" dirty="0" smtClean="0">
                <a:solidFill>
                  <a:schemeClr val="bg1"/>
                </a:solidFill>
                <a:latin typeface="Cooper Black" pitchFamily="18" charset="0"/>
              </a:rPr>
              <a:t>Object Oriented Programming I: </a:t>
            </a:r>
            <a:br>
              <a:rPr lang="en-US" sz="4800" dirty="0" smtClean="0">
                <a:solidFill>
                  <a:schemeClr val="bg1"/>
                </a:solidFill>
                <a:latin typeface="Cooper Black" pitchFamily="18" charset="0"/>
              </a:rPr>
            </a:br>
            <a:r>
              <a:rPr lang="en-US" sz="5400" dirty="0" smtClean="0">
                <a:solidFill>
                  <a:srgbClr val="00B050"/>
                </a:solidFill>
                <a:latin typeface="Cooper Black" pitchFamily="18" charset="0"/>
              </a:rPr>
              <a:t>Lecture </a:t>
            </a:r>
            <a:r>
              <a:rPr lang="en-US" sz="5400" dirty="0" smtClean="0">
                <a:solidFill>
                  <a:srgbClr val="00B050"/>
                </a:solidFill>
                <a:latin typeface="Cooper Black" pitchFamily="18" charset="0"/>
              </a:rPr>
              <a:t>9- </a:t>
            </a:r>
            <a:r>
              <a:rPr lang="en-US" sz="4800" b="1" dirty="0" smtClean="0">
                <a:solidFill>
                  <a:srgbClr val="00B050"/>
                </a:solidFill>
                <a:latin typeface="Cooper Black" pitchFamily="18" charset="0"/>
              </a:rPr>
              <a:t>Virtual Functions</a:t>
            </a:r>
            <a:endParaRPr lang="en-US" sz="4800" b="1" dirty="0" smtClean="0">
              <a:solidFill>
                <a:srgbClr val="00B050"/>
              </a:solidFill>
              <a:latin typeface="Cooper Black" pitchFamily="18" charset="0"/>
            </a:endParaRPr>
          </a:p>
        </p:txBody>
      </p:sp>
      <p:sp>
        <p:nvSpPr>
          <p:cNvPr id="4099" name="Rectangle 3"/>
          <p:cNvSpPr>
            <a:spLocks noGrp="1" noChangeArrowheads="1"/>
          </p:cNvSpPr>
          <p:nvPr>
            <p:ph type="subTitle" idx="1"/>
          </p:nvPr>
        </p:nvSpPr>
        <p:spPr>
          <a:xfrm>
            <a:off x="1219200" y="4419600"/>
            <a:ext cx="6858000" cy="1905000"/>
          </a:xfrm>
        </p:spPr>
        <p:txBody>
          <a:bodyPr rtlCol="0">
            <a:normAutofit lnSpcReduction="10000"/>
          </a:bodyPr>
          <a:lstStyle/>
          <a:p>
            <a:pPr eaLnBrk="1" fontAlgn="auto" hangingPunct="1">
              <a:spcAft>
                <a:spcPts val="0"/>
              </a:spcAft>
              <a:defRPr/>
            </a:pPr>
            <a:r>
              <a:rPr lang="en-US" sz="4800" dirty="0" smtClean="0">
                <a:solidFill>
                  <a:schemeClr val="accent6">
                    <a:lumMod val="75000"/>
                  </a:schemeClr>
                </a:solidFill>
                <a:latin typeface="Cooper Black" pitchFamily="18" charset="0"/>
              </a:rPr>
              <a:t>Ahmed Imteaj</a:t>
            </a:r>
          </a:p>
          <a:p>
            <a:pPr eaLnBrk="1" fontAlgn="auto" hangingPunct="1">
              <a:spcAft>
                <a:spcPts val="0"/>
              </a:spcAft>
              <a:defRPr/>
            </a:pPr>
            <a:r>
              <a:rPr lang="en-US" sz="3900" dirty="0" smtClean="0">
                <a:solidFill>
                  <a:schemeClr val="bg1"/>
                </a:solidFill>
                <a:latin typeface="Cooper Black" pitchFamily="18" charset="0"/>
              </a:rPr>
              <a:t>Lecturer </a:t>
            </a:r>
          </a:p>
          <a:p>
            <a:pPr eaLnBrk="1" fontAlgn="auto" hangingPunct="1">
              <a:spcAft>
                <a:spcPts val="0"/>
              </a:spcAft>
              <a:defRPr/>
            </a:pPr>
            <a:r>
              <a:rPr lang="en-US" sz="2800" dirty="0" smtClean="0">
                <a:solidFill>
                  <a:schemeClr val="bg1"/>
                </a:solidFill>
                <a:latin typeface="Cooper Black" pitchFamily="18" charset="0"/>
              </a:rPr>
              <a:t>Dept. of CSE, IIUC</a:t>
            </a:r>
          </a:p>
        </p:txBody>
      </p:sp>
    </p:spTree>
    <p:extLst>
      <p:ext uri="{BB962C8B-B14F-4D97-AF65-F5344CB8AC3E}">
        <p14:creationId xmlns:p14="http://schemas.microsoft.com/office/powerpoint/2010/main" val="5651361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029200"/>
          </a:xfrm>
        </p:spPr>
        <p:txBody>
          <a:bodyPr>
            <a:normAutofit/>
          </a:bodyPr>
          <a:lstStyle/>
          <a:p>
            <a:pPr algn="just"/>
            <a:r>
              <a:rPr lang="en-US" sz="2800" dirty="0"/>
              <a:t>Pure virtual Functions are virtual functions with no definition. </a:t>
            </a:r>
            <a:r>
              <a:rPr lang="en-US" sz="2800" dirty="0"/>
              <a:t>They </a:t>
            </a:r>
            <a:r>
              <a:rPr lang="en-US" sz="2800" dirty="0"/>
              <a:t>start with</a:t>
            </a:r>
            <a:r>
              <a:rPr lang="en-US" sz="2800" dirty="0"/>
              <a:t> virtual keyword and ends with </a:t>
            </a:r>
            <a:r>
              <a:rPr lang="en-US" sz="2800" dirty="0"/>
              <a:t>= 0</a:t>
            </a:r>
            <a:r>
              <a:rPr lang="en-US" sz="2800" dirty="0"/>
              <a:t>. </a:t>
            </a:r>
            <a:endParaRPr lang="en-US" sz="2800" dirty="0" smtClean="0"/>
          </a:p>
          <a:p>
            <a:pPr algn="just"/>
            <a:r>
              <a:rPr lang="en-US" sz="2800" dirty="0" smtClean="0"/>
              <a:t>Here </a:t>
            </a:r>
            <a:r>
              <a:rPr lang="en-US" sz="2800" dirty="0"/>
              <a:t>is the syntax for a pure virtual function</a:t>
            </a:r>
            <a:r>
              <a:rPr lang="en-US" sz="2800" dirty="0" smtClean="0"/>
              <a:t>,</a:t>
            </a:r>
          </a:p>
          <a:p>
            <a:pPr marL="800100" lvl="2" indent="0" algn="just">
              <a:buNone/>
            </a:pPr>
            <a:r>
              <a:rPr lang="en-US" sz="2800" b="1" dirty="0">
                <a:solidFill>
                  <a:srgbClr val="00B050"/>
                </a:solidFill>
              </a:rPr>
              <a:t>virtual </a:t>
            </a:r>
            <a:r>
              <a:rPr lang="en-US" sz="2800" b="1" dirty="0" smtClean="0">
                <a:solidFill>
                  <a:srgbClr val="00B050"/>
                </a:solidFill>
              </a:rPr>
              <a:t>return type </a:t>
            </a:r>
            <a:r>
              <a:rPr lang="en-US" sz="2800" b="1" dirty="0" err="1" smtClean="0">
                <a:solidFill>
                  <a:srgbClr val="00B050"/>
                </a:solidFill>
              </a:rPr>
              <a:t>function_name</a:t>
            </a:r>
            <a:r>
              <a:rPr lang="en-US" sz="2800" b="1" dirty="0" smtClean="0">
                <a:solidFill>
                  <a:srgbClr val="00B050"/>
                </a:solidFill>
              </a:rPr>
              <a:t>() </a:t>
            </a:r>
            <a:r>
              <a:rPr lang="en-US" sz="2800" b="1" dirty="0">
                <a:solidFill>
                  <a:srgbClr val="00B050"/>
                </a:solidFill>
              </a:rPr>
              <a:t>= 0</a:t>
            </a:r>
            <a:r>
              <a:rPr lang="en-US" sz="2800" b="1" dirty="0" smtClean="0">
                <a:solidFill>
                  <a:srgbClr val="00B050"/>
                </a:solidFill>
              </a:rPr>
              <a:t>;</a:t>
            </a:r>
          </a:p>
          <a:p>
            <a:pPr marL="800100" lvl="2" indent="0" algn="just">
              <a:buNone/>
            </a:pPr>
            <a:endParaRPr lang="en-US" sz="2800" dirty="0" smtClean="0"/>
          </a:p>
          <a:p>
            <a:pPr marL="800100" lvl="2" indent="0" algn="just">
              <a:buNone/>
            </a:pPr>
            <a:endParaRPr lang="en-US" sz="2800" dirty="0"/>
          </a:p>
        </p:txBody>
      </p:sp>
      <p:sp>
        <p:nvSpPr>
          <p:cNvPr id="4" name="Title 1"/>
          <p:cNvSpPr>
            <a:spLocks noGrp="1"/>
          </p:cNvSpPr>
          <p:nvPr>
            <p:ph type="title"/>
          </p:nvPr>
        </p:nvSpPr>
        <p:spPr/>
        <p:style>
          <a:lnRef idx="2">
            <a:schemeClr val="accent4"/>
          </a:lnRef>
          <a:fillRef idx="1">
            <a:schemeClr val="lt1"/>
          </a:fillRef>
          <a:effectRef idx="0">
            <a:schemeClr val="accent4"/>
          </a:effectRef>
          <a:fontRef idx="minor">
            <a:schemeClr val="dk1"/>
          </a:fontRef>
        </p:style>
        <p:txBody>
          <a:bodyPr>
            <a:normAutofit/>
          </a:bodyPr>
          <a:lstStyle/>
          <a:p>
            <a:r>
              <a:rPr lang="en-US" dirty="0" smtClean="0">
                <a:latin typeface="Cooper Black" pitchFamily="18" charset="0"/>
              </a:rPr>
              <a:t>Pure Virtual Function</a:t>
            </a:r>
            <a:endParaRPr lang="en-US" dirty="0">
              <a:latin typeface="Cooper Black" pitchFamily="18" charset="0"/>
            </a:endParaRPr>
          </a:p>
        </p:txBody>
      </p:sp>
    </p:spTree>
    <p:extLst>
      <p:ext uri="{BB962C8B-B14F-4D97-AF65-F5344CB8AC3E}">
        <p14:creationId xmlns:p14="http://schemas.microsoft.com/office/powerpoint/2010/main" val="16453682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257800"/>
          </a:xfrm>
        </p:spPr>
        <p:txBody>
          <a:bodyPr>
            <a:normAutofit lnSpcReduction="10000"/>
          </a:bodyPr>
          <a:lstStyle/>
          <a:p>
            <a:pPr marL="0" indent="0">
              <a:buNone/>
            </a:pPr>
            <a:r>
              <a:rPr lang="en-US" sz="2400" b="1" dirty="0">
                <a:latin typeface="+mj-lt"/>
                <a:cs typeface="Times New Roman" pitchFamily="18" charset="0"/>
              </a:rPr>
              <a:t>#include&lt;</a:t>
            </a:r>
            <a:r>
              <a:rPr lang="en-US" sz="2400" b="1" dirty="0" err="1">
                <a:latin typeface="+mj-lt"/>
                <a:cs typeface="Times New Roman" pitchFamily="18" charset="0"/>
              </a:rPr>
              <a:t>iostream</a:t>
            </a:r>
            <a:r>
              <a:rPr lang="en-US" sz="2400" b="1" dirty="0">
                <a:latin typeface="+mj-lt"/>
                <a:cs typeface="Times New Roman" pitchFamily="18" charset="0"/>
              </a:rPr>
              <a:t>&gt;</a:t>
            </a:r>
          </a:p>
          <a:p>
            <a:pPr marL="0" indent="0">
              <a:buNone/>
            </a:pPr>
            <a:r>
              <a:rPr lang="en-US" sz="2400" b="1" dirty="0">
                <a:latin typeface="+mj-lt"/>
                <a:cs typeface="Times New Roman" pitchFamily="18" charset="0"/>
              </a:rPr>
              <a:t>using namespace </a:t>
            </a:r>
            <a:r>
              <a:rPr lang="en-US" sz="2400" b="1" dirty="0" err="1">
                <a:latin typeface="+mj-lt"/>
                <a:cs typeface="Times New Roman" pitchFamily="18" charset="0"/>
              </a:rPr>
              <a:t>std</a:t>
            </a:r>
            <a:r>
              <a:rPr lang="en-US" sz="2400" b="1" dirty="0" smtClean="0">
                <a:latin typeface="+mj-lt"/>
                <a:cs typeface="Times New Roman" pitchFamily="18" charset="0"/>
              </a:rPr>
              <a:t>;</a:t>
            </a:r>
            <a:endParaRPr lang="en-US" sz="2400" b="1" dirty="0">
              <a:latin typeface="+mj-lt"/>
              <a:cs typeface="Times New Roman" pitchFamily="18" charset="0"/>
            </a:endParaRPr>
          </a:p>
          <a:p>
            <a:pPr marL="0" indent="0">
              <a:buNone/>
            </a:pPr>
            <a:r>
              <a:rPr lang="en-US" sz="2400" b="1" dirty="0">
                <a:latin typeface="+mj-lt"/>
                <a:cs typeface="Times New Roman" pitchFamily="18" charset="0"/>
              </a:rPr>
              <a:t>class Base</a:t>
            </a:r>
          </a:p>
          <a:p>
            <a:pPr marL="0" indent="0">
              <a:buNone/>
            </a:pPr>
            <a:r>
              <a:rPr lang="en-US" sz="2400" dirty="0">
                <a:latin typeface="+mj-lt"/>
                <a:cs typeface="Times New Roman" pitchFamily="18" charset="0"/>
              </a:rPr>
              <a:t>{</a:t>
            </a:r>
          </a:p>
          <a:p>
            <a:pPr marL="0" indent="0">
              <a:buNone/>
            </a:pPr>
            <a:r>
              <a:rPr lang="en-US" sz="2400" dirty="0">
                <a:latin typeface="+mj-lt"/>
                <a:cs typeface="Times New Roman" pitchFamily="18" charset="0"/>
              </a:rPr>
              <a:t>public:</a:t>
            </a:r>
          </a:p>
          <a:p>
            <a:pPr marL="0" indent="0">
              <a:buNone/>
            </a:pPr>
            <a:r>
              <a:rPr lang="en-US" sz="2400" dirty="0">
                <a:latin typeface="+mj-lt"/>
                <a:cs typeface="Times New Roman" pitchFamily="18" charset="0"/>
              </a:rPr>
              <a:t>    </a:t>
            </a:r>
            <a:r>
              <a:rPr lang="en-US" sz="2400" b="1" dirty="0">
                <a:solidFill>
                  <a:srgbClr val="FF0000"/>
                </a:solidFill>
                <a:latin typeface="+mj-lt"/>
                <a:cs typeface="Times New Roman" pitchFamily="18" charset="0"/>
              </a:rPr>
              <a:t>virtual void show() = 0;</a:t>
            </a:r>
          </a:p>
          <a:p>
            <a:pPr marL="0" indent="0">
              <a:buNone/>
            </a:pPr>
            <a:r>
              <a:rPr lang="en-US" sz="2400" dirty="0" smtClean="0">
                <a:latin typeface="+mj-lt"/>
                <a:cs typeface="Times New Roman" pitchFamily="18" charset="0"/>
              </a:rPr>
              <a:t>};</a:t>
            </a:r>
            <a:endParaRPr lang="en-US" sz="2400" dirty="0">
              <a:latin typeface="+mj-lt"/>
              <a:cs typeface="Times New Roman" pitchFamily="18" charset="0"/>
            </a:endParaRPr>
          </a:p>
          <a:p>
            <a:pPr marL="0" indent="0">
              <a:buNone/>
            </a:pPr>
            <a:r>
              <a:rPr lang="en-US" sz="2400" dirty="0">
                <a:latin typeface="+mj-lt"/>
                <a:cs typeface="Times New Roman" pitchFamily="18" charset="0"/>
              </a:rPr>
              <a:t>class Derived: public Base</a:t>
            </a:r>
          </a:p>
          <a:p>
            <a:pPr marL="0" indent="0">
              <a:buNone/>
            </a:pPr>
            <a:r>
              <a:rPr lang="en-US" sz="2400" dirty="0">
                <a:latin typeface="+mj-lt"/>
                <a:cs typeface="Times New Roman" pitchFamily="18" charset="0"/>
              </a:rPr>
              <a:t>{</a:t>
            </a:r>
          </a:p>
          <a:p>
            <a:pPr marL="0" indent="0">
              <a:buNone/>
            </a:pPr>
            <a:r>
              <a:rPr lang="en-US" sz="2400" dirty="0">
                <a:latin typeface="+mj-lt"/>
                <a:cs typeface="Times New Roman" pitchFamily="18" charset="0"/>
              </a:rPr>
              <a:t>public:</a:t>
            </a:r>
          </a:p>
          <a:p>
            <a:pPr marL="0" indent="0">
              <a:buNone/>
            </a:pPr>
            <a:r>
              <a:rPr lang="en-US" sz="2400" dirty="0" smtClean="0">
                <a:latin typeface="+mj-lt"/>
                <a:cs typeface="Times New Roman" pitchFamily="18" charset="0"/>
              </a:rPr>
              <a:t>void </a:t>
            </a:r>
            <a:r>
              <a:rPr lang="en-US" sz="2400" dirty="0">
                <a:latin typeface="+mj-lt"/>
                <a:cs typeface="Times New Roman" pitchFamily="18" charset="0"/>
              </a:rPr>
              <a:t>show() { </a:t>
            </a:r>
            <a:r>
              <a:rPr lang="en-US" sz="2400" dirty="0" err="1">
                <a:latin typeface="+mj-lt"/>
                <a:cs typeface="Times New Roman" pitchFamily="18" charset="0"/>
              </a:rPr>
              <a:t>cout</a:t>
            </a:r>
            <a:r>
              <a:rPr lang="en-US" sz="2400" dirty="0">
                <a:latin typeface="+mj-lt"/>
                <a:cs typeface="Times New Roman" pitchFamily="18" charset="0"/>
              </a:rPr>
              <a:t> &lt;&lt; "In Derived \n"; }</a:t>
            </a:r>
          </a:p>
          <a:p>
            <a:pPr marL="0" indent="0">
              <a:buNone/>
            </a:pPr>
            <a:r>
              <a:rPr lang="en-US" sz="2400" dirty="0">
                <a:latin typeface="+mj-lt"/>
                <a:cs typeface="Times New Roman" pitchFamily="18" charset="0"/>
              </a:rPr>
              <a:t>};</a:t>
            </a:r>
          </a:p>
          <a:p>
            <a:pPr marL="0" indent="0">
              <a:buNone/>
            </a:pPr>
            <a:endParaRPr lang="en-US" sz="4800" dirty="0"/>
          </a:p>
          <a:p>
            <a:endParaRPr lang="en-US" dirty="0"/>
          </a:p>
          <a:p>
            <a:endParaRPr lang="en-US" dirty="0"/>
          </a:p>
        </p:txBody>
      </p:sp>
      <p:sp>
        <p:nvSpPr>
          <p:cNvPr id="4" name="Title 1"/>
          <p:cNvSpPr>
            <a:spLocks noGrp="1"/>
          </p:cNvSpPr>
          <p:nvPr>
            <p:ph type="title"/>
          </p:nvPr>
        </p:nvSpPr>
        <p:spPr/>
        <p:style>
          <a:lnRef idx="2">
            <a:schemeClr val="accent4"/>
          </a:lnRef>
          <a:fillRef idx="1">
            <a:schemeClr val="lt1"/>
          </a:fillRef>
          <a:effectRef idx="0">
            <a:schemeClr val="accent4"/>
          </a:effectRef>
          <a:fontRef idx="minor">
            <a:schemeClr val="dk1"/>
          </a:fontRef>
        </p:style>
        <p:txBody>
          <a:bodyPr>
            <a:normAutofit/>
          </a:bodyPr>
          <a:lstStyle/>
          <a:p>
            <a:r>
              <a:rPr lang="en-US" dirty="0" smtClean="0">
                <a:latin typeface="Cooper Black" pitchFamily="18" charset="0"/>
              </a:rPr>
              <a:t>Pure Virtual Function</a:t>
            </a:r>
            <a:endParaRPr lang="en-US" dirty="0">
              <a:latin typeface="Cooper Black" pitchFamily="18" charset="0"/>
            </a:endParaRPr>
          </a:p>
        </p:txBody>
      </p:sp>
      <p:cxnSp>
        <p:nvCxnSpPr>
          <p:cNvPr id="5" name="Straight Connector 4"/>
          <p:cNvCxnSpPr/>
          <p:nvPr/>
        </p:nvCxnSpPr>
        <p:spPr>
          <a:xfrm>
            <a:off x="5410200" y="1417638"/>
            <a:ext cx="0" cy="5440362"/>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715000" y="1552496"/>
            <a:ext cx="3352800" cy="3323987"/>
          </a:xfrm>
          <a:prstGeom prst="rect">
            <a:avLst/>
          </a:prstGeom>
          <a:noFill/>
        </p:spPr>
        <p:txBody>
          <a:bodyPr wrap="square" rtlCol="0">
            <a:spAutoFit/>
          </a:bodyPr>
          <a:lstStyle/>
          <a:p>
            <a:r>
              <a:rPr lang="en-US" sz="2400" dirty="0">
                <a:latin typeface="+mj-lt"/>
              </a:rPr>
              <a:t>int main()</a:t>
            </a:r>
          </a:p>
          <a:p>
            <a:r>
              <a:rPr lang="en-US" sz="2400" dirty="0">
                <a:latin typeface="+mj-lt"/>
              </a:rPr>
              <a:t>{</a:t>
            </a:r>
          </a:p>
          <a:p>
            <a:r>
              <a:rPr lang="en-US" sz="2400" dirty="0">
                <a:latin typeface="+mj-lt"/>
              </a:rPr>
              <a:t>    Base *</a:t>
            </a:r>
            <a:r>
              <a:rPr lang="en-US" sz="2400" dirty="0" err="1">
                <a:latin typeface="+mj-lt"/>
              </a:rPr>
              <a:t>bp</a:t>
            </a:r>
            <a:r>
              <a:rPr lang="en-US" sz="2400" dirty="0">
                <a:latin typeface="+mj-lt"/>
              </a:rPr>
              <a:t>;</a:t>
            </a:r>
          </a:p>
          <a:p>
            <a:r>
              <a:rPr lang="en-US" sz="2400" dirty="0">
                <a:latin typeface="+mj-lt"/>
              </a:rPr>
              <a:t>    Derived d1;</a:t>
            </a:r>
          </a:p>
          <a:p>
            <a:r>
              <a:rPr lang="en-US" sz="2400" dirty="0">
                <a:latin typeface="+mj-lt"/>
              </a:rPr>
              <a:t>    </a:t>
            </a:r>
            <a:r>
              <a:rPr lang="en-US" sz="2400" dirty="0" err="1">
                <a:latin typeface="+mj-lt"/>
              </a:rPr>
              <a:t>bp</a:t>
            </a:r>
            <a:r>
              <a:rPr lang="en-US" sz="2400" dirty="0">
                <a:latin typeface="+mj-lt"/>
              </a:rPr>
              <a:t>=&amp;d1;</a:t>
            </a:r>
          </a:p>
          <a:p>
            <a:r>
              <a:rPr lang="en-US" sz="2400" dirty="0">
                <a:latin typeface="+mj-lt"/>
              </a:rPr>
              <a:t>    </a:t>
            </a:r>
            <a:r>
              <a:rPr lang="en-US" sz="2400" dirty="0" err="1">
                <a:latin typeface="+mj-lt"/>
              </a:rPr>
              <a:t>bp</a:t>
            </a:r>
            <a:r>
              <a:rPr lang="en-US" sz="2400" dirty="0">
                <a:latin typeface="+mj-lt"/>
              </a:rPr>
              <a:t>-&gt;show();</a:t>
            </a:r>
          </a:p>
          <a:p>
            <a:r>
              <a:rPr lang="en-US" sz="2400" dirty="0">
                <a:latin typeface="+mj-lt"/>
              </a:rPr>
              <a:t>    return 0;</a:t>
            </a:r>
          </a:p>
          <a:p>
            <a:r>
              <a:rPr lang="en-US" sz="2400" dirty="0">
                <a:latin typeface="+mj-lt"/>
              </a:rPr>
              <a:t>}</a:t>
            </a:r>
          </a:p>
          <a:p>
            <a:endParaRPr lang="en-US" dirty="0"/>
          </a:p>
        </p:txBody>
      </p:sp>
      <p:cxnSp>
        <p:nvCxnSpPr>
          <p:cNvPr id="9" name="Straight Arrow Connector 8"/>
          <p:cNvCxnSpPr/>
          <p:nvPr/>
        </p:nvCxnSpPr>
        <p:spPr>
          <a:xfrm flipH="1">
            <a:off x="1905000" y="2590800"/>
            <a:ext cx="914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2362200" y="3448110"/>
            <a:ext cx="533400" cy="2094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819400" y="2362200"/>
            <a:ext cx="1660839" cy="400110"/>
          </a:xfrm>
          <a:prstGeom prst="rect">
            <a:avLst/>
          </a:prstGeom>
          <a:noFill/>
        </p:spPr>
        <p:txBody>
          <a:bodyPr wrap="none" rtlCol="0">
            <a:spAutoFit/>
          </a:bodyPr>
          <a:lstStyle/>
          <a:p>
            <a:r>
              <a:rPr lang="en-US" sz="2000" b="1" dirty="0" smtClean="0">
                <a:solidFill>
                  <a:srgbClr val="7030A0"/>
                </a:solidFill>
              </a:rPr>
              <a:t>Abstract Class</a:t>
            </a:r>
            <a:endParaRPr lang="en-US" sz="2000" b="1" dirty="0">
              <a:solidFill>
                <a:srgbClr val="7030A0"/>
              </a:solidFill>
            </a:endParaRPr>
          </a:p>
        </p:txBody>
      </p:sp>
      <p:sp>
        <p:nvSpPr>
          <p:cNvPr id="15" name="TextBox 14"/>
          <p:cNvSpPr txBox="1"/>
          <p:nvPr/>
        </p:nvSpPr>
        <p:spPr>
          <a:xfrm>
            <a:off x="2893588" y="3200400"/>
            <a:ext cx="2440412" cy="400110"/>
          </a:xfrm>
          <a:prstGeom prst="rect">
            <a:avLst/>
          </a:prstGeom>
          <a:noFill/>
        </p:spPr>
        <p:txBody>
          <a:bodyPr wrap="none" rtlCol="0">
            <a:spAutoFit/>
          </a:bodyPr>
          <a:lstStyle/>
          <a:p>
            <a:r>
              <a:rPr lang="en-US" sz="2000" b="1" dirty="0" smtClean="0">
                <a:solidFill>
                  <a:srgbClr val="00B050"/>
                </a:solidFill>
              </a:rPr>
              <a:t>Pure Virtual Function</a:t>
            </a:r>
            <a:endParaRPr lang="en-US" sz="2000" b="1" dirty="0">
              <a:solidFill>
                <a:srgbClr val="00B050"/>
              </a:solidFill>
            </a:endParaRPr>
          </a:p>
        </p:txBody>
      </p:sp>
    </p:spTree>
    <p:extLst>
      <p:ext uri="{BB962C8B-B14F-4D97-AF65-F5344CB8AC3E}">
        <p14:creationId xmlns:p14="http://schemas.microsoft.com/office/powerpoint/2010/main" val="17091012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2399"/>
            <a:ext cx="8229600" cy="1052945"/>
          </a:xfrm>
        </p:spPr>
        <p:style>
          <a:lnRef idx="2">
            <a:schemeClr val="accent3"/>
          </a:lnRef>
          <a:fillRef idx="1">
            <a:schemeClr val="lt1"/>
          </a:fillRef>
          <a:effectRef idx="0">
            <a:schemeClr val="accent3"/>
          </a:effectRef>
          <a:fontRef idx="minor">
            <a:schemeClr val="dk1"/>
          </a:fontRef>
        </p:style>
        <p:txBody>
          <a:bodyPr/>
          <a:lstStyle/>
          <a:p>
            <a:r>
              <a:rPr lang="en-US" dirty="0" smtClean="0">
                <a:latin typeface="Cooper Black" pitchFamily="18" charset="0"/>
              </a:rPr>
              <a:t>Abstract Class</a:t>
            </a:r>
            <a:endParaRPr lang="en-US" dirty="0">
              <a:latin typeface="Cooper Black" pitchFamily="18" charset="0"/>
            </a:endParaRPr>
          </a:p>
        </p:txBody>
      </p:sp>
      <p:sp>
        <p:nvSpPr>
          <p:cNvPr id="6" name="Content Placeholder 5"/>
          <p:cNvSpPr>
            <a:spLocks noGrp="1"/>
          </p:cNvSpPr>
          <p:nvPr>
            <p:ph idx="1"/>
          </p:nvPr>
        </p:nvSpPr>
        <p:spPr>
          <a:xfrm>
            <a:off x="457200" y="1295400"/>
            <a:ext cx="8229600" cy="5410200"/>
          </a:xfrm>
        </p:spPr>
        <p:txBody>
          <a:bodyPr>
            <a:normAutofit fontScale="47500" lnSpcReduction="20000"/>
          </a:bodyPr>
          <a:lstStyle/>
          <a:p>
            <a:pPr lvl="0" fontAlgn="base">
              <a:lnSpc>
                <a:spcPct val="120000"/>
              </a:lnSpc>
              <a:spcBef>
                <a:spcPct val="0"/>
              </a:spcBef>
              <a:spcAft>
                <a:spcPct val="0"/>
              </a:spcAft>
              <a:buFont typeface="Wingdings" pitchFamily="2" charset="2"/>
              <a:buChar char="§"/>
            </a:pPr>
            <a:r>
              <a:rPr lang="en-US" sz="6000" dirty="0"/>
              <a:t>A class is abstract if it has at least one pure virtual </a:t>
            </a:r>
            <a:r>
              <a:rPr lang="en-US" sz="6000" dirty="0" smtClean="0"/>
              <a:t>function.</a:t>
            </a:r>
          </a:p>
          <a:p>
            <a:pPr lvl="0" fontAlgn="base">
              <a:lnSpc>
                <a:spcPct val="120000"/>
              </a:lnSpc>
              <a:spcBef>
                <a:spcPct val="0"/>
              </a:spcBef>
              <a:spcAft>
                <a:spcPct val="0"/>
              </a:spcAft>
              <a:buFont typeface="Wingdings" pitchFamily="2" charset="2"/>
              <a:buChar char="§"/>
            </a:pPr>
            <a:r>
              <a:rPr lang="en-US" sz="6000" dirty="0" smtClean="0"/>
              <a:t>In </a:t>
            </a:r>
            <a:r>
              <a:rPr lang="en-US" sz="6000" dirty="0"/>
              <a:t>the following example, Test is an abstract class because it has a pure virtual function show().</a:t>
            </a:r>
          </a:p>
          <a:p>
            <a:pPr marL="0" lvl="0" indent="0" eaLnBrk="0" fontAlgn="base" hangingPunct="0">
              <a:spcBef>
                <a:spcPct val="0"/>
              </a:spcBef>
              <a:spcAft>
                <a:spcPct val="0"/>
              </a:spcAft>
              <a:buNone/>
            </a:pPr>
            <a:endParaRPr lang="en-US" sz="2200" dirty="0">
              <a:cs typeface="Arial" pitchFamily="34" charset="0"/>
            </a:endParaRPr>
          </a:p>
          <a:p>
            <a:pPr marL="1257300" lvl="3" indent="0" fontAlgn="base">
              <a:buNone/>
            </a:pPr>
            <a:r>
              <a:rPr lang="en-US" sz="5500" b="1" dirty="0" smtClean="0"/>
              <a:t>class </a:t>
            </a:r>
            <a:r>
              <a:rPr lang="en-US" sz="5500" b="1" dirty="0"/>
              <a:t>Test</a:t>
            </a:r>
          </a:p>
          <a:p>
            <a:pPr marL="1257300" lvl="3" indent="0" fontAlgn="base">
              <a:buNone/>
            </a:pPr>
            <a:r>
              <a:rPr lang="en-US" sz="5500" dirty="0"/>
              <a:t>{</a:t>
            </a:r>
          </a:p>
          <a:p>
            <a:pPr marL="1257300" lvl="3" indent="0" fontAlgn="base">
              <a:buNone/>
            </a:pPr>
            <a:r>
              <a:rPr lang="en-US" sz="5500" dirty="0"/>
              <a:t>   int x;</a:t>
            </a:r>
          </a:p>
          <a:p>
            <a:pPr marL="1257300" lvl="3" indent="0" fontAlgn="base">
              <a:buNone/>
            </a:pPr>
            <a:r>
              <a:rPr lang="en-US" sz="5500" dirty="0"/>
              <a:t>public:</a:t>
            </a:r>
          </a:p>
          <a:p>
            <a:pPr marL="1257300" lvl="3" indent="0" fontAlgn="base">
              <a:buNone/>
            </a:pPr>
            <a:r>
              <a:rPr lang="en-US" sz="5500" dirty="0"/>
              <a:t>  </a:t>
            </a:r>
            <a:r>
              <a:rPr lang="en-US" sz="5500" b="1" dirty="0">
                <a:solidFill>
                  <a:srgbClr val="FF0000"/>
                </a:solidFill>
              </a:rPr>
              <a:t>  virtual void show() = 0;</a:t>
            </a:r>
          </a:p>
          <a:p>
            <a:pPr marL="1257300" lvl="3" indent="0" fontAlgn="base">
              <a:buNone/>
            </a:pPr>
            <a:r>
              <a:rPr lang="en-US" sz="5500" dirty="0"/>
              <a:t>    int </a:t>
            </a:r>
            <a:r>
              <a:rPr lang="en-US" sz="5500" dirty="0" smtClean="0"/>
              <a:t>value() </a:t>
            </a:r>
            <a:r>
              <a:rPr lang="en-US" sz="5500" dirty="0"/>
              <a:t>{ return x; }</a:t>
            </a:r>
          </a:p>
          <a:p>
            <a:pPr marL="1257300" lvl="3" indent="0" fontAlgn="base">
              <a:buNone/>
            </a:pPr>
            <a:r>
              <a:rPr lang="en-US" sz="5500" dirty="0" smtClean="0"/>
              <a:t>};</a:t>
            </a:r>
            <a:endParaRPr lang="en-US" sz="5500" dirty="0"/>
          </a:p>
        </p:txBody>
      </p:sp>
    </p:spTree>
    <p:extLst>
      <p:ext uri="{BB962C8B-B14F-4D97-AF65-F5344CB8AC3E}">
        <p14:creationId xmlns:p14="http://schemas.microsoft.com/office/powerpoint/2010/main" val="21182720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4"/>
          </a:lnRef>
          <a:fillRef idx="1">
            <a:schemeClr val="lt1"/>
          </a:fillRef>
          <a:effectRef idx="0">
            <a:schemeClr val="accent4"/>
          </a:effectRef>
          <a:fontRef idx="minor">
            <a:schemeClr val="dk1"/>
          </a:fontRef>
        </p:style>
        <p:txBody>
          <a:bodyPr>
            <a:normAutofit/>
          </a:bodyPr>
          <a:lstStyle/>
          <a:p>
            <a:r>
              <a:rPr lang="en-US" sz="3600" b="1" dirty="0">
                <a:latin typeface="Cooper Black" pitchFamily="18" charset="0"/>
              </a:rPr>
              <a:t>Characteristics of Abstract </a:t>
            </a:r>
            <a:r>
              <a:rPr lang="en-US" sz="3600" b="1" dirty="0" smtClean="0">
                <a:latin typeface="Cooper Black" pitchFamily="18" charset="0"/>
              </a:rPr>
              <a:t>Class</a:t>
            </a:r>
            <a:endParaRPr lang="en-US" sz="3600" dirty="0">
              <a:latin typeface="Cooper Black" pitchFamily="18" charset="0"/>
            </a:endParaRPr>
          </a:p>
        </p:txBody>
      </p:sp>
      <p:sp>
        <p:nvSpPr>
          <p:cNvPr id="3" name="Content Placeholder 2"/>
          <p:cNvSpPr>
            <a:spLocks noGrp="1"/>
          </p:cNvSpPr>
          <p:nvPr>
            <p:ph idx="1"/>
          </p:nvPr>
        </p:nvSpPr>
        <p:spPr/>
        <p:txBody>
          <a:bodyPr>
            <a:normAutofit/>
          </a:bodyPr>
          <a:lstStyle/>
          <a:p>
            <a:pPr algn="just"/>
            <a:r>
              <a:rPr lang="en-US" sz="2800" dirty="0"/>
              <a:t>Abstract class cannot be instantiated, but pointers and </a:t>
            </a:r>
            <a:r>
              <a:rPr lang="en-US" sz="2800" dirty="0" smtClean="0"/>
              <a:t>references </a:t>
            </a:r>
            <a:r>
              <a:rPr lang="en-US" sz="2800" dirty="0"/>
              <a:t>of Abstract class type can be created.</a:t>
            </a:r>
          </a:p>
          <a:p>
            <a:pPr algn="just"/>
            <a:r>
              <a:rPr lang="en-US" sz="2800" dirty="0"/>
              <a:t>Abstract class can have normal functions and variables along with a pure virtual function</a:t>
            </a:r>
            <a:r>
              <a:rPr lang="en-US" sz="2800" dirty="0" smtClean="0"/>
              <a:t>.</a:t>
            </a:r>
          </a:p>
          <a:p>
            <a:pPr algn="just"/>
            <a:r>
              <a:rPr lang="en-US" sz="2800" dirty="0"/>
              <a:t>Classes inheriting an Abstract Class must </a:t>
            </a:r>
            <a:r>
              <a:rPr lang="en-US" sz="2800" dirty="0" smtClean="0"/>
              <a:t>override </a:t>
            </a:r>
            <a:r>
              <a:rPr lang="en-US" sz="2800" dirty="0"/>
              <a:t>all pure virtual functions, or else they will become Abstract too</a:t>
            </a:r>
            <a:r>
              <a:rPr lang="en-US" sz="2800" dirty="0" smtClean="0"/>
              <a:t>.</a:t>
            </a:r>
            <a:endParaRPr lang="en-US" sz="2800" dirty="0"/>
          </a:p>
        </p:txBody>
      </p:sp>
    </p:spTree>
    <p:extLst>
      <p:ext uri="{BB962C8B-B14F-4D97-AF65-F5344CB8AC3E}">
        <p14:creationId xmlns:p14="http://schemas.microsoft.com/office/powerpoint/2010/main" val="8102455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8382000" cy="4525963"/>
          </a:xfrm>
        </p:spPr>
        <p:txBody>
          <a:bodyPr>
            <a:noAutofit/>
          </a:bodyPr>
          <a:lstStyle/>
          <a:p>
            <a:pPr marL="0" indent="0">
              <a:buNone/>
            </a:pPr>
            <a:r>
              <a:rPr lang="en-US" sz="2000" b="1" dirty="0"/>
              <a:t>#include&lt;</a:t>
            </a:r>
            <a:r>
              <a:rPr lang="en-US" sz="2000" b="1" dirty="0" err="1"/>
              <a:t>iostream</a:t>
            </a:r>
            <a:r>
              <a:rPr lang="en-US" sz="2000" b="1" dirty="0"/>
              <a:t>&gt;</a:t>
            </a:r>
          </a:p>
          <a:p>
            <a:pPr marL="0" indent="0">
              <a:buNone/>
            </a:pPr>
            <a:r>
              <a:rPr lang="en-US" sz="2000" b="1" dirty="0"/>
              <a:t>using namespace </a:t>
            </a:r>
            <a:r>
              <a:rPr lang="en-US" sz="2000" b="1" dirty="0" err="1"/>
              <a:t>std</a:t>
            </a:r>
            <a:r>
              <a:rPr lang="en-US" sz="2000" b="1" dirty="0"/>
              <a:t>;</a:t>
            </a:r>
          </a:p>
          <a:p>
            <a:pPr marL="0" indent="0">
              <a:buNone/>
            </a:pPr>
            <a:r>
              <a:rPr lang="en-US" sz="2000" b="1" dirty="0"/>
              <a:t>class Base </a:t>
            </a:r>
            <a:r>
              <a:rPr lang="en-US" sz="2000" b="1" dirty="0" smtClean="0"/>
              <a:t>    //</a:t>
            </a:r>
            <a:r>
              <a:rPr lang="en-US" sz="2000" b="1" dirty="0"/>
              <a:t>Abstract base class</a:t>
            </a:r>
          </a:p>
          <a:p>
            <a:pPr marL="0" indent="0">
              <a:buNone/>
            </a:pPr>
            <a:r>
              <a:rPr lang="en-US" sz="2000" b="1" dirty="0"/>
              <a:t>{</a:t>
            </a:r>
          </a:p>
          <a:p>
            <a:pPr marL="0" indent="0">
              <a:buNone/>
            </a:pPr>
            <a:r>
              <a:rPr lang="en-US" sz="2000" dirty="0"/>
              <a:t> public:</a:t>
            </a:r>
          </a:p>
          <a:p>
            <a:pPr marL="0" indent="0">
              <a:buNone/>
            </a:pPr>
            <a:r>
              <a:rPr lang="en-US" sz="2000" dirty="0"/>
              <a:t> </a:t>
            </a:r>
            <a:r>
              <a:rPr lang="en-US" sz="2000" b="1" dirty="0">
                <a:solidFill>
                  <a:srgbClr val="FF0000"/>
                </a:solidFill>
              </a:rPr>
              <a:t>virtual void show() = 0; </a:t>
            </a:r>
          </a:p>
          <a:p>
            <a:pPr marL="0" indent="0">
              <a:buNone/>
            </a:pPr>
            <a:r>
              <a:rPr lang="en-US" sz="1800" b="1" dirty="0" smtClean="0">
                <a:solidFill>
                  <a:srgbClr val="FF0000"/>
                </a:solidFill>
              </a:rPr>
              <a:t>//</a:t>
            </a:r>
            <a:r>
              <a:rPr lang="en-US" sz="1800" b="1" dirty="0">
                <a:solidFill>
                  <a:srgbClr val="FF0000"/>
                </a:solidFill>
              </a:rPr>
              <a:t>Pure Virtual Function</a:t>
            </a:r>
          </a:p>
          <a:p>
            <a:pPr marL="0" indent="0">
              <a:buNone/>
            </a:pPr>
            <a:r>
              <a:rPr lang="en-US" sz="2000" b="1" dirty="0"/>
              <a:t>};</a:t>
            </a:r>
          </a:p>
          <a:p>
            <a:pPr marL="0" indent="0">
              <a:buNone/>
            </a:pPr>
            <a:endParaRPr lang="en-US" sz="1800" dirty="0"/>
          </a:p>
          <a:p>
            <a:pPr marL="0" indent="0">
              <a:buNone/>
            </a:pPr>
            <a:r>
              <a:rPr lang="en-US" sz="2000" b="1" dirty="0"/>
              <a:t>class </a:t>
            </a:r>
            <a:r>
              <a:rPr lang="en-US" sz="2000" b="1" dirty="0" smtClean="0"/>
              <a:t>Derived : public </a:t>
            </a:r>
            <a:r>
              <a:rPr lang="en-US" sz="2000" b="1" dirty="0"/>
              <a:t>Base</a:t>
            </a:r>
          </a:p>
          <a:p>
            <a:pPr marL="0" indent="0">
              <a:buNone/>
            </a:pPr>
            <a:r>
              <a:rPr lang="en-US" sz="2000" b="1" dirty="0"/>
              <a:t>{</a:t>
            </a:r>
          </a:p>
          <a:p>
            <a:pPr marL="0" indent="0">
              <a:buNone/>
            </a:pPr>
            <a:r>
              <a:rPr lang="en-US" sz="2000" b="1" dirty="0" smtClean="0"/>
              <a:t>};</a:t>
            </a:r>
            <a:endParaRPr lang="en-US" sz="2000" b="1" dirty="0"/>
          </a:p>
          <a:p>
            <a:pPr marL="0" indent="0">
              <a:buNone/>
            </a:pPr>
            <a:endParaRPr lang="en-US" sz="1200" dirty="0"/>
          </a:p>
        </p:txBody>
      </p:sp>
      <p:cxnSp>
        <p:nvCxnSpPr>
          <p:cNvPr id="5" name="Straight Connector 4"/>
          <p:cNvCxnSpPr/>
          <p:nvPr/>
        </p:nvCxnSpPr>
        <p:spPr>
          <a:xfrm>
            <a:off x="4495800" y="1444962"/>
            <a:ext cx="0" cy="548640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648201" y="1513114"/>
            <a:ext cx="4343400" cy="2492990"/>
          </a:xfrm>
          <a:prstGeom prst="rect">
            <a:avLst/>
          </a:prstGeom>
          <a:noFill/>
        </p:spPr>
        <p:txBody>
          <a:bodyPr wrap="square" rtlCol="0">
            <a:spAutoFit/>
          </a:bodyPr>
          <a:lstStyle/>
          <a:p>
            <a:r>
              <a:rPr lang="en-US" sz="2000" b="1" dirty="0"/>
              <a:t>int main()</a:t>
            </a:r>
          </a:p>
          <a:p>
            <a:r>
              <a:rPr lang="en-US" sz="2000" b="1" dirty="0"/>
              <a:t>{</a:t>
            </a:r>
          </a:p>
          <a:p>
            <a:r>
              <a:rPr lang="en-US" sz="2000" b="1" dirty="0" smtClean="0"/>
              <a:t>Base </a:t>
            </a:r>
            <a:r>
              <a:rPr lang="en-US" sz="2000" b="1" dirty="0" err="1"/>
              <a:t>obj</a:t>
            </a:r>
            <a:r>
              <a:rPr lang="en-US" sz="2000" b="1" dirty="0"/>
              <a:t>;  </a:t>
            </a:r>
            <a:r>
              <a:rPr lang="en-US" sz="2000" dirty="0" smtClean="0"/>
              <a:t>//</a:t>
            </a:r>
            <a:r>
              <a:rPr lang="en-US" sz="2000" dirty="0"/>
              <a:t>Compile Time Error</a:t>
            </a:r>
          </a:p>
          <a:p>
            <a:r>
              <a:rPr lang="en-US" sz="2000" b="1" dirty="0" smtClean="0"/>
              <a:t>Derived </a:t>
            </a:r>
            <a:r>
              <a:rPr lang="en-US" sz="2000" b="1" dirty="0"/>
              <a:t>d</a:t>
            </a:r>
            <a:r>
              <a:rPr lang="en-US" sz="2000" b="1" dirty="0" smtClean="0"/>
              <a:t>; </a:t>
            </a:r>
            <a:r>
              <a:rPr lang="en-US" dirty="0" smtClean="0"/>
              <a:t>//error as it becomes abstract  because of not been overridden</a:t>
            </a:r>
            <a:endParaRPr lang="en-US" dirty="0"/>
          </a:p>
          <a:p>
            <a:r>
              <a:rPr lang="en-US" sz="2000" b="1" dirty="0" smtClean="0"/>
              <a:t>return </a:t>
            </a:r>
            <a:r>
              <a:rPr lang="en-US" sz="2000" b="1" dirty="0"/>
              <a:t>0;</a:t>
            </a:r>
          </a:p>
          <a:p>
            <a:r>
              <a:rPr lang="en-US" sz="2000" b="1" dirty="0"/>
              <a:t>}</a:t>
            </a:r>
          </a:p>
          <a:p>
            <a:endParaRPr lang="en-US" dirty="0"/>
          </a:p>
        </p:txBody>
      </p:sp>
      <p:sp>
        <p:nvSpPr>
          <p:cNvPr id="8" name="Title 1"/>
          <p:cNvSpPr>
            <a:spLocks noGrp="1"/>
          </p:cNvSpPr>
          <p:nvPr>
            <p:ph type="title"/>
          </p:nvPr>
        </p:nvSpPr>
        <p:spPr/>
        <p:style>
          <a:lnRef idx="2">
            <a:schemeClr val="accent3"/>
          </a:lnRef>
          <a:fillRef idx="1">
            <a:schemeClr val="lt1"/>
          </a:fillRef>
          <a:effectRef idx="0">
            <a:schemeClr val="accent3"/>
          </a:effectRef>
          <a:fontRef idx="minor">
            <a:schemeClr val="dk1"/>
          </a:fontRef>
        </p:style>
        <p:txBody>
          <a:bodyPr/>
          <a:lstStyle/>
          <a:p>
            <a:r>
              <a:rPr lang="en-US" dirty="0" smtClean="0">
                <a:latin typeface="Cooper Black" pitchFamily="18" charset="0"/>
              </a:rPr>
              <a:t>Example of Abstract Class</a:t>
            </a:r>
            <a:endParaRPr lang="en-US" dirty="0">
              <a:latin typeface="Cooper Black" pitchFamily="18" charset="0"/>
            </a:endParaRPr>
          </a:p>
        </p:txBody>
      </p:sp>
    </p:spTree>
    <p:extLst>
      <p:ext uri="{BB962C8B-B14F-4D97-AF65-F5344CB8AC3E}">
        <p14:creationId xmlns:p14="http://schemas.microsoft.com/office/powerpoint/2010/main" val="36912246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600200"/>
            <a:ext cx="8305800" cy="4525963"/>
          </a:xfrm>
        </p:spPr>
        <p:txBody>
          <a:bodyPr>
            <a:noAutofit/>
          </a:bodyPr>
          <a:lstStyle/>
          <a:p>
            <a:pPr marL="0" indent="0">
              <a:buNone/>
            </a:pPr>
            <a:r>
              <a:rPr lang="en-US" sz="2000" b="1" dirty="0"/>
              <a:t>#include&lt;</a:t>
            </a:r>
            <a:r>
              <a:rPr lang="en-US" sz="2000" b="1" dirty="0" err="1"/>
              <a:t>iostream</a:t>
            </a:r>
            <a:r>
              <a:rPr lang="en-US" sz="2000" b="1" dirty="0"/>
              <a:t>&gt;</a:t>
            </a:r>
          </a:p>
          <a:p>
            <a:pPr marL="0" indent="0">
              <a:buNone/>
            </a:pPr>
            <a:r>
              <a:rPr lang="en-US" sz="2000" b="1" dirty="0"/>
              <a:t>using namespace </a:t>
            </a:r>
            <a:r>
              <a:rPr lang="en-US" sz="2000" b="1" dirty="0" err="1"/>
              <a:t>std</a:t>
            </a:r>
            <a:r>
              <a:rPr lang="en-US" sz="2000" b="1" dirty="0"/>
              <a:t>;</a:t>
            </a:r>
          </a:p>
          <a:p>
            <a:pPr marL="0" indent="0">
              <a:buNone/>
            </a:pPr>
            <a:endParaRPr lang="en-US" sz="2000" b="1" dirty="0"/>
          </a:p>
          <a:p>
            <a:pPr marL="0" indent="0">
              <a:buNone/>
            </a:pPr>
            <a:r>
              <a:rPr lang="en-US" sz="2000" b="1" dirty="0"/>
              <a:t>class Base          //Abstract base class</a:t>
            </a:r>
          </a:p>
          <a:p>
            <a:pPr marL="0" indent="0">
              <a:buNone/>
            </a:pPr>
            <a:r>
              <a:rPr lang="en-US" sz="2000" b="1" dirty="0"/>
              <a:t>{</a:t>
            </a:r>
          </a:p>
          <a:p>
            <a:pPr marL="0" indent="0">
              <a:buNone/>
            </a:pPr>
            <a:r>
              <a:rPr lang="en-US" sz="2000" b="1" dirty="0"/>
              <a:t> </a:t>
            </a:r>
            <a:r>
              <a:rPr lang="en-US" sz="2000" dirty="0"/>
              <a:t>public:</a:t>
            </a:r>
          </a:p>
          <a:p>
            <a:pPr marL="0" indent="0">
              <a:buNone/>
            </a:pPr>
            <a:r>
              <a:rPr lang="en-US" sz="2000" b="1" dirty="0"/>
              <a:t> virtual void show() = 0; </a:t>
            </a:r>
            <a:endParaRPr lang="en-US" sz="2000" b="1" dirty="0" smtClean="0"/>
          </a:p>
          <a:p>
            <a:pPr marL="0" indent="0">
              <a:buNone/>
            </a:pPr>
            <a:r>
              <a:rPr lang="en-US" sz="2000" dirty="0" smtClean="0"/>
              <a:t>//</a:t>
            </a:r>
            <a:r>
              <a:rPr lang="en-US" sz="2000" dirty="0"/>
              <a:t>Pure Virtual Function</a:t>
            </a:r>
          </a:p>
          <a:p>
            <a:pPr marL="0" indent="0">
              <a:buNone/>
            </a:pPr>
            <a:r>
              <a:rPr lang="en-US" sz="2000" b="1" dirty="0"/>
              <a:t>};</a:t>
            </a:r>
          </a:p>
          <a:p>
            <a:pPr marL="0" indent="0">
              <a:buNone/>
            </a:pPr>
            <a:endParaRPr lang="en-US" sz="2000" b="1" dirty="0"/>
          </a:p>
        </p:txBody>
      </p:sp>
      <p:cxnSp>
        <p:nvCxnSpPr>
          <p:cNvPr id="5" name="Straight Connector 4"/>
          <p:cNvCxnSpPr/>
          <p:nvPr/>
        </p:nvCxnSpPr>
        <p:spPr>
          <a:xfrm>
            <a:off x="4495800" y="1444962"/>
            <a:ext cx="0" cy="548640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648201" y="1513114"/>
            <a:ext cx="4343400" cy="5293757"/>
          </a:xfrm>
          <a:prstGeom prst="rect">
            <a:avLst/>
          </a:prstGeom>
          <a:noFill/>
        </p:spPr>
        <p:txBody>
          <a:bodyPr wrap="square" rtlCol="0">
            <a:spAutoFit/>
          </a:bodyPr>
          <a:lstStyle/>
          <a:p>
            <a:r>
              <a:rPr lang="en-US" sz="2000" b="1" dirty="0" smtClean="0"/>
              <a:t>class Derived : public </a:t>
            </a:r>
            <a:r>
              <a:rPr lang="en-US" sz="2000" b="1" dirty="0"/>
              <a:t>Base</a:t>
            </a:r>
          </a:p>
          <a:p>
            <a:r>
              <a:rPr lang="en-US" sz="2000" dirty="0"/>
              <a:t>{</a:t>
            </a:r>
          </a:p>
          <a:p>
            <a:r>
              <a:rPr lang="en-US" sz="2000" dirty="0"/>
              <a:t> public:</a:t>
            </a:r>
          </a:p>
          <a:p>
            <a:r>
              <a:rPr lang="en-US" sz="2000" dirty="0"/>
              <a:t> void show()</a:t>
            </a:r>
          </a:p>
          <a:p>
            <a:r>
              <a:rPr lang="en-US" sz="2000" dirty="0"/>
              <a:t> { </a:t>
            </a:r>
            <a:r>
              <a:rPr lang="en-US" sz="2000" dirty="0" err="1"/>
              <a:t>cout</a:t>
            </a:r>
            <a:r>
              <a:rPr lang="en-US" sz="2000" dirty="0"/>
              <a:t> &lt;&lt; "Implementation of Virtual Function in Derived class"; </a:t>
            </a:r>
            <a:r>
              <a:rPr lang="en-US" sz="2000" dirty="0" smtClean="0"/>
              <a:t>}};</a:t>
            </a:r>
          </a:p>
          <a:p>
            <a:endParaRPr lang="en-US" sz="2000" dirty="0"/>
          </a:p>
          <a:p>
            <a:r>
              <a:rPr lang="en-US" sz="2000" b="1" dirty="0" smtClean="0"/>
              <a:t>int </a:t>
            </a:r>
            <a:r>
              <a:rPr lang="en-US" sz="2000" b="1" dirty="0"/>
              <a:t>main()</a:t>
            </a:r>
          </a:p>
          <a:p>
            <a:r>
              <a:rPr lang="en-US" sz="2000" b="1" dirty="0"/>
              <a:t>{</a:t>
            </a:r>
          </a:p>
          <a:p>
            <a:r>
              <a:rPr lang="en-US" sz="2000" b="1" dirty="0"/>
              <a:t> </a:t>
            </a:r>
            <a:r>
              <a:rPr lang="en-US" sz="2000" dirty="0"/>
              <a:t>//Base </a:t>
            </a:r>
            <a:r>
              <a:rPr lang="en-US" sz="2000" dirty="0" err="1"/>
              <a:t>obj</a:t>
            </a:r>
            <a:r>
              <a:rPr lang="en-US" sz="2000" dirty="0"/>
              <a:t>;       //Compile Time Error</a:t>
            </a:r>
          </a:p>
          <a:p>
            <a:r>
              <a:rPr lang="en-US" sz="2000" dirty="0"/>
              <a:t> Base *b;</a:t>
            </a:r>
          </a:p>
          <a:p>
            <a:r>
              <a:rPr lang="en-US" sz="2000" dirty="0"/>
              <a:t> Derived d;</a:t>
            </a:r>
          </a:p>
          <a:p>
            <a:r>
              <a:rPr lang="en-US" sz="2000" dirty="0"/>
              <a:t> b = &amp;d;</a:t>
            </a:r>
          </a:p>
          <a:p>
            <a:r>
              <a:rPr lang="en-US" sz="2000" dirty="0"/>
              <a:t> b-&gt;show();</a:t>
            </a:r>
          </a:p>
          <a:p>
            <a:r>
              <a:rPr lang="en-US" sz="2000" dirty="0"/>
              <a:t> </a:t>
            </a:r>
            <a:r>
              <a:rPr lang="en-US" sz="2000" dirty="0" smtClean="0"/>
              <a:t>return </a:t>
            </a:r>
            <a:r>
              <a:rPr lang="en-US" sz="2000" dirty="0"/>
              <a:t>0;</a:t>
            </a:r>
          </a:p>
          <a:p>
            <a:r>
              <a:rPr lang="en-US" sz="2000" b="1" dirty="0"/>
              <a:t>}</a:t>
            </a:r>
          </a:p>
          <a:p>
            <a:endParaRPr lang="en-US" dirty="0"/>
          </a:p>
        </p:txBody>
      </p:sp>
      <p:sp>
        <p:nvSpPr>
          <p:cNvPr id="8" name="Title 1"/>
          <p:cNvSpPr>
            <a:spLocks noGrp="1"/>
          </p:cNvSpPr>
          <p:nvPr>
            <p:ph type="title"/>
          </p:nvPr>
        </p:nvSpPr>
        <p:spPr/>
        <p:style>
          <a:lnRef idx="2">
            <a:schemeClr val="accent3"/>
          </a:lnRef>
          <a:fillRef idx="1">
            <a:schemeClr val="lt1"/>
          </a:fillRef>
          <a:effectRef idx="0">
            <a:schemeClr val="accent3"/>
          </a:effectRef>
          <a:fontRef idx="minor">
            <a:schemeClr val="dk1"/>
          </a:fontRef>
        </p:style>
        <p:txBody>
          <a:bodyPr/>
          <a:lstStyle/>
          <a:p>
            <a:r>
              <a:rPr lang="en-US" dirty="0" smtClean="0">
                <a:latin typeface="Cooper Black" pitchFamily="18" charset="0"/>
              </a:rPr>
              <a:t>Example of Abstract Class</a:t>
            </a:r>
            <a:endParaRPr lang="en-US" dirty="0">
              <a:latin typeface="Cooper Black" pitchFamily="18" charset="0"/>
            </a:endParaRPr>
          </a:p>
        </p:txBody>
      </p:sp>
    </p:spTree>
    <p:extLst>
      <p:ext uri="{BB962C8B-B14F-4D97-AF65-F5344CB8AC3E}">
        <p14:creationId xmlns:p14="http://schemas.microsoft.com/office/powerpoint/2010/main" val="14302655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style>
          <a:lnRef idx="2">
            <a:schemeClr val="accent4"/>
          </a:lnRef>
          <a:fillRef idx="1">
            <a:schemeClr val="lt1"/>
          </a:fillRef>
          <a:effectRef idx="0">
            <a:schemeClr val="accent4"/>
          </a:effectRef>
          <a:fontRef idx="minor">
            <a:schemeClr val="dk1"/>
          </a:fontRef>
        </p:style>
        <p:txBody>
          <a:bodyPr>
            <a:normAutofit fontScale="90000"/>
          </a:bodyPr>
          <a:lstStyle/>
          <a:p>
            <a:r>
              <a:rPr lang="en-US" dirty="0" smtClean="0">
                <a:latin typeface="Cooper Black" pitchFamily="18" charset="0"/>
              </a:rPr>
              <a:t>Early Binding and Late Binding</a:t>
            </a:r>
            <a:endParaRPr lang="en-US" dirty="0">
              <a:latin typeface="Cooper Black" pitchFamily="18" charset="0"/>
            </a:endParaRPr>
          </a:p>
        </p:txBody>
      </p:sp>
      <p:sp>
        <p:nvSpPr>
          <p:cNvPr id="3" name="Content Placeholder 2"/>
          <p:cNvSpPr>
            <a:spLocks noGrp="1"/>
          </p:cNvSpPr>
          <p:nvPr>
            <p:ph idx="1"/>
          </p:nvPr>
        </p:nvSpPr>
        <p:spPr>
          <a:xfrm>
            <a:off x="457200" y="1447800"/>
            <a:ext cx="8229600" cy="5181600"/>
          </a:xfrm>
        </p:spPr>
        <p:txBody>
          <a:bodyPr>
            <a:normAutofit/>
          </a:bodyPr>
          <a:lstStyle/>
          <a:p>
            <a:pPr algn="just"/>
            <a:r>
              <a:rPr lang="en-US" sz="2800" dirty="0" smtClean="0"/>
              <a:t>In </a:t>
            </a:r>
            <a:r>
              <a:rPr lang="en-US" sz="2800" dirty="0" smtClean="0"/>
              <a:t>programming, we create different kinds of functions and call those functions according to our requirements.</a:t>
            </a:r>
          </a:p>
          <a:p>
            <a:pPr algn="just"/>
            <a:r>
              <a:rPr lang="en-US" sz="2800" dirty="0" smtClean="0"/>
              <a:t>The function code works according to the place where the function being called.</a:t>
            </a:r>
          </a:p>
          <a:p>
            <a:pPr algn="just"/>
            <a:r>
              <a:rPr lang="en-US" sz="2800" dirty="0"/>
              <a:t>L</a:t>
            </a:r>
            <a:r>
              <a:rPr lang="en-US" sz="2800" dirty="0" smtClean="0"/>
              <a:t>ike this, the relation between the place of function calling and execution of code after calling; is called binding. </a:t>
            </a:r>
            <a:endParaRPr lang="en-US" sz="2800" dirty="0"/>
          </a:p>
        </p:txBody>
      </p:sp>
    </p:spTree>
    <p:extLst>
      <p:ext uri="{BB962C8B-B14F-4D97-AF65-F5344CB8AC3E}">
        <p14:creationId xmlns:p14="http://schemas.microsoft.com/office/powerpoint/2010/main" val="25684709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There are two types of bindings in </a:t>
            </a:r>
            <a:r>
              <a:rPr lang="en-US" dirty="0" err="1" smtClean="0"/>
              <a:t>c++</a:t>
            </a:r>
            <a:r>
              <a:rPr lang="en-US" dirty="0" smtClean="0"/>
              <a:t>:</a:t>
            </a:r>
          </a:p>
          <a:p>
            <a:pPr lvl="1"/>
            <a:r>
              <a:rPr lang="en-US" dirty="0" smtClean="0"/>
              <a:t>Early Binding or Static </a:t>
            </a:r>
            <a:r>
              <a:rPr lang="en-US" dirty="0"/>
              <a:t>B</a:t>
            </a:r>
            <a:r>
              <a:rPr lang="en-US" dirty="0" smtClean="0"/>
              <a:t>inding</a:t>
            </a:r>
          </a:p>
          <a:p>
            <a:pPr lvl="1"/>
            <a:r>
              <a:rPr lang="en-US" dirty="0" smtClean="0"/>
              <a:t>Late Binding or Dynamic Binding</a:t>
            </a:r>
            <a:endParaRPr lang="en-US" sz="2400" dirty="0" smtClean="0"/>
          </a:p>
          <a:p>
            <a:pPr marL="514350" indent="-457200">
              <a:buFont typeface="Wingdings" pitchFamily="2" charset="2"/>
              <a:buChar char="q"/>
            </a:pPr>
            <a:r>
              <a:rPr lang="en-US" b="1" dirty="0" smtClean="0">
                <a:solidFill>
                  <a:srgbClr val="002060"/>
                </a:solidFill>
              </a:rPr>
              <a:t>Early Binding:</a:t>
            </a:r>
          </a:p>
          <a:p>
            <a:pPr marL="400050" lvl="1" indent="0" algn="just">
              <a:buNone/>
            </a:pPr>
            <a:r>
              <a:rPr lang="en-US" dirty="0" smtClean="0"/>
              <a:t>When we use normal function, overloaded function, friend function or non-virtual function in our program, the compiler can find out the address of those functions while compiling i.e. binding can be done while compiling for those functions. Such type of binding is called early binding.</a:t>
            </a:r>
          </a:p>
        </p:txBody>
      </p:sp>
      <p:sp>
        <p:nvSpPr>
          <p:cNvPr id="4" name="Title 1"/>
          <p:cNvSpPr>
            <a:spLocks noGrp="1"/>
          </p:cNvSpPr>
          <p:nvPr>
            <p:ph type="title"/>
          </p:nvPr>
        </p:nvSpPr>
        <p:spPr/>
        <p:style>
          <a:lnRef idx="2">
            <a:schemeClr val="accent4"/>
          </a:lnRef>
          <a:fillRef idx="1">
            <a:schemeClr val="lt1"/>
          </a:fillRef>
          <a:effectRef idx="0">
            <a:schemeClr val="accent4"/>
          </a:effectRef>
          <a:fontRef idx="minor">
            <a:schemeClr val="dk1"/>
          </a:fontRef>
        </p:style>
        <p:txBody>
          <a:bodyPr>
            <a:normAutofit fontScale="90000"/>
          </a:bodyPr>
          <a:lstStyle/>
          <a:p>
            <a:r>
              <a:rPr lang="en-US" dirty="0" smtClean="0">
                <a:latin typeface="Cooper Black" pitchFamily="18" charset="0"/>
              </a:rPr>
              <a:t>Early Binding and Late Binding</a:t>
            </a:r>
            <a:endParaRPr lang="en-US" dirty="0">
              <a:latin typeface="Cooper Black" pitchFamily="18" charset="0"/>
            </a:endParaRPr>
          </a:p>
        </p:txBody>
      </p:sp>
    </p:spTree>
    <p:extLst>
      <p:ext uri="{BB962C8B-B14F-4D97-AF65-F5344CB8AC3E}">
        <p14:creationId xmlns:p14="http://schemas.microsoft.com/office/powerpoint/2010/main" val="12546155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53000"/>
          </a:xfrm>
        </p:spPr>
        <p:txBody>
          <a:bodyPr>
            <a:normAutofit lnSpcReduction="10000"/>
          </a:bodyPr>
          <a:lstStyle/>
          <a:p>
            <a:pPr>
              <a:buFont typeface="Wingdings" pitchFamily="2" charset="2"/>
              <a:buChar char="q"/>
            </a:pPr>
            <a:r>
              <a:rPr lang="en-US" b="1" dirty="0" smtClean="0">
                <a:solidFill>
                  <a:srgbClr val="002060"/>
                </a:solidFill>
              </a:rPr>
              <a:t> Late </a:t>
            </a:r>
            <a:r>
              <a:rPr lang="en-US" b="1" dirty="0">
                <a:solidFill>
                  <a:srgbClr val="002060"/>
                </a:solidFill>
              </a:rPr>
              <a:t>Binding</a:t>
            </a:r>
            <a:r>
              <a:rPr lang="en-US" b="1" dirty="0" smtClean="0">
                <a:solidFill>
                  <a:srgbClr val="002060"/>
                </a:solidFill>
              </a:rPr>
              <a:t>:</a:t>
            </a:r>
          </a:p>
          <a:p>
            <a:pPr algn="just">
              <a:buFont typeface="Wingdings" pitchFamily="2" charset="2"/>
              <a:buChar char="§"/>
            </a:pPr>
            <a:r>
              <a:rPr lang="en-US" sz="2800" dirty="0" smtClean="0"/>
              <a:t>When we call a virtual function using the pointer object of a base class, the compiler can not find out the address of the proper function.</a:t>
            </a:r>
          </a:p>
          <a:p>
            <a:pPr algn="just">
              <a:buFont typeface="Wingdings" pitchFamily="2" charset="2"/>
              <a:buChar char="§"/>
            </a:pPr>
            <a:r>
              <a:rPr lang="en-US" sz="2800" dirty="0" smtClean="0"/>
              <a:t>Because, the function address which is pointed by pointer object can only be determined while running; not while compiling.</a:t>
            </a:r>
          </a:p>
          <a:p>
            <a:pPr algn="just">
              <a:buFont typeface="Wingdings" pitchFamily="2" charset="2"/>
              <a:buChar char="§"/>
            </a:pPr>
            <a:r>
              <a:rPr lang="en-US" sz="2800" dirty="0" smtClean="0"/>
              <a:t>So, the binding of virtual function is done during run-time of the program.</a:t>
            </a:r>
          </a:p>
          <a:p>
            <a:pPr algn="just">
              <a:buFont typeface="Wingdings" pitchFamily="2" charset="2"/>
              <a:buChar char="§"/>
            </a:pPr>
            <a:r>
              <a:rPr lang="en-US" sz="2800" dirty="0" smtClean="0"/>
              <a:t>The function calling by the pointer object of the polymorphic class is called late binding.</a:t>
            </a:r>
          </a:p>
          <a:p>
            <a:pPr marL="400050" lvl="1" indent="0">
              <a:buNone/>
            </a:pPr>
            <a:endParaRPr lang="en-US" b="1" dirty="0">
              <a:solidFill>
                <a:srgbClr val="002060"/>
              </a:solidFill>
            </a:endParaRPr>
          </a:p>
          <a:p>
            <a:endParaRPr lang="en-US" dirty="0"/>
          </a:p>
        </p:txBody>
      </p:sp>
      <p:sp>
        <p:nvSpPr>
          <p:cNvPr id="4" name="Title 1"/>
          <p:cNvSpPr>
            <a:spLocks noGrp="1"/>
          </p:cNvSpPr>
          <p:nvPr>
            <p:ph type="title"/>
          </p:nvPr>
        </p:nvSpPr>
        <p:spPr/>
        <p:style>
          <a:lnRef idx="2">
            <a:schemeClr val="accent4"/>
          </a:lnRef>
          <a:fillRef idx="1">
            <a:schemeClr val="lt1"/>
          </a:fillRef>
          <a:effectRef idx="0">
            <a:schemeClr val="accent4"/>
          </a:effectRef>
          <a:fontRef idx="minor">
            <a:schemeClr val="dk1"/>
          </a:fontRef>
        </p:style>
        <p:txBody>
          <a:bodyPr>
            <a:normAutofit fontScale="90000"/>
          </a:bodyPr>
          <a:lstStyle/>
          <a:p>
            <a:r>
              <a:rPr lang="en-US" dirty="0" smtClean="0">
                <a:latin typeface="Cooper Black" pitchFamily="18" charset="0"/>
              </a:rPr>
              <a:t>Early Binding and Late Binding</a:t>
            </a:r>
            <a:endParaRPr lang="en-US" dirty="0">
              <a:latin typeface="Cooper Black" pitchFamily="18" charset="0"/>
            </a:endParaRPr>
          </a:p>
        </p:txBody>
      </p:sp>
    </p:spTree>
    <p:extLst>
      <p:ext uri="{BB962C8B-B14F-4D97-AF65-F5344CB8AC3E}">
        <p14:creationId xmlns:p14="http://schemas.microsoft.com/office/powerpoint/2010/main" val="28895027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2667000"/>
            <a:ext cx="8229600" cy="1143000"/>
          </a:xfrm>
        </p:spPr>
        <p:txBody>
          <a:bodyPr>
            <a:noAutofit/>
          </a:bodyPr>
          <a:lstStyle/>
          <a:p>
            <a:r>
              <a:rPr lang="en-US" sz="7200" dirty="0" smtClean="0">
                <a:solidFill>
                  <a:schemeClr val="bg1"/>
                </a:solidFill>
                <a:latin typeface="Cooper Black" pitchFamily="18" charset="0"/>
              </a:rPr>
              <a:t>Thank You</a:t>
            </a:r>
            <a:endParaRPr lang="en-US" sz="7200" dirty="0">
              <a:solidFill>
                <a:schemeClr val="bg1"/>
              </a:solidFill>
              <a:latin typeface="Cooper Black" pitchFamily="18" charset="0"/>
            </a:endParaRPr>
          </a:p>
        </p:txBody>
      </p:sp>
    </p:spTree>
    <p:extLst>
      <p:ext uri="{BB962C8B-B14F-4D97-AF65-F5344CB8AC3E}">
        <p14:creationId xmlns:p14="http://schemas.microsoft.com/office/powerpoint/2010/main" val="35720449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en-US" dirty="0" smtClean="0">
                <a:latin typeface="Cooper Black" pitchFamily="18" charset="0"/>
              </a:rPr>
              <a:t>Virtual Function</a:t>
            </a:r>
            <a:endParaRPr lang="en-US" dirty="0">
              <a:latin typeface="Cooper Black" pitchFamily="18" charset="0"/>
            </a:endParaRPr>
          </a:p>
        </p:txBody>
      </p:sp>
      <p:sp>
        <p:nvSpPr>
          <p:cNvPr id="3" name="Content Placeholder 2"/>
          <p:cNvSpPr>
            <a:spLocks noGrp="1"/>
          </p:cNvSpPr>
          <p:nvPr>
            <p:ph idx="1"/>
          </p:nvPr>
        </p:nvSpPr>
        <p:spPr/>
        <p:txBody>
          <a:bodyPr>
            <a:normAutofit/>
          </a:bodyPr>
          <a:lstStyle/>
          <a:p>
            <a:pPr algn="just"/>
            <a:r>
              <a:rPr lang="en-US" sz="2600" b="1" dirty="0" smtClean="0">
                <a:solidFill>
                  <a:srgbClr val="FF0000"/>
                </a:solidFill>
              </a:rPr>
              <a:t>Virtual function </a:t>
            </a:r>
            <a:r>
              <a:rPr lang="en-US" sz="2600" dirty="0" smtClean="0"/>
              <a:t>is a member function of a base class which can be overridden in the derived class and if necessary, the overridden version of the derived class can be called using the pointer object of the base class.</a:t>
            </a:r>
          </a:p>
          <a:p>
            <a:pPr algn="just"/>
            <a:r>
              <a:rPr lang="en-US" sz="2600" dirty="0" smtClean="0"/>
              <a:t>We use following </a:t>
            </a:r>
            <a:r>
              <a:rPr lang="en-US" sz="2600" b="1" dirty="0" smtClean="0">
                <a:solidFill>
                  <a:srgbClr val="00B050"/>
                </a:solidFill>
              </a:rPr>
              <a:t>syntax</a:t>
            </a:r>
            <a:r>
              <a:rPr lang="en-US" sz="2600" dirty="0" smtClean="0"/>
              <a:t> to declare the member function of a base class as a virtual function:</a:t>
            </a:r>
          </a:p>
          <a:p>
            <a:pPr marL="800100" lvl="2" indent="0" algn="just">
              <a:buNone/>
            </a:pPr>
            <a:r>
              <a:rPr lang="en-US" sz="2700" b="1" dirty="0">
                <a:solidFill>
                  <a:srgbClr val="FF0000"/>
                </a:solidFill>
              </a:rPr>
              <a:t>v</a:t>
            </a:r>
            <a:r>
              <a:rPr lang="en-US" sz="2700" b="1" dirty="0" smtClean="0">
                <a:solidFill>
                  <a:srgbClr val="FF0000"/>
                </a:solidFill>
              </a:rPr>
              <a:t>irtual </a:t>
            </a:r>
            <a:r>
              <a:rPr lang="en-US" sz="2700" b="1" dirty="0" err="1" smtClean="0">
                <a:solidFill>
                  <a:srgbClr val="FF0000"/>
                </a:solidFill>
              </a:rPr>
              <a:t>return_type</a:t>
            </a:r>
            <a:r>
              <a:rPr lang="en-US" sz="2700" b="1" dirty="0" smtClean="0">
                <a:solidFill>
                  <a:srgbClr val="FF0000"/>
                </a:solidFill>
              </a:rPr>
              <a:t> </a:t>
            </a:r>
            <a:r>
              <a:rPr lang="en-US" sz="2700" b="1" dirty="0" err="1" smtClean="0">
                <a:solidFill>
                  <a:srgbClr val="FF0000"/>
                </a:solidFill>
              </a:rPr>
              <a:t>function_name</a:t>
            </a:r>
            <a:r>
              <a:rPr lang="en-US" sz="2700" b="1" dirty="0" smtClean="0">
                <a:solidFill>
                  <a:srgbClr val="FF0000"/>
                </a:solidFill>
              </a:rPr>
              <a:t> (parameter list)</a:t>
            </a:r>
            <a:r>
              <a:rPr lang="en-US" sz="2700" b="1" dirty="0" smtClean="0">
                <a:solidFill>
                  <a:srgbClr val="FF0000"/>
                </a:solidFill>
              </a:rPr>
              <a:t> </a:t>
            </a:r>
            <a:endParaRPr lang="en-US" sz="2700" b="1" dirty="0" smtClean="0">
              <a:solidFill>
                <a:srgbClr val="FF0000"/>
              </a:solidFill>
            </a:endParaRPr>
          </a:p>
        </p:txBody>
      </p:sp>
    </p:spTree>
    <p:extLst>
      <p:ext uri="{BB962C8B-B14F-4D97-AF65-F5344CB8AC3E}">
        <p14:creationId xmlns:p14="http://schemas.microsoft.com/office/powerpoint/2010/main" val="10673964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style>
          <a:lnRef idx="2">
            <a:schemeClr val="accent4"/>
          </a:lnRef>
          <a:fillRef idx="1">
            <a:schemeClr val="lt1"/>
          </a:fillRef>
          <a:effectRef idx="0">
            <a:schemeClr val="accent4"/>
          </a:effectRef>
          <a:fontRef idx="minor">
            <a:schemeClr val="dk1"/>
          </a:fontRef>
        </p:style>
        <p:txBody>
          <a:bodyPr>
            <a:normAutofit/>
          </a:bodyPr>
          <a:lstStyle/>
          <a:p>
            <a:r>
              <a:rPr lang="en-US" dirty="0" smtClean="0">
                <a:latin typeface="Cooper Black" pitchFamily="18" charset="0"/>
              </a:rPr>
              <a:t>Pointer to Derived Classes</a:t>
            </a:r>
            <a:endParaRPr lang="en-US" dirty="0">
              <a:latin typeface="Cooper Black" pitchFamily="18" charset="0"/>
            </a:endParaRPr>
          </a:p>
        </p:txBody>
      </p:sp>
      <p:sp>
        <p:nvSpPr>
          <p:cNvPr id="3" name="Content Placeholder 2"/>
          <p:cNvSpPr>
            <a:spLocks noGrp="1"/>
          </p:cNvSpPr>
          <p:nvPr>
            <p:ph idx="1"/>
          </p:nvPr>
        </p:nvSpPr>
        <p:spPr>
          <a:xfrm>
            <a:off x="457200" y="990600"/>
            <a:ext cx="8229600" cy="5867400"/>
          </a:xfrm>
        </p:spPr>
        <p:txBody>
          <a:bodyPr>
            <a:normAutofit fontScale="47500" lnSpcReduction="20000"/>
          </a:bodyPr>
          <a:lstStyle/>
          <a:p>
            <a:pPr marL="0" indent="0">
              <a:buNone/>
            </a:pPr>
            <a:r>
              <a:rPr lang="en-US" sz="4000" b="1" dirty="0"/>
              <a:t>#include&lt;</a:t>
            </a:r>
            <a:r>
              <a:rPr lang="en-US" sz="4000" b="1" dirty="0" err="1"/>
              <a:t>iostream</a:t>
            </a:r>
            <a:r>
              <a:rPr lang="en-US" sz="4000" b="1" dirty="0"/>
              <a:t>&gt;</a:t>
            </a:r>
          </a:p>
          <a:p>
            <a:pPr marL="0" indent="0">
              <a:buNone/>
            </a:pPr>
            <a:r>
              <a:rPr lang="en-US" sz="4000" b="1" dirty="0"/>
              <a:t>using namespace </a:t>
            </a:r>
            <a:r>
              <a:rPr lang="en-US" sz="4000" b="1" dirty="0" err="1"/>
              <a:t>std</a:t>
            </a:r>
            <a:r>
              <a:rPr lang="en-US" sz="4000" b="1" dirty="0"/>
              <a:t>;</a:t>
            </a:r>
          </a:p>
          <a:p>
            <a:pPr marL="0" indent="0">
              <a:buNone/>
            </a:pPr>
            <a:r>
              <a:rPr lang="en-US" sz="4000" b="1" dirty="0"/>
              <a:t>class base</a:t>
            </a:r>
          </a:p>
          <a:p>
            <a:pPr marL="0" indent="0">
              <a:buNone/>
            </a:pPr>
            <a:r>
              <a:rPr lang="en-US" sz="4000" dirty="0"/>
              <a:t>{</a:t>
            </a:r>
          </a:p>
          <a:p>
            <a:pPr marL="0" indent="0">
              <a:buNone/>
            </a:pPr>
            <a:r>
              <a:rPr lang="en-US" sz="4000" dirty="0"/>
              <a:t>      public:</a:t>
            </a:r>
          </a:p>
          <a:p>
            <a:pPr marL="0" indent="0">
              <a:buNone/>
            </a:pPr>
            <a:r>
              <a:rPr lang="en-US" sz="4000" dirty="0"/>
              <a:t>      void display()</a:t>
            </a:r>
          </a:p>
          <a:p>
            <a:pPr marL="0" indent="0">
              <a:buNone/>
            </a:pPr>
            <a:r>
              <a:rPr lang="en-US" sz="4000" dirty="0"/>
              <a:t>      {</a:t>
            </a:r>
          </a:p>
          <a:p>
            <a:pPr marL="0" indent="0">
              <a:buNone/>
            </a:pPr>
            <a:r>
              <a:rPr lang="en-US" sz="4000" dirty="0"/>
              <a:t>            </a:t>
            </a:r>
            <a:r>
              <a:rPr lang="en-US" sz="4000" dirty="0" err="1"/>
              <a:t>cout</a:t>
            </a:r>
            <a:r>
              <a:rPr lang="en-US" sz="4000" dirty="0"/>
              <a:t>&lt;&lt;"It's Base Class!"&lt;&lt;</a:t>
            </a:r>
            <a:r>
              <a:rPr lang="en-US" sz="4000" dirty="0" err="1"/>
              <a:t>endl</a:t>
            </a:r>
            <a:r>
              <a:rPr lang="en-US" sz="4000" dirty="0"/>
              <a:t>;</a:t>
            </a:r>
          </a:p>
          <a:p>
            <a:pPr marL="0" indent="0">
              <a:buNone/>
            </a:pPr>
            <a:r>
              <a:rPr lang="en-US" sz="4000" dirty="0"/>
              <a:t>      }</a:t>
            </a:r>
          </a:p>
          <a:p>
            <a:pPr marL="0" indent="0">
              <a:buNone/>
            </a:pPr>
            <a:r>
              <a:rPr lang="en-US" sz="4000" dirty="0"/>
              <a:t>};</a:t>
            </a:r>
          </a:p>
          <a:p>
            <a:pPr marL="0" indent="0">
              <a:buNone/>
            </a:pPr>
            <a:r>
              <a:rPr lang="en-US" sz="4000" b="1" dirty="0"/>
              <a:t>class derived1:public base</a:t>
            </a:r>
          </a:p>
          <a:p>
            <a:pPr marL="0" indent="0">
              <a:buNone/>
            </a:pPr>
            <a:r>
              <a:rPr lang="en-US" sz="4000" dirty="0"/>
              <a:t>{</a:t>
            </a:r>
          </a:p>
          <a:p>
            <a:pPr marL="0" indent="0">
              <a:buNone/>
            </a:pPr>
            <a:r>
              <a:rPr lang="en-US" sz="4000" dirty="0"/>
              <a:t> public:</a:t>
            </a:r>
          </a:p>
          <a:p>
            <a:pPr marL="0" indent="0">
              <a:buNone/>
            </a:pPr>
            <a:r>
              <a:rPr lang="en-US" sz="4000" dirty="0"/>
              <a:t>   </a:t>
            </a:r>
            <a:r>
              <a:rPr lang="en-US" sz="4000" dirty="0" smtClean="0"/>
              <a:t>void </a:t>
            </a:r>
            <a:r>
              <a:rPr lang="en-US" sz="4000" dirty="0"/>
              <a:t>display()</a:t>
            </a:r>
          </a:p>
          <a:p>
            <a:pPr marL="0" indent="0">
              <a:buNone/>
            </a:pPr>
            <a:r>
              <a:rPr lang="en-US" sz="4000" dirty="0"/>
              <a:t>      {</a:t>
            </a:r>
          </a:p>
          <a:p>
            <a:pPr marL="0" indent="0">
              <a:buNone/>
            </a:pPr>
            <a:r>
              <a:rPr lang="en-US" sz="4000" dirty="0"/>
              <a:t>   </a:t>
            </a:r>
            <a:r>
              <a:rPr lang="en-US" sz="4000" dirty="0" smtClean="0"/>
              <a:t> </a:t>
            </a:r>
            <a:r>
              <a:rPr lang="en-US" sz="4000" dirty="0" err="1"/>
              <a:t>cout</a:t>
            </a:r>
            <a:r>
              <a:rPr lang="en-US" sz="4000" dirty="0"/>
              <a:t>&lt;&lt;"It's First Derived Class!"&lt;&lt;</a:t>
            </a:r>
            <a:r>
              <a:rPr lang="en-US" sz="4000" dirty="0" err="1"/>
              <a:t>endl</a:t>
            </a:r>
            <a:r>
              <a:rPr lang="en-US" sz="4000" dirty="0"/>
              <a:t>;</a:t>
            </a:r>
          </a:p>
          <a:p>
            <a:pPr marL="0" indent="0">
              <a:buNone/>
            </a:pPr>
            <a:r>
              <a:rPr lang="en-US" sz="4000" dirty="0"/>
              <a:t>      }</a:t>
            </a:r>
          </a:p>
          <a:p>
            <a:pPr marL="0" indent="0">
              <a:buNone/>
            </a:pPr>
            <a:r>
              <a:rPr lang="en-US" sz="4000" dirty="0"/>
              <a:t>};</a:t>
            </a:r>
          </a:p>
          <a:p>
            <a:pPr marL="0" indent="0">
              <a:buNone/>
            </a:pPr>
            <a:endParaRPr lang="en-US" dirty="0"/>
          </a:p>
          <a:p>
            <a:endParaRPr lang="en-US" dirty="0"/>
          </a:p>
        </p:txBody>
      </p:sp>
      <p:cxnSp>
        <p:nvCxnSpPr>
          <p:cNvPr id="5" name="Straight Connector 4"/>
          <p:cNvCxnSpPr/>
          <p:nvPr/>
        </p:nvCxnSpPr>
        <p:spPr>
          <a:xfrm>
            <a:off x="4648200" y="990600"/>
            <a:ext cx="0" cy="586740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953000" y="1066800"/>
            <a:ext cx="3581400" cy="5909310"/>
          </a:xfrm>
          <a:prstGeom prst="rect">
            <a:avLst/>
          </a:prstGeom>
          <a:noFill/>
        </p:spPr>
        <p:txBody>
          <a:bodyPr wrap="square" rtlCol="0">
            <a:spAutoFit/>
          </a:bodyPr>
          <a:lstStyle/>
          <a:p>
            <a:r>
              <a:rPr lang="en-US" b="1" dirty="0"/>
              <a:t>class derived2:public base</a:t>
            </a:r>
          </a:p>
          <a:p>
            <a:r>
              <a:rPr lang="en-US" dirty="0"/>
              <a:t>{</a:t>
            </a:r>
          </a:p>
          <a:p>
            <a:r>
              <a:rPr lang="en-US" dirty="0"/>
              <a:t> public:</a:t>
            </a:r>
          </a:p>
          <a:p>
            <a:r>
              <a:rPr lang="en-US" dirty="0"/>
              <a:t>      void display()</a:t>
            </a:r>
          </a:p>
          <a:p>
            <a:r>
              <a:rPr lang="en-US" dirty="0"/>
              <a:t>      {</a:t>
            </a:r>
          </a:p>
          <a:p>
            <a:r>
              <a:rPr lang="en-US" dirty="0"/>
              <a:t>       </a:t>
            </a:r>
            <a:r>
              <a:rPr lang="en-US" dirty="0" smtClean="0"/>
              <a:t> </a:t>
            </a:r>
            <a:r>
              <a:rPr lang="en-US" dirty="0" err="1"/>
              <a:t>cout</a:t>
            </a:r>
            <a:r>
              <a:rPr lang="en-US" dirty="0"/>
              <a:t>&lt;&lt;"It's Second Derived Class!"&lt;&lt;</a:t>
            </a:r>
            <a:r>
              <a:rPr lang="en-US" dirty="0" err="1"/>
              <a:t>endl</a:t>
            </a:r>
            <a:r>
              <a:rPr lang="en-US" dirty="0"/>
              <a:t>;</a:t>
            </a:r>
          </a:p>
          <a:p>
            <a:r>
              <a:rPr lang="en-US" dirty="0"/>
              <a:t>      }</a:t>
            </a:r>
          </a:p>
          <a:p>
            <a:r>
              <a:rPr lang="en-US" dirty="0"/>
              <a:t>};</a:t>
            </a:r>
          </a:p>
          <a:p>
            <a:r>
              <a:rPr lang="en-US" b="1" dirty="0" smtClean="0"/>
              <a:t>int </a:t>
            </a:r>
            <a:r>
              <a:rPr lang="en-US" b="1" dirty="0"/>
              <a:t>main()</a:t>
            </a:r>
          </a:p>
          <a:p>
            <a:r>
              <a:rPr lang="en-US" dirty="0"/>
              <a:t>{</a:t>
            </a:r>
          </a:p>
          <a:p>
            <a:r>
              <a:rPr lang="en-US" dirty="0"/>
              <a:t>      </a:t>
            </a:r>
            <a:r>
              <a:rPr lang="en-US" b="1" dirty="0">
                <a:solidFill>
                  <a:srgbClr val="FF0000"/>
                </a:solidFill>
              </a:rPr>
              <a:t>base *</a:t>
            </a:r>
            <a:r>
              <a:rPr lang="en-US" b="1" dirty="0" err="1">
                <a:solidFill>
                  <a:srgbClr val="FF0000"/>
                </a:solidFill>
              </a:rPr>
              <a:t>basepointer</a:t>
            </a:r>
            <a:r>
              <a:rPr lang="en-US" b="1" dirty="0">
                <a:solidFill>
                  <a:srgbClr val="FF0000"/>
                </a:solidFill>
              </a:rPr>
              <a:t>;</a:t>
            </a:r>
          </a:p>
          <a:p>
            <a:r>
              <a:rPr lang="en-US" dirty="0"/>
              <a:t>      derived1 d1;</a:t>
            </a:r>
          </a:p>
          <a:p>
            <a:r>
              <a:rPr lang="en-US" dirty="0"/>
              <a:t>      derived2 d2</a:t>
            </a:r>
            <a:r>
              <a:rPr lang="en-US" dirty="0" smtClean="0"/>
              <a:t>;</a:t>
            </a:r>
            <a:endParaRPr lang="en-US" dirty="0"/>
          </a:p>
          <a:p>
            <a:r>
              <a:rPr lang="en-US" dirty="0"/>
              <a:t>      </a:t>
            </a:r>
            <a:r>
              <a:rPr lang="en-US" b="1" dirty="0" err="1">
                <a:solidFill>
                  <a:srgbClr val="FF0000"/>
                </a:solidFill>
              </a:rPr>
              <a:t>basepointer</a:t>
            </a:r>
            <a:r>
              <a:rPr lang="en-US" b="1" dirty="0">
                <a:solidFill>
                  <a:srgbClr val="FF0000"/>
                </a:solidFill>
              </a:rPr>
              <a:t>=&amp;d1;</a:t>
            </a:r>
          </a:p>
          <a:p>
            <a:r>
              <a:rPr lang="en-US" dirty="0"/>
              <a:t>      </a:t>
            </a:r>
            <a:r>
              <a:rPr lang="en-US" dirty="0" err="1"/>
              <a:t>basepointer</a:t>
            </a:r>
            <a:r>
              <a:rPr lang="en-US" dirty="0"/>
              <a:t>-&gt;display</a:t>
            </a:r>
            <a:r>
              <a:rPr lang="en-US" dirty="0" smtClean="0"/>
              <a:t>();</a:t>
            </a:r>
            <a:endParaRPr lang="en-US" dirty="0"/>
          </a:p>
          <a:p>
            <a:r>
              <a:rPr lang="en-US" dirty="0"/>
              <a:t>       </a:t>
            </a:r>
            <a:r>
              <a:rPr lang="en-US" b="1" dirty="0" err="1">
                <a:solidFill>
                  <a:srgbClr val="FF0000"/>
                </a:solidFill>
              </a:rPr>
              <a:t>basepointer</a:t>
            </a:r>
            <a:r>
              <a:rPr lang="en-US" b="1" dirty="0">
                <a:solidFill>
                  <a:srgbClr val="FF0000"/>
                </a:solidFill>
              </a:rPr>
              <a:t>=&amp;d2;</a:t>
            </a:r>
          </a:p>
          <a:p>
            <a:r>
              <a:rPr lang="en-US" dirty="0"/>
              <a:t>       </a:t>
            </a:r>
            <a:r>
              <a:rPr lang="en-US" dirty="0" err="1"/>
              <a:t>basepointer</a:t>
            </a:r>
            <a:r>
              <a:rPr lang="en-US" dirty="0"/>
              <a:t>-&gt;display();</a:t>
            </a:r>
          </a:p>
          <a:p>
            <a:r>
              <a:rPr lang="en-US" dirty="0"/>
              <a:t>      </a:t>
            </a:r>
            <a:r>
              <a:rPr lang="en-US" b="1" dirty="0"/>
              <a:t>return 0;</a:t>
            </a:r>
          </a:p>
          <a:p>
            <a:r>
              <a:rPr lang="en-US" dirty="0"/>
              <a:t>}</a:t>
            </a:r>
          </a:p>
          <a:p>
            <a:endParaRPr lang="en-US" dirty="0"/>
          </a:p>
        </p:txBody>
      </p:sp>
    </p:spTree>
    <p:extLst>
      <p:ext uri="{BB962C8B-B14F-4D97-AF65-F5344CB8AC3E}">
        <p14:creationId xmlns:p14="http://schemas.microsoft.com/office/powerpoint/2010/main" val="7498291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style>
          <a:lnRef idx="2">
            <a:schemeClr val="accent4"/>
          </a:lnRef>
          <a:fillRef idx="1">
            <a:schemeClr val="lt1"/>
          </a:fillRef>
          <a:effectRef idx="0">
            <a:schemeClr val="accent4"/>
          </a:effectRef>
          <a:fontRef idx="minor">
            <a:schemeClr val="dk1"/>
          </a:fontRef>
        </p:style>
        <p:txBody>
          <a:bodyPr>
            <a:normAutofit/>
          </a:bodyPr>
          <a:lstStyle/>
          <a:p>
            <a:r>
              <a:rPr lang="en-US" dirty="0" smtClean="0">
                <a:latin typeface="Cooper Black" pitchFamily="18" charset="0"/>
              </a:rPr>
              <a:t>Pointer to Derived Classes</a:t>
            </a:r>
            <a:endParaRPr lang="en-US" dirty="0">
              <a:latin typeface="Cooper Black" pitchFamily="18" charset="0"/>
            </a:endParaRPr>
          </a:p>
        </p:txBody>
      </p:sp>
      <p:sp>
        <p:nvSpPr>
          <p:cNvPr id="3" name="Content Placeholder 2"/>
          <p:cNvSpPr>
            <a:spLocks noGrp="1"/>
          </p:cNvSpPr>
          <p:nvPr>
            <p:ph idx="1"/>
          </p:nvPr>
        </p:nvSpPr>
        <p:spPr>
          <a:xfrm>
            <a:off x="457200" y="990600"/>
            <a:ext cx="8229600" cy="5867400"/>
          </a:xfrm>
        </p:spPr>
        <p:txBody>
          <a:bodyPr>
            <a:normAutofit fontScale="47500" lnSpcReduction="20000"/>
          </a:bodyPr>
          <a:lstStyle/>
          <a:p>
            <a:pPr marL="0" indent="0">
              <a:buNone/>
            </a:pPr>
            <a:r>
              <a:rPr lang="en-US" sz="4000" b="1" dirty="0"/>
              <a:t>#include&lt;</a:t>
            </a:r>
            <a:r>
              <a:rPr lang="en-US" sz="4000" b="1" dirty="0" err="1"/>
              <a:t>iostream</a:t>
            </a:r>
            <a:r>
              <a:rPr lang="en-US" sz="4000" b="1" dirty="0"/>
              <a:t>&gt;</a:t>
            </a:r>
          </a:p>
          <a:p>
            <a:pPr marL="0" indent="0">
              <a:buNone/>
            </a:pPr>
            <a:r>
              <a:rPr lang="en-US" sz="4000" b="1" dirty="0"/>
              <a:t>using namespace </a:t>
            </a:r>
            <a:r>
              <a:rPr lang="en-US" sz="4000" b="1" dirty="0" err="1"/>
              <a:t>std</a:t>
            </a:r>
            <a:r>
              <a:rPr lang="en-US" sz="4000" b="1" dirty="0"/>
              <a:t>;</a:t>
            </a:r>
          </a:p>
          <a:p>
            <a:pPr marL="0" indent="0">
              <a:buNone/>
            </a:pPr>
            <a:r>
              <a:rPr lang="en-US" sz="4000" b="1" dirty="0" smtClean="0"/>
              <a:t>class </a:t>
            </a:r>
            <a:r>
              <a:rPr lang="en-US" sz="4000" b="1" dirty="0"/>
              <a:t>base</a:t>
            </a:r>
          </a:p>
          <a:p>
            <a:pPr marL="0" indent="0">
              <a:buNone/>
            </a:pPr>
            <a:r>
              <a:rPr lang="en-US" sz="4000" dirty="0" smtClean="0"/>
              <a:t>{public</a:t>
            </a:r>
            <a:r>
              <a:rPr lang="en-US" sz="4000" dirty="0"/>
              <a:t>:</a:t>
            </a:r>
          </a:p>
          <a:p>
            <a:pPr marL="0" indent="0">
              <a:buNone/>
            </a:pPr>
            <a:r>
              <a:rPr lang="en-US" sz="4000" dirty="0"/>
              <a:t>      </a:t>
            </a:r>
            <a:r>
              <a:rPr lang="en-US" sz="4000" b="1" dirty="0" smtClean="0">
                <a:solidFill>
                  <a:srgbClr val="00B050"/>
                </a:solidFill>
              </a:rPr>
              <a:t>virtual void </a:t>
            </a:r>
            <a:r>
              <a:rPr lang="en-US" sz="4000" b="1" dirty="0">
                <a:solidFill>
                  <a:srgbClr val="00B050"/>
                </a:solidFill>
              </a:rPr>
              <a:t>display()</a:t>
            </a:r>
          </a:p>
          <a:p>
            <a:pPr marL="0" indent="0">
              <a:buNone/>
            </a:pPr>
            <a:r>
              <a:rPr lang="en-US" sz="4000" dirty="0"/>
              <a:t>      {</a:t>
            </a:r>
          </a:p>
          <a:p>
            <a:pPr marL="0" indent="0">
              <a:buNone/>
            </a:pPr>
            <a:r>
              <a:rPr lang="en-US" sz="4000" dirty="0"/>
              <a:t>            </a:t>
            </a:r>
            <a:r>
              <a:rPr lang="en-US" sz="4000" dirty="0" err="1"/>
              <a:t>cout</a:t>
            </a:r>
            <a:r>
              <a:rPr lang="en-US" sz="4000" dirty="0"/>
              <a:t>&lt;&lt;"It's Base Class!"&lt;&lt;</a:t>
            </a:r>
            <a:r>
              <a:rPr lang="en-US" sz="4000" dirty="0" err="1"/>
              <a:t>endl</a:t>
            </a:r>
            <a:r>
              <a:rPr lang="en-US" sz="4000" dirty="0"/>
              <a:t>;</a:t>
            </a:r>
          </a:p>
          <a:p>
            <a:pPr marL="0" indent="0">
              <a:buNone/>
            </a:pPr>
            <a:r>
              <a:rPr lang="en-US" sz="4000" dirty="0"/>
              <a:t>      </a:t>
            </a:r>
            <a:r>
              <a:rPr lang="en-US" sz="4000" dirty="0" smtClean="0"/>
              <a:t>}</a:t>
            </a:r>
          </a:p>
          <a:p>
            <a:pPr marL="0" indent="0">
              <a:buNone/>
            </a:pPr>
            <a:r>
              <a:rPr lang="en-US" sz="4000" dirty="0"/>
              <a:t> </a:t>
            </a:r>
            <a:r>
              <a:rPr lang="en-US" sz="4000" b="1" dirty="0"/>
              <a:t>void </a:t>
            </a:r>
            <a:r>
              <a:rPr lang="en-US" sz="4000" b="1" dirty="0" err="1"/>
              <a:t>nonvirtual</a:t>
            </a:r>
            <a:r>
              <a:rPr lang="en-US" sz="4000" b="1" dirty="0"/>
              <a:t>()</a:t>
            </a:r>
          </a:p>
          <a:p>
            <a:pPr marL="0" indent="0">
              <a:buNone/>
            </a:pPr>
            <a:r>
              <a:rPr lang="en-US" sz="4000" dirty="0"/>
              <a:t>      </a:t>
            </a:r>
            <a:r>
              <a:rPr lang="en-US" sz="4000" dirty="0" smtClean="0"/>
              <a:t>{</a:t>
            </a:r>
            <a:r>
              <a:rPr lang="en-US" sz="4000" dirty="0" err="1" smtClean="0"/>
              <a:t>cout</a:t>
            </a:r>
            <a:r>
              <a:rPr lang="en-US" sz="4000" dirty="0"/>
              <a:t>&lt;&lt;"It's Non-Virtual Base Class!"&lt;&lt;</a:t>
            </a:r>
            <a:r>
              <a:rPr lang="en-US" sz="4000" dirty="0" err="1"/>
              <a:t>endl</a:t>
            </a:r>
            <a:r>
              <a:rPr lang="en-US" sz="4000" dirty="0" smtClean="0"/>
              <a:t>;}</a:t>
            </a:r>
            <a:endParaRPr lang="en-US" sz="4000" dirty="0"/>
          </a:p>
          <a:p>
            <a:pPr marL="0" indent="0">
              <a:buNone/>
            </a:pPr>
            <a:r>
              <a:rPr lang="en-US" sz="4000" dirty="0"/>
              <a:t>};</a:t>
            </a:r>
          </a:p>
          <a:p>
            <a:pPr marL="0" indent="0">
              <a:buNone/>
            </a:pPr>
            <a:r>
              <a:rPr lang="en-US" sz="4000" b="1" dirty="0"/>
              <a:t>class derived1:public base</a:t>
            </a:r>
          </a:p>
          <a:p>
            <a:pPr marL="0" indent="0">
              <a:buNone/>
            </a:pPr>
            <a:r>
              <a:rPr lang="en-US" sz="4000" dirty="0" smtClean="0"/>
              <a:t>{ </a:t>
            </a:r>
            <a:r>
              <a:rPr lang="en-US" sz="4000" dirty="0"/>
              <a:t>public:</a:t>
            </a:r>
          </a:p>
          <a:p>
            <a:pPr marL="0" indent="0">
              <a:buNone/>
            </a:pPr>
            <a:r>
              <a:rPr lang="en-US" sz="4000" dirty="0"/>
              <a:t>   </a:t>
            </a:r>
            <a:r>
              <a:rPr lang="en-US" sz="4000" b="1" dirty="0" smtClean="0"/>
              <a:t>void </a:t>
            </a:r>
            <a:r>
              <a:rPr lang="en-US" sz="4000" b="1" dirty="0"/>
              <a:t>display()</a:t>
            </a:r>
          </a:p>
          <a:p>
            <a:pPr marL="0" indent="0">
              <a:buNone/>
            </a:pPr>
            <a:r>
              <a:rPr lang="en-US" sz="4000" dirty="0"/>
              <a:t>      {</a:t>
            </a:r>
          </a:p>
          <a:p>
            <a:pPr marL="0" indent="0">
              <a:buNone/>
            </a:pPr>
            <a:r>
              <a:rPr lang="en-US" sz="4000" dirty="0"/>
              <a:t>   </a:t>
            </a:r>
            <a:r>
              <a:rPr lang="en-US" sz="4000" dirty="0" smtClean="0"/>
              <a:t> </a:t>
            </a:r>
            <a:r>
              <a:rPr lang="en-US" sz="4000" dirty="0" err="1"/>
              <a:t>cout</a:t>
            </a:r>
            <a:r>
              <a:rPr lang="en-US" sz="4000" dirty="0"/>
              <a:t>&lt;&lt;"It's First Derived Class!"&lt;&lt;</a:t>
            </a:r>
            <a:r>
              <a:rPr lang="en-US" sz="4000" dirty="0" err="1"/>
              <a:t>endl</a:t>
            </a:r>
            <a:r>
              <a:rPr lang="en-US" sz="4000" dirty="0"/>
              <a:t>;</a:t>
            </a:r>
          </a:p>
          <a:p>
            <a:pPr marL="0" indent="0">
              <a:buNone/>
            </a:pPr>
            <a:r>
              <a:rPr lang="en-US" sz="4000" dirty="0"/>
              <a:t>      </a:t>
            </a:r>
            <a:r>
              <a:rPr lang="en-US" sz="4000" dirty="0" smtClean="0"/>
              <a:t>}</a:t>
            </a:r>
          </a:p>
          <a:p>
            <a:pPr marL="0" indent="0">
              <a:buNone/>
            </a:pPr>
            <a:r>
              <a:rPr lang="en-US" sz="4000" dirty="0"/>
              <a:t> </a:t>
            </a:r>
            <a:r>
              <a:rPr lang="en-US" sz="4000" b="1" dirty="0"/>
              <a:t>void </a:t>
            </a:r>
            <a:r>
              <a:rPr lang="en-US" sz="4000" b="1" dirty="0" err="1"/>
              <a:t>nonvirtual</a:t>
            </a:r>
            <a:r>
              <a:rPr lang="en-US" sz="4000" b="1" dirty="0" smtClean="0"/>
              <a:t>()</a:t>
            </a:r>
          </a:p>
          <a:p>
            <a:pPr marL="0" indent="0">
              <a:buNone/>
            </a:pPr>
            <a:r>
              <a:rPr lang="en-US" sz="4000" dirty="0" smtClean="0"/>
              <a:t>{</a:t>
            </a:r>
            <a:r>
              <a:rPr lang="en-US" sz="4000" dirty="0" err="1" smtClean="0"/>
              <a:t>cout</a:t>
            </a:r>
            <a:r>
              <a:rPr lang="en-US" sz="4000" dirty="0"/>
              <a:t>&lt;&lt;"It's Non-Virtual Base Class!"&lt;&lt;</a:t>
            </a:r>
            <a:r>
              <a:rPr lang="en-US" sz="4000" dirty="0" err="1"/>
              <a:t>endl</a:t>
            </a:r>
            <a:r>
              <a:rPr lang="en-US" sz="4000" dirty="0" smtClean="0"/>
              <a:t>; </a:t>
            </a:r>
            <a:r>
              <a:rPr lang="en-US" sz="4000" dirty="0"/>
              <a:t>}</a:t>
            </a:r>
          </a:p>
          <a:p>
            <a:pPr marL="0" indent="0">
              <a:buNone/>
            </a:pPr>
            <a:r>
              <a:rPr lang="en-US" sz="4000" dirty="0"/>
              <a:t>};</a:t>
            </a:r>
          </a:p>
          <a:p>
            <a:pPr marL="0" indent="0">
              <a:buNone/>
            </a:pPr>
            <a:endParaRPr lang="en-US" dirty="0"/>
          </a:p>
          <a:p>
            <a:endParaRPr lang="en-US" dirty="0"/>
          </a:p>
        </p:txBody>
      </p:sp>
      <p:cxnSp>
        <p:nvCxnSpPr>
          <p:cNvPr id="5" name="Straight Connector 4"/>
          <p:cNvCxnSpPr/>
          <p:nvPr/>
        </p:nvCxnSpPr>
        <p:spPr>
          <a:xfrm>
            <a:off x="5334000" y="990600"/>
            <a:ext cx="0" cy="586740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486400" y="1066800"/>
            <a:ext cx="3581400" cy="5909310"/>
          </a:xfrm>
          <a:prstGeom prst="rect">
            <a:avLst/>
          </a:prstGeom>
          <a:noFill/>
        </p:spPr>
        <p:txBody>
          <a:bodyPr wrap="square" rtlCol="0">
            <a:spAutoFit/>
          </a:bodyPr>
          <a:lstStyle/>
          <a:p>
            <a:r>
              <a:rPr lang="en-US" b="1" dirty="0"/>
              <a:t>class derived2:public base</a:t>
            </a:r>
          </a:p>
          <a:p>
            <a:r>
              <a:rPr lang="en-US" dirty="0" smtClean="0"/>
              <a:t>{</a:t>
            </a:r>
          </a:p>
          <a:p>
            <a:endParaRPr lang="en-US" dirty="0"/>
          </a:p>
          <a:p>
            <a:r>
              <a:rPr lang="en-US" dirty="0" smtClean="0"/>
              <a:t>};</a:t>
            </a:r>
            <a:endParaRPr lang="en-US" dirty="0"/>
          </a:p>
          <a:p>
            <a:r>
              <a:rPr lang="en-US" b="1" dirty="0" smtClean="0"/>
              <a:t>int </a:t>
            </a:r>
            <a:r>
              <a:rPr lang="en-US" b="1" dirty="0"/>
              <a:t>main()</a:t>
            </a:r>
          </a:p>
          <a:p>
            <a:r>
              <a:rPr lang="en-US" dirty="0"/>
              <a:t>{</a:t>
            </a:r>
          </a:p>
          <a:p>
            <a:r>
              <a:rPr lang="en-US" dirty="0"/>
              <a:t>      </a:t>
            </a:r>
            <a:r>
              <a:rPr lang="en-US" b="1" dirty="0">
                <a:solidFill>
                  <a:srgbClr val="FF0000"/>
                </a:solidFill>
              </a:rPr>
              <a:t>base *</a:t>
            </a:r>
            <a:r>
              <a:rPr lang="en-US" b="1" dirty="0" err="1">
                <a:solidFill>
                  <a:srgbClr val="FF0000"/>
                </a:solidFill>
              </a:rPr>
              <a:t>basepointer</a:t>
            </a:r>
            <a:r>
              <a:rPr lang="en-US" b="1" dirty="0">
                <a:solidFill>
                  <a:srgbClr val="FF0000"/>
                </a:solidFill>
              </a:rPr>
              <a:t>;</a:t>
            </a:r>
          </a:p>
          <a:p>
            <a:r>
              <a:rPr lang="en-US" dirty="0"/>
              <a:t>      derived1 d1;</a:t>
            </a:r>
          </a:p>
          <a:p>
            <a:r>
              <a:rPr lang="en-US" dirty="0"/>
              <a:t>      derived2 d2</a:t>
            </a:r>
            <a:r>
              <a:rPr lang="en-US" dirty="0" smtClean="0"/>
              <a:t>;</a:t>
            </a:r>
          </a:p>
          <a:p>
            <a:endParaRPr lang="en-US" dirty="0"/>
          </a:p>
          <a:p>
            <a:r>
              <a:rPr lang="en-US" dirty="0"/>
              <a:t>      </a:t>
            </a:r>
            <a:r>
              <a:rPr lang="en-US" b="1" dirty="0" err="1">
                <a:solidFill>
                  <a:srgbClr val="FF0000"/>
                </a:solidFill>
              </a:rPr>
              <a:t>basepointer</a:t>
            </a:r>
            <a:r>
              <a:rPr lang="en-US" b="1" dirty="0">
                <a:solidFill>
                  <a:srgbClr val="FF0000"/>
                </a:solidFill>
              </a:rPr>
              <a:t>=&amp;d1;</a:t>
            </a:r>
          </a:p>
          <a:p>
            <a:r>
              <a:rPr lang="en-US" dirty="0"/>
              <a:t>      </a:t>
            </a:r>
            <a:r>
              <a:rPr lang="en-US" dirty="0" err="1"/>
              <a:t>basepointer</a:t>
            </a:r>
            <a:r>
              <a:rPr lang="en-US" dirty="0"/>
              <a:t>-&gt;display</a:t>
            </a:r>
            <a:r>
              <a:rPr lang="en-US" dirty="0" smtClean="0"/>
              <a:t>();</a:t>
            </a:r>
          </a:p>
          <a:p>
            <a:r>
              <a:rPr lang="en-US" dirty="0" smtClean="0"/>
              <a:t>      </a:t>
            </a:r>
            <a:r>
              <a:rPr lang="en-US" dirty="0" err="1" smtClean="0"/>
              <a:t>basepointer</a:t>
            </a:r>
            <a:r>
              <a:rPr lang="en-US" dirty="0" smtClean="0"/>
              <a:t>-</a:t>
            </a:r>
            <a:r>
              <a:rPr lang="en-US" dirty="0"/>
              <a:t>&gt;</a:t>
            </a:r>
            <a:r>
              <a:rPr lang="en-US" dirty="0" err="1"/>
              <a:t>nonvirtual</a:t>
            </a:r>
            <a:r>
              <a:rPr lang="en-US" dirty="0" smtClean="0"/>
              <a:t>();</a:t>
            </a:r>
          </a:p>
          <a:p>
            <a:endParaRPr lang="en-US" dirty="0"/>
          </a:p>
          <a:p>
            <a:r>
              <a:rPr lang="en-US" dirty="0"/>
              <a:t>       </a:t>
            </a:r>
            <a:r>
              <a:rPr lang="en-US" b="1" dirty="0" err="1">
                <a:solidFill>
                  <a:srgbClr val="FF0000"/>
                </a:solidFill>
              </a:rPr>
              <a:t>basepointer</a:t>
            </a:r>
            <a:r>
              <a:rPr lang="en-US" b="1" dirty="0">
                <a:solidFill>
                  <a:srgbClr val="FF0000"/>
                </a:solidFill>
              </a:rPr>
              <a:t>=&amp;d2;</a:t>
            </a:r>
          </a:p>
          <a:p>
            <a:r>
              <a:rPr lang="en-US" dirty="0"/>
              <a:t>       </a:t>
            </a:r>
            <a:r>
              <a:rPr lang="en-US" dirty="0" err="1"/>
              <a:t>basepointer</a:t>
            </a:r>
            <a:r>
              <a:rPr lang="en-US" dirty="0"/>
              <a:t>-&gt;display</a:t>
            </a:r>
            <a:r>
              <a:rPr lang="en-US" dirty="0" smtClean="0"/>
              <a:t>();</a:t>
            </a:r>
          </a:p>
          <a:p>
            <a:r>
              <a:rPr lang="en-US" dirty="0" smtClean="0"/>
              <a:t>       </a:t>
            </a:r>
            <a:r>
              <a:rPr lang="en-US" dirty="0" err="1" smtClean="0"/>
              <a:t>basepointer</a:t>
            </a:r>
            <a:r>
              <a:rPr lang="en-US" dirty="0" smtClean="0"/>
              <a:t>-</a:t>
            </a:r>
            <a:r>
              <a:rPr lang="en-US" dirty="0"/>
              <a:t>&gt;</a:t>
            </a:r>
            <a:r>
              <a:rPr lang="en-US" dirty="0" err="1"/>
              <a:t>nonvirtual</a:t>
            </a:r>
            <a:r>
              <a:rPr lang="en-US" dirty="0" smtClean="0"/>
              <a:t>();</a:t>
            </a:r>
          </a:p>
          <a:p>
            <a:endParaRPr lang="en-US" dirty="0"/>
          </a:p>
          <a:p>
            <a:r>
              <a:rPr lang="en-US" dirty="0"/>
              <a:t>      </a:t>
            </a:r>
            <a:r>
              <a:rPr lang="en-US" b="1" dirty="0"/>
              <a:t>return 0;</a:t>
            </a:r>
          </a:p>
          <a:p>
            <a:r>
              <a:rPr lang="en-US" dirty="0"/>
              <a:t>}</a:t>
            </a:r>
          </a:p>
          <a:p>
            <a:endParaRPr lang="en-US" dirty="0"/>
          </a:p>
        </p:txBody>
      </p:sp>
    </p:spTree>
    <p:extLst>
      <p:ext uri="{BB962C8B-B14F-4D97-AF65-F5344CB8AC3E}">
        <p14:creationId xmlns:p14="http://schemas.microsoft.com/office/powerpoint/2010/main" val="6576224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700" dirty="0" smtClean="0"/>
              <a:t>Polymorphic means </a:t>
            </a:r>
            <a:r>
              <a:rPr lang="en-US" sz="2700" dirty="0" smtClean="0">
                <a:solidFill>
                  <a:srgbClr val="0070C0"/>
                </a:solidFill>
              </a:rPr>
              <a:t>many forms </a:t>
            </a:r>
            <a:r>
              <a:rPr lang="en-US" sz="2700" dirty="0" smtClean="0"/>
              <a:t>(poly=many, morphic=forms). So, </a:t>
            </a:r>
            <a:r>
              <a:rPr lang="en-US" sz="2700" dirty="0"/>
              <a:t>a</a:t>
            </a:r>
            <a:r>
              <a:rPr lang="en-US" sz="2700" dirty="0" smtClean="0"/>
              <a:t> polymorphic object is a such kind of object which can have many forms and can work with different types within a program.</a:t>
            </a:r>
          </a:p>
          <a:p>
            <a:pPr algn="just"/>
            <a:r>
              <a:rPr lang="en-US" sz="2700" dirty="0" smtClean="0"/>
              <a:t>If a virtual function exists in a base class, then the pointer object of that base class can be used as a polymorphic object. </a:t>
            </a:r>
          </a:p>
          <a:p>
            <a:pPr algn="just"/>
            <a:r>
              <a:rPr lang="en-US" sz="2700" dirty="0" smtClean="0"/>
              <a:t>In such situation, the function is called </a:t>
            </a:r>
            <a:r>
              <a:rPr lang="en-US" sz="2700" b="1" dirty="0" smtClean="0">
                <a:solidFill>
                  <a:srgbClr val="00B050"/>
                </a:solidFill>
              </a:rPr>
              <a:t>polymorphic function</a:t>
            </a:r>
            <a:r>
              <a:rPr lang="en-US" sz="2700" dirty="0" smtClean="0"/>
              <a:t> and the class is called </a:t>
            </a:r>
            <a:r>
              <a:rPr lang="en-US" sz="2700" b="1" dirty="0" smtClean="0">
                <a:solidFill>
                  <a:srgbClr val="00B050"/>
                </a:solidFill>
              </a:rPr>
              <a:t>polymorphic class</a:t>
            </a:r>
            <a:r>
              <a:rPr lang="en-US" sz="2700" dirty="0" smtClean="0">
                <a:solidFill>
                  <a:srgbClr val="00B050"/>
                </a:solidFill>
              </a:rPr>
              <a:t>.</a:t>
            </a:r>
            <a:endParaRPr lang="en-US" sz="2700" dirty="0">
              <a:solidFill>
                <a:srgbClr val="00B050"/>
              </a:solidFill>
            </a:endParaRPr>
          </a:p>
        </p:txBody>
      </p:sp>
      <p:sp>
        <p:nvSpPr>
          <p:cNvPr id="4" name="Title 1"/>
          <p:cNvSpPr>
            <a:spLocks noGrp="1"/>
          </p:cNvSpPr>
          <p:nvPr>
            <p:ph type="title"/>
          </p:nvPr>
        </p:nvSpPr>
        <p:spPr/>
        <p:style>
          <a:lnRef idx="2">
            <a:schemeClr val="accent6"/>
          </a:lnRef>
          <a:fillRef idx="1">
            <a:schemeClr val="lt1"/>
          </a:fillRef>
          <a:effectRef idx="0">
            <a:schemeClr val="accent6"/>
          </a:effectRef>
          <a:fontRef idx="minor">
            <a:schemeClr val="dk1"/>
          </a:fontRef>
        </p:style>
        <p:txBody>
          <a:bodyPr>
            <a:noAutofit/>
          </a:bodyPr>
          <a:lstStyle/>
          <a:p>
            <a:r>
              <a:rPr lang="en-US" sz="3200" dirty="0" smtClean="0">
                <a:latin typeface="Cooper Black" pitchFamily="18" charset="0"/>
              </a:rPr>
              <a:t>Applying Polymor</a:t>
            </a:r>
            <a:r>
              <a:rPr lang="en-US" sz="3200" dirty="0" smtClean="0">
                <a:latin typeface="Cooper Black" pitchFamily="18" charset="0"/>
              </a:rPr>
              <a:t>phism using Virtual Function</a:t>
            </a:r>
            <a:endParaRPr lang="en-US" sz="3200" dirty="0">
              <a:latin typeface="Cooper Black" pitchFamily="18" charset="0"/>
            </a:endParaRPr>
          </a:p>
        </p:txBody>
      </p:sp>
    </p:spTree>
    <p:extLst>
      <p:ext uri="{BB962C8B-B14F-4D97-AF65-F5344CB8AC3E}">
        <p14:creationId xmlns:p14="http://schemas.microsoft.com/office/powerpoint/2010/main" val="17117454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800" dirty="0" smtClean="0"/>
              <a:t>It’s not possible to apply polymorphism if the member function of base class is not declared as a </a:t>
            </a:r>
            <a:r>
              <a:rPr lang="en-US" sz="2800" b="1" dirty="0" smtClean="0">
                <a:solidFill>
                  <a:srgbClr val="0070C0"/>
                </a:solidFill>
              </a:rPr>
              <a:t>virtual function</a:t>
            </a:r>
            <a:r>
              <a:rPr lang="en-US" sz="2800" dirty="0" smtClean="0"/>
              <a:t>.</a:t>
            </a:r>
          </a:p>
          <a:p>
            <a:pPr algn="just"/>
            <a:r>
              <a:rPr lang="en-US" sz="2800" dirty="0" smtClean="0"/>
              <a:t>Moreover, while overriding with derived class, the </a:t>
            </a:r>
            <a:r>
              <a:rPr lang="en-US" sz="2800" b="1" dirty="0" smtClean="0">
                <a:solidFill>
                  <a:srgbClr val="0070C0"/>
                </a:solidFill>
              </a:rPr>
              <a:t>return data type and parameter list </a:t>
            </a:r>
            <a:r>
              <a:rPr lang="en-US" sz="2800" dirty="0" smtClean="0"/>
              <a:t>of the base class must be matched.</a:t>
            </a:r>
            <a:endParaRPr lang="en-US" sz="2800" dirty="0"/>
          </a:p>
        </p:txBody>
      </p:sp>
      <p:sp>
        <p:nvSpPr>
          <p:cNvPr id="4" name="Title 1"/>
          <p:cNvSpPr>
            <a:spLocks noGrp="1"/>
          </p:cNvSpPr>
          <p:nvPr>
            <p:ph type="title"/>
          </p:nvPr>
        </p:nvSpPr>
        <p:spPr/>
        <p:style>
          <a:lnRef idx="2">
            <a:schemeClr val="accent6"/>
          </a:lnRef>
          <a:fillRef idx="1">
            <a:schemeClr val="lt1"/>
          </a:fillRef>
          <a:effectRef idx="0">
            <a:schemeClr val="accent6"/>
          </a:effectRef>
          <a:fontRef idx="minor">
            <a:schemeClr val="dk1"/>
          </a:fontRef>
        </p:style>
        <p:txBody>
          <a:bodyPr>
            <a:noAutofit/>
          </a:bodyPr>
          <a:lstStyle/>
          <a:p>
            <a:r>
              <a:rPr lang="en-US" sz="3200" dirty="0" smtClean="0">
                <a:latin typeface="Cooper Black" pitchFamily="18" charset="0"/>
              </a:rPr>
              <a:t>Applying Polymor</a:t>
            </a:r>
            <a:r>
              <a:rPr lang="en-US" sz="3200" dirty="0" smtClean="0">
                <a:latin typeface="Cooper Black" pitchFamily="18" charset="0"/>
              </a:rPr>
              <a:t>phism using Virtual Function</a:t>
            </a:r>
            <a:endParaRPr lang="en-US" sz="3200" dirty="0">
              <a:latin typeface="Cooper Black" pitchFamily="18" charset="0"/>
            </a:endParaRPr>
          </a:p>
        </p:txBody>
      </p:sp>
    </p:spTree>
    <p:extLst>
      <p:ext uri="{BB962C8B-B14F-4D97-AF65-F5344CB8AC3E}">
        <p14:creationId xmlns:p14="http://schemas.microsoft.com/office/powerpoint/2010/main" val="39234257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3400" y="1219200"/>
            <a:ext cx="8382000" cy="5334000"/>
          </a:xfrm>
        </p:spPr>
        <p:txBody>
          <a:bodyPr>
            <a:noAutofit/>
          </a:bodyPr>
          <a:lstStyle/>
          <a:p>
            <a:pPr marL="0" indent="0" algn="just">
              <a:buNone/>
            </a:pPr>
            <a:r>
              <a:rPr lang="en-US" sz="1800" b="1" dirty="0">
                <a:latin typeface="+mj-lt"/>
              </a:rPr>
              <a:t>#include&lt;</a:t>
            </a:r>
            <a:r>
              <a:rPr lang="en-US" sz="1800" b="1" dirty="0" err="1">
                <a:latin typeface="+mj-lt"/>
              </a:rPr>
              <a:t>iostream</a:t>
            </a:r>
            <a:r>
              <a:rPr lang="en-US" sz="1800" b="1" dirty="0">
                <a:latin typeface="+mj-lt"/>
              </a:rPr>
              <a:t>&gt;</a:t>
            </a:r>
          </a:p>
          <a:p>
            <a:pPr marL="0" indent="0" algn="just">
              <a:buNone/>
            </a:pPr>
            <a:r>
              <a:rPr lang="en-US" sz="1800" b="1" dirty="0">
                <a:latin typeface="+mj-lt"/>
              </a:rPr>
              <a:t>using namespace </a:t>
            </a:r>
            <a:r>
              <a:rPr lang="en-US" sz="1800" b="1" dirty="0" err="1">
                <a:latin typeface="+mj-lt"/>
              </a:rPr>
              <a:t>std</a:t>
            </a:r>
            <a:r>
              <a:rPr lang="en-US" sz="1800" b="1" dirty="0" smtClean="0">
                <a:latin typeface="+mj-lt"/>
              </a:rPr>
              <a:t>;</a:t>
            </a:r>
            <a:endParaRPr lang="en-US" sz="1800" b="1" dirty="0">
              <a:latin typeface="+mj-lt"/>
            </a:endParaRPr>
          </a:p>
          <a:p>
            <a:pPr marL="0" indent="0" algn="just">
              <a:buNone/>
            </a:pPr>
            <a:r>
              <a:rPr lang="en-US" sz="1800" b="1" dirty="0">
                <a:latin typeface="+mj-lt"/>
              </a:rPr>
              <a:t>class Shape</a:t>
            </a:r>
          </a:p>
          <a:p>
            <a:pPr marL="0" indent="0" algn="just">
              <a:buNone/>
            </a:pPr>
            <a:r>
              <a:rPr lang="en-US" sz="1800" dirty="0" smtClean="0">
                <a:latin typeface="+mj-lt"/>
              </a:rPr>
              <a:t>{public</a:t>
            </a:r>
            <a:r>
              <a:rPr lang="en-US" sz="1800" dirty="0">
                <a:latin typeface="+mj-lt"/>
              </a:rPr>
              <a:t>:</a:t>
            </a:r>
          </a:p>
          <a:p>
            <a:pPr marL="0" indent="0" algn="just">
              <a:buNone/>
            </a:pPr>
            <a:r>
              <a:rPr lang="en-US" sz="1800" dirty="0">
                <a:latin typeface="+mj-lt"/>
              </a:rPr>
              <a:t>      void type()</a:t>
            </a:r>
          </a:p>
          <a:p>
            <a:pPr marL="0" indent="0" algn="just">
              <a:buNone/>
            </a:pPr>
            <a:r>
              <a:rPr lang="en-US" sz="1800" dirty="0">
                <a:latin typeface="+mj-lt"/>
              </a:rPr>
              <a:t>      </a:t>
            </a:r>
            <a:r>
              <a:rPr lang="en-US" sz="1800" dirty="0" smtClean="0">
                <a:latin typeface="+mj-lt"/>
              </a:rPr>
              <a:t>{</a:t>
            </a:r>
            <a:r>
              <a:rPr lang="en-US" sz="1800" dirty="0" err="1" smtClean="0">
                <a:latin typeface="+mj-lt"/>
              </a:rPr>
              <a:t>cout</a:t>
            </a:r>
            <a:r>
              <a:rPr lang="en-US" sz="1800" dirty="0">
                <a:latin typeface="+mj-lt"/>
              </a:rPr>
              <a:t>&lt;&lt;"It's a Shape Object!"&lt;&lt;</a:t>
            </a:r>
            <a:r>
              <a:rPr lang="en-US" sz="1800" dirty="0" err="1">
                <a:latin typeface="+mj-lt"/>
              </a:rPr>
              <a:t>endl</a:t>
            </a:r>
            <a:r>
              <a:rPr lang="en-US" sz="1800" dirty="0" smtClean="0">
                <a:latin typeface="+mj-lt"/>
              </a:rPr>
              <a:t>; </a:t>
            </a:r>
            <a:r>
              <a:rPr lang="en-US" sz="1800" dirty="0">
                <a:latin typeface="+mj-lt"/>
              </a:rPr>
              <a:t>}</a:t>
            </a:r>
          </a:p>
          <a:p>
            <a:pPr marL="0" indent="0" algn="just">
              <a:buNone/>
            </a:pPr>
            <a:r>
              <a:rPr lang="en-US" sz="1800" dirty="0">
                <a:latin typeface="+mj-lt"/>
              </a:rPr>
              <a:t>};</a:t>
            </a:r>
          </a:p>
          <a:p>
            <a:pPr marL="0" indent="0" algn="just">
              <a:buNone/>
            </a:pPr>
            <a:r>
              <a:rPr lang="en-US" sz="1800" b="1" dirty="0">
                <a:latin typeface="+mj-lt"/>
              </a:rPr>
              <a:t>class Circle: public Shape</a:t>
            </a:r>
          </a:p>
          <a:p>
            <a:pPr marL="0" indent="0" algn="just">
              <a:buNone/>
            </a:pPr>
            <a:r>
              <a:rPr lang="en-US" sz="1800" dirty="0" smtClean="0">
                <a:latin typeface="+mj-lt"/>
              </a:rPr>
              <a:t>{public</a:t>
            </a:r>
            <a:r>
              <a:rPr lang="en-US" sz="1800" dirty="0">
                <a:latin typeface="+mj-lt"/>
              </a:rPr>
              <a:t>:</a:t>
            </a:r>
          </a:p>
          <a:p>
            <a:pPr marL="0" indent="0" algn="just">
              <a:buNone/>
            </a:pPr>
            <a:r>
              <a:rPr lang="en-US" sz="1800" dirty="0">
                <a:latin typeface="+mj-lt"/>
              </a:rPr>
              <a:t>      void type()</a:t>
            </a:r>
          </a:p>
          <a:p>
            <a:pPr marL="0" indent="0" algn="just">
              <a:buNone/>
            </a:pPr>
            <a:r>
              <a:rPr lang="en-US" sz="1800" dirty="0">
                <a:latin typeface="+mj-lt"/>
              </a:rPr>
              <a:t>      </a:t>
            </a:r>
            <a:r>
              <a:rPr lang="en-US" sz="1800" dirty="0" smtClean="0">
                <a:latin typeface="+mj-lt"/>
              </a:rPr>
              <a:t>{</a:t>
            </a:r>
            <a:r>
              <a:rPr lang="en-US" sz="1800" dirty="0" err="1" smtClean="0">
                <a:latin typeface="+mj-lt"/>
              </a:rPr>
              <a:t>cout</a:t>
            </a:r>
            <a:r>
              <a:rPr lang="en-US" sz="1800" dirty="0">
                <a:latin typeface="+mj-lt"/>
              </a:rPr>
              <a:t>&lt;&lt;"It's a Circle Object!"&lt;&lt;</a:t>
            </a:r>
            <a:r>
              <a:rPr lang="en-US" sz="1800" dirty="0" err="1">
                <a:latin typeface="+mj-lt"/>
              </a:rPr>
              <a:t>endl</a:t>
            </a:r>
            <a:r>
              <a:rPr lang="en-US" sz="1800" dirty="0" smtClean="0">
                <a:latin typeface="+mj-lt"/>
              </a:rPr>
              <a:t>; </a:t>
            </a:r>
            <a:r>
              <a:rPr lang="en-US" sz="1800" dirty="0">
                <a:latin typeface="+mj-lt"/>
              </a:rPr>
              <a:t>}</a:t>
            </a:r>
          </a:p>
          <a:p>
            <a:pPr marL="0" indent="0" algn="just">
              <a:buNone/>
            </a:pPr>
            <a:r>
              <a:rPr lang="en-US" sz="1800" dirty="0">
                <a:latin typeface="+mj-lt"/>
              </a:rPr>
              <a:t>};</a:t>
            </a:r>
          </a:p>
          <a:p>
            <a:pPr marL="0" indent="0" algn="just">
              <a:buNone/>
            </a:pPr>
            <a:r>
              <a:rPr lang="en-US" sz="1800" b="1" dirty="0">
                <a:latin typeface="+mj-lt"/>
              </a:rPr>
              <a:t>class </a:t>
            </a:r>
            <a:r>
              <a:rPr lang="en-US" sz="1800" b="1" dirty="0" err="1">
                <a:latin typeface="+mj-lt"/>
              </a:rPr>
              <a:t>Rectangle:public</a:t>
            </a:r>
            <a:r>
              <a:rPr lang="en-US" sz="1800" b="1" dirty="0">
                <a:latin typeface="+mj-lt"/>
              </a:rPr>
              <a:t> Shape</a:t>
            </a:r>
          </a:p>
          <a:p>
            <a:pPr marL="0" indent="0" algn="just">
              <a:buNone/>
            </a:pPr>
            <a:r>
              <a:rPr lang="en-US" sz="1800" dirty="0" smtClean="0">
                <a:latin typeface="+mj-lt"/>
              </a:rPr>
              <a:t>{public</a:t>
            </a:r>
            <a:r>
              <a:rPr lang="en-US" sz="1800" dirty="0">
                <a:latin typeface="+mj-lt"/>
              </a:rPr>
              <a:t>:</a:t>
            </a:r>
          </a:p>
          <a:p>
            <a:pPr marL="0" indent="0" algn="just">
              <a:buNone/>
            </a:pPr>
            <a:r>
              <a:rPr lang="en-US" sz="1800" dirty="0">
                <a:latin typeface="+mj-lt"/>
              </a:rPr>
              <a:t>      void type()</a:t>
            </a:r>
          </a:p>
          <a:p>
            <a:pPr marL="0" indent="0" algn="just">
              <a:buNone/>
            </a:pPr>
            <a:r>
              <a:rPr lang="en-US" sz="1800" dirty="0">
                <a:latin typeface="+mj-lt"/>
              </a:rPr>
              <a:t>   </a:t>
            </a:r>
            <a:r>
              <a:rPr lang="en-US" sz="1800" dirty="0" smtClean="0">
                <a:latin typeface="+mj-lt"/>
              </a:rPr>
              <a:t>{</a:t>
            </a:r>
            <a:r>
              <a:rPr lang="en-US" sz="1800" dirty="0" err="1" smtClean="0">
                <a:latin typeface="+mj-lt"/>
              </a:rPr>
              <a:t>cout</a:t>
            </a:r>
            <a:r>
              <a:rPr lang="en-US" sz="1800" dirty="0">
                <a:latin typeface="+mj-lt"/>
              </a:rPr>
              <a:t>&lt;&lt;"It's a Rectangle Object!"&lt;&lt;</a:t>
            </a:r>
            <a:r>
              <a:rPr lang="en-US" sz="1800" dirty="0" err="1">
                <a:latin typeface="+mj-lt"/>
              </a:rPr>
              <a:t>endl</a:t>
            </a:r>
            <a:r>
              <a:rPr lang="en-US" sz="1800" dirty="0" smtClean="0">
                <a:latin typeface="+mj-lt"/>
              </a:rPr>
              <a:t>;}</a:t>
            </a:r>
            <a:endParaRPr lang="en-US" sz="1800" dirty="0">
              <a:latin typeface="+mj-lt"/>
            </a:endParaRPr>
          </a:p>
          <a:p>
            <a:pPr marL="0" indent="0" algn="just">
              <a:buNone/>
            </a:pPr>
            <a:r>
              <a:rPr lang="en-US" sz="1800" dirty="0">
                <a:latin typeface="+mj-lt"/>
              </a:rPr>
              <a:t>};</a:t>
            </a:r>
          </a:p>
          <a:p>
            <a:pPr marL="0" indent="0" algn="just">
              <a:buNone/>
            </a:pPr>
            <a:endParaRPr lang="en-US" sz="1100" dirty="0">
              <a:latin typeface="+mj-lt"/>
            </a:endParaRPr>
          </a:p>
        </p:txBody>
      </p:sp>
      <p:sp>
        <p:nvSpPr>
          <p:cNvPr id="5" name="Title 1"/>
          <p:cNvSpPr>
            <a:spLocks noGrp="1"/>
          </p:cNvSpPr>
          <p:nvPr>
            <p:ph type="title"/>
          </p:nvPr>
        </p:nvSpPr>
        <p:spPr>
          <a:xfrm>
            <a:off x="533400" y="159327"/>
            <a:ext cx="8229600" cy="1059873"/>
          </a:xfrm>
        </p:spPr>
        <p:style>
          <a:lnRef idx="2">
            <a:schemeClr val="accent6"/>
          </a:lnRef>
          <a:fillRef idx="1">
            <a:schemeClr val="lt1"/>
          </a:fillRef>
          <a:effectRef idx="0">
            <a:schemeClr val="accent6"/>
          </a:effectRef>
          <a:fontRef idx="minor">
            <a:schemeClr val="dk1"/>
          </a:fontRef>
        </p:style>
        <p:txBody>
          <a:bodyPr>
            <a:noAutofit/>
          </a:bodyPr>
          <a:lstStyle/>
          <a:p>
            <a:r>
              <a:rPr lang="en-US" sz="3200" dirty="0" smtClean="0">
                <a:latin typeface="Cooper Black" pitchFamily="18" charset="0"/>
              </a:rPr>
              <a:t>Applying Polymor</a:t>
            </a:r>
            <a:r>
              <a:rPr lang="en-US" sz="3200" dirty="0" smtClean="0">
                <a:latin typeface="Cooper Black" pitchFamily="18" charset="0"/>
              </a:rPr>
              <a:t>phism using Virtual Function</a:t>
            </a:r>
            <a:endParaRPr lang="en-US" sz="3200" dirty="0">
              <a:latin typeface="Cooper Black" pitchFamily="18" charset="0"/>
            </a:endParaRPr>
          </a:p>
        </p:txBody>
      </p:sp>
      <p:cxnSp>
        <p:nvCxnSpPr>
          <p:cNvPr id="4" name="Straight Connector 3"/>
          <p:cNvCxnSpPr/>
          <p:nvPr/>
        </p:nvCxnSpPr>
        <p:spPr>
          <a:xfrm>
            <a:off x="4876800" y="1219200"/>
            <a:ext cx="0" cy="563880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075169" y="1253222"/>
            <a:ext cx="3992631" cy="5863144"/>
          </a:xfrm>
          <a:prstGeom prst="rect">
            <a:avLst/>
          </a:prstGeom>
          <a:noFill/>
        </p:spPr>
        <p:txBody>
          <a:bodyPr wrap="none" rtlCol="0">
            <a:spAutoFit/>
          </a:bodyPr>
          <a:lstStyle/>
          <a:p>
            <a:pPr algn="just"/>
            <a:r>
              <a:rPr lang="en-US" sz="1700" b="1" dirty="0"/>
              <a:t>class </a:t>
            </a:r>
            <a:r>
              <a:rPr lang="en-US" sz="1700" b="1" dirty="0" err="1"/>
              <a:t>Polygon:public</a:t>
            </a:r>
            <a:r>
              <a:rPr lang="en-US" sz="1700" b="1" dirty="0"/>
              <a:t> Shape</a:t>
            </a:r>
          </a:p>
          <a:p>
            <a:pPr algn="just"/>
            <a:r>
              <a:rPr lang="en-US" sz="1700" dirty="0" smtClean="0"/>
              <a:t>{public</a:t>
            </a:r>
            <a:r>
              <a:rPr lang="en-US" sz="1700" dirty="0"/>
              <a:t>:</a:t>
            </a:r>
          </a:p>
          <a:p>
            <a:pPr algn="just"/>
            <a:r>
              <a:rPr lang="en-US" sz="1700" dirty="0"/>
              <a:t>      void type()</a:t>
            </a:r>
          </a:p>
          <a:p>
            <a:pPr algn="just"/>
            <a:r>
              <a:rPr lang="en-US" sz="1700" dirty="0"/>
              <a:t>      </a:t>
            </a:r>
            <a:r>
              <a:rPr lang="en-US" sz="1700" dirty="0" smtClean="0"/>
              <a:t>{</a:t>
            </a:r>
            <a:r>
              <a:rPr lang="en-US" sz="1700" dirty="0" err="1" smtClean="0"/>
              <a:t>cout</a:t>
            </a:r>
            <a:r>
              <a:rPr lang="en-US" sz="1700" dirty="0"/>
              <a:t>&lt;&lt;"It's a Polygon Object!"&lt;&lt;</a:t>
            </a:r>
            <a:r>
              <a:rPr lang="en-US" sz="1700" dirty="0" err="1"/>
              <a:t>endl</a:t>
            </a:r>
            <a:r>
              <a:rPr lang="en-US" sz="1700" dirty="0" smtClean="0"/>
              <a:t>; </a:t>
            </a:r>
            <a:r>
              <a:rPr lang="en-US" sz="1700" dirty="0"/>
              <a:t>}</a:t>
            </a:r>
          </a:p>
          <a:p>
            <a:pPr algn="just"/>
            <a:r>
              <a:rPr lang="en-US" sz="1700" dirty="0" smtClean="0"/>
              <a:t>};</a:t>
            </a:r>
            <a:endParaRPr lang="en-US" sz="1700" dirty="0"/>
          </a:p>
          <a:p>
            <a:pPr algn="just"/>
            <a:r>
              <a:rPr lang="en-US" sz="1700" b="1" dirty="0"/>
              <a:t>int main()</a:t>
            </a:r>
          </a:p>
          <a:p>
            <a:pPr algn="just"/>
            <a:r>
              <a:rPr lang="en-US" sz="1700" dirty="0" smtClean="0"/>
              <a:t>{    Shape </a:t>
            </a:r>
            <a:r>
              <a:rPr lang="en-US" sz="1700" dirty="0"/>
              <a:t>*</a:t>
            </a:r>
            <a:r>
              <a:rPr lang="en-US" sz="1700" dirty="0" err="1"/>
              <a:t>ptr</a:t>
            </a:r>
            <a:r>
              <a:rPr lang="en-US" sz="1700" dirty="0"/>
              <a:t>;</a:t>
            </a:r>
          </a:p>
          <a:p>
            <a:pPr algn="just"/>
            <a:r>
              <a:rPr lang="en-US" sz="1700" dirty="0"/>
              <a:t>      Circle c;</a:t>
            </a:r>
          </a:p>
          <a:p>
            <a:pPr algn="just"/>
            <a:r>
              <a:rPr lang="en-US" sz="1700" dirty="0"/>
              <a:t>      Rectangle r;</a:t>
            </a:r>
          </a:p>
          <a:p>
            <a:pPr algn="just"/>
            <a:r>
              <a:rPr lang="en-US" sz="1700" dirty="0"/>
              <a:t>      Polygon p</a:t>
            </a:r>
            <a:r>
              <a:rPr lang="en-US" sz="1700" dirty="0" smtClean="0"/>
              <a:t>;</a:t>
            </a:r>
            <a:endParaRPr lang="en-US" sz="1700" dirty="0"/>
          </a:p>
          <a:p>
            <a:pPr algn="just"/>
            <a:r>
              <a:rPr lang="en-US" sz="1700" dirty="0"/>
              <a:t>      </a:t>
            </a:r>
            <a:r>
              <a:rPr lang="en-US" sz="1700" b="1" dirty="0" err="1">
                <a:solidFill>
                  <a:srgbClr val="FF0000"/>
                </a:solidFill>
              </a:rPr>
              <a:t>ptr</a:t>
            </a:r>
            <a:r>
              <a:rPr lang="en-US" sz="1700" b="1" dirty="0">
                <a:solidFill>
                  <a:srgbClr val="FF0000"/>
                </a:solidFill>
              </a:rPr>
              <a:t>=&amp;c;</a:t>
            </a:r>
          </a:p>
          <a:p>
            <a:pPr algn="just"/>
            <a:r>
              <a:rPr lang="en-US" sz="1700" b="1" dirty="0">
                <a:solidFill>
                  <a:srgbClr val="FF0000"/>
                </a:solidFill>
              </a:rPr>
              <a:t>      </a:t>
            </a:r>
            <a:r>
              <a:rPr lang="en-US" sz="1700" b="1" dirty="0" err="1">
                <a:solidFill>
                  <a:srgbClr val="FF0000"/>
                </a:solidFill>
              </a:rPr>
              <a:t>ptr</a:t>
            </a:r>
            <a:r>
              <a:rPr lang="en-US" sz="1700" b="1" dirty="0">
                <a:solidFill>
                  <a:srgbClr val="FF0000"/>
                </a:solidFill>
              </a:rPr>
              <a:t>-&gt;type</a:t>
            </a:r>
            <a:r>
              <a:rPr lang="en-US" sz="1700" b="1" dirty="0" smtClean="0">
                <a:solidFill>
                  <a:srgbClr val="FF0000"/>
                </a:solidFill>
              </a:rPr>
              <a:t>();</a:t>
            </a:r>
            <a:endParaRPr lang="en-US" sz="1700" b="1" dirty="0">
              <a:solidFill>
                <a:srgbClr val="FF0000"/>
              </a:solidFill>
            </a:endParaRPr>
          </a:p>
          <a:p>
            <a:pPr algn="just"/>
            <a:r>
              <a:rPr lang="en-US" sz="1700" b="1" dirty="0">
                <a:solidFill>
                  <a:srgbClr val="FF0000"/>
                </a:solidFill>
              </a:rPr>
              <a:t>       </a:t>
            </a:r>
            <a:r>
              <a:rPr lang="en-US" sz="1700" b="1" dirty="0" err="1">
                <a:solidFill>
                  <a:srgbClr val="FF0000"/>
                </a:solidFill>
              </a:rPr>
              <a:t>ptr</a:t>
            </a:r>
            <a:r>
              <a:rPr lang="en-US" sz="1700" b="1" dirty="0">
                <a:solidFill>
                  <a:srgbClr val="FF0000"/>
                </a:solidFill>
              </a:rPr>
              <a:t>=&amp;r;</a:t>
            </a:r>
          </a:p>
          <a:p>
            <a:pPr algn="just"/>
            <a:r>
              <a:rPr lang="en-US" sz="1700" b="1" dirty="0">
                <a:solidFill>
                  <a:srgbClr val="FF0000"/>
                </a:solidFill>
              </a:rPr>
              <a:t>      </a:t>
            </a:r>
            <a:r>
              <a:rPr lang="en-US" sz="1700" b="1" dirty="0" err="1">
                <a:solidFill>
                  <a:srgbClr val="FF0000"/>
                </a:solidFill>
              </a:rPr>
              <a:t>ptr</a:t>
            </a:r>
            <a:r>
              <a:rPr lang="en-US" sz="1700" b="1" dirty="0">
                <a:solidFill>
                  <a:srgbClr val="FF0000"/>
                </a:solidFill>
              </a:rPr>
              <a:t>-&gt;type</a:t>
            </a:r>
            <a:r>
              <a:rPr lang="en-US" sz="1700" b="1" dirty="0" smtClean="0">
                <a:solidFill>
                  <a:srgbClr val="FF0000"/>
                </a:solidFill>
              </a:rPr>
              <a:t>();</a:t>
            </a:r>
            <a:endParaRPr lang="en-US" sz="1700" b="1" dirty="0">
              <a:solidFill>
                <a:srgbClr val="FF0000"/>
              </a:solidFill>
            </a:endParaRPr>
          </a:p>
          <a:p>
            <a:pPr algn="just"/>
            <a:r>
              <a:rPr lang="en-US" sz="1700" b="1" dirty="0">
                <a:solidFill>
                  <a:srgbClr val="FF0000"/>
                </a:solidFill>
              </a:rPr>
              <a:t>       </a:t>
            </a:r>
            <a:r>
              <a:rPr lang="en-US" sz="1700" b="1" dirty="0" err="1">
                <a:solidFill>
                  <a:srgbClr val="FF0000"/>
                </a:solidFill>
              </a:rPr>
              <a:t>ptr</a:t>
            </a:r>
            <a:r>
              <a:rPr lang="en-US" sz="1700" b="1" dirty="0">
                <a:solidFill>
                  <a:srgbClr val="FF0000"/>
                </a:solidFill>
              </a:rPr>
              <a:t>=&amp;p;</a:t>
            </a:r>
          </a:p>
          <a:p>
            <a:pPr algn="just"/>
            <a:r>
              <a:rPr lang="en-US" sz="1700" b="1" dirty="0">
                <a:solidFill>
                  <a:srgbClr val="FF0000"/>
                </a:solidFill>
              </a:rPr>
              <a:t>      </a:t>
            </a:r>
            <a:r>
              <a:rPr lang="en-US" sz="1700" b="1" dirty="0" err="1">
                <a:solidFill>
                  <a:srgbClr val="FF0000"/>
                </a:solidFill>
              </a:rPr>
              <a:t>ptr</a:t>
            </a:r>
            <a:r>
              <a:rPr lang="en-US" sz="1700" b="1" dirty="0">
                <a:solidFill>
                  <a:srgbClr val="FF0000"/>
                </a:solidFill>
              </a:rPr>
              <a:t>-&gt;type();</a:t>
            </a:r>
          </a:p>
          <a:p>
            <a:pPr algn="just"/>
            <a:endParaRPr lang="en-US" sz="1700" dirty="0"/>
          </a:p>
          <a:p>
            <a:pPr algn="just"/>
            <a:r>
              <a:rPr lang="en-US" sz="1700" dirty="0"/>
              <a:t>      </a:t>
            </a:r>
            <a:r>
              <a:rPr lang="en-US" sz="1700" b="1" dirty="0" err="1" smtClean="0">
                <a:solidFill>
                  <a:srgbClr val="FF0000"/>
                </a:solidFill>
              </a:rPr>
              <a:t>c.type</a:t>
            </a:r>
            <a:r>
              <a:rPr lang="en-US" sz="1700" b="1" dirty="0">
                <a:solidFill>
                  <a:srgbClr val="FF0000"/>
                </a:solidFill>
              </a:rPr>
              <a:t>();</a:t>
            </a:r>
          </a:p>
          <a:p>
            <a:pPr algn="just"/>
            <a:r>
              <a:rPr lang="en-US" sz="1700" b="1" dirty="0">
                <a:solidFill>
                  <a:srgbClr val="FF0000"/>
                </a:solidFill>
              </a:rPr>
              <a:t>      </a:t>
            </a:r>
            <a:r>
              <a:rPr lang="en-US" sz="1700" b="1" dirty="0" err="1">
                <a:solidFill>
                  <a:srgbClr val="FF0000"/>
                </a:solidFill>
              </a:rPr>
              <a:t>r.type</a:t>
            </a:r>
            <a:r>
              <a:rPr lang="en-US" sz="1700" b="1" dirty="0">
                <a:solidFill>
                  <a:srgbClr val="FF0000"/>
                </a:solidFill>
              </a:rPr>
              <a:t>();</a:t>
            </a:r>
          </a:p>
          <a:p>
            <a:pPr algn="just"/>
            <a:r>
              <a:rPr lang="en-US" sz="1700" b="1" dirty="0">
                <a:solidFill>
                  <a:srgbClr val="FF0000"/>
                </a:solidFill>
              </a:rPr>
              <a:t>      </a:t>
            </a:r>
            <a:r>
              <a:rPr lang="en-US" sz="1700" b="1" dirty="0" err="1">
                <a:solidFill>
                  <a:srgbClr val="FF0000"/>
                </a:solidFill>
              </a:rPr>
              <a:t>p.type</a:t>
            </a:r>
            <a:r>
              <a:rPr lang="en-US" sz="1700" b="1" dirty="0">
                <a:solidFill>
                  <a:srgbClr val="FF0000"/>
                </a:solidFill>
              </a:rPr>
              <a:t>();</a:t>
            </a:r>
          </a:p>
          <a:p>
            <a:pPr algn="just"/>
            <a:r>
              <a:rPr lang="en-US" sz="1700" dirty="0"/>
              <a:t>      </a:t>
            </a:r>
            <a:r>
              <a:rPr lang="en-US" sz="1700" b="1" dirty="0"/>
              <a:t>return 0</a:t>
            </a:r>
            <a:r>
              <a:rPr lang="en-US" sz="1700" b="1" dirty="0" smtClean="0"/>
              <a:t>;</a:t>
            </a:r>
            <a:r>
              <a:rPr lang="en-US" sz="1700" dirty="0" smtClean="0"/>
              <a:t>}</a:t>
            </a:r>
            <a:endParaRPr lang="en-US" sz="1700" dirty="0"/>
          </a:p>
          <a:p>
            <a:endParaRPr lang="en-US" dirty="0"/>
          </a:p>
        </p:txBody>
      </p:sp>
    </p:spTree>
    <p:extLst>
      <p:ext uri="{BB962C8B-B14F-4D97-AF65-F5344CB8AC3E}">
        <p14:creationId xmlns:p14="http://schemas.microsoft.com/office/powerpoint/2010/main" val="12406704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3400" y="1219200"/>
            <a:ext cx="8382000" cy="5334000"/>
          </a:xfrm>
        </p:spPr>
        <p:txBody>
          <a:bodyPr>
            <a:noAutofit/>
          </a:bodyPr>
          <a:lstStyle/>
          <a:p>
            <a:pPr marL="0" indent="0" algn="just">
              <a:buNone/>
            </a:pPr>
            <a:r>
              <a:rPr lang="en-US" sz="1800" b="1" dirty="0">
                <a:latin typeface="+mj-lt"/>
              </a:rPr>
              <a:t>#include&lt;</a:t>
            </a:r>
            <a:r>
              <a:rPr lang="en-US" sz="1800" b="1" dirty="0" err="1">
                <a:latin typeface="+mj-lt"/>
              </a:rPr>
              <a:t>iostream</a:t>
            </a:r>
            <a:r>
              <a:rPr lang="en-US" sz="1800" b="1" dirty="0">
                <a:latin typeface="+mj-lt"/>
              </a:rPr>
              <a:t>&gt;</a:t>
            </a:r>
          </a:p>
          <a:p>
            <a:pPr marL="0" indent="0" algn="just">
              <a:buNone/>
            </a:pPr>
            <a:r>
              <a:rPr lang="en-US" sz="1800" b="1" dirty="0">
                <a:latin typeface="+mj-lt"/>
              </a:rPr>
              <a:t>using namespace </a:t>
            </a:r>
            <a:r>
              <a:rPr lang="en-US" sz="1800" b="1" dirty="0" err="1">
                <a:latin typeface="+mj-lt"/>
              </a:rPr>
              <a:t>std</a:t>
            </a:r>
            <a:r>
              <a:rPr lang="en-US" sz="1800" b="1" dirty="0" smtClean="0">
                <a:latin typeface="+mj-lt"/>
              </a:rPr>
              <a:t>;</a:t>
            </a:r>
            <a:endParaRPr lang="en-US" sz="1800" b="1" dirty="0">
              <a:latin typeface="+mj-lt"/>
            </a:endParaRPr>
          </a:p>
          <a:p>
            <a:pPr marL="0" indent="0" algn="just">
              <a:buNone/>
            </a:pPr>
            <a:r>
              <a:rPr lang="en-US" sz="1800" b="1" dirty="0">
                <a:latin typeface="+mj-lt"/>
              </a:rPr>
              <a:t>class Shape</a:t>
            </a:r>
          </a:p>
          <a:p>
            <a:pPr marL="0" indent="0" algn="just">
              <a:buNone/>
            </a:pPr>
            <a:r>
              <a:rPr lang="en-US" sz="1800" dirty="0" smtClean="0">
                <a:latin typeface="+mj-lt"/>
              </a:rPr>
              <a:t>{public</a:t>
            </a:r>
            <a:r>
              <a:rPr lang="en-US" sz="1800" dirty="0">
                <a:latin typeface="+mj-lt"/>
              </a:rPr>
              <a:t>:</a:t>
            </a:r>
          </a:p>
          <a:p>
            <a:pPr marL="0" indent="0" algn="just">
              <a:buNone/>
            </a:pPr>
            <a:r>
              <a:rPr lang="en-US" sz="1800" b="1" dirty="0">
                <a:solidFill>
                  <a:srgbClr val="FF0000"/>
                </a:solidFill>
                <a:latin typeface="+mj-lt"/>
              </a:rPr>
              <a:t>      </a:t>
            </a:r>
            <a:r>
              <a:rPr lang="en-US" sz="1800" b="1" dirty="0" smtClean="0">
                <a:solidFill>
                  <a:srgbClr val="00B050"/>
                </a:solidFill>
                <a:latin typeface="+mj-lt"/>
              </a:rPr>
              <a:t>virtual void </a:t>
            </a:r>
            <a:r>
              <a:rPr lang="en-US" sz="1800" b="1" dirty="0">
                <a:solidFill>
                  <a:srgbClr val="00B050"/>
                </a:solidFill>
                <a:latin typeface="+mj-lt"/>
              </a:rPr>
              <a:t>type()</a:t>
            </a:r>
          </a:p>
          <a:p>
            <a:pPr marL="0" indent="0" algn="just">
              <a:buNone/>
            </a:pPr>
            <a:r>
              <a:rPr lang="en-US" sz="1800" dirty="0">
                <a:latin typeface="+mj-lt"/>
              </a:rPr>
              <a:t>      </a:t>
            </a:r>
            <a:r>
              <a:rPr lang="en-US" sz="1800" dirty="0" smtClean="0">
                <a:latin typeface="+mj-lt"/>
              </a:rPr>
              <a:t>{</a:t>
            </a:r>
            <a:r>
              <a:rPr lang="en-US" sz="1800" dirty="0" err="1" smtClean="0">
                <a:latin typeface="+mj-lt"/>
              </a:rPr>
              <a:t>cout</a:t>
            </a:r>
            <a:r>
              <a:rPr lang="en-US" sz="1800" dirty="0">
                <a:latin typeface="+mj-lt"/>
              </a:rPr>
              <a:t>&lt;&lt;"It's a Shape Object!"&lt;&lt;</a:t>
            </a:r>
            <a:r>
              <a:rPr lang="en-US" sz="1800" dirty="0" err="1">
                <a:latin typeface="+mj-lt"/>
              </a:rPr>
              <a:t>endl</a:t>
            </a:r>
            <a:r>
              <a:rPr lang="en-US" sz="1800" dirty="0" smtClean="0">
                <a:latin typeface="+mj-lt"/>
              </a:rPr>
              <a:t>; </a:t>
            </a:r>
            <a:r>
              <a:rPr lang="en-US" sz="1800" dirty="0">
                <a:latin typeface="+mj-lt"/>
              </a:rPr>
              <a:t>}</a:t>
            </a:r>
          </a:p>
          <a:p>
            <a:pPr marL="0" indent="0" algn="just">
              <a:buNone/>
            </a:pPr>
            <a:r>
              <a:rPr lang="en-US" sz="1800" dirty="0">
                <a:latin typeface="+mj-lt"/>
              </a:rPr>
              <a:t>};</a:t>
            </a:r>
          </a:p>
          <a:p>
            <a:pPr marL="0" indent="0" algn="just">
              <a:buNone/>
            </a:pPr>
            <a:r>
              <a:rPr lang="en-US" sz="1800" b="1" dirty="0">
                <a:latin typeface="+mj-lt"/>
              </a:rPr>
              <a:t>class Circle: public Shape</a:t>
            </a:r>
          </a:p>
          <a:p>
            <a:pPr marL="0" indent="0" algn="just">
              <a:buNone/>
            </a:pPr>
            <a:r>
              <a:rPr lang="en-US" sz="1800" dirty="0" smtClean="0">
                <a:latin typeface="+mj-lt"/>
              </a:rPr>
              <a:t>{public</a:t>
            </a:r>
            <a:r>
              <a:rPr lang="en-US" sz="1800" dirty="0">
                <a:latin typeface="+mj-lt"/>
              </a:rPr>
              <a:t>:</a:t>
            </a:r>
          </a:p>
          <a:p>
            <a:pPr marL="0" indent="0" algn="just">
              <a:buNone/>
            </a:pPr>
            <a:r>
              <a:rPr lang="en-US" sz="1800" dirty="0">
                <a:latin typeface="+mj-lt"/>
              </a:rPr>
              <a:t>      void type()</a:t>
            </a:r>
          </a:p>
          <a:p>
            <a:pPr marL="0" indent="0" algn="just">
              <a:buNone/>
            </a:pPr>
            <a:r>
              <a:rPr lang="en-US" sz="1800" dirty="0">
                <a:latin typeface="+mj-lt"/>
              </a:rPr>
              <a:t>      </a:t>
            </a:r>
            <a:r>
              <a:rPr lang="en-US" sz="1800" dirty="0" smtClean="0">
                <a:latin typeface="+mj-lt"/>
              </a:rPr>
              <a:t>{</a:t>
            </a:r>
            <a:r>
              <a:rPr lang="en-US" sz="1800" dirty="0" err="1" smtClean="0">
                <a:latin typeface="+mj-lt"/>
              </a:rPr>
              <a:t>cout</a:t>
            </a:r>
            <a:r>
              <a:rPr lang="en-US" sz="1800" dirty="0">
                <a:latin typeface="+mj-lt"/>
              </a:rPr>
              <a:t>&lt;&lt;"It's a Circle Object!"&lt;&lt;</a:t>
            </a:r>
            <a:r>
              <a:rPr lang="en-US" sz="1800" dirty="0" err="1">
                <a:latin typeface="+mj-lt"/>
              </a:rPr>
              <a:t>endl</a:t>
            </a:r>
            <a:r>
              <a:rPr lang="en-US" sz="1800" dirty="0" smtClean="0">
                <a:latin typeface="+mj-lt"/>
              </a:rPr>
              <a:t>; </a:t>
            </a:r>
            <a:r>
              <a:rPr lang="en-US" sz="1800" dirty="0">
                <a:latin typeface="+mj-lt"/>
              </a:rPr>
              <a:t>}</a:t>
            </a:r>
          </a:p>
          <a:p>
            <a:pPr marL="0" indent="0" algn="just">
              <a:buNone/>
            </a:pPr>
            <a:r>
              <a:rPr lang="en-US" sz="1800" dirty="0">
                <a:latin typeface="+mj-lt"/>
              </a:rPr>
              <a:t>};</a:t>
            </a:r>
          </a:p>
          <a:p>
            <a:pPr marL="0" indent="0" algn="just">
              <a:buNone/>
            </a:pPr>
            <a:r>
              <a:rPr lang="en-US" sz="1800" b="1" dirty="0">
                <a:latin typeface="+mj-lt"/>
              </a:rPr>
              <a:t>class </a:t>
            </a:r>
            <a:r>
              <a:rPr lang="en-US" sz="1800" b="1" dirty="0" err="1">
                <a:latin typeface="+mj-lt"/>
              </a:rPr>
              <a:t>Rectangle:public</a:t>
            </a:r>
            <a:r>
              <a:rPr lang="en-US" sz="1800" b="1" dirty="0">
                <a:latin typeface="+mj-lt"/>
              </a:rPr>
              <a:t> Shape</a:t>
            </a:r>
          </a:p>
          <a:p>
            <a:pPr marL="0" indent="0" algn="just">
              <a:buNone/>
            </a:pPr>
            <a:r>
              <a:rPr lang="en-US" sz="1800" dirty="0" smtClean="0">
                <a:latin typeface="+mj-lt"/>
              </a:rPr>
              <a:t>{public</a:t>
            </a:r>
            <a:r>
              <a:rPr lang="en-US" sz="1800" dirty="0">
                <a:latin typeface="+mj-lt"/>
              </a:rPr>
              <a:t>:</a:t>
            </a:r>
          </a:p>
          <a:p>
            <a:pPr marL="0" indent="0" algn="just">
              <a:buNone/>
            </a:pPr>
            <a:r>
              <a:rPr lang="en-US" sz="1800" dirty="0">
                <a:latin typeface="+mj-lt"/>
              </a:rPr>
              <a:t>      void type()</a:t>
            </a:r>
          </a:p>
          <a:p>
            <a:pPr marL="0" indent="0" algn="just">
              <a:buNone/>
            </a:pPr>
            <a:r>
              <a:rPr lang="en-US" sz="1800" dirty="0">
                <a:latin typeface="+mj-lt"/>
              </a:rPr>
              <a:t>   </a:t>
            </a:r>
            <a:r>
              <a:rPr lang="en-US" sz="1800" dirty="0" smtClean="0">
                <a:latin typeface="+mj-lt"/>
              </a:rPr>
              <a:t>{</a:t>
            </a:r>
            <a:r>
              <a:rPr lang="en-US" sz="1800" dirty="0" err="1" smtClean="0">
                <a:latin typeface="+mj-lt"/>
              </a:rPr>
              <a:t>cout</a:t>
            </a:r>
            <a:r>
              <a:rPr lang="en-US" sz="1800" dirty="0">
                <a:latin typeface="+mj-lt"/>
              </a:rPr>
              <a:t>&lt;&lt;"It's a Rectangle Object!"&lt;&lt;</a:t>
            </a:r>
            <a:r>
              <a:rPr lang="en-US" sz="1800" dirty="0" err="1">
                <a:latin typeface="+mj-lt"/>
              </a:rPr>
              <a:t>endl</a:t>
            </a:r>
            <a:r>
              <a:rPr lang="en-US" sz="1800" dirty="0" smtClean="0">
                <a:latin typeface="+mj-lt"/>
              </a:rPr>
              <a:t>;}</a:t>
            </a:r>
            <a:endParaRPr lang="en-US" sz="1800" dirty="0">
              <a:latin typeface="+mj-lt"/>
            </a:endParaRPr>
          </a:p>
          <a:p>
            <a:pPr marL="0" indent="0" algn="just">
              <a:buNone/>
            </a:pPr>
            <a:r>
              <a:rPr lang="en-US" sz="1800" dirty="0">
                <a:latin typeface="+mj-lt"/>
              </a:rPr>
              <a:t>};</a:t>
            </a:r>
          </a:p>
          <a:p>
            <a:pPr marL="0" indent="0" algn="just">
              <a:buNone/>
            </a:pPr>
            <a:endParaRPr lang="en-US" sz="1100" dirty="0">
              <a:latin typeface="+mj-lt"/>
            </a:endParaRPr>
          </a:p>
        </p:txBody>
      </p:sp>
      <p:sp>
        <p:nvSpPr>
          <p:cNvPr id="5" name="Title 1"/>
          <p:cNvSpPr>
            <a:spLocks noGrp="1"/>
          </p:cNvSpPr>
          <p:nvPr>
            <p:ph type="title"/>
          </p:nvPr>
        </p:nvSpPr>
        <p:spPr>
          <a:xfrm>
            <a:off x="533400" y="159327"/>
            <a:ext cx="8229600" cy="1059873"/>
          </a:xfrm>
        </p:spPr>
        <p:style>
          <a:lnRef idx="2">
            <a:schemeClr val="accent6"/>
          </a:lnRef>
          <a:fillRef idx="1">
            <a:schemeClr val="lt1"/>
          </a:fillRef>
          <a:effectRef idx="0">
            <a:schemeClr val="accent6"/>
          </a:effectRef>
          <a:fontRef idx="minor">
            <a:schemeClr val="dk1"/>
          </a:fontRef>
        </p:style>
        <p:txBody>
          <a:bodyPr>
            <a:noAutofit/>
          </a:bodyPr>
          <a:lstStyle/>
          <a:p>
            <a:r>
              <a:rPr lang="en-US" sz="3200" dirty="0" smtClean="0">
                <a:latin typeface="Cooper Black" pitchFamily="18" charset="0"/>
              </a:rPr>
              <a:t>Applying Polymor</a:t>
            </a:r>
            <a:r>
              <a:rPr lang="en-US" sz="3200" dirty="0" smtClean="0">
                <a:latin typeface="Cooper Black" pitchFamily="18" charset="0"/>
              </a:rPr>
              <a:t>phism using Virtual Function</a:t>
            </a:r>
            <a:endParaRPr lang="en-US" sz="3200" dirty="0">
              <a:latin typeface="Cooper Black" pitchFamily="18" charset="0"/>
            </a:endParaRPr>
          </a:p>
        </p:txBody>
      </p:sp>
      <p:cxnSp>
        <p:nvCxnSpPr>
          <p:cNvPr id="4" name="Straight Connector 3"/>
          <p:cNvCxnSpPr/>
          <p:nvPr/>
        </p:nvCxnSpPr>
        <p:spPr>
          <a:xfrm>
            <a:off x="4876800" y="1219200"/>
            <a:ext cx="0" cy="563880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075169" y="1253222"/>
            <a:ext cx="3992631" cy="5863144"/>
          </a:xfrm>
          <a:prstGeom prst="rect">
            <a:avLst/>
          </a:prstGeom>
          <a:noFill/>
        </p:spPr>
        <p:txBody>
          <a:bodyPr wrap="none" rtlCol="0">
            <a:spAutoFit/>
          </a:bodyPr>
          <a:lstStyle/>
          <a:p>
            <a:pPr algn="just"/>
            <a:r>
              <a:rPr lang="en-US" sz="1700" b="1" dirty="0"/>
              <a:t>class </a:t>
            </a:r>
            <a:r>
              <a:rPr lang="en-US" sz="1700" b="1" dirty="0" err="1"/>
              <a:t>Polygon:public</a:t>
            </a:r>
            <a:r>
              <a:rPr lang="en-US" sz="1700" b="1" dirty="0"/>
              <a:t> Shape</a:t>
            </a:r>
          </a:p>
          <a:p>
            <a:pPr algn="just"/>
            <a:r>
              <a:rPr lang="en-US" sz="1700" dirty="0" smtClean="0"/>
              <a:t>{public</a:t>
            </a:r>
            <a:r>
              <a:rPr lang="en-US" sz="1700" dirty="0"/>
              <a:t>:</a:t>
            </a:r>
          </a:p>
          <a:p>
            <a:pPr algn="just"/>
            <a:r>
              <a:rPr lang="en-US" sz="1700" dirty="0"/>
              <a:t>      void type()</a:t>
            </a:r>
          </a:p>
          <a:p>
            <a:pPr algn="just"/>
            <a:r>
              <a:rPr lang="en-US" sz="1700" dirty="0"/>
              <a:t>      </a:t>
            </a:r>
            <a:r>
              <a:rPr lang="en-US" sz="1700" dirty="0" smtClean="0"/>
              <a:t>{</a:t>
            </a:r>
            <a:r>
              <a:rPr lang="en-US" sz="1700" dirty="0" err="1" smtClean="0"/>
              <a:t>cout</a:t>
            </a:r>
            <a:r>
              <a:rPr lang="en-US" sz="1700" dirty="0"/>
              <a:t>&lt;&lt;"It's a Polygon Object!"&lt;&lt;</a:t>
            </a:r>
            <a:r>
              <a:rPr lang="en-US" sz="1700" dirty="0" err="1"/>
              <a:t>endl</a:t>
            </a:r>
            <a:r>
              <a:rPr lang="en-US" sz="1700" dirty="0" smtClean="0"/>
              <a:t>; </a:t>
            </a:r>
            <a:r>
              <a:rPr lang="en-US" sz="1700" dirty="0"/>
              <a:t>}</a:t>
            </a:r>
          </a:p>
          <a:p>
            <a:pPr algn="just"/>
            <a:r>
              <a:rPr lang="en-US" sz="1700" dirty="0" smtClean="0"/>
              <a:t>};</a:t>
            </a:r>
            <a:endParaRPr lang="en-US" sz="1700" dirty="0"/>
          </a:p>
          <a:p>
            <a:pPr algn="just"/>
            <a:r>
              <a:rPr lang="en-US" sz="1700" b="1" dirty="0"/>
              <a:t>int main()</a:t>
            </a:r>
          </a:p>
          <a:p>
            <a:pPr algn="just"/>
            <a:r>
              <a:rPr lang="en-US" sz="1700" dirty="0" smtClean="0"/>
              <a:t>{    Shape </a:t>
            </a:r>
            <a:r>
              <a:rPr lang="en-US" sz="1700" dirty="0"/>
              <a:t>*</a:t>
            </a:r>
            <a:r>
              <a:rPr lang="en-US" sz="1700" dirty="0" err="1"/>
              <a:t>ptr</a:t>
            </a:r>
            <a:r>
              <a:rPr lang="en-US" sz="1700" dirty="0"/>
              <a:t>;</a:t>
            </a:r>
          </a:p>
          <a:p>
            <a:pPr algn="just"/>
            <a:r>
              <a:rPr lang="en-US" sz="1700" dirty="0"/>
              <a:t>      Circle c;</a:t>
            </a:r>
          </a:p>
          <a:p>
            <a:pPr algn="just"/>
            <a:r>
              <a:rPr lang="en-US" sz="1700" dirty="0"/>
              <a:t>      Rectangle r;</a:t>
            </a:r>
          </a:p>
          <a:p>
            <a:pPr algn="just"/>
            <a:r>
              <a:rPr lang="en-US" sz="1700" dirty="0"/>
              <a:t>      Polygon p</a:t>
            </a:r>
            <a:r>
              <a:rPr lang="en-US" sz="1700" dirty="0" smtClean="0"/>
              <a:t>;</a:t>
            </a:r>
            <a:endParaRPr lang="en-US" sz="1700" dirty="0"/>
          </a:p>
          <a:p>
            <a:pPr algn="just"/>
            <a:r>
              <a:rPr lang="en-US" sz="1700" dirty="0"/>
              <a:t>      </a:t>
            </a:r>
            <a:r>
              <a:rPr lang="en-US" sz="1700" b="1" dirty="0" err="1">
                <a:solidFill>
                  <a:srgbClr val="FF0000"/>
                </a:solidFill>
              </a:rPr>
              <a:t>ptr</a:t>
            </a:r>
            <a:r>
              <a:rPr lang="en-US" sz="1700" b="1" dirty="0">
                <a:solidFill>
                  <a:srgbClr val="FF0000"/>
                </a:solidFill>
              </a:rPr>
              <a:t>=&amp;c;</a:t>
            </a:r>
          </a:p>
          <a:p>
            <a:pPr algn="just"/>
            <a:r>
              <a:rPr lang="en-US" sz="1700" b="1" dirty="0">
                <a:solidFill>
                  <a:srgbClr val="FF0000"/>
                </a:solidFill>
              </a:rPr>
              <a:t>      </a:t>
            </a:r>
            <a:r>
              <a:rPr lang="en-US" sz="1700" b="1" dirty="0" err="1">
                <a:solidFill>
                  <a:srgbClr val="FF0000"/>
                </a:solidFill>
              </a:rPr>
              <a:t>ptr</a:t>
            </a:r>
            <a:r>
              <a:rPr lang="en-US" sz="1700" b="1" dirty="0">
                <a:solidFill>
                  <a:srgbClr val="FF0000"/>
                </a:solidFill>
              </a:rPr>
              <a:t>-&gt;type</a:t>
            </a:r>
            <a:r>
              <a:rPr lang="en-US" sz="1700" b="1" dirty="0" smtClean="0">
                <a:solidFill>
                  <a:srgbClr val="FF0000"/>
                </a:solidFill>
              </a:rPr>
              <a:t>();</a:t>
            </a:r>
            <a:endParaRPr lang="en-US" sz="1700" b="1" dirty="0">
              <a:solidFill>
                <a:srgbClr val="FF0000"/>
              </a:solidFill>
            </a:endParaRPr>
          </a:p>
          <a:p>
            <a:pPr algn="just"/>
            <a:r>
              <a:rPr lang="en-US" sz="1700" b="1" dirty="0">
                <a:solidFill>
                  <a:srgbClr val="FF0000"/>
                </a:solidFill>
              </a:rPr>
              <a:t>       </a:t>
            </a:r>
            <a:r>
              <a:rPr lang="en-US" sz="1700" b="1" dirty="0" err="1">
                <a:solidFill>
                  <a:srgbClr val="FF0000"/>
                </a:solidFill>
              </a:rPr>
              <a:t>ptr</a:t>
            </a:r>
            <a:r>
              <a:rPr lang="en-US" sz="1700" b="1" dirty="0">
                <a:solidFill>
                  <a:srgbClr val="FF0000"/>
                </a:solidFill>
              </a:rPr>
              <a:t>=&amp;r;</a:t>
            </a:r>
          </a:p>
          <a:p>
            <a:pPr algn="just"/>
            <a:r>
              <a:rPr lang="en-US" sz="1700" b="1" dirty="0">
                <a:solidFill>
                  <a:srgbClr val="FF0000"/>
                </a:solidFill>
              </a:rPr>
              <a:t>      </a:t>
            </a:r>
            <a:r>
              <a:rPr lang="en-US" sz="1700" b="1" dirty="0" err="1">
                <a:solidFill>
                  <a:srgbClr val="FF0000"/>
                </a:solidFill>
              </a:rPr>
              <a:t>ptr</a:t>
            </a:r>
            <a:r>
              <a:rPr lang="en-US" sz="1700" b="1" dirty="0">
                <a:solidFill>
                  <a:srgbClr val="FF0000"/>
                </a:solidFill>
              </a:rPr>
              <a:t>-&gt;type</a:t>
            </a:r>
            <a:r>
              <a:rPr lang="en-US" sz="1700" b="1" dirty="0" smtClean="0">
                <a:solidFill>
                  <a:srgbClr val="FF0000"/>
                </a:solidFill>
              </a:rPr>
              <a:t>();</a:t>
            </a:r>
            <a:endParaRPr lang="en-US" sz="1700" b="1" dirty="0">
              <a:solidFill>
                <a:srgbClr val="FF0000"/>
              </a:solidFill>
            </a:endParaRPr>
          </a:p>
          <a:p>
            <a:pPr algn="just"/>
            <a:r>
              <a:rPr lang="en-US" sz="1700" b="1" dirty="0">
                <a:solidFill>
                  <a:srgbClr val="FF0000"/>
                </a:solidFill>
              </a:rPr>
              <a:t>       </a:t>
            </a:r>
            <a:r>
              <a:rPr lang="en-US" sz="1700" b="1" dirty="0" err="1">
                <a:solidFill>
                  <a:srgbClr val="FF0000"/>
                </a:solidFill>
              </a:rPr>
              <a:t>ptr</a:t>
            </a:r>
            <a:r>
              <a:rPr lang="en-US" sz="1700" b="1" dirty="0">
                <a:solidFill>
                  <a:srgbClr val="FF0000"/>
                </a:solidFill>
              </a:rPr>
              <a:t>=&amp;p;</a:t>
            </a:r>
          </a:p>
          <a:p>
            <a:pPr algn="just"/>
            <a:r>
              <a:rPr lang="en-US" sz="1700" b="1" dirty="0">
                <a:solidFill>
                  <a:srgbClr val="FF0000"/>
                </a:solidFill>
              </a:rPr>
              <a:t>      </a:t>
            </a:r>
            <a:r>
              <a:rPr lang="en-US" sz="1700" b="1" dirty="0" err="1">
                <a:solidFill>
                  <a:srgbClr val="FF0000"/>
                </a:solidFill>
              </a:rPr>
              <a:t>ptr</a:t>
            </a:r>
            <a:r>
              <a:rPr lang="en-US" sz="1700" b="1" dirty="0">
                <a:solidFill>
                  <a:srgbClr val="FF0000"/>
                </a:solidFill>
              </a:rPr>
              <a:t>-&gt;type();</a:t>
            </a:r>
          </a:p>
          <a:p>
            <a:pPr algn="just"/>
            <a:endParaRPr lang="en-US" sz="1700" dirty="0"/>
          </a:p>
          <a:p>
            <a:pPr algn="just"/>
            <a:r>
              <a:rPr lang="en-US" sz="1700" dirty="0"/>
              <a:t>      </a:t>
            </a:r>
            <a:r>
              <a:rPr lang="en-US" sz="1700" b="1" dirty="0" err="1" smtClean="0">
                <a:solidFill>
                  <a:srgbClr val="FF0000"/>
                </a:solidFill>
              </a:rPr>
              <a:t>c.type</a:t>
            </a:r>
            <a:r>
              <a:rPr lang="en-US" sz="1700" b="1" dirty="0">
                <a:solidFill>
                  <a:srgbClr val="FF0000"/>
                </a:solidFill>
              </a:rPr>
              <a:t>();</a:t>
            </a:r>
          </a:p>
          <a:p>
            <a:pPr algn="just"/>
            <a:r>
              <a:rPr lang="en-US" sz="1700" b="1" dirty="0">
                <a:solidFill>
                  <a:srgbClr val="FF0000"/>
                </a:solidFill>
              </a:rPr>
              <a:t>      </a:t>
            </a:r>
            <a:r>
              <a:rPr lang="en-US" sz="1700" b="1" dirty="0" err="1">
                <a:solidFill>
                  <a:srgbClr val="FF0000"/>
                </a:solidFill>
              </a:rPr>
              <a:t>r.type</a:t>
            </a:r>
            <a:r>
              <a:rPr lang="en-US" sz="1700" b="1" dirty="0">
                <a:solidFill>
                  <a:srgbClr val="FF0000"/>
                </a:solidFill>
              </a:rPr>
              <a:t>();</a:t>
            </a:r>
          </a:p>
          <a:p>
            <a:pPr algn="just"/>
            <a:r>
              <a:rPr lang="en-US" sz="1700" b="1" dirty="0">
                <a:solidFill>
                  <a:srgbClr val="FF0000"/>
                </a:solidFill>
              </a:rPr>
              <a:t>      </a:t>
            </a:r>
            <a:r>
              <a:rPr lang="en-US" sz="1700" b="1" dirty="0" err="1">
                <a:solidFill>
                  <a:srgbClr val="FF0000"/>
                </a:solidFill>
              </a:rPr>
              <a:t>p.type</a:t>
            </a:r>
            <a:r>
              <a:rPr lang="en-US" sz="1700" b="1" dirty="0">
                <a:solidFill>
                  <a:srgbClr val="FF0000"/>
                </a:solidFill>
              </a:rPr>
              <a:t>();</a:t>
            </a:r>
          </a:p>
          <a:p>
            <a:pPr algn="just"/>
            <a:r>
              <a:rPr lang="en-US" sz="1700" dirty="0"/>
              <a:t>      </a:t>
            </a:r>
            <a:r>
              <a:rPr lang="en-US" sz="1700" b="1" dirty="0"/>
              <a:t>return 0</a:t>
            </a:r>
            <a:r>
              <a:rPr lang="en-US" sz="1700" b="1" dirty="0" smtClean="0"/>
              <a:t>;</a:t>
            </a:r>
            <a:r>
              <a:rPr lang="en-US" sz="1700" dirty="0" smtClean="0"/>
              <a:t>}</a:t>
            </a:r>
            <a:endParaRPr lang="en-US" sz="1700" dirty="0"/>
          </a:p>
          <a:p>
            <a:endParaRPr lang="en-US" dirty="0"/>
          </a:p>
        </p:txBody>
      </p:sp>
      <p:cxnSp>
        <p:nvCxnSpPr>
          <p:cNvPr id="6" name="Straight Arrow Connector 5"/>
          <p:cNvCxnSpPr/>
          <p:nvPr/>
        </p:nvCxnSpPr>
        <p:spPr>
          <a:xfrm flipH="1">
            <a:off x="1752600" y="1981200"/>
            <a:ext cx="9144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667000" y="2532965"/>
            <a:ext cx="533400" cy="1340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743200" y="1752600"/>
            <a:ext cx="1912190" cy="369332"/>
          </a:xfrm>
          <a:prstGeom prst="rect">
            <a:avLst/>
          </a:prstGeom>
          <a:noFill/>
        </p:spPr>
        <p:txBody>
          <a:bodyPr wrap="none" rtlCol="0">
            <a:spAutoFit/>
          </a:bodyPr>
          <a:lstStyle/>
          <a:p>
            <a:r>
              <a:rPr lang="en-US" b="1" dirty="0" smtClean="0">
                <a:solidFill>
                  <a:srgbClr val="7030A0"/>
                </a:solidFill>
              </a:rPr>
              <a:t>Polymorphic Class</a:t>
            </a:r>
            <a:endParaRPr lang="en-US" b="1" dirty="0">
              <a:solidFill>
                <a:srgbClr val="7030A0"/>
              </a:solidFill>
            </a:endParaRPr>
          </a:p>
        </p:txBody>
      </p:sp>
      <p:sp>
        <p:nvSpPr>
          <p:cNvPr id="13" name="TextBox 12"/>
          <p:cNvSpPr txBox="1"/>
          <p:nvPr/>
        </p:nvSpPr>
        <p:spPr>
          <a:xfrm>
            <a:off x="3200400" y="2209800"/>
            <a:ext cx="1437701" cy="646331"/>
          </a:xfrm>
          <a:prstGeom prst="rect">
            <a:avLst/>
          </a:prstGeom>
          <a:noFill/>
        </p:spPr>
        <p:txBody>
          <a:bodyPr wrap="none" rtlCol="0">
            <a:spAutoFit/>
          </a:bodyPr>
          <a:lstStyle/>
          <a:p>
            <a:r>
              <a:rPr lang="en-US" b="1" dirty="0">
                <a:solidFill>
                  <a:schemeClr val="accent6"/>
                </a:solidFill>
              </a:rPr>
              <a:t>Polymorphic </a:t>
            </a:r>
            <a:endParaRPr lang="en-US" b="1" dirty="0" smtClean="0">
              <a:solidFill>
                <a:schemeClr val="accent6"/>
              </a:solidFill>
            </a:endParaRPr>
          </a:p>
          <a:p>
            <a:r>
              <a:rPr lang="en-US" b="1" dirty="0" smtClean="0">
                <a:solidFill>
                  <a:schemeClr val="accent6"/>
                </a:solidFill>
              </a:rPr>
              <a:t> Function</a:t>
            </a:r>
            <a:endParaRPr lang="en-US" b="1" dirty="0">
              <a:solidFill>
                <a:schemeClr val="accent6"/>
              </a:solidFill>
            </a:endParaRPr>
          </a:p>
        </p:txBody>
      </p:sp>
      <p:cxnSp>
        <p:nvCxnSpPr>
          <p:cNvPr id="16" name="Straight Arrow Connector 15"/>
          <p:cNvCxnSpPr/>
          <p:nvPr/>
        </p:nvCxnSpPr>
        <p:spPr>
          <a:xfrm flipH="1">
            <a:off x="6446768" y="2791167"/>
            <a:ext cx="944632" cy="1241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391400" y="2501900"/>
            <a:ext cx="1437701" cy="646331"/>
          </a:xfrm>
          <a:prstGeom prst="rect">
            <a:avLst/>
          </a:prstGeom>
          <a:noFill/>
        </p:spPr>
        <p:txBody>
          <a:bodyPr wrap="none" rtlCol="0">
            <a:spAutoFit/>
          </a:bodyPr>
          <a:lstStyle/>
          <a:p>
            <a:r>
              <a:rPr lang="en-US" b="1" dirty="0">
                <a:solidFill>
                  <a:srgbClr val="7030A0"/>
                </a:solidFill>
              </a:rPr>
              <a:t>Polymorphic </a:t>
            </a:r>
          </a:p>
          <a:p>
            <a:r>
              <a:rPr lang="en-US" b="1" dirty="0" smtClean="0">
                <a:solidFill>
                  <a:srgbClr val="7030A0"/>
                </a:solidFill>
              </a:rPr>
              <a:t>Object</a:t>
            </a:r>
            <a:endParaRPr lang="en-US" b="1" dirty="0">
              <a:solidFill>
                <a:srgbClr val="7030A0"/>
              </a:solidFill>
            </a:endParaRPr>
          </a:p>
        </p:txBody>
      </p:sp>
    </p:spTree>
    <p:extLst>
      <p:ext uri="{BB962C8B-B14F-4D97-AF65-F5344CB8AC3E}">
        <p14:creationId xmlns:p14="http://schemas.microsoft.com/office/powerpoint/2010/main" val="4258358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5181600"/>
          </a:xfrm>
        </p:spPr>
        <p:txBody>
          <a:bodyPr>
            <a:noAutofit/>
          </a:bodyPr>
          <a:lstStyle/>
          <a:p>
            <a:pPr algn="just"/>
            <a:r>
              <a:rPr lang="en-US" sz="2400" dirty="0"/>
              <a:t>Sometimes implementation of all function cannot be provided in a base class because we don’t know the implementation. </a:t>
            </a:r>
            <a:endParaRPr lang="en-US" sz="2400" dirty="0" smtClean="0"/>
          </a:p>
          <a:p>
            <a:pPr algn="just"/>
            <a:r>
              <a:rPr lang="en-US" sz="2400" dirty="0" smtClean="0"/>
              <a:t>For </a:t>
            </a:r>
            <a:r>
              <a:rPr lang="en-US" sz="2400" dirty="0"/>
              <a:t>example, let Shape be a base class. We cannot provide implementation of function draw() in Shape, but we know every derived class must have implementation of draw</a:t>
            </a:r>
            <a:r>
              <a:rPr lang="en-US" sz="2400" dirty="0" smtClean="0"/>
              <a:t>().</a:t>
            </a:r>
          </a:p>
          <a:p>
            <a:pPr algn="just"/>
            <a:r>
              <a:rPr lang="en-US" sz="2400" dirty="0" smtClean="0"/>
              <a:t>Similarly </a:t>
            </a:r>
            <a:r>
              <a:rPr lang="en-US" sz="2400" dirty="0"/>
              <a:t>an Animal class doesn’t have implementation of move() (assuming that all animals move), but all animals must know how to move. We cannot create objects of abstract classes</a:t>
            </a:r>
            <a:r>
              <a:rPr lang="en-US" sz="2400" dirty="0" smtClean="0"/>
              <a:t>.</a:t>
            </a:r>
          </a:p>
          <a:p>
            <a:pPr algn="just"/>
            <a:r>
              <a:rPr lang="en-US" sz="2400" dirty="0"/>
              <a:t>A pure virtual function (or abstract function) in C++ is a virtual function for which we don’t have implementation, we only declare it. A pure virtual function is declared by assigning 0 in declaration. </a:t>
            </a:r>
            <a:endParaRPr lang="en-US" sz="2400" dirty="0"/>
          </a:p>
        </p:txBody>
      </p:sp>
      <p:sp>
        <p:nvSpPr>
          <p:cNvPr id="4" name="Title 1"/>
          <p:cNvSpPr>
            <a:spLocks noGrp="1"/>
          </p:cNvSpPr>
          <p:nvPr>
            <p:ph type="title"/>
          </p:nvPr>
        </p:nvSpPr>
        <p:spPr>
          <a:xfrm>
            <a:off x="457200" y="152400"/>
            <a:ext cx="8229600" cy="1143000"/>
          </a:xfrm>
        </p:spPr>
        <p:style>
          <a:lnRef idx="2">
            <a:schemeClr val="accent4"/>
          </a:lnRef>
          <a:fillRef idx="1">
            <a:schemeClr val="lt1"/>
          </a:fillRef>
          <a:effectRef idx="0">
            <a:schemeClr val="accent4"/>
          </a:effectRef>
          <a:fontRef idx="minor">
            <a:schemeClr val="dk1"/>
          </a:fontRef>
        </p:style>
        <p:txBody>
          <a:bodyPr>
            <a:normAutofit/>
          </a:bodyPr>
          <a:lstStyle/>
          <a:p>
            <a:r>
              <a:rPr lang="en-US" dirty="0" smtClean="0">
                <a:latin typeface="Cooper Black" pitchFamily="18" charset="0"/>
              </a:rPr>
              <a:t>Pure Virtual Function</a:t>
            </a:r>
            <a:endParaRPr lang="en-US" dirty="0">
              <a:latin typeface="Cooper Black" pitchFamily="18" charset="0"/>
            </a:endParaRPr>
          </a:p>
        </p:txBody>
      </p:sp>
    </p:spTree>
    <p:extLst>
      <p:ext uri="{BB962C8B-B14F-4D97-AF65-F5344CB8AC3E}">
        <p14:creationId xmlns:p14="http://schemas.microsoft.com/office/powerpoint/2010/main" val="12127455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emplate>
  <TotalTime>1711</TotalTime>
  <Words>1654</Words>
  <Application>Microsoft Office PowerPoint</Application>
  <PresentationFormat>On-screen Show (4:3)</PresentationFormat>
  <Paragraphs>316</Paragraphs>
  <Slides>19</Slides>
  <Notes>7</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Object Oriented Programming I:  Lecture 9- Virtual Functions</vt:lpstr>
      <vt:lpstr>Virtual Function</vt:lpstr>
      <vt:lpstr>Pointer to Derived Classes</vt:lpstr>
      <vt:lpstr>Pointer to Derived Classes</vt:lpstr>
      <vt:lpstr>Applying Polymorphism using Virtual Function</vt:lpstr>
      <vt:lpstr>Applying Polymorphism using Virtual Function</vt:lpstr>
      <vt:lpstr>Applying Polymorphism using Virtual Function</vt:lpstr>
      <vt:lpstr>Applying Polymorphism using Virtual Function</vt:lpstr>
      <vt:lpstr>Pure Virtual Function</vt:lpstr>
      <vt:lpstr>Pure Virtual Function</vt:lpstr>
      <vt:lpstr>Pure Virtual Function</vt:lpstr>
      <vt:lpstr>Abstract Class</vt:lpstr>
      <vt:lpstr>Characteristics of Abstract Class</vt:lpstr>
      <vt:lpstr>Example of Abstract Class</vt:lpstr>
      <vt:lpstr>Example of Abstract Class</vt:lpstr>
      <vt:lpstr>Early Binding and Late Binding</vt:lpstr>
      <vt:lpstr>Early Binding and Late Binding</vt:lpstr>
      <vt:lpstr>Early Binding and Late Binding</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Imtu</dc:creator>
  <cp:lastModifiedBy>Imtu</cp:lastModifiedBy>
  <cp:revision>188</cp:revision>
  <dcterms:created xsi:type="dcterms:W3CDTF">2016-11-16T15:33:25Z</dcterms:created>
  <dcterms:modified xsi:type="dcterms:W3CDTF">2017-07-23T11:51:05Z</dcterms:modified>
</cp:coreProperties>
</file>