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5" r:id="rId2"/>
    <p:sldId id="370" r:id="rId3"/>
    <p:sldId id="369" r:id="rId4"/>
    <p:sldId id="326" r:id="rId5"/>
    <p:sldId id="371" r:id="rId6"/>
    <p:sldId id="373" r:id="rId7"/>
    <p:sldId id="372" r:id="rId8"/>
    <p:sldId id="374" r:id="rId9"/>
    <p:sldId id="375" r:id="rId10"/>
    <p:sldId id="387" r:id="rId11"/>
    <p:sldId id="364" r:id="rId12"/>
    <p:sldId id="378" r:id="rId13"/>
    <p:sldId id="379" r:id="rId14"/>
    <p:sldId id="380" r:id="rId15"/>
    <p:sldId id="376" r:id="rId16"/>
    <p:sldId id="377" r:id="rId17"/>
    <p:sldId id="349" r:id="rId18"/>
    <p:sldId id="381" r:id="rId19"/>
    <p:sldId id="382" r:id="rId20"/>
    <p:sldId id="383" r:id="rId21"/>
    <p:sldId id="385" r:id="rId22"/>
    <p:sldId id="365" r:id="rId23"/>
    <p:sldId id="386" r:id="rId24"/>
    <p:sldId id="366" r:id="rId25"/>
    <p:sldId id="384" r:id="rId26"/>
    <p:sldId id="35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7320B-959D-42AD-96E8-3F97EBB23A9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772B1-867A-4FF8-9BF8-074CE6AE9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95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595EFC0-2668-4C2D-9246-F1EE64AB7181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Caught char * inside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Xhandler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Caught char * inside main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72B1-867A-4FF8-9BF8-074CE6AE9D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55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Max(i, j): 39</a:t>
            </a:r>
          </a:p>
          <a:p>
            <a:r>
              <a:rPr lang="en-US" dirty="0" smtClean="0"/>
              <a:t>Max(f1, f2): 20.7</a:t>
            </a:r>
          </a:p>
          <a:p>
            <a:r>
              <a:rPr lang="en-US" dirty="0" smtClean="0"/>
              <a:t>Max(s1, s2): World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72B1-867A-4FF8-9BF8-074CE6AE9D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15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72B1-867A-4FF8-9BF8-074CE6AE9D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20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Max(i, j): 39</a:t>
            </a:r>
          </a:p>
          <a:p>
            <a:r>
              <a:rPr lang="en-US" dirty="0" smtClean="0"/>
              <a:t>Max(f1, f2): 20.7</a:t>
            </a:r>
          </a:p>
          <a:p>
            <a:r>
              <a:rPr lang="en-US" dirty="0" smtClean="0"/>
              <a:t>Max(s1, s2):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72B1-867A-4FF8-9BF8-074CE6AE9D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38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</a:p>
          <a:p>
            <a:r>
              <a:rPr lang="nn-NO" dirty="0" smtClean="0"/>
              <a:t>10 I like C++</a:t>
            </a:r>
          </a:p>
          <a:p>
            <a:r>
              <a:rPr lang="nn-NO" dirty="0" smtClean="0"/>
              <a:t>98.6 19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72B1-867A-4FF8-9BF8-074CE6AE9D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60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Output:</a:t>
            </a:r>
          </a:p>
          <a:p>
            <a:r>
              <a:rPr lang="en-US" smtClean="0"/>
              <a:t>Pop </a:t>
            </a:r>
            <a:r>
              <a:rPr lang="en-US" dirty="0" smtClean="0"/>
              <a:t>s1: c</a:t>
            </a:r>
          </a:p>
          <a:p>
            <a:r>
              <a:rPr lang="en-US" dirty="0" smtClean="0"/>
              <a:t>Pop s1: b</a:t>
            </a:r>
          </a:p>
          <a:p>
            <a:r>
              <a:rPr lang="en-US" dirty="0" smtClean="0"/>
              <a:t>Pop s1: a</a:t>
            </a:r>
          </a:p>
          <a:p>
            <a:r>
              <a:rPr lang="en-US" dirty="0" smtClean="0"/>
              <a:t>Pop s2: z</a:t>
            </a:r>
          </a:p>
          <a:p>
            <a:r>
              <a:rPr lang="en-US" dirty="0" smtClean="0"/>
              <a:t>Pop s2: y</a:t>
            </a:r>
          </a:p>
          <a:p>
            <a:r>
              <a:rPr lang="en-US" dirty="0" smtClean="0"/>
              <a:t>Pop s2: x</a:t>
            </a:r>
          </a:p>
          <a:p>
            <a:r>
              <a:rPr lang="en-US" dirty="0" smtClean="0"/>
              <a:t>Pop ds1: 5.5</a:t>
            </a:r>
          </a:p>
          <a:p>
            <a:r>
              <a:rPr lang="en-US" dirty="0" smtClean="0"/>
              <a:t>Pop ds1: 3.3</a:t>
            </a:r>
          </a:p>
          <a:p>
            <a:r>
              <a:rPr lang="en-US" dirty="0" smtClean="0"/>
              <a:t>Pop ds1: 1.1</a:t>
            </a:r>
          </a:p>
          <a:p>
            <a:r>
              <a:rPr lang="en-US" dirty="0" smtClean="0"/>
              <a:t>Pop ds2: 6.6</a:t>
            </a:r>
          </a:p>
          <a:p>
            <a:r>
              <a:rPr lang="en-US" dirty="0" smtClean="0"/>
              <a:t>Pop ds2: 4.4</a:t>
            </a:r>
          </a:p>
          <a:p>
            <a:r>
              <a:rPr lang="en-US" dirty="0" smtClean="0"/>
              <a:t>Pop ds2: 2.2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72B1-867A-4FF8-9BF8-074CE6AE9D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22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Start</a:t>
            </a:r>
          </a:p>
          <a:p>
            <a:r>
              <a:rPr lang="en-US" dirty="0" smtClean="0"/>
              <a:t>Inside try block</a:t>
            </a:r>
          </a:p>
          <a:p>
            <a:r>
              <a:rPr lang="en-US" dirty="0" smtClean="0"/>
              <a:t>Caught an exception -- value is: 100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72B1-867A-4FF8-9BF8-074CE6AE9D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46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Inside try block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Inside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Xtest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test is: 0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Inside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Xtest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test is: 1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Caught an exception -- value is: 1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72B1-867A-4FF8-9BF8-074CE6AE9D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05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Start</a:t>
            </a:r>
          </a:p>
          <a:p>
            <a:r>
              <a:rPr lang="en-US" dirty="0" smtClean="0"/>
              <a:t>Caught Exception #: 1</a:t>
            </a:r>
          </a:p>
          <a:p>
            <a:r>
              <a:rPr lang="en-US" dirty="0" smtClean="0"/>
              <a:t>Caught Exception #: 2</a:t>
            </a:r>
          </a:p>
          <a:p>
            <a:r>
              <a:rPr lang="en-US" dirty="0" smtClean="0"/>
              <a:t>Caught a string: Value is zero</a:t>
            </a:r>
          </a:p>
          <a:p>
            <a:r>
              <a:rPr lang="en-US" dirty="0" smtClean="0"/>
              <a:t>Caught Exception #: 3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72B1-867A-4FF8-9BF8-074CE6AE9D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7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0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6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8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4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1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6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2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1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7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B387D-11F1-4257-8DB3-587450BF68DE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990600"/>
            <a:ext cx="7772400" cy="29718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ooper Black" pitchFamily="18" charset="0"/>
              </a:rPr>
              <a:t>Object Oriented Programming I: </a:t>
            </a:r>
            <a:br>
              <a:rPr lang="en-US" sz="4800" dirty="0" smtClean="0">
                <a:solidFill>
                  <a:schemeClr val="bg1"/>
                </a:solidFill>
                <a:latin typeface="Cooper Black" pitchFamily="18" charset="0"/>
              </a:rPr>
            </a:br>
            <a:r>
              <a:rPr lang="en-US" sz="5400" dirty="0" smtClean="0">
                <a:solidFill>
                  <a:srgbClr val="00B050"/>
                </a:solidFill>
                <a:latin typeface="Cooper Black" pitchFamily="18" charset="0"/>
              </a:rPr>
              <a:t>Lecture 10- </a:t>
            </a:r>
            <a:r>
              <a:rPr lang="en-US" sz="4800" b="1" dirty="0" smtClean="0">
                <a:solidFill>
                  <a:srgbClr val="00B050"/>
                </a:solidFill>
                <a:latin typeface="Cooper Black" pitchFamily="18" charset="0"/>
              </a:rPr>
              <a:t>Template Exception Handling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858000" cy="19050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  <a:latin typeface="Cooper Black" pitchFamily="18" charset="0"/>
              </a:rPr>
              <a:t>Ahmed Imteaj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900" dirty="0" smtClean="0">
                <a:solidFill>
                  <a:schemeClr val="bg1"/>
                </a:solidFill>
                <a:latin typeface="Cooper Black" pitchFamily="18" charset="0"/>
              </a:rPr>
              <a:t>Lecturer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bg1"/>
                </a:solidFill>
                <a:latin typeface="Cooper Black" pitchFamily="18" charset="0"/>
              </a:rPr>
              <a:t>Dept. of CSE, IIUC</a:t>
            </a:r>
          </a:p>
        </p:txBody>
      </p:sp>
    </p:spTree>
    <p:extLst>
      <p:ext uri="{BB962C8B-B14F-4D97-AF65-F5344CB8AC3E}">
        <p14:creationId xmlns:p14="http://schemas.microsoft.com/office/powerpoint/2010/main" val="56513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/>
              <a:t>#</a:t>
            </a:r>
            <a:r>
              <a:rPr lang="en-US" sz="2200" b="1" dirty="0"/>
              <a:t>include &lt;iostream&gt;</a:t>
            </a:r>
          </a:p>
          <a:p>
            <a:pPr marL="0" indent="0">
              <a:buNone/>
            </a:pPr>
            <a:r>
              <a:rPr lang="en-US" sz="2200" b="1" dirty="0"/>
              <a:t>using namespace </a:t>
            </a:r>
            <a:r>
              <a:rPr lang="en-US" sz="2200" b="1" dirty="0" err="1"/>
              <a:t>std</a:t>
            </a:r>
            <a:r>
              <a:rPr lang="en-US" sz="2200" b="1" dirty="0"/>
              <a:t>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template </a:t>
            </a:r>
            <a:r>
              <a:rPr lang="en-US" sz="2200" b="1" dirty="0">
                <a:solidFill>
                  <a:srgbClr val="FF0000"/>
                </a:solidFill>
              </a:rPr>
              <a:t>&lt;class X&gt; </a:t>
            </a:r>
            <a:endParaRPr lang="en-US" sz="22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void </a:t>
            </a:r>
            <a:r>
              <a:rPr lang="en-US" sz="2200" b="1" dirty="0" err="1">
                <a:solidFill>
                  <a:srgbClr val="FF0000"/>
                </a:solidFill>
              </a:rPr>
              <a:t>swapargs</a:t>
            </a:r>
            <a:r>
              <a:rPr lang="en-US" sz="2200" b="1" dirty="0">
                <a:solidFill>
                  <a:srgbClr val="FF0000"/>
                </a:solidFill>
              </a:rPr>
              <a:t>(X &amp;a, X &amp;b)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X temp;</a:t>
            </a:r>
          </a:p>
          <a:p>
            <a:pPr marL="0" indent="0">
              <a:buNone/>
            </a:pPr>
            <a:r>
              <a:rPr lang="en-US" sz="2200" dirty="0"/>
              <a:t>temp = a;</a:t>
            </a:r>
          </a:p>
          <a:p>
            <a:pPr marL="0" indent="0">
              <a:buNone/>
            </a:pPr>
            <a:r>
              <a:rPr lang="en-US" sz="2200" dirty="0"/>
              <a:t>a = b;</a:t>
            </a:r>
          </a:p>
          <a:p>
            <a:pPr marL="0" indent="0">
              <a:buNone/>
            </a:pPr>
            <a:r>
              <a:rPr lang="en-US" sz="2200" dirty="0"/>
              <a:t>b = temp;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657600" y="990600"/>
            <a:ext cx="0" cy="5867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33800" y="1143000"/>
            <a:ext cx="556447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int main()</a:t>
            </a:r>
          </a:p>
          <a:p>
            <a:r>
              <a:rPr lang="en-US" sz="2200" b="1" dirty="0"/>
              <a:t>{</a:t>
            </a:r>
          </a:p>
          <a:p>
            <a:r>
              <a:rPr lang="en-US" sz="2200" dirty="0"/>
              <a:t>int i=10, j=20;</a:t>
            </a:r>
          </a:p>
          <a:p>
            <a:r>
              <a:rPr lang="en-US" sz="2200" dirty="0"/>
              <a:t>double x=10.1, y=23.3;</a:t>
            </a:r>
          </a:p>
          <a:p>
            <a:r>
              <a:rPr lang="pt-BR" sz="2200" dirty="0"/>
              <a:t>char a='x', b='z';</a:t>
            </a:r>
          </a:p>
          <a:p>
            <a:r>
              <a:rPr lang="nn-NO" sz="2200" dirty="0"/>
              <a:t>cout &lt;&lt; "Original i, j: " &lt;&lt; i &lt;&lt; ' ' &lt;&lt; j &lt;&lt; '\n';</a:t>
            </a:r>
          </a:p>
          <a:p>
            <a:r>
              <a:rPr lang="en-US" sz="2200" dirty="0"/>
              <a:t>cout &lt;&lt; "Original x, y: " &lt;&lt; x &lt;&lt; ' ' &lt;&lt; y &lt;&lt; '\n';</a:t>
            </a:r>
          </a:p>
          <a:p>
            <a:r>
              <a:rPr lang="en-US" sz="2200" dirty="0"/>
              <a:t>cout &lt;&lt; "Original a, b: " &lt;&lt; a &lt;&lt; ' ' &lt;&lt; b &lt;&lt; '\n';</a:t>
            </a:r>
          </a:p>
          <a:p>
            <a:r>
              <a:rPr lang="en-US" sz="2200" dirty="0" err="1"/>
              <a:t>swapargs</a:t>
            </a:r>
            <a:r>
              <a:rPr lang="en-US" sz="2200" dirty="0"/>
              <a:t>(i, j); // swap integers</a:t>
            </a:r>
          </a:p>
          <a:p>
            <a:r>
              <a:rPr lang="en-US" sz="2200" dirty="0" err="1"/>
              <a:t>swapargs</a:t>
            </a:r>
            <a:r>
              <a:rPr lang="en-US" sz="2200" dirty="0"/>
              <a:t>(x, y); // swap floats</a:t>
            </a:r>
          </a:p>
          <a:p>
            <a:r>
              <a:rPr lang="en-US" sz="2200" dirty="0" err="1"/>
              <a:t>swapargs</a:t>
            </a:r>
            <a:r>
              <a:rPr lang="en-US" sz="2200" dirty="0"/>
              <a:t>(a, b); // swap chars</a:t>
            </a:r>
          </a:p>
          <a:p>
            <a:r>
              <a:rPr lang="en-US" sz="2200" dirty="0"/>
              <a:t>cout &lt;&lt; "Swapped i, j: " &lt;&lt; i &lt;&lt; ' ' &lt;&lt; j &lt;&lt; '\n';</a:t>
            </a:r>
          </a:p>
          <a:p>
            <a:r>
              <a:rPr lang="fr-FR" sz="2200" dirty="0"/>
              <a:t>cout &lt;&lt; "</a:t>
            </a:r>
            <a:r>
              <a:rPr lang="fr-FR" sz="2200" dirty="0" err="1"/>
              <a:t>Swapped</a:t>
            </a:r>
            <a:r>
              <a:rPr lang="fr-FR" sz="2200" dirty="0"/>
              <a:t> x, y: " &lt;&lt; x &lt;&lt; ' ' &lt;&lt; y &lt;&lt; '\n';</a:t>
            </a:r>
          </a:p>
          <a:p>
            <a:r>
              <a:rPr lang="en-US" sz="2200" dirty="0"/>
              <a:t>cout &lt;&lt; "Swapped a, b: " &lt;&lt; a &lt;&lt; ' ' &lt;&lt; b &lt;&lt; '\n';</a:t>
            </a:r>
          </a:p>
          <a:p>
            <a:r>
              <a:rPr lang="en-US" sz="2200" b="1" dirty="0"/>
              <a:t>return 0;</a:t>
            </a:r>
          </a:p>
          <a:p>
            <a:r>
              <a:rPr lang="en-US" sz="2200" b="1" dirty="0"/>
              <a:t>}</a:t>
            </a: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9144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Solution</a:t>
            </a:r>
            <a:endParaRPr lang="en-US" dirty="0"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6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Cooper Black" pitchFamily="18" charset="0"/>
              </a:rPr>
              <a:t>Function </a:t>
            </a:r>
            <a:r>
              <a:rPr lang="en-US" dirty="0">
                <a:latin typeface="Cooper Black" pitchFamily="18" charset="0"/>
              </a:rPr>
              <a:t>with Two Generic </a:t>
            </a:r>
            <a:r>
              <a:rPr lang="en-US" dirty="0" smtClean="0">
                <a:latin typeface="Cooper Black" pitchFamily="18" charset="0"/>
              </a:rPr>
              <a:t>Types</a:t>
            </a:r>
            <a:endParaRPr lang="en-US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10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600" dirty="0"/>
              <a:t>You can define more than one generic data type in the </a:t>
            </a:r>
            <a:r>
              <a:rPr lang="en-US" sz="2600" b="1" dirty="0"/>
              <a:t>template </a:t>
            </a:r>
            <a:r>
              <a:rPr lang="en-US" sz="2600" dirty="0"/>
              <a:t>statement by using </a:t>
            </a:r>
            <a:r>
              <a:rPr lang="en-US" sz="2600" dirty="0" smtClean="0"/>
              <a:t>a comma-separated </a:t>
            </a:r>
            <a:r>
              <a:rPr lang="en-US" sz="2600" dirty="0"/>
              <a:t>list. For example, this program creates a template function that </a:t>
            </a:r>
            <a:r>
              <a:rPr lang="en-US" sz="2600" dirty="0" smtClean="0"/>
              <a:t>has two </a:t>
            </a:r>
            <a:r>
              <a:rPr lang="en-US" sz="2600" dirty="0"/>
              <a:t>generic types.</a:t>
            </a:r>
            <a:endParaRPr lang="en-US" sz="2600" b="1" dirty="0" smtClean="0"/>
          </a:p>
          <a:p>
            <a:pPr marL="800100" lvl="2" indent="0" algn="just">
              <a:buNone/>
            </a:pPr>
            <a:r>
              <a:rPr lang="en-US" sz="2600" b="1" dirty="0" smtClean="0"/>
              <a:t>#</a:t>
            </a:r>
            <a:r>
              <a:rPr lang="en-US" sz="2600" b="1" dirty="0"/>
              <a:t>include &lt;iostream&gt;</a:t>
            </a:r>
          </a:p>
          <a:p>
            <a:pPr marL="800100" lvl="2" indent="0" algn="just">
              <a:buNone/>
            </a:pPr>
            <a:r>
              <a:rPr lang="en-US" sz="2600" b="1" dirty="0"/>
              <a:t>using namespace </a:t>
            </a:r>
            <a:r>
              <a:rPr lang="en-US" sz="2600" b="1" dirty="0" err="1"/>
              <a:t>std</a:t>
            </a:r>
            <a:r>
              <a:rPr lang="en-US" sz="2600" b="1" dirty="0"/>
              <a:t>;</a:t>
            </a:r>
          </a:p>
          <a:p>
            <a:pPr marL="800100" lvl="2" indent="0" algn="just">
              <a:buNone/>
            </a:pPr>
            <a:r>
              <a:rPr lang="en-US" sz="2600" b="1" dirty="0">
                <a:solidFill>
                  <a:srgbClr val="7030A0"/>
                </a:solidFill>
              </a:rPr>
              <a:t>template &lt;class type1, class </a:t>
            </a:r>
            <a:r>
              <a:rPr lang="en-US" sz="2600" b="1" dirty="0" smtClean="0">
                <a:solidFill>
                  <a:srgbClr val="7030A0"/>
                </a:solidFill>
              </a:rPr>
              <a:t>type2&gt; void </a:t>
            </a:r>
            <a:r>
              <a:rPr lang="en-US" sz="2600" b="1" dirty="0" err="1">
                <a:solidFill>
                  <a:srgbClr val="7030A0"/>
                </a:solidFill>
              </a:rPr>
              <a:t>myfunc</a:t>
            </a:r>
            <a:r>
              <a:rPr lang="en-US" sz="2600" b="1" dirty="0">
                <a:solidFill>
                  <a:srgbClr val="7030A0"/>
                </a:solidFill>
              </a:rPr>
              <a:t>(type1 x, type2 y)</a:t>
            </a:r>
          </a:p>
          <a:p>
            <a:pPr marL="800100" lvl="2" indent="0" algn="just">
              <a:buNone/>
            </a:pPr>
            <a:r>
              <a:rPr lang="en-US" sz="2600" dirty="0"/>
              <a:t>{</a:t>
            </a:r>
          </a:p>
          <a:p>
            <a:pPr marL="800100" lvl="2" indent="0" algn="just">
              <a:buNone/>
            </a:pPr>
            <a:r>
              <a:rPr lang="en-US" sz="2600" dirty="0"/>
              <a:t>cout &lt;&lt; x &lt;&lt; ' ' &lt;&lt; y &lt;&lt; '\n';</a:t>
            </a:r>
          </a:p>
          <a:p>
            <a:pPr marL="800100" lvl="2" indent="0" algn="just">
              <a:buNone/>
            </a:pPr>
            <a:r>
              <a:rPr lang="en-US" sz="2600" dirty="0"/>
              <a:t>}</a:t>
            </a:r>
          </a:p>
          <a:p>
            <a:pPr marL="800100" lvl="2" indent="0" algn="just">
              <a:buNone/>
            </a:pPr>
            <a:r>
              <a:rPr lang="en-US" sz="2600" b="1" dirty="0"/>
              <a:t>int main()</a:t>
            </a:r>
          </a:p>
          <a:p>
            <a:pPr marL="800100" lvl="2" indent="0" algn="just">
              <a:buNone/>
            </a:pPr>
            <a:r>
              <a:rPr lang="en-US" sz="2600" dirty="0"/>
              <a:t>{</a:t>
            </a:r>
          </a:p>
          <a:p>
            <a:pPr marL="800100" lvl="2" indent="0" algn="just">
              <a:buNone/>
            </a:pPr>
            <a:r>
              <a:rPr lang="en-US" sz="2600" dirty="0" err="1"/>
              <a:t>myfunc</a:t>
            </a:r>
            <a:r>
              <a:rPr lang="en-US" sz="2600" dirty="0"/>
              <a:t>(10, "I like C++");</a:t>
            </a:r>
          </a:p>
          <a:p>
            <a:pPr marL="800100" lvl="2" indent="0" algn="just">
              <a:buNone/>
            </a:pPr>
            <a:r>
              <a:rPr lang="en-US" sz="2600" dirty="0" err="1"/>
              <a:t>myfunc</a:t>
            </a:r>
            <a:r>
              <a:rPr lang="en-US" sz="2600" dirty="0"/>
              <a:t>(98.6, 19L);</a:t>
            </a:r>
          </a:p>
          <a:p>
            <a:pPr marL="800100" lvl="2" indent="0" algn="just">
              <a:buNone/>
            </a:pPr>
            <a:r>
              <a:rPr lang="en-US" sz="2600" dirty="0"/>
              <a:t>return 0;</a:t>
            </a:r>
          </a:p>
          <a:p>
            <a:pPr marL="800100" lvl="2" indent="0" algn="just">
              <a:buNone/>
            </a:pPr>
            <a:r>
              <a:rPr lang="en-US" sz="2600" dirty="0"/>
              <a:t>}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35046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Generic Classes</a:t>
            </a:r>
            <a:endParaRPr lang="en-US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addition to generic functions, you can also define a generic class. </a:t>
            </a:r>
            <a:endParaRPr lang="en-US" dirty="0" smtClean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you do </a:t>
            </a:r>
            <a:r>
              <a:rPr lang="en-US" dirty="0" smtClean="0"/>
              <a:t>this, you </a:t>
            </a:r>
            <a:r>
              <a:rPr lang="en-US" dirty="0"/>
              <a:t>create a class that defines all the algorithms used by that class; however, the </a:t>
            </a:r>
            <a:r>
              <a:rPr lang="en-US" dirty="0" smtClean="0"/>
              <a:t>actual type </a:t>
            </a:r>
            <a:r>
              <a:rPr lang="en-US" dirty="0"/>
              <a:t>of the data being manipulated will be specified as a parameter when objects </a:t>
            </a:r>
            <a:r>
              <a:rPr lang="en-US" dirty="0" smtClean="0"/>
              <a:t>of that </a:t>
            </a:r>
            <a:r>
              <a:rPr lang="en-US" dirty="0"/>
              <a:t>class are created.</a:t>
            </a:r>
          </a:p>
        </p:txBody>
      </p:sp>
    </p:spTree>
    <p:extLst>
      <p:ext uri="{BB962C8B-B14F-4D97-AF65-F5344CB8AC3E}">
        <p14:creationId xmlns:p14="http://schemas.microsoft.com/office/powerpoint/2010/main" val="186241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Generic classes are useful when a class uses logic that can be generalized. </a:t>
            </a:r>
            <a:endParaRPr lang="en-US" sz="2800" dirty="0" smtClean="0"/>
          </a:p>
          <a:p>
            <a:pPr algn="just"/>
            <a:r>
              <a:rPr lang="en-US" sz="2800" dirty="0" smtClean="0"/>
              <a:t>For</a:t>
            </a:r>
            <a:r>
              <a:rPr lang="en-US" sz="2800" dirty="0"/>
              <a:t> </a:t>
            </a:r>
            <a:r>
              <a:rPr lang="en-US" sz="2800" dirty="0" smtClean="0"/>
              <a:t>example</a:t>
            </a:r>
            <a:r>
              <a:rPr lang="en-US" sz="2800" dirty="0"/>
              <a:t>, the same algorithms that maintain a queue of integers will also work for </a:t>
            </a:r>
            <a:r>
              <a:rPr lang="en-US" sz="2800" dirty="0" smtClean="0"/>
              <a:t>a queue </a:t>
            </a:r>
            <a:r>
              <a:rPr lang="en-US" sz="2800" dirty="0"/>
              <a:t>of </a:t>
            </a:r>
            <a:r>
              <a:rPr lang="en-US" sz="2800" dirty="0" smtClean="0"/>
              <a:t>characters.</a:t>
            </a:r>
            <a:endParaRPr lang="en-US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Generic Classes</a:t>
            </a:r>
            <a:endParaRPr lang="en-US" dirty="0"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81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general form of a generic class declaration is shown here:</a:t>
            </a:r>
          </a:p>
          <a:p>
            <a:pPr marL="800100" lvl="2" indent="0">
              <a:buNone/>
            </a:pPr>
            <a:r>
              <a:rPr lang="en-US" sz="3400" dirty="0">
                <a:solidFill>
                  <a:srgbClr val="00B050"/>
                </a:solidFill>
              </a:rPr>
              <a:t>template &lt;class </a:t>
            </a:r>
            <a:r>
              <a:rPr lang="en-US" sz="3400" i="1" dirty="0" err="1">
                <a:solidFill>
                  <a:srgbClr val="00B050"/>
                </a:solidFill>
              </a:rPr>
              <a:t>Ttype</a:t>
            </a:r>
            <a:r>
              <a:rPr lang="en-US" sz="3400" dirty="0">
                <a:solidFill>
                  <a:srgbClr val="00B050"/>
                </a:solidFill>
              </a:rPr>
              <a:t>&gt; class </a:t>
            </a:r>
            <a:r>
              <a:rPr lang="en-US" sz="3400" i="1" dirty="0">
                <a:solidFill>
                  <a:srgbClr val="00B050"/>
                </a:solidFill>
              </a:rPr>
              <a:t>class-name </a:t>
            </a:r>
            <a:r>
              <a:rPr lang="en-US" sz="3400" dirty="0">
                <a:solidFill>
                  <a:srgbClr val="00B050"/>
                </a:solidFill>
              </a:rPr>
              <a:t>{</a:t>
            </a:r>
          </a:p>
          <a:p>
            <a:pPr marL="800100" lvl="2" indent="0">
              <a:buNone/>
            </a:pPr>
            <a:r>
              <a:rPr lang="en-US" sz="3400" dirty="0" smtClean="0">
                <a:solidFill>
                  <a:srgbClr val="00B050"/>
                </a:solidFill>
              </a:rPr>
              <a:t>..</a:t>
            </a:r>
            <a:endParaRPr lang="en-US" sz="3400" dirty="0">
              <a:solidFill>
                <a:srgbClr val="00B050"/>
              </a:solidFill>
            </a:endParaRPr>
          </a:p>
          <a:p>
            <a:pPr marL="800100" lvl="2" indent="0">
              <a:buNone/>
            </a:pPr>
            <a:r>
              <a:rPr lang="en-US" sz="3400" dirty="0">
                <a:solidFill>
                  <a:srgbClr val="00B050"/>
                </a:solidFill>
              </a:rPr>
              <a:t>}</a:t>
            </a:r>
          </a:p>
          <a:p>
            <a:pPr algn="just"/>
            <a:r>
              <a:rPr lang="en-US" dirty="0" smtClean="0"/>
              <a:t>If </a:t>
            </a:r>
            <a:r>
              <a:rPr lang="en-US" dirty="0"/>
              <a:t>necessary, you can define more than one generic data type using </a:t>
            </a:r>
            <a:r>
              <a:rPr lang="en-US" dirty="0" smtClean="0"/>
              <a:t>a comma-separated </a:t>
            </a:r>
            <a:r>
              <a:rPr lang="en-US" dirty="0"/>
              <a:t>list.</a:t>
            </a:r>
          </a:p>
          <a:p>
            <a:r>
              <a:rPr lang="en-US" dirty="0"/>
              <a:t>Once you have created a generic class, you create a specific instance of that </a:t>
            </a:r>
            <a:r>
              <a:rPr lang="en-US" dirty="0" smtClean="0"/>
              <a:t>class using </a:t>
            </a:r>
            <a:r>
              <a:rPr lang="en-US" dirty="0"/>
              <a:t>the following general form</a:t>
            </a:r>
            <a:r>
              <a:rPr lang="en-US" dirty="0" smtClean="0"/>
              <a:t>:</a:t>
            </a:r>
            <a:endParaRPr lang="en-US" dirty="0"/>
          </a:p>
          <a:p>
            <a:pPr marL="800100" lvl="2" indent="0">
              <a:buNone/>
            </a:pPr>
            <a:r>
              <a:rPr lang="en-US" sz="3600" dirty="0">
                <a:solidFill>
                  <a:srgbClr val="00B050"/>
                </a:solidFill>
              </a:rPr>
              <a:t>class-name &lt;type&gt; </a:t>
            </a:r>
            <a:r>
              <a:rPr lang="en-US" sz="3600" dirty="0" err="1">
                <a:solidFill>
                  <a:srgbClr val="00B050"/>
                </a:solidFill>
              </a:rPr>
              <a:t>ob</a:t>
            </a:r>
            <a:r>
              <a:rPr lang="en-US" sz="3600" dirty="0" smtClean="0">
                <a:solidFill>
                  <a:srgbClr val="00B050"/>
                </a:solidFill>
              </a:rPr>
              <a:t>;</a:t>
            </a:r>
            <a:endParaRPr lang="en-US" sz="3600" dirty="0">
              <a:solidFill>
                <a:srgbClr val="00B050"/>
              </a:solidFill>
            </a:endParaRPr>
          </a:p>
          <a:p>
            <a:pPr marL="400050" lvl="1" indent="0">
              <a:buNone/>
            </a:pPr>
            <a:r>
              <a:rPr lang="en-US" sz="3400" dirty="0"/>
              <a:t>Here, </a:t>
            </a:r>
            <a:r>
              <a:rPr lang="en-US" sz="3400" i="1" dirty="0"/>
              <a:t>type </a:t>
            </a:r>
            <a:r>
              <a:rPr lang="en-US" sz="3400" dirty="0"/>
              <a:t>is the type name of the data that the class will be operating upon.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Generic Classes</a:t>
            </a:r>
            <a:endParaRPr lang="en-US" dirty="0"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5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Cooper Black" pitchFamily="18" charset="0"/>
              </a:rPr>
              <a:t>Generic Classes</a:t>
            </a:r>
            <a:endParaRPr lang="en-US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5344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#</a:t>
            </a:r>
            <a:r>
              <a:rPr lang="en-US" sz="1800" b="1" dirty="0"/>
              <a:t>include &lt;iostream&gt;</a:t>
            </a:r>
          </a:p>
          <a:p>
            <a:pPr marL="0" indent="0">
              <a:buNone/>
            </a:pPr>
            <a:r>
              <a:rPr lang="en-US" sz="1800" b="1" dirty="0"/>
              <a:t>using namespace </a:t>
            </a:r>
            <a:r>
              <a:rPr lang="en-US" sz="1800" b="1" dirty="0" err="1"/>
              <a:t>std</a:t>
            </a:r>
            <a:r>
              <a:rPr lang="en-US" sz="1800" b="1" dirty="0"/>
              <a:t>;</a:t>
            </a:r>
          </a:p>
          <a:p>
            <a:pPr marL="0" indent="0">
              <a:buNone/>
            </a:pPr>
            <a:r>
              <a:rPr lang="en-US" sz="1800" dirty="0" err="1"/>
              <a:t>const</a:t>
            </a:r>
            <a:r>
              <a:rPr lang="en-US" sz="1800" dirty="0"/>
              <a:t> int SIZE = 10;</a:t>
            </a:r>
          </a:p>
          <a:p>
            <a:pPr marL="0" indent="0">
              <a:buNone/>
            </a:pPr>
            <a:r>
              <a:rPr lang="en-US" sz="1800" dirty="0"/>
              <a:t>// Create a generic stack class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template &lt;class </a:t>
            </a:r>
            <a:r>
              <a:rPr lang="en-US" sz="1800" dirty="0" err="1">
                <a:solidFill>
                  <a:srgbClr val="FF0000"/>
                </a:solidFill>
              </a:rPr>
              <a:t>StackType</a:t>
            </a:r>
            <a:r>
              <a:rPr lang="en-US" sz="1800" dirty="0">
                <a:solidFill>
                  <a:srgbClr val="FF0000"/>
                </a:solidFill>
              </a:rPr>
              <a:t>&gt; class stack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{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err="1"/>
              <a:t>StackType</a:t>
            </a:r>
            <a:r>
              <a:rPr lang="en-US" sz="1800" dirty="0"/>
              <a:t> </a:t>
            </a:r>
            <a:r>
              <a:rPr lang="en-US" sz="1800" dirty="0" err="1"/>
              <a:t>stck</a:t>
            </a:r>
            <a:r>
              <a:rPr lang="en-US" sz="1800" dirty="0"/>
              <a:t>[SIZE]; </a:t>
            </a:r>
          </a:p>
          <a:p>
            <a:pPr marL="0" indent="0">
              <a:buNone/>
            </a:pPr>
            <a:r>
              <a:rPr lang="en-US" sz="1800" dirty="0"/>
              <a:t>int </a:t>
            </a:r>
            <a:r>
              <a:rPr lang="en-US" sz="1800" dirty="0" err="1"/>
              <a:t>tos</a:t>
            </a:r>
            <a:r>
              <a:rPr lang="en-US" sz="1800" dirty="0"/>
              <a:t>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public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stack() { </a:t>
            </a:r>
            <a:r>
              <a:rPr lang="en-US" sz="1800" dirty="0" err="1"/>
              <a:t>tos</a:t>
            </a:r>
            <a:r>
              <a:rPr lang="en-US" sz="1800" dirty="0"/>
              <a:t> = 0; } // initialize stack</a:t>
            </a:r>
          </a:p>
          <a:p>
            <a:pPr marL="0" indent="0">
              <a:buNone/>
            </a:pPr>
            <a:r>
              <a:rPr lang="en-US" sz="1800" dirty="0"/>
              <a:t>void push(</a:t>
            </a:r>
            <a:r>
              <a:rPr lang="en-US" sz="1800" dirty="0" err="1"/>
              <a:t>StackType</a:t>
            </a:r>
            <a:r>
              <a:rPr lang="en-US" sz="1800" dirty="0"/>
              <a:t> </a:t>
            </a:r>
            <a:r>
              <a:rPr lang="en-US" sz="1800" dirty="0" err="1"/>
              <a:t>ob</a:t>
            </a:r>
            <a:r>
              <a:rPr lang="en-US" sz="1800" dirty="0"/>
              <a:t>); </a:t>
            </a:r>
          </a:p>
          <a:p>
            <a:pPr marL="0" indent="0">
              <a:buNone/>
            </a:pPr>
            <a:r>
              <a:rPr lang="en-US" sz="1800" dirty="0" err="1"/>
              <a:t>StackType</a:t>
            </a:r>
            <a:r>
              <a:rPr lang="en-US" sz="1800" dirty="0"/>
              <a:t> pop(); </a:t>
            </a:r>
          </a:p>
          <a:p>
            <a:pPr marL="0" indent="0">
              <a:buNone/>
            </a:pPr>
            <a:r>
              <a:rPr lang="en-US" sz="1800" dirty="0" smtClean="0"/>
              <a:t>};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886200" y="762000"/>
            <a:ext cx="0" cy="60960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62400" y="838200"/>
            <a:ext cx="4230261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Push an object.</a:t>
            </a:r>
          </a:p>
          <a:p>
            <a:r>
              <a:rPr lang="en-US" dirty="0">
                <a:solidFill>
                  <a:srgbClr val="FF0000"/>
                </a:solidFill>
              </a:rPr>
              <a:t>template &lt;class </a:t>
            </a:r>
            <a:r>
              <a:rPr lang="en-US" dirty="0" err="1">
                <a:solidFill>
                  <a:srgbClr val="FF0000"/>
                </a:solidFill>
              </a:rPr>
              <a:t>StackType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void </a:t>
            </a:r>
            <a:r>
              <a:rPr lang="en-US" dirty="0">
                <a:solidFill>
                  <a:srgbClr val="FF0000"/>
                </a:solidFill>
              </a:rPr>
              <a:t>stack&lt;</a:t>
            </a:r>
            <a:r>
              <a:rPr lang="en-US" dirty="0" err="1">
                <a:solidFill>
                  <a:srgbClr val="FF0000"/>
                </a:solidFill>
              </a:rPr>
              <a:t>StackType</a:t>
            </a:r>
            <a:r>
              <a:rPr lang="en-US" dirty="0">
                <a:solidFill>
                  <a:srgbClr val="FF0000"/>
                </a:solidFill>
              </a:rPr>
              <a:t>&gt;::push(</a:t>
            </a:r>
            <a:r>
              <a:rPr lang="en-US" dirty="0" err="1">
                <a:solidFill>
                  <a:srgbClr val="FF0000"/>
                </a:solidFill>
              </a:rPr>
              <a:t>StackType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ob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if(</a:t>
            </a:r>
            <a:r>
              <a:rPr lang="en-US" dirty="0" err="1"/>
              <a:t>tos</a:t>
            </a:r>
            <a:r>
              <a:rPr lang="en-US" dirty="0"/>
              <a:t>==SIZE) {</a:t>
            </a:r>
          </a:p>
          <a:p>
            <a:r>
              <a:rPr lang="en-US" dirty="0"/>
              <a:t>cout &lt;&lt; "Stack is full.\n";</a:t>
            </a:r>
          </a:p>
          <a:p>
            <a:r>
              <a:rPr lang="en-US" dirty="0"/>
              <a:t>return;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stck</a:t>
            </a:r>
            <a:r>
              <a:rPr lang="en-US" dirty="0"/>
              <a:t>[</a:t>
            </a:r>
            <a:r>
              <a:rPr lang="en-US" dirty="0" err="1"/>
              <a:t>tos</a:t>
            </a:r>
            <a:r>
              <a:rPr lang="en-US" dirty="0"/>
              <a:t>] = </a:t>
            </a:r>
            <a:r>
              <a:rPr lang="en-US" dirty="0" err="1"/>
              <a:t>ob</a:t>
            </a:r>
            <a:r>
              <a:rPr lang="en-US" dirty="0"/>
              <a:t>;</a:t>
            </a:r>
          </a:p>
          <a:p>
            <a:r>
              <a:rPr lang="en-US" dirty="0" err="1"/>
              <a:t>tos</a:t>
            </a:r>
            <a:r>
              <a:rPr lang="en-US" dirty="0"/>
              <a:t>++;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Pop an object.</a:t>
            </a:r>
          </a:p>
          <a:p>
            <a:r>
              <a:rPr lang="en-US" dirty="0">
                <a:solidFill>
                  <a:srgbClr val="FF0000"/>
                </a:solidFill>
              </a:rPr>
              <a:t>template &lt;class </a:t>
            </a:r>
            <a:r>
              <a:rPr lang="en-US" dirty="0" err="1">
                <a:solidFill>
                  <a:srgbClr val="FF0000"/>
                </a:solidFill>
              </a:rPr>
              <a:t>StackType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StackType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stack&lt;</a:t>
            </a:r>
            <a:r>
              <a:rPr lang="en-US" dirty="0" err="1">
                <a:solidFill>
                  <a:srgbClr val="FF0000"/>
                </a:solidFill>
              </a:rPr>
              <a:t>StackType</a:t>
            </a:r>
            <a:r>
              <a:rPr lang="en-US" dirty="0">
                <a:solidFill>
                  <a:srgbClr val="FF0000"/>
                </a:solidFill>
              </a:rPr>
              <a:t>&gt;::pop()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if(</a:t>
            </a:r>
            <a:r>
              <a:rPr lang="en-US" dirty="0" err="1"/>
              <a:t>tos</a:t>
            </a:r>
            <a:r>
              <a:rPr lang="en-US" dirty="0"/>
              <a:t>==0) {</a:t>
            </a:r>
          </a:p>
          <a:p>
            <a:r>
              <a:rPr lang="en-US" dirty="0"/>
              <a:t>cout &lt;&lt; "Stack is empty.\n";</a:t>
            </a:r>
          </a:p>
          <a:p>
            <a:r>
              <a:rPr lang="en-US" dirty="0"/>
              <a:t>return 0; // return null on empty stack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tos</a:t>
            </a:r>
            <a:r>
              <a:rPr lang="en-US" dirty="0"/>
              <a:t>--;</a:t>
            </a:r>
          </a:p>
          <a:p>
            <a:r>
              <a:rPr lang="en-US" dirty="0"/>
              <a:t>return </a:t>
            </a:r>
            <a:r>
              <a:rPr lang="en-US" dirty="0" err="1"/>
              <a:t>stck</a:t>
            </a:r>
            <a:r>
              <a:rPr lang="en-US" dirty="0"/>
              <a:t>[</a:t>
            </a:r>
            <a:r>
              <a:rPr lang="en-US" dirty="0" err="1"/>
              <a:t>tos</a:t>
            </a:r>
            <a:r>
              <a:rPr lang="en-US" dirty="0"/>
              <a:t>];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8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000" dirty="0"/>
              <a:t>int main()</a:t>
            </a:r>
          </a:p>
          <a:p>
            <a:pPr marL="0" indent="0">
              <a:buNone/>
            </a:pPr>
            <a:r>
              <a:rPr lang="en-US" sz="4000" dirty="0"/>
              <a:t>{</a:t>
            </a:r>
          </a:p>
          <a:p>
            <a:pPr marL="0" indent="0">
              <a:buNone/>
            </a:pPr>
            <a:r>
              <a:rPr lang="en-US" sz="4000" dirty="0"/>
              <a:t>// Demonstrate character stacks.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7030A0"/>
                </a:solidFill>
              </a:rPr>
              <a:t>stack &lt;char&gt;s1, s2; // create two character stacks</a:t>
            </a:r>
          </a:p>
          <a:p>
            <a:pPr marL="0" indent="0">
              <a:buNone/>
            </a:pPr>
            <a:r>
              <a:rPr lang="en-US" sz="4000" dirty="0"/>
              <a:t>int i;</a:t>
            </a:r>
          </a:p>
          <a:p>
            <a:pPr marL="0" indent="0">
              <a:buNone/>
            </a:pPr>
            <a:r>
              <a:rPr lang="en-US" sz="4000" dirty="0"/>
              <a:t>s1.push('a');</a:t>
            </a:r>
          </a:p>
          <a:p>
            <a:pPr marL="0" indent="0">
              <a:buNone/>
            </a:pPr>
            <a:r>
              <a:rPr lang="en-US" sz="4000" dirty="0"/>
              <a:t>s2.push('x');</a:t>
            </a:r>
          </a:p>
          <a:p>
            <a:pPr marL="0" indent="0">
              <a:buNone/>
            </a:pPr>
            <a:r>
              <a:rPr lang="en-US" sz="4000" dirty="0"/>
              <a:t>s1.push('b');</a:t>
            </a:r>
          </a:p>
          <a:p>
            <a:pPr marL="0" indent="0">
              <a:buNone/>
            </a:pPr>
            <a:r>
              <a:rPr lang="en-US" sz="4000" dirty="0"/>
              <a:t>s2.push('y</a:t>
            </a:r>
            <a:r>
              <a:rPr lang="en-US" sz="4000" dirty="0" smtClean="0"/>
              <a:t>');</a:t>
            </a:r>
          </a:p>
          <a:p>
            <a:pPr marL="0" indent="0">
              <a:buNone/>
            </a:pPr>
            <a:r>
              <a:rPr lang="en-US" sz="4000" dirty="0"/>
              <a:t>s1.push('c');</a:t>
            </a:r>
          </a:p>
          <a:p>
            <a:pPr marL="0" indent="0">
              <a:buNone/>
            </a:pPr>
            <a:r>
              <a:rPr lang="en-US" sz="4000" dirty="0"/>
              <a:t>s2.push('z');</a:t>
            </a:r>
          </a:p>
          <a:p>
            <a:pPr marL="0" indent="0">
              <a:buNone/>
            </a:pPr>
            <a:r>
              <a:rPr lang="en-US" sz="4000" dirty="0" smtClean="0"/>
              <a:t>for(i=0</a:t>
            </a:r>
            <a:r>
              <a:rPr lang="en-US" sz="4000" dirty="0"/>
              <a:t>; i&lt;3; i++) cout &lt;&lt; "Pop s1: " &lt;&lt; s1.pop() &lt;&lt; "\n";</a:t>
            </a:r>
          </a:p>
          <a:p>
            <a:pPr marL="0" indent="0">
              <a:buNone/>
            </a:pPr>
            <a:r>
              <a:rPr lang="en-US" sz="4000" dirty="0"/>
              <a:t>for(i=0; i&lt;3; i++) cout &lt;&lt; "Pop s2: " &lt;&lt; s2.pop() &lt;&lt; "\n</a:t>
            </a:r>
            <a:r>
              <a:rPr lang="en-US" sz="4000" dirty="0" smtClean="0"/>
              <a:t>";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// demonstrate double stacks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7030A0"/>
                </a:solidFill>
              </a:rPr>
              <a:t>stack&lt;double&gt; ds1, ds2; // create two double stacks</a:t>
            </a:r>
          </a:p>
          <a:p>
            <a:pPr marL="0" indent="0">
              <a:buNone/>
            </a:pPr>
            <a:r>
              <a:rPr lang="en-US" sz="4000" dirty="0"/>
              <a:t>ds1.push(1.1);</a:t>
            </a:r>
          </a:p>
          <a:p>
            <a:pPr marL="0" indent="0">
              <a:buNone/>
            </a:pPr>
            <a:r>
              <a:rPr lang="en-US" sz="4000" dirty="0"/>
              <a:t>ds2.push(2.2);</a:t>
            </a:r>
          </a:p>
          <a:p>
            <a:pPr marL="0" indent="0">
              <a:buNone/>
            </a:pPr>
            <a:r>
              <a:rPr lang="en-US" sz="4000" dirty="0"/>
              <a:t>ds1.push(3.3);</a:t>
            </a:r>
          </a:p>
          <a:p>
            <a:pPr marL="0" indent="0">
              <a:buNone/>
            </a:pPr>
            <a:r>
              <a:rPr lang="en-US" sz="4000" dirty="0"/>
              <a:t>ds2.push(4.4</a:t>
            </a:r>
            <a:r>
              <a:rPr lang="en-US" sz="4000" dirty="0" smtClean="0"/>
              <a:t>);</a:t>
            </a:r>
          </a:p>
          <a:p>
            <a:pPr marL="0" indent="0">
              <a:buNone/>
            </a:pPr>
            <a:r>
              <a:rPr lang="en-US" sz="4000" dirty="0"/>
              <a:t>ds1.push(5.5);</a:t>
            </a:r>
          </a:p>
          <a:p>
            <a:pPr marL="0" indent="0">
              <a:buNone/>
            </a:pPr>
            <a:r>
              <a:rPr lang="en-US" sz="4000" dirty="0"/>
              <a:t>ds2.push(6.6);</a:t>
            </a:r>
          </a:p>
          <a:p>
            <a:pPr marL="0" indent="0">
              <a:buNone/>
            </a:pPr>
            <a:r>
              <a:rPr lang="en-US" sz="4000" dirty="0" smtClean="0"/>
              <a:t>for(i=0</a:t>
            </a:r>
            <a:r>
              <a:rPr lang="en-US" sz="4000" dirty="0"/>
              <a:t>; i&lt;3; i++) cout &lt;&lt; "Pop ds1: " &lt;&lt; ds1.pop() &lt;&lt; "\n";</a:t>
            </a:r>
          </a:p>
          <a:p>
            <a:pPr marL="0" indent="0">
              <a:buNone/>
            </a:pPr>
            <a:r>
              <a:rPr lang="en-US" sz="4000" dirty="0"/>
              <a:t>for(i=0; i&lt;3; i++) cout &lt;&lt; "Pop ds2: " &lt;&lt; ds2.pop() &lt;&lt; "\n";</a:t>
            </a:r>
          </a:p>
          <a:p>
            <a:pPr marL="0" indent="0">
              <a:buNone/>
            </a:pPr>
            <a:r>
              <a:rPr lang="en-US" sz="4000" dirty="0"/>
              <a:t>return 0;</a:t>
            </a:r>
          </a:p>
          <a:p>
            <a:pPr marL="0" indent="0">
              <a:buNone/>
            </a:pPr>
            <a:r>
              <a:rPr lang="en-US" sz="40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2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C++ exception handling is built upon three keywords: </a:t>
            </a:r>
            <a:r>
              <a:rPr lang="en-US" sz="2800" b="1" dirty="0"/>
              <a:t>try</a:t>
            </a:r>
            <a:r>
              <a:rPr lang="en-US" sz="2800" dirty="0"/>
              <a:t>, </a:t>
            </a:r>
            <a:r>
              <a:rPr lang="en-US" sz="2800" b="1" dirty="0"/>
              <a:t>catch</a:t>
            </a:r>
            <a:r>
              <a:rPr lang="en-US" sz="2800" dirty="0"/>
              <a:t>, and </a:t>
            </a:r>
            <a:r>
              <a:rPr lang="en-US" sz="2800" b="1" dirty="0"/>
              <a:t>throw</a:t>
            </a:r>
            <a:r>
              <a:rPr lang="en-US" sz="2800" dirty="0"/>
              <a:t>. </a:t>
            </a:r>
            <a:endParaRPr lang="en-US" sz="2800" dirty="0" smtClean="0"/>
          </a:p>
          <a:p>
            <a:pPr algn="just"/>
            <a:r>
              <a:rPr lang="en-US" sz="2800" dirty="0" smtClean="0"/>
              <a:t>In the most </a:t>
            </a:r>
            <a:r>
              <a:rPr lang="en-US" sz="2800" dirty="0"/>
              <a:t>general terms, program statements that you want to monitor for exceptions </a:t>
            </a:r>
            <a:r>
              <a:rPr lang="en-US" sz="2800" dirty="0" smtClean="0"/>
              <a:t>are contained </a:t>
            </a:r>
            <a:r>
              <a:rPr lang="en-US" sz="2800" dirty="0"/>
              <a:t>in a </a:t>
            </a:r>
            <a:r>
              <a:rPr lang="en-US" sz="2800" b="1" dirty="0"/>
              <a:t>try </a:t>
            </a:r>
            <a:r>
              <a:rPr lang="en-US" sz="2800" dirty="0"/>
              <a:t>block. </a:t>
            </a:r>
            <a:endParaRPr lang="en-US" sz="2800" dirty="0" smtClean="0"/>
          </a:p>
          <a:p>
            <a:pPr algn="just"/>
            <a:r>
              <a:rPr lang="en-US" sz="2800" dirty="0" smtClean="0"/>
              <a:t>If </a:t>
            </a:r>
            <a:r>
              <a:rPr lang="en-US" sz="2800" dirty="0"/>
              <a:t>an exception (i.e., an error) occurs within the </a:t>
            </a:r>
            <a:r>
              <a:rPr lang="en-US" sz="2800" b="1" dirty="0"/>
              <a:t>try </a:t>
            </a:r>
            <a:r>
              <a:rPr lang="en-US" sz="2800" dirty="0"/>
              <a:t>block, it </a:t>
            </a:r>
            <a:r>
              <a:rPr lang="en-US" sz="2800" dirty="0" smtClean="0"/>
              <a:t>is thrown </a:t>
            </a:r>
            <a:r>
              <a:rPr lang="en-US" sz="2800" dirty="0"/>
              <a:t>(using </a:t>
            </a:r>
            <a:r>
              <a:rPr lang="en-US" sz="2800" b="1" dirty="0"/>
              <a:t>throw</a:t>
            </a:r>
            <a:r>
              <a:rPr lang="en-US" sz="2800" dirty="0"/>
              <a:t>). The exception is caught, using </a:t>
            </a:r>
            <a:r>
              <a:rPr lang="en-US" sz="2800" b="1" dirty="0"/>
              <a:t>catch</a:t>
            </a:r>
            <a:r>
              <a:rPr lang="en-US" sz="2800" dirty="0"/>
              <a:t>, and processed.</a:t>
            </a:r>
            <a:endParaRPr lang="en-US" sz="2700" dirty="0">
              <a:solidFill>
                <a:srgbClr val="00B05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dirty="0" smtClean="0">
                <a:latin typeface="Cooper Black" pitchFamily="18" charset="0"/>
              </a:rPr>
              <a:t>Exception Handling</a:t>
            </a:r>
            <a:endParaRPr lang="en-US" dirty="0"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74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/>
            <a:r>
              <a:rPr lang="en-US" sz="2600" dirty="0"/>
              <a:t>The general form of </a:t>
            </a:r>
            <a:r>
              <a:rPr lang="en-US" sz="2600" b="1" dirty="0"/>
              <a:t>try </a:t>
            </a:r>
            <a:r>
              <a:rPr lang="en-US" sz="2600" dirty="0"/>
              <a:t>and </a:t>
            </a:r>
            <a:r>
              <a:rPr lang="en-US" sz="2600" b="1" dirty="0"/>
              <a:t>catch </a:t>
            </a:r>
            <a:r>
              <a:rPr lang="en-US" sz="2600" dirty="0"/>
              <a:t>are shown </a:t>
            </a:r>
            <a:r>
              <a:rPr lang="en-US" sz="2600" dirty="0" smtClean="0"/>
              <a:t>here</a:t>
            </a:r>
            <a:r>
              <a:rPr lang="en-US" sz="2600" dirty="0"/>
              <a:t>:</a:t>
            </a:r>
            <a:endParaRPr lang="en-US" sz="2600" dirty="0" smtClean="0"/>
          </a:p>
          <a:p>
            <a:pPr marL="800100" lvl="2" indent="0">
              <a:buNone/>
            </a:pPr>
            <a:r>
              <a:rPr lang="en-US" sz="1800" b="1" dirty="0" smtClean="0"/>
              <a:t>try </a:t>
            </a:r>
            <a:r>
              <a:rPr lang="en-US" sz="1800" b="1" dirty="0"/>
              <a:t>{</a:t>
            </a:r>
          </a:p>
          <a:p>
            <a:pPr marL="800100" lvl="2" indent="0">
              <a:buNone/>
            </a:pPr>
            <a:r>
              <a:rPr lang="en-US" sz="1800" b="1" dirty="0"/>
              <a:t>// </a:t>
            </a:r>
            <a:r>
              <a:rPr lang="en-US" sz="1800" b="1" i="1" dirty="0"/>
              <a:t>try block</a:t>
            </a:r>
          </a:p>
          <a:p>
            <a:pPr marL="800100" lvl="2" indent="0">
              <a:buNone/>
            </a:pPr>
            <a:r>
              <a:rPr lang="en-US" sz="1800" b="1" dirty="0"/>
              <a:t>}</a:t>
            </a:r>
          </a:p>
          <a:p>
            <a:pPr marL="800100" lvl="2" indent="0">
              <a:buNone/>
            </a:pPr>
            <a:r>
              <a:rPr lang="en-US" sz="1800" b="1" dirty="0"/>
              <a:t>catch (</a:t>
            </a:r>
            <a:r>
              <a:rPr lang="en-US" sz="1800" b="1" i="1" dirty="0"/>
              <a:t>type1 </a:t>
            </a:r>
            <a:r>
              <a:rPr lang="en-US" sz="1800" b="1" i="1" dirty="0" err="1"/>
              <a:t>arg</a:t>
            </a:r>
            <a:r>
              <a:rPr lang="en-US" sz="1800" b="1" dirty="0"/>
              <a:t>) {</a:t>
            </a:r>
          </a:p>
          <a:p>
            <a:pPr marL="800100" lvl="2" indent="0">
              <a:buNone/>
            </a:pPr>
            <a:r>
              <a:rPr lang="en-US" sz="1800" b="1" dirty="0"/>
              <a:t>// </a:t>
            </a:r>
            <a:r>
              <a:rPr lang="en-US" sz="1800" b="1" i="1" dirty="0"/>
              <a:t>catch block</a:t>
            </a:r>
          </a:p>
          <a:p>
            <a:pPr marL="800100" lvl="2" indent="0">
              <a:buNone/>
            </a:pPr>
            <a:r>
              <a:rPr lang="en-US" sz="1800" b="1" dirty="0"/>
              <a:t>}</a:t>
            </a:r>
          </a:p>
          <a:p>
            <a:pPr marL="800100" lvl="2" indent="0">
              <a:buNone/>
            </a:pPr>
            <a:r>
              <a:rPr lang="en-US" sz="1800" b="1" dirty="0"/>
              <a:t>catch (</a:t>
            </a:r>
            <a:r>
              <a:rPr lang="en-US" sz="1800" b="1" i="1" dirty="0"/>
              <a:t>type2 </a:t>
            </a:r>
            <a:r>
              <a:rPr lang="en-US" sz="1800" b="1" i="1" dirty="0" err="1"/>
              <a:t>arg</a:t>
            </a:r>
            <a:r>
              <a:rPr lang="en-US" sz="1800" b="1" dirty="0"/>
              <a:t>) {</a:t>
            </a:r>
          </a:p>
          <a:p>
            <a:pPr marL="800100" lvl="2" indent="0">
              <a:buNone/>
            </a:pPr>
            <a:r>
              <a:rPr lang="en-US" sz="1800" b="1" dirty="0"/>
              <a:t>// </a:t>
            </a:r>
            <a:r>
              <a:rPr lang="en-US" sz="1800" b="1" i="1" dirty="0"/>
              <a:t>catch block</a:t>
            </a:r>
          </a:p>
          <a:p>
            <a:pPr marL="800100" lvl="2" indent="0">
              <a:buNone/>
            </a:pPr>
            <a:r>
              <a:rPr lang="en-US" sz="1800" b="1" dirty="0"/>
              <a:t>}</a:t>
            </a:r>
          </a:p>
          <a:p>
            <a:pPr marL="800100" lvl="2" indent="0">
              <a:buNone/>
            </a:pPr>
            <a:r>
              <a:rPr lang="en-US" sz="1800" b="1" dirty="0" smtClean="0"/>
              <a:t>..</a:t>
            </a:r>
            <a:endParaRPr lang="en-US" sz="1800" b="1" dirty="0"/>
          </a:p>
          <a:p>
            <a:pPr marL="800100" lvl="2" indent="0">
              <a:buNone/>
            </a:pPr>
            <a:r>
              <a:rPr lang="en-US" sz="1800" b="1" dirty="0"/>
              <a:t>.</a:t>
            </a:r>
          </a:p>
          <a:p>
            <a:pPr marL="800100" lvl="2" indent="0">
              <a:buNone/>
            </a:pPr>
            <a:r>
              <a:rPr lang="en-US" sz="1800" b="1" dirty="0"/>
              <a:t>catch (</a:t>
            </a:r>
            <a:r>
              <a:rPr lang="en-US" sz="1800" b="1" i="1" dirty="0" err="1"/>
              <a:t>typeN</a:t>
            </a:r>
            <a:r>
              <a:rPr lang="en-US" sz="1800" b="1" i="1" dirty="0"/>
              <a:t> </a:t>
            </a:r>
            <a:r>
              <a:rPr lang="en-US" sz="1800" b="1" i="1" dirty="0" err="1"/>
              <a:t>arg</a:t>
            </a:r>
            <a:r>
              <a:rPr lang="en-US" sz="1800" b="1" dirty="0"/>
              <a:t>) {</a:t>
            </a:r>
          </a:p>
          <a:p>
            <a:pPr marL="800100" lvl="2" indent="0">
              <a:buNone/>
            </a:pPr>
            <a:r>
              <a:rPr lang="en-US" sz="1800" b="1" dirty="0"/>
              <a:t>// </a:t>
            </a:r>
            <a:r>
              <a:rPr lang="en-US" sz="1800" b="1" i="1" dirty="0"/>
              <a:t>catch block</a:t>
            </a:r>
            <a:endParaRPr lang="en-US" sz="18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dirty="0" smtClean="0">
                <a:latin typeface="Cooper Black" pitchFamily="18" charset="0"/>
              </a:rPr>
              <a:t>Exception Handling</a:t>
            </a:r>
            <a:endParaRPr lang="en-US" dirty="0"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15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32500" lnSpcReduction="20000"/>
          </a:bodyPr>
          <a:lstStyle/>
          <a:p>
            <a:pPr marL="400050" lvl="1" indent="0">
              <a:buNone/>
            </a:pPr>
            <a:r>
              <a:rPr lang="en-US" sz="5800" b="1" dirty="0"/>
              <a:t>#include &lt;iostream&gt;</a:t>
            </a:r>
          </a:p>
          <a:p>
            <a:pPr marL="400050" lvl="1" indent="0">
              <a:buNone/>
            </a:pPr>
            <a:r>
              <a:rPr lang="en-US" sz="5800" b="1" dirty="0"/>
              <a:t>using namespace </a:t>
            </a:r>
            <a:r>
              <a:rPr lang="en-US" sz="5800" b="1" dirty="0" err="1"/>
              <a:t>std</a:t>
            </a:r>
            <a:r>
              <a:rPr lang="en-US" sz="5800" b="1" dirty="0"/>
              <a:t>;</a:t>
            </a:r>
          </a:p>
          <a:p>
            <a:pPr marL="400050" lvl="1" indent="0">
              <a:buNone/>
            </a:pPr>
            <a:r>
              <a:rPr lang="en-US" sz="5800" b="1" dirty="0"/>
              <a:t>int main()</a:t>
            </a:r>
          </a:p>
          <a:p>
            <a:pPr marL="400050" lvl="1" indent="0">
              <a:buNone/>
            </a:pPr>
            <a:r>
              <a:rPr lang="en-US" sz="5800" b="1" dirty="0"/>
              <a:t>{</a:t>
            </a:r>
          </a:p>
          <a:p>
            <a:pPr marL="400050" lvl="1" indent="0">
              <a:buNone/>
            </a:pPr>
            <a:r>
              <a:rPr lang="en-US" sz="5800" dirty="0"/>
              <a:t>cout &lt;&lt; "Start\n";</a:t>
            </a:r>
          </a:p>
          <a:p>
            <a:pPr marL="400050" lvl="1" indent="0">
              <a:buNone/>
            </a:pPr>
            <a:r>
              <a:rPr lang="en-US" sz="5800" b="1" dirty="0">
                <a:solidFill>
                  <a:srgbClr val="00B050"/>
                </a:solidFill>
              </a:rPr>
              <a:t>try {</a:t>
            </a:r>
            <a:r>
              <a:rPr lang="en-US" sz="5800" dirty="0"/>
              <a:t> // start a try block</a:t>
            </a:r>
          </a:p>
          <a:p>
            <a:pPr marL="400050" lvl="1" indent="0">
              <a:buNone/>
            </a:pPr>
            <a:r>
              <a:rPr lang="en-US" sz="5800" dirty="0"/>
              <a:t>cout &lt;&lt; "Inside try block\n";</a:t>
            </a:r>
          </a:p>
          <a:p>
            <a:pPr marL="400050" lvl="1" indent="0">
              <a:buNone/>
            </a:pPr>
            <a:r>
              <a:rPr lang="en-US" sz="5800" b="1" dirty="0">
                <a:solidFill>
                  <a:srgbClr val="00B050"/>
                </a:solidFill>
              </a:rPr>
              <a:t>throw 100;</a:t>
            </a:r>
            <a:r>
              <a:rPr lang="en-US" sz="5800" dirty="0"/>
              <a:t> // throw an error</a:t>
            </a:r>
          </a:p>
          <a:p>
            <a:pPr marL="400050" lvl="1" indent="0">
              <a:buNone/>
            </a:pPr>
            <a:r>
              <a:rPr lang="en-US" sz="5800" dirty="0"/>
              <a:t>cout &lt;&lt; "This will not execute";</a:t>
            </a:r>
          </a:p>
          <a:p>
            <a:pPr marL="400050" lvl="1" indent="0">
              <a:buNone/>
            </a:pPr>
            <a:r>
              <a:rPr lang="en-US" sz="5800" b="1" dirty="0">
                <a:solidFill>
                  <a:srgbClr val="00B050"/>
                </a:solidFill>
              </a:rPr>
              <a:t>}</a:t>
            </a:r>
          </a:p>
          <a:p>
            <a:pPr marL="400050" lvl="1" indent="0">
              <a:buNone/>
            </a:pPr>
            <a:r>
              <a:rPr lang="en-US" sz="5800" b="1" dirty="0">
                <a:solidFill>
                  <a:srgbClr val="00B050"/>
                </a:solidFill>
              </a:rPr>
              <a:t>catch (int i)</a:t>
            </a:r>
            <a:r>
              <a:rPr lang="en-US" sz="5800" dirty="0"/>
              <a:t> </a:t>
            </a:r>
            <a:r>
              <a:rPr lang="en-US" sz="5800" b="1" dirty="0">
                <a:solidFill>
                  <a:srgbClr val="00B050"/>
                </a:solidFill>
              </a:rPr>
              <a:t>{ </a:t>
            </a:r>
            <a:r>
              <a:rPr lang="en-US" sz="5800" dirty="0"/>
              <a:t>// catch an error</a:t>
            </a:r>
          </a:p>
          <a:p>
            <a:pPr marL="400050" lvl="1" indent="0">
              <a:buNone/>
            </a:pPr>
            <a:r>
              <a:rPr lang="en-US" sz="5800" dirty="0"/>
              <a:t>cout &lt;&lt; "Caught an exception -- value is: ";</a:t>
            </a:r>
          </a:p>
          <a:p>
            <a:pPr marL="400050" lvl="1" indent="0">
              <a:buNone/>
            </a:pPr>
            <a:r>
              <a:rPr lang="en-US" sz="5800" dirty="0"/>
              <a:t>cout &lt;&lt; i &lt;&lt; "\n";</a:t>
            </a:r>
          </a:p>
          <a:p>
            <a:pPr marL="400050" lvl="1" indent="0">
              <a:buNone/>
            </a:pPr>
            <a:r>
              <a:rPr lang="en-US" sz="5800" b="1" dirty="0">
                <a:solidFill>
                  <a:srgbClr val="00B050"/>
                </a:solidFill>
              </a:rPr>
              <a:t>}</a:t>
            </a:r>
          </a:p>
          <a:p>
            <a:pPr marL="400050" lvl="1" indent="0">
              <a:buNone/>
            </a:pPr>
            <a:r>
              <a:rPr lang="en-US" sz="5800" dirty="0"/>
              <a:t>cout &lt;&lt; "End";</a:t>
            </a:r>
          </a:p>
          <a:p>
            <a:pPr marL="400050" lvl="1" indent="0">
              <a:buNone/>
            </a:pPr>
            <a:r>
              <a:rPr lang="en-US" sz="5800" b="1" dirty="0"/>
              <a:t>return 0;</a:t>
            </a:r>
          </a:p>
          <a:p>
            <a:pPr marL="400050" lvl="1" indent="0">
              <a:buNone/>
            </a:pPr>
            <a:r>
              <a:rPr lang="en-US" sz="5800" b="1" dirty="0"/>
              <a:t>}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dirty="0" smtClean="0">
                <a:latin typeface="Cooper Black" pitchFamily="18" charset="0"/>
              </a:rPr>
              <a:t>Exception Handling</a:t>
            </a:r>
            <a:endParaRPr lang="en-US" dirty="0">
              <a:latin typeface="Cooper Black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6220" y="2590800"/>
            <a:ext cx="3556486" cy="184665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Output:</a:t>
            </a:r>
          </a:p>
          <a:p>
            <a:r>
              <a:rPr lang="en-US" b="1" dirty="0">
                <a:solidFill>
                  <a:schemeClr val="accent5"/>
                </a:solidFill>
              </a:rPr>
              <a:t>Start</a:t>
            </a:r>
          </a:p>
          <a:p>
            <a:r>
              <a:rPr lang="en-US" b="1" dirty="0">
                <a:solidFill>
                  <a:schemeClr val="accent5"/>
                </a:solidFill>
              </a:rPr>
              <a:t>Inside try block</a:t>
            </a:r>
          </a:p>
          <a:p>
            <a:r>
              <a:rPr lang="en-US" b="1" dirty="0">
                <a:solidFill>
                  <a:schemeClr val="accent5"/>
                </a:solidFill>
              </a:rPr>
              <a:t>Caught an exception -- value is: 100</a:t>
            </a:r>
          </a:p>
          <a:p>
            <a:r>
              <a:rPr lang="en-US" b="1" dirty="0">
                <a:solidFill>
                  <a:schemeClr val="accent5"/>
                </a:solidFill>
              </a:rPr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0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/>
              <a:t>Templates are the foundation of generic programming, which involves writing code in a way that is independent of any particular type.</a:t>
            </a:r>
          </a:p>
          <a:p>
            <a:pPr algn="just"/>
            <a:r>
              <a:rPr lang="en-US" sz="2800" dirty="0"/>
              <a:t>A template is a blueprint or formula for creating a generic class or a function. </a:t>
            </a:r>
            <a:endParaRPr lang="en-US" sz="2800" dirty="0" smtClean="0"/>
          </a:p>
          <a:p>
            <a:r>
              <a:rPr lang="en-US" sz="2800" dirty="0"/>
              <a:t>The general form of a template function definition is shown here</a:t>
            </a:r>
            <a:r>
              <a:rPr lang="en-US" sz="2800" dirty="0" smtClean="0"/>
              <a:t>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Here</a:t>
            </a:r>
            <a:r>
              <a:rPr lang="en-US" sz="2800" dirty="0"/>
              <a:t>, type is a placeholder name for a data type used by the function. This name can be used within the function definition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105275"/>
            <a:ext cx="60198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02076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C++ Template</a:t>
            </a:r>
            <a:endParaRPr lang="en-US" dirty="0"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01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type of the exception must match the type specified in a </a:t>
            </a:r>
            <a:r>
              <a:rPr lang="en-US" b="1" dirty="0" smtClean="0"/>
              <a:t>catch </a:t>
            </a:r>
            <a:r>
              <a:rPr lang="en-US" dirty="0" smtClean="0"/>
              <a:t>statement.</a:t>
            </a:r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in the preceding example, if you change the type in the </a:t>
            </a:r>
            <a:r>
              <a:rPr lang="en-US" b="1" dirty="0" smtClean="0"/>
              <a:t>catch </a:t>
            </a:r>
            <a:r>
              <a:rPr lang="en-US" dirty="0" smtClean="0"/>
              <a:t>statement </a:t>
            </a:r>
            <a:r>
              <a:rPr lang="en-US" dirty="0"/>
              <a:t>to </a:t>
            </a:r>
            <a:r>
              <a:rPr lang="en-US" b="1" dirty="0"/>
              <a:t>double</a:t>
            </a:r>
            <a:r>
              <a:rPr lang="en-US" dirty="0"/>
              <a:t>, the exception will not be caught and abnormal termination </a:t>
            </a:r>
            <a:r>
              <a:rPr lang="en-US" dirty="0" smtClean="0"/>
              <a:t>will occur.</a:t>
            </a:r>
          </a:p>
          <a:p>
            <a:pPr algn="just"/>
            <a:r>
              <a:rPr lang="en-US" dirty="0"/>
              <a:t>An exception can be thrown from outside the </a:t>
            </a:r>
            <a:r>
              <a:rPr lang="en-US" b="1" dirty="0"/>
              <a:t>try </a:t>
            </a:r>
            <a:r>
              <a:rPr lang="en-US" dirty="0"/>
              <a:t>block as long as it is thrown by </a:t>
            </a:r>
            <a:r>
              <a:rPr lang="en-US" dirty="0" smtClean="0"/>
              <a:t>a function </a:t>
            </a:r>
            <a:r>
              <a:rPr lang="en-US" dirty="0"/>
              <a:t>that is called from within </a:t>
            </a:r>
            <a:r>
              <a:rPr lang="en-US" b="1" dirty="0"/>
              <a:t>try </a:t>
            </a:r>
            <a:r>
              <a:rPr lang="en-US" dirty="0"/>
              <a:t>block. For </a:t>
            </a: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dirty="0" smtClean="0">
                <a:latin typeface="Cooper Black" pitchFamily="18" charset="0"/>
              </a:rPr>
              <a:t>Exception Handling</a:t>
            </a:r>
            <a:endParaRPr lang="en-US" dirty="0"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94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200" b="1" dirty="0" smtClean="0"/>
              <a:t>#</a:t>
            </a:r>
            <a:r>
              <a:rPr lang="en-US" sz="2200" b="1" dirty="0"/>
              <a:t>include &lt;iostream&gt;</a:t>
            </a:r>
          </a:p>
          <a:p>
            <a:pPr marL="0" indent="0">
              <a:buNone/>
            </a:pPr>
            <a:r>
              <a:rPr lang="en-US" sz="2200" b="1" dirty="0"/>
              <a:t>using namespace </a:t>
            </a:r>
            <a:r>
              <a:rPr lang="en-US" sz="2200" b="1" dirty="0" err="1"/>
              <a:t>std</a:t>
            </a:r>
            <a:r>
              <a:rPr lang="en-US" sz="2200" b="1" dirty="0" smtClean="0"/>
              <a:t>;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void </a:t>
            </a:r>
            <a:r>
              <a:rPr lang="en-US" sz="2200" b="1" dirty="0" err="1">
                <a:solidFill>
                  <a:srgbClr val="FF0000"/>
                </a:solidFill>
              </a:rPr>
              <a:t>Xtest</a:t>
            </a:r>
            <a:r>
              <a:rPr lang="en-US" sz="2200" b="1" dirty="0">
                <a:solidFill>
                  <a:srgbClr val="FF0000"/>
                </a:solidFill>
              </a:rPr>
              <a:t>(int test)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cout &lt;&lt; "Inside </a:t>
            </a:r>
            <a:r>
              <a:rPr lang="en-US" sz="2200" dirty="0" err="1"/>
              <a:t>Xtest</a:t>
            </a:r>
            <a:r>
              <a:rPr lang="en-US" sz="2200" dirty="0"/>
              <a:t>, test is: "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&lt;&lt; </a:t>
            </a:r>
            <a:r>
              <a:rPr lang="en-US" sz="2200" dirty="0"/>
              <a:t>test &lt;&lt; "\n";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if(test) throw test;</a:t>
            </a:r>
          </a:p>
          <a:p>
            <a:pPr marL="0" indent="0">
              <a:buNone/>
            </a:pPr>
            <a:r>
              <a:rPr lang="en-US" sz="2200" dirty="0" smtClean="0"/>
              <a:t>}</a:t>
            </a:r>
            <a:endParaRPr lang="en-US" sz="2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038600" y="990600"/>
            <a:ext cx="0" cy="6096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91000" y="1061621"/>
            <a:ext cx="5024004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int main()</a:t>
            </a:r>
          </a:p>
          <a:p>
            <a:r>
              <a:rPr lang="en-US" sz="2200" b="1" dirty="0"/>
              <a:t>{</a:t>
            </a:r>
          </a:p>
          <a:p>
            <a:r>
              <a:rPr lang="en-US" sz="2200" dirty="0"/>
              <a:t>cout &lt;&lt; "Start\n";</a:t>
            </a:r>
          </a:p>
          <a:p>
            <a:r>
              <a:rPr lang="en-US" sz="2200" dirty="0"/>
              <a:t>try { // start a try block</a:t>
            </a:r>
          </a:p>
          <a:p>
            <a:r>
              <a:rPr lang="en-US" sz="2200" dirty="0"/>
              <a:t>cout &lt;&lt; "Inside try block\n";</a:t>
            </a:r>
          </a:p>
          <a:p>
            <a:r>
              <a:rPr lang="en-US" sz="2200" b="1" dirty="0" err="1">
                <a:solidFill>
                  <a:srgbClr val="FF0000"/>
                </a:solidFill>
              </a:rPr>
              <a:t>Xtest</a:t>
            </a:r>
            <a:r>
              <a:rPr lang="en-US" sz="2200" b="1" dirty="0">
                <a:solidFill>
                  <a:srgbClr val="FF0000"/>
                </a:solidFill>
              </a:rPr>
              <a:t>(0);</a:t>
            </a:r>
          </a:p>
          <a:p>
            <a:r>
              <a:rPr lang="en-US" sz="2200" b="1" dirty="0" err="1">
                <a:solidFill>
                  <a:srgbClr val="FF0000"/>
                </a:solidFill>
              </a:rPr>
              <a:t>Xtest</a:t>
            </a:r>
            <a:r>
              <a:rPr lang="en-US" sz="2200" b="1" dirty="0">
                <a:solidFill>
                  <a:srgbClr val="FF0000"/>
                </a:solidFill>
              </a:rPr>
              <a:t>(1);</a:t>
            </a:r>
          </a:p>
          <a:p>
            <a:r>
              <a:rPr lang="en-US" sz="2200" b="1" dirty="0" err="1">
                <a:solidFill>
                  <a:srgbClr val="FF0000"/>
                </a:solidFill>
              </a:rPr>
              <a:t>Xtest</a:t>
            </a:r>
            <a:r>
              <a:rPr lang="en-US" sz="2200" b="1" dirty="0">
                <a:solidFill>
                  <a:srgbClr val="FF0000"/>
                </a:solidFill>
              </a:rPr>
              <a:t>(2);</a:t>
            </a:r>
          </a:p>
          <a:p>
            <a:r>
              <a:rPr lang="en-US" sz="2200" dirty="0"/>
              <a:t>}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catch (int i) </a:t>
            </a:r>
            <a:r>
              <a:rPr lang="en-US" sz="2200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2200" dirty="0" smtClean="0"/>
              <a:t>cout </a:t>
            </a:r>
            <a:r>
              <a:rPr lang="en-US" sz="2200" dirty="0"/>
              <a:t>&lt;&lt; "Caught an exception -- value is: ";</a:t>
            </a:r>
          </a:p>
          <a:p>
            <a:r>
              <a:rPr lang="en-US" sz="2200" dirty="0"/>
              <a:t>cout &lt;&lt; i &lt;&lt; "\n";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}</a:t>
            </a:r>
          </a:p>
          <a:p>
            <a:r>
              <a:rPr lang="en-US" sz="2200" dirty="0"/>
              <a:t>cout &lt;&lt; "End";</a:t>
            </a:r>
          </a:p>
          <a:p>
            <a:r>
              <a:rPr lang="en-US" sz="2200" b="1" dirty="0"/>
              <a:t>return 0;</a:t>
            </a:r>
          </a:p>
          <a:p>
            <a:r>
              <a:rPr lang="en-US" sz="2200" b="1" dirty="0"/>
              <a:t>}</a:t>
            </a:r>
          </a:p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8382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dirty="0" smtClean="0">
                <a:latin typeface="Cooper Black" pitchFamily="18" charset="0"/>
              </a:rPr>
              <a:t>Exception Handling</a:t>
            </a:r>
            <a:endParaRPr lang="en-US" dirty="0"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85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Y</a:t>
            </a:r>
            <a:r>
              <a:rPr lang="en-US" sz="2800" dirty="0" smtClean="0"/>
              <a:t>ou </a:t>
            </a:r>
            <a:r>
              <a:rPr lang="en-US" sz="2800" dirty="0"/>
              <a:t>can have more than one </a:t>
            </a:r>
            <a:r>
              <a:rPr lang="en-US" sz="2800" b="1" dirty="0"/>
              <a:t>catch </a:t>
            </a:r>
            <a:r>
              <a:rPr lang="en-US" sz="2800" dirty="0"/>
              <a:t>associated with a </a:t>
            </a:r>
            <a:r>
              <a:rPr lang="en-US" sz="2800" b="1" dirty="0"/>
              <a:t>try</a:t>
            </a:r>
            <a:r>
              <a:rPr lang="en-US" sz="2800" dirty="0"/>
              <a:t>. In fact, it is </a:t>
            </a:r>
            <a:r>
              <a:rPr lang="en-US" sz="2800" dirty="0" smtClean="0"/>
              <a:t>common to </a:t>
            </a:r>
            <a:r>
              <a:rPr lang="en-US" sz="2800" dirty="0"/>
              <a:t>do so. However, each </a:t>
            </a:r>
            <a:r>
              <a:rPr lang="en-US" sz="2800" b="1" dirty="0"/>
              <a:t>catch </a:t>
            </a:r>
            <a:r>
              <a:rPr lang="en-US" sz="2800" dirty="0"/>
              <a:t>must catch a different type of exception. </a:t>
            </a:r>
            <a:endParaRPr lang="en-US" sz="2800" dirty="0" smtClean="0"/>
          </a:p>
          <a:p>
            <a:pPr algn="just"/>
            <a:r>
              <a:rPr lang="en-US" sz="2800" dirty="0" smtClean="0"/>
              <a:t>For example, this </a:t>
            </a:r>
            <a:r>
              <a:rPr lang="en-US" sz="2800" dirty="0"/>
              <a:t>program catches both integers and strings.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000" dirty="0" smtClean="0">
                <a:latin typeface="Cooper Black" pitchFamily="18" charset="0"/>
              </a:rPr>
              <a:t>Catching Mechanism</a:t>
            </a:r>
            <a:endParaRPr lang="en-US" sz="4000" dirty="0"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7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#include &lt;iostream&gt;</a:t>
            </a:r>
          </a:p>
          <a:p>
            <a:pPr marL="0" indent="0">
              <a:buNone/>
            </a:pPr>
            <a:r>
              <a:rPr lang="en-US" sz="1800" b="1" dirty="0"/>
              <a:t>using namespace </a:t>
            </a:r>
            <a:r>
              <a:rPr lang="en-US" sz="1800" b="1" dirty="0" err="1"/>
              <a:t>std</a:t>
            </a:r>
            <a:r>
              <a:rPr lang="en-US" sz="1800" b="1" dirty="0"/>
              <a:t>;</a:t>
            </a:r>
          </a:p>
          <a:p>
            <a:pPr marL="0" indent="0">
              <a:buNone/>
            </a:pPr>
            <a:r>
              <a:rPr lang="en-US" sz="1800" b="1" dirty="0" smtClean="0"/>
              <a:t>void </a:t>
            </a:r>
            <a:r>
              <a:rPr lang="en-US" sz="1800" b="1" dirty="0" err="1"/>
              <a:t>Xhandler</a:t>
            </a:r>
            <a:r>
              <a:rPr lang="en-US" sz="1800" b="1" dirty="0"/>
              <a:t>(int test)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try{</a:t>
            </a:r>
          </a:p>
          <a:p>
            <a:pPr marL="0" indent="0">
              <a:buNone/>
            </a:pPr>
            <a:r>
              <a:rPr lang="en-US" sz="1800" dirty="0"/>
              <a:t>if(test) throw test;</a:t>
            </a:r>
          </a:p>
          <a:p>
            <a:pPr marL="0" indent="0">
              <a:buNone/>
            </a:pPr>
            <a:r>
              <a:rPr lang="en-US" sz="1800" dirty="0"/>
              <a:t>else throw "Value is zero";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catch(int i) {</a:t>
            </a:r>
          </a:p>
          <a:p>
            <a:pPr marL="0" indent="0">
              <a:buNone/>
            </a:pPr>
            <a:r>
              <a:rPr lang="en-US" sz="1800" dirty="0"/>
              <a:t>cout &lt;&lt; "Caught Exception #: " &lt;&lt; i &lt;&lt; '\n';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catch(</a:t>
            </a:r>
            <a:r>
              <a:rPr lang="en-US" sz="1800" dirty="0" err="1"/>
              <a:t>const</a:t>
            </a:r>
            <a:r>
              <a:rPr lang="en-US" sz="1800" dirty="0"/>
              <a:t> char *</a:t>
            </a:r>
            <a:r>
              <a:rPr lang="en-US" sz="1800" dirty="0" err="1"/>
              <a:t>str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cout &lt;&lt; "Caught a string: ";</a:t>
            </a:r>
          </a:p>
          <a:p>
            <a:pPr marL="0" indent="0">
              <a:buNone/>
            </a:pPr>
            <a:r>
              <a:rPr lang="en-US" sz="1800" dirty="0"/>
              <a:t>cout &lt;&lt; </a:t>
            </a:r>
            <a:r>
              <a:rPr lang="en-US" sz="1800" dirty="0" err="1"/>
              <a:t>str</a:t>
            </a:r>
            <a:r>
              <a:rPr lang="en-US" sz="1800" dirty="0"/>
              <a:t> &lt;&lt; '\n';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b="1" dirty="0"/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000" dirty="0" smtClean="0">
                <a:latin typeface="Cooper Black" pitchFamily="18" charset="0"/>
              </a:rPr>
              <a:t>Catching Mechanism</a:t>
            </a:r>
            <a:endParaRPr lang="en-US" sz="4000" dirty="0">
              <a:latin typeface="Cooper Black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724400" y="990600"/>
            <a:ext cx="0" cy="5867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4000" y="1371600"/>
            <a:ext cx="3276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int main()</a:t>
            </a:r>
          </a:p>
          <a:p>
            <a:r>
              <a:rPr lang="en-US" sz="2200" b="1" dirty="0"/>
              <a:t>{</a:t>
            </a:r>
          </a:p>
          <a:p>
            <a:r>
              <a:rPr lang="en-US" sz="2200" dirty="0"/>
              <a:t>cout &lt;&lt; "Start\n";</a:t>
            </a:r>
          </a:p>
          <a:p>
            <a:r>
              <a:rPr lang="en-US" sz="2200" dirty="0" err="1"/>
              <a:t>Xhandler</a:t>
            </a:r>
            <a:r>
              <a:rPr lang="en-US" sz="2200" dirty="0"/>
              <a:t>(1);</a:t>
            </a:r>
          </a:p>
          <a:p>
            <a:r>
              <a:rPr lang="en-US" sz="2200" dirty="0" err="1"/>
              <a:t>Xhandler</a:t>
            </a:r>
            <a:r>
              <a:rPr lang="en-US" sz="2200" dirty="0"/>
              <a:t>(2);</a:t>
            </a:r>
          </a:p>
          <a:p>
            <a:r>
              <a:rPr lang="en-US" sz="2200" dirty="0" err="1"/>
              <a:t>Xhandler</a:t>
            </a:r>
            <a:r>
              <a:rPr lang="en-US" sz="2200" dirty="0"/>
              <a:t>(0);</a:t>
            </a:r>
          </a:p>
          <a:p>
            <a:r>
              <a:rPr lang="en-US" sz="2200" dirty="0" err="1"/>
              <a:t>Xhandler</a:t>
            </a:r>
            <a:r>
              <a:rPr lang="en-US" sz="2200" dirty="0"/>
              <a:t>(3);</a:t>
            </a:r>
          </a:p>
          <a:p>
            <a:r>
              <a:rPr lang="en-US" sz="2200" dirty="0"/>
              <a:t>cout &lt;&lt; "End";</a:t>
            </a:r>
          </a:p>
          <a:p>
            <a:r>
              <a:rPr lang="en-US" sz="2200" b="1" dirty="0"/>
              <a:t>return 0;</a:t>
            </a:r>
          </a:p>
          <a:p>
            <a:r>
              <a:rPr lang="en-US" sz="2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02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If you wish to rethrow an expression from within an exception handler, you may do </a:t>
            </a:r>
            <a:r>
              <a:rPr lang="en-US" sz="2200" dirty="0" smtClean="0"/>
              <a:t>so by </a:t>
            </a:r>
            <a:r>
              <a:rPr lang="en-US" sz="2200" dirty="0"/>
              <a:t>calling </a:t>
            </a:r>
            <a:r>
              <a:rPr lang="en-US" sz="2200" b="1" dirty="0"/>
              <a:t>throw</a:t>
            </a:r>
            <a:r>
              <a:rPr lang="en-US" sz="2200" dirty="0"/>
              <a:t>, by itself, with no exception. </a:t>
            </a:r>
            <a:endParaRPr lang="en-US" sz="2200" dirty="0" smtClean="0"/>
          </a:p>
          <a:p>
            <a:pPr algn="just"/>
            <a:r>
              <a:rPr lang="en-US" sz="2200" dirty="0" smtClean="0"/>
              <a:t>This </a:t>
            </a:r>
            <a:r>
              <a:rPr lang="en-US" sz="2200" dirty="0"/>
              <a:t>causes the current exception to </a:t>
            </a:r>
            <a:r>
              <a:rPr lang="en-US" sz="2200" dirty="0" smtClean="0"/>
              <a:t>be passed </a:t>
            </a:r>
            <a:r>
              <a:rPr lang="en-US" sz="2200" dirty="0"/>
              <a:t>on to an outer </a:t>
            </a:r>
            <a:r>
              <a:rPr lang="en-US" sz="2200" b="1" dirty="0"/>
              <a:t>try/catch </a:t>
            </a:r>
            <a:r>
              <a:rPr lang="en-US" sz="2200" dirty="0"/>
              <a:t>sequence. The most likely reason for doing so is </a:t>
            </a:r>
            <a:r>
              <a:rPr lang="en-US" sz="2200" dirty="0" smtClean="0"/>
              <a:t>to allow </a:t>
            </a:r>
            <a:r>
              <a:rPr lang="en-US" sz="2200" dirty="0"/>
              <a:t>multiple handlers access to the exception. </a:t>
            </a:r>
            <a:endParaRPr lang="en-US" sz="2200" dirty="0" smtClean="0"/>
          </a:p>
          <a:p>
            <a:pPr algn="just"/>
            <a:r>
              <a:rPr lang="en-US" sz="2200" dirty="0" smtClean="0"/>
              <a:t>For </a:t>
            </a:r>
            <a:r>
              <a:rPr lang="en-US" sz="2200" dirty="0"/>
              <a:t>example, perhaps one </a:t>
            </a:r>
            <a:r>
              <a:rPr lang="en-US" sz="2200" dirty="0" smtClean="0"/>
              <a:t>exception handler </a:t>
            </a:r>
            <a:r>
              <a:rPr lang="en-US" sz="2200" dirty="0"/>
              <a:t>manages one aspect of an exception and a second handler copes with another.</a:t>
            </a:r>
          </a:p>
          <a:p>
            <a:pPr algn="just"/>
            <a:r>
              <a:rPr lang="en-US" sz="2200" dirty="0"/>
              <a:t>An exception can only be rethrown from within a </a:t>
            </a:r>
            <a:r>
              <a:rPr lang="en-US" sz="2200" b="1" dirty="0"/>
              <a:t>catch </a:t>
            </a:r>
            <a:r>
              <a:rPr lang="en-US" sz="2200" dirty="0"/>
              <a:t>block (or from any </a:t>
            </a:r>
            <a:r>
              <a:rPr lang="en-US" sz="2200" dirty="0" smtClean="0"/>
              <a:t>function called </a:t>
            </a:r>
            <a:r>
              <a:rPr lang="en-US" sz="2200" dirty="0"/>
              <a:t>from within that block). When you rethrow an exception, it will not be </a:t>
            </a:r>
            <a:r>
              <a:rPr lang="en-US" sz="2200" dirty="0" smtClean="0"/>
              <a:t>recaught</a:t>
            </a:r>
            <a:r>
              <a:rPr lang="en-US" sz="2200" dirty="0"/>
              <a:t> </a:t>
            </a:r>
            <a:r>
              <a:rPr lang="en-US" sz="2200" dirty="0" smtClean="0"/>
              <a:t>by </a:t>
            </a:r>
            <a:r>
              <a:rPr lang="en-US" sz="2200" dirty="0"/>
              <a:t>the same </a:t>
            </a:r>
            <a:r>
              <a:rPr lang="en-US" sz="2200" b="1" dirty="0"/>
              <a:t>catch </a:t>
            </a:r>
            <a:r>
              <a:rPr lang="en-US" sz="2200" dirty="0"/>
              <a:t>statement. It will propagate outward to the next </a:t>
            </a:r>
            <a:r>
              <a:rPr lang="en-US" sz="2200" b="1" dirty="0"/>
              <a:t>catch </a:t>
            </a:r>
            <a:r>
              <a:rPr lang="en-US" sz="2200" dirty="0" smtClean="0"/>
              <a:t>statement.</a:t>
            </a:r>
            <a:endParaRPr lang="en-US" sz="2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000" dirty="0" smtClean="0">
                <a:latin typeface="Cooper Black" pitchFamily="18" charset="0"/>
              </a:rPr>
              <a:t>Rethrowing Mechanism</a:t>
            </a:r>
            <a:endParaRPr lang="en-US" sz="4000" dirty="0"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7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2000" b="1" dirty="0" smtClean="0"/>
              <a:t>#</a:t>
            </a:r>
            <a:r>
              <a:rPr lang="en-US" sz="2000" b="1" dirty="0"/>
              <a:t>include &lt;iostream&gt;</a:t>
            </a:r>
          </a:p>
          <a:p>
            <a:pPr marL="0" indent="0">
              <a:buNone/>
            </a:pPr>
            <a:r>
              <a:rPr lang="en-US" sz="2000" b="1" dirty="0"/>
              <a:t>using namespace </a:t>
            </a:r>
            <a:r>
              <a:rPr lang="en-US" sz="2000" b="1" dirty="0" err="1"/>
              <a:t>std</a:t>
            </a:r>
            <a:r>
              <a:rPr lang="en-US" sz="2000" b="1" dirty="0"/>
              <a:t>;</a:t>
            </a:r>
          </a:p>
          <a:p>
            <a:pPr marL="0" indent="0">
              <a:buNone/>
            </a:pPr>
            <a:r>
              <a:rPr lang="en-US" sz="2000" dirty="0"/>
              <a:t>void </a:t>
            </a:r>
            <a:r>
              <a:rPr lang="en-US" sz="2000" dirty="0" err="1"/>
              <a:t>Xhandler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try {</a:t>
            </a:r>
          </a:p>
          <a:p>
            <a:pPr marL="0" indent="0">
              <a:buNone/>
            </a:pPr>
            <a:r>
              <a:rPr lang="en-US" sz="2000" dirty="0"/>
              <a:t>throw "hello"; // throw a char *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 smtClean="0"/>
              <a:t>catch(</a:t>
            </a:r>
            <a:r>
              <a:rPr lang="en-US" sz="2000" dirty="0" err="1" smtClean="0"/>
              <a:t>const</a:t>
            </a:r>
            <a:r>
              <a:rPr lang="en-US" sz="2000" dirty="0" smtClean="0"/>
              <a:t> char </a:t>
            </a:r>
            <a:r>
              <a:rPr lang="en-US" sz="2000" dirty="0"/>
              <a:t>*) { // catch a char *</a:t>
            </a:r>
          </a:p>
          <a:p>
            <a:pPr marL="0" indent="0">
              <a:buNone/>
            </a:pPr>
            <a:r>
              <a:rPr lang="en-US" sz="2000" dirty="0"/>
              <a:t>cout &lt;&lt; "Caught char * inside </a:t>
            </a:r>
            <a:r>
              <a:rPr lang="en-US" sz="2000" dirty="0" err="1"/>
              <a:t>Xhandler</a:t>
            </a:r>
            <a:r>
              <a:rPr lang="en-US" sz="2000" dirty="0"/>
              <a:t>\n";</a:t>
            </a:r>
          </a:p>
          <a:p>
            <a:pPr marL="0" indent="0">
              <a:buNone/>
            </a:pPr>
            <a:r>
              <a:rPr lang="en-US" sz="2000" dirty="0" smtClean="0"/>
              <a:t>throw; </a:t>
            </a:r>
            <a:r>
              <a:rPr lang="en-US" sz="2000" b="1" dirty="0">
                <a:solidFill>
                  <a:srgbClr val="FF0000"/>
                </a:solidFill>
              </a:rPr>
              <a:t>// rethrow char * out of function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000" dirty="0" smtClean="0">
                <a:latin typeface="Cooper Black" pitchFamily="18" charset="0"/>
              </a:rPr>
              <a:t>Rethrowing Mechanism</a:t>
            </a:r>
            <a:endParaRPr lang="en-US" sz="4000" dirty="0">
              <a:latin typeface="Cooper Black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724400" y="1066800"/>
            <a:ext cx="0" cy="5791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76800" y="1219200"/>
            <a:ext cx="4216539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14300"/>
            <a:endParaRPr lang="en-US" sz="2000" dirty="0" smtClean="0"/>
          </a:p>
          <a:p>
            <a:pPr indent="-114300"/>
            <a:r>
              <a:rPr lang="en-US" sz="2000" b="1" dirty="0" smtClean="0"/>
              <a:t>int </a:t>
            </a:r>
            <a:r>
              <a:rPr lang="en-US" sz="2000" b="1" dirty="0"/>
              <a:t>main()</a:t>
            </a:r>
          </a:p>
          <a:p>
            <a:pPr indent="-114300"/>
            <a:r>
              <a:rPr lang="en-US" sz="2000" b="1" dirty="0"/>
              <a:t>{</a:t>
            </a:r>
          </a:p>
          <a:p>
            <a:pPr indent="-114300"/>
            <a:r>
              <a:rPr lang="en-US" sz="2000" dirty="0"/>
              <a:t>cout &lt;&lt; "Start\n";</a:t>
            </a:r>
          </a:p>
          <a:p>
            <a:pPr indent="-114300"/>
            <a:r>
              <a:rPr lang="en-US" sz="2000" dirty="0"/>
              <a:t>try{</a:t>
            </a:r>
          </a:p>
          <a:p>
            <a:pPr indent="-114300"/>
            <a:r>
              <a:rPr lang="en-US" sz="2000" dirty="0" err="1"/>
              <a:t>Xhandler</a:t>
            </a:r>
            <a:r>
              <a:rPr lang="en-US" sz="2000" dirty="0"/>
              <a:t>();</a:t>
            </a:r>
          </a:p>
          <a:p>
            <a:pPr indent="-114300"/>
            <a:r>
              <a:rPr lang="en-US" sz="2000" dirty="0"/>
              <a:t>}</a:t>
            </a:r>
          </a:p>
          <a:p>
            <a:pPr indent="-114300"/>
            <a:r>
              <a:rPr lang="en-US" sz="2000" dirty="0" smtClean="0"/>
              <a:t>catch(</a:t>
            </a:r>
            <a:r>
              <a:rPr lang="en-US" sz="2000" dirty="0" err="1" smtClean="0"/>
              <a:t>const</a:t>
            </a:r>
            <a:r>
              <a:rPr lang="en-US" sz="2000" dirty="0" smtClean="0"/>
              <a:t> char </a:t>
            </a:r>
            <a:r>
              <a:rPr lang="en-US" sz="2000" dirty="0"/>
              <a:t>*) {</a:t>
            </a:r>
          </a:p>
          <a:p>
            <a:pPr indent="-114300"/>
            <a:r>
              <a:rPr lang="en-US" sz="2000" dirty="0"/>
              <a:t>cout &lt;&lt; "Caught char * inside main\n";</a:t>
            </a:r>
          </a:p>
          <a:p>
            <a:pPr indent="-114300"/>
            <a:r>
              <a:rPr lang="en-US" sz="2000" dirty="0"/>
              <a:t>}</a:t>
            </a:r>
          </a:p>
          <a:p>
            <a:pPr indent="-114300"/>
            <a:r>
              <a:rPr lang="en-US" sz="2000" dirty="0"/>
              <a:t>cout &lt;&lt; "End";</a:t>
            </a:r>
          </a:p>
          <a:p>
            <a:pPr indent="-114300"/>
            <a:r>
              <a:rPr lang="en-US" sz="2000" b="1" dirty="0"/>
              <a:t>return 0;</a:t>
            </a:r>
          </a:p>
          <a:p>
            <a:pPr indent="-114300"/>
            <a:r>
              <a:rPr lang="en-US" sz="2000" b="1" dirty="0"/>
              <a:t>}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08604" y="4951274"/>
            <a:ext cx="2982996" cy="15696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/>
              <a:t>Start</a:t>
            </a:r>
          </a:p>
          <a:p>
            <a:r>
              <a:rPr lang="en-US" dirty="0"/>
              <a:t>Caught char * inside </a:t>
            </a:r>
            <a:r>
              <a:rPr lang="en-US" dirty="0" err="1"/>
              <a:t>Xhandler</a:t>
            </a:r>
            <a:endParaRPr lang="en-US" dirty="0"/>
          </a:p>
          <a:p>
            <a:r>
              <a:rPr lang="en-US" dirty="0"/>
              <a:t>Caught char * inside main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6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Cooper Black" pitchFamily="18" charset="0"/>
              </a:rPr>
              <a:t>Thank You</a:t>
            </a:r>
            <a:endParaRPr lang="en-US" sz="7200" dirty="0">
              <a:solidFill>
                <a:schemeClr val="bg1"/>
              </a:solidFill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04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C++ Template</a:t>
            </a:r>
            <a:endParaRPr lang="en-US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410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/>
              <a:t>#include &lt;iostream&gt;</a:t>
            </a:r>
          </a:p>
          <a:p>
            <a:pPr marL="0" indent="0">
              <a:buNone/>
            </a:pPr>
            <a:r>
              <a:rPr lang="en-US" sz="2200" b="1" dirty="0"/>
              <a:t>#include &lt;string</a:t>
            </a:r>
            <a:r>
              <a:rPr lang="en-US" sz="2200" b="1" dirty="0" smtClean="0"/>
              <a:t>&gt;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using namespace </a:t>
            </a:r>
            <a:r>
              <a:rPr lang="en-US" sz="2200" b="1" dirty="0" err="1"/>
              <a:t>std</a:t>
            </a:r>
            <a:r>
              <a:rPr lang="en-US" sz="2200" b="1" dirty="0"/>
              <a:t>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template &lt;</a:t>
            </a:r>
            <a:r>
              <a:rPr lang="en-US" sz="2200" b="1" dirty="0" err="1">
                <a:solidFill>
                  <a:srgbClr val="7030A0"/>
                </a:solidFill>
              </a:rPr>
              <a:t>typename</a:t>
            </a:r>
            <a:r>
              <a:rPr lang="en-US" sz="2200" b="1" dirty="0">
                <a:solidFill>
                  <a:srgbClr val="7030A0"/>
                </a:solidFill>
              </a:rPr>
              <a:t> T&gt;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T &amp;Max (T &amp;a, T &amp;b)  </a:t>
            </a: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   return a &lt; b ? b:a</a:t>
            </a:r>
            <a:r>
              <a:rPr lang="en-US" sz="2200" dirty="0" smtClean="0"/>
              <a:t>; </a:t>
            </a:r>
          </a:p>
          <a:p>
            <a:pPr marL="0" indent="0">
              <a:buNone/>
            </a:pPr>
            <a:r>
              <a:rPr lang="en-US" sz="2200" dirty="0" smtClean="0"/>
              <a:t>}}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b="1" dirty="0"/>
              <a:t>int main () </a:t>
            </a: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   int i = 39;</a:t>
            </a:r>
          </a:p>
          <a:p>
            <a:pPr marL="0" indent="0">
              <a:buNone/>
            </a:pPr>
            <a:r>
              <a:rPr lang="en-US" sz="2200" dirty="0"/>
              <a:t>   int j = 20;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cout </a:t>
            </a:r>
            <a:r>
              <a:rPr lang="en-US" sz="2200" b="1" dirty="0">
                <a:solidFill>
                  <a:srgbClr val="002060"/>
                </a:solidFill>
              </a:rPr>
              <a:t>&lt;&lt; "Max(i, j): " &lt;&lt; Max(i, j) </a:t>
            </a:r>
            <a:endParaRPr lang="en-US" sz="22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&lt;&lt; </a:t>
            </a:r>
            <a:r>
              <a:rPr lang="en-US" sz="2200" b="1" dirty="0" err="1">
                <a:solidFill>
                  <a:srgbClr val="002060"/>
                </a:solidFill>
              </a:rPr>
              <a:t>endl</a:t>
            </a:r>
            <a:r>
              <a:rPr lang="en-US" sz="2200" b="1" dirty="0" smtClean="0">
                <a:solidFill>
                  <a:srgbClr val="002060"/>
                </a:solidFill>
              </a:rPr>
              <a:t>;</a:t>
            </a:r>
            <a:endParaRPr lang="en-US" sz="2200" b="1" dirty="0">
              <a:solidFill>
                <a:srgbClr val="002060"/>
              </a:solidFill>
            </a:endParaRPr>
          </a:p>
          <a:p>
            <a:endParaRPr lang="en-US" sz="3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48200" y="1066800"/>
            <a:ext cx="0" cy="5791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76801" y="1180267"/>
            <a:ext cx="396239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double </a:t>
            </a:r>
            <a:r>
              <a:rPr lang="en-US" sz="2200" dirty="0"/>
              <a:t>f1 = 13.5;</a:t>
            </a:r>
          </a:p>
          <a:p>
            <a:r>
              <a:rPr lang="en-US" sz="2200" dirty="0" smtClean="0"/>
              <a:t>double </a:t>
            </a:r>
            <a:r>
              <a:rPr lang="en-US" sz="2200" dirty="0"/>
              <a:t>f2 = 20.7;</a:t>
            </a:r>
          </a:p>
          <a:p>
            <a:r>
              <a:rPr lang="en-US" sz="2200" b="1" dirty="0" smtClean="0">
                <a:solidFill>
                  <a:srgbClr val="002060"/>
                </a:solidFill>
              </a:rPr>
              <a:t>cout </a:t>
            </a:r>
            <a:r>
              <a:rPr lang="en-US" sz="2200" b="1" dirty="0">
                <a:solidFill>
                  <a:srgbClr val="002060"/>
                </a:solidFill>
              </a:rPr>
              <a:t>&lt;&lt; "Max(f1, f2): " &lt;&lt; Max(f1, f2) &lt;&lt; </a:t>
            </a:r>
            <a:r>
              <a:rPr lang="en-US" sz="2200" b="1" dirty="0" err="1">
                <a:solidFill>
                  <a:srgbClr val="002060"/>
                </a:solidFill>
              </a:rPr>
              <a:t>endl</a:t>
            </a:r>
            <a:r>
              <a:rPr lang="en-US" sz="2200" b="1" dirty="0">
                <a:solidFill>
                  <a:srgbClr val="002060"/>
                </a:solidFill>
              </a:rPr>
              <a:t>;</a:t>
            </a:r>
          </a:p>
          <a:p>
            <a:endParaRPr lang="en-US" sz="2200" dirty="0"/>
          </a:p>
          <a:p>
            <a:r>
              <a:rPr lang="en-US" sz="2200" dirty="0" smtClean="0"/>
              <a:t>string </a:t>
            </a:r>
            <a:r>
              <a:rPr lang="en-US" sz="2200" dirty="0"/>
              <a:t>s1 = "Hello";</a:t>
            </a:r>
          </a:p>
          <a:p>
            <a:r>
              <a:rPr lang="en-US" sz="2200" dirty="0" smtClean="0"/>
              <a:t>string </a:t>
            </a:r>
            <a:r>
              <a:rPr lang="en-US" sz="2200" dirty="0"/>
              <a:t>s2 = "World";</a:t>
            </a:r>
          </a:p>
          <a:p>
            <a:r>
              <a:rPr lang="en-US" sz="2200" b="1" dirty="0" smtClean="0">
                <a:solidFill>
                  <a:srgbClr val="002060"/>
                </a:solidFill>
              </a:rPr>
              <a:t>cout </a:t>
            </a:r>
            <a:r>
              <a:rPr lang="en-US" sz="2200" b="1" dirty="0">
                <a:solidFill>
                  <a:srgbClr val="002060"/>
                </a:solidFill>
              </a:rPr>
              <a:t>&lt;&lt; "Max(s1, s2): " &lt;&lt; Max(s1, s2) &lt;&lt; </a:t>
            </a:r>
            <a:r>
              <a:rPr lang="en-US" sz="2200" b="1" dirty="0" err="1">
                <a:solidFill>
                  <a:srgbClr val="002060"/>
                </a:solidFill>
              </a:rPr>
              <a:t>endl</a:t>
            </a:r>
            <a:r>
              <a:rPr lang="en-US" sz="2200" b="1" dirty="0" smtClean="0">
                <a:solidFill>
                  <a:srgbClr val="002060"/>
                </a:solidFill>
              </a:rPr>
              <a:t>;</a:t>
            </a:r>
            <a:endParaRPr lang="en-US" sz="2200" b="1" dirty="0">
              <a:solidFill>
                <a:srgbClr val="002060"/>
              </a:solidFill>
            </a:endParaRPr>
          </a:p>
          <a:p>
            <a:endParaRPr lang="en-US" sz="2200" dirty="0" smtClean="0"/>
          </a:p>
          <a:p>
            <a:r>
              <a:rPr lang="en-US" sz="2200" b="1" dirty="0" smtClean="0"/>
              <a:t>return </a:t>
            </a:r>
            <a:r>
              <a:rPr lang="en-US" sz="2200" b="1" dirty="0"/>
              <a:t>0</a:t>
            </a:r>
            <a:r>
              <a:rPr lang="en-US" sz="2200" b="1" dirty="0" smtClean="0"/>
              <a:t>;</a:t>
            </a:r>
          </a:p>
          <a:p>
            <a:r>
              <a:rPr lang="en-US" sz="22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Generic Functions</a:t>
            </a:r>
            <a:endParaRPr lang="en-US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A generic function defines a general set of operations that will be applied to </a:t>
            </a:r>
            <a:r>
              <a:rPr lang="en-US" sz="2800" dirty="0" smtClean="0"/>
              <a:t>various types </a:t>
            </a:r>
            <a:r>
              <a:rPr lang="en-US" sz="2800" dirty="0"/>
              <a:t>of data. </a:t>
            </a:r>
            <a:endParaRPr lang="en-US" sz="2800" dirty="0" smtClean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type of data that the function will operate upon is passed to it as </a:t>
            </a:r>
            <a:r>
              <a:rPr lang="en-US" sz="2800" dirty="0" smtClean="0"/>
              <a:t>a parameter</a:t>
            </a:r>
            <a:r>
              <a:rPr lang="en-US" sz="2800" dirty="0"/>
              <a:t>. </a:t>
            </a:r>
            <a:endParaRPr lang="en-US" sz="2800" dirty="0" smtClean="0"/>
          </a:p>
          <a:p>
            <a:pPr algn="just"/>
            <a:r>
              <a:rPr lang="en-US" sz="2800" dirty="0" smtClean="0"/>
              <a:t>Through </a:t>
            </a:r>
            <a:r>
              <a:rPr lang="en-US" sz="2800" dirty="0"/>
              <a:t>a generic function, a single general procedure can be applied to </a:t>
            </a:r>
            <a:r>
              <a:rPr lang="en-US" sz="2800" dirty="0" smtClean="0"/>
              <a:t>a wide </a:t>
            </a:r>
            <a:r>
              <a:rPr lang="en-US" sz="2800" dirty="0"/>
              <a:t>range of data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/>
              <a:t>M</a:t>
            </a:r>
            <a:r>
              <a:rPr lang="en-US" sz="2800" dirty="0" smtClean="0"/>
              <a:t>any </a:t>
            </a:r>
            <a:r>
              <a:rPr lang="en-US" sz="2800" dirty="0"/>
              <a:t>algorithms are logically the same </a:t>
            </a:r>
            <a:r>
              <a:rPr lang="en-US" sz="2800" dirty="0" smtClean="0"/>
              <a:t>no matter </a:t>
            </a:r>
            <a:r>
              <a:rPr lang="en-US" sz="2800" dirty="0"/>
              <a:t>what type of data is being operated upon.</a:t>
            </a:r>
            <a:endParaRPr lang="en-US" sz="27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39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For example, the Quicksort </a:t>
            </a:r>
            <a:r>
              <a:rPr lang="en-US" sz="2600" dirty="0" smtClean="0"/>
              <a:t>sorting algorithm </a:t>
            </a:r>
            <a:r>
              <a:rPr lang="en-US" sz="2600" dirty="0"/>
              <a:t>is the same whether it is applied to an array of integers or an array of floats. </a:t>
            </a:r>
            <a:r>
              <a:rPr lang="en-US" sz="2600" dirty="0" smtClean="0"/>
              <a:t>It is </a:t>
            </a:r>
            <a:r>
              <a:rPr lang="en-US" sz="2600" dirty="0"/>
              <a:t>just that the type of the data being sorted is different. </a:t>
            </a:r>
            <a:endParaRPr lang="en-US" sz="2600" dirty="0" smtClean="0"/>
          </a:p>
          <a:p>
            <a:pPr algn="just"/>
            <a:r>
              <a:rPr lang="en-US" sz="2600" dirty="0" smtClean="0"/>
              <a:t>By </a:t>
            </a:r>
            <a:r>
              <a:rPr lang="en-US" sz="2600" dirty="0"/>
              <a:t>creating a generic </a:t>
            </a:r>
            <a:r>
              <a:rPr lang="en-US" sz="2600" dirty="0" smtClean="0"/>
              <a:t>function, you </a:t>
            </a:r>
            <a:r>
              <a:rPr lang="en-US" sz="2600" dirty="0"/>
              <a:t>can define the nature of the algorithm, independent of any data. Once you </a:t>
            </a:r>
            <a:r>
              <a:rPr lang="en-US" sz="2600" dirty="0" smtClean="0"/>
              <a:t>have done </a:t>
            </a:r>
            <a:r>
              <a:rPr lang="en-US" sz="2600" dirty="0"/>
              <a:t>this, the compiler will automatically generate the correct code for the type of </a:t>
            </a:r>
            <a:r>
              <a:rPr lang="en-US" sz="2600" dirty="0" smtClean="0"/>
              <a:t>data that </a:t>
            </a:r>
            <a:r>
              <a:rPr lang="en-US" sz="2600" dirty="0"/>
              <a:t>is actually used when you execute the function. </a:t>
            </a:r>
            <a:endParaRPr lang="en-US" sz="2600" dirty="0" smtClean="0"/>
          </a:p>
          <a:p>
            <a:pPr algn="just"/>
            <a:r>
              <a:rPr lang="en-US" sz="2600" dirty="0" smtClean="0"/>
              <a:t>In </a:t>
            </a:r>
            <a:r>
              <a:rPr lang="en-US" sz="2600" dirty="0"/>
              <a:t>essence, when you create </a:t>
            </a:r>
            <a:r>
              <a:rPr lang="en-US" sz="2600" dirty="0" smtClean="0"/>
              <a:t>a generic </a:t>
            </a:r>
            <a:r>
              <a:rPr lang="en-US" sz="2600" dirty="0"/>
              <a:t>function you are creating a function that can automatically overload itself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Generic Functions</a:t>
            </a:r>
            <a:endParaRPr lang="en-US" dirty="0"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74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A generic function is created using the keyword </a:t>
            </a:r>
            <a:r>
              <a:rPr lang="en-US" sz="2800" b="1" dirty="0"/>
              <a:t>template</a:t>
            </a:r>
            <a:r>
              <a:rPr lang="en-US" sz="2800" dirty="0"/>
              <a:t>. It is used to create a template (or framework) that describes what a function will do, leaving it to the compiler to fill in the details as needed.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Generic Functions</a:t>
            </a:r>
            <a:endParaRPr lang="en-US" dirty="0"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22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Autofit/>
          </a:bodyPr>
          <a:lstStyle/>
          <a:p>
            <a:r>
              <a:rPr lang="en-US" sz="2600" dirty="0" smtClean="0"/>
              <a:t>The </a:t>
            </a:r>
            <a:r>
              <a:rPr lang="en-US" sz="2600" dirty="0"/>
              <a:t>general form of a template function definition is shown here:</a:t>
            </a:r>
          </a:p>
          <a:p>
            <a:pPr marL="800100" lvl="2" indent="0">
              <a:buNone/>
            </a:pPr>
            <a:r>
              <a:rPr lang="en-US" sz="2600" dirty="0">
                <a:solidFill>
                  <a:srgbClr val="00B050"/>
                </a:solidFill>
              </a:rPr>
              <a:t>template &lt;class </a:t>
            </a:r>
            <a:r>
              <a:rPr lang="en-US" sz="2600" i="1" dirty="0" err="1">
                <a:solidFill>
                  <a:srgbClr val="00B050"/>
                </a:solidFill>
              </a:rPr>
              <a:t>Ttype</a:t>
            </a:r>
            <a:r>
              <a:rPr lang="en-US" sz="2600" dirty="0">
                <a:solidFill>
                  <a:srgbClr val="00B050"/>
                </a:solidFill>
              </a:rPr>
              <a:t>&gt; </a:t>
            </a:r>
            <a:r>
              <a:rPr lang="en-US" sz="2600" i="1" dirty="0">
                <a:solidFill>
                  <a:srgbClr val="00B050"/>
                </a:solidFill>
              </a:rPr>
              <a:t>ret-type </a:t>
            </a:r>
            <a:r>
              <a:rPr lang="en-US" sz="2600" i="1" dirty="0" err="1">
                <a:solidFill>
                  <a:srgbClr val="00B050"/>
                </a:solidFill>
              </a:rPr>
              <a:t>func</a:t>
            </a:r>
            <a:r>
              <a:rPr lang="en-US" sz="2600" i="1" dirty="0">
                <a:solidFill>
                  <a:srgbClr val="00B050"/>
                </a:solidFill>
              </a:rPr>
              <a:t>-name</a:t>
            </a:r>
            <a:r>
              <a:rPr lang="en-US" sz="2600" dirty="0">
                <a:solidFill>
                  <a:srgbClr val="00B050"/>
                </a:solidFill>
              </a:rPr>
              <a:t>(</a:t>
            </a:r>
            <a:r>
              <a:rPr lang="en-US" sz="2600" i="1" dirty="0">
                <a:solidFill>
                  <a:srgbClr val="00B050"/>
                </a:solidFill>
              </a:rPr>
              <a:t>parameter list</a:t>
            </a:r>
            <a:r>
              <a:rPr lang="en-US" sz="2600" dirty="0">
                <a:solidFill>
                  <a:srgbClr val="00B050"/>
                </a:solidFill>
              </a:rPr>
              <a:t>)</a:t>
            </a:r>
          </a:p>
          <a:p>
            <a:pPr marL="800100" lvl="2" indent="0">
              <a:buNone/>
            </a:pPr>
            <a:r>
              <a:rPr lang="en-US" sz="2600" dirty="0">
                <a:solidFill>
                  <a:srgbClr val="00B050"/>
                </a:solidFill>
              </a:rPr>
              <a:t>{</a:t>
            </a:r>
          </a:p>
          <a:p>
            <a:pPr marL="800100" lvl="2" indent="0">
              <a:buNone/>
            </a:pPr>
            <a:r>
              <a:rPr lang="en-US" sz="2600" dirty="0">
                <a:solidFill>
                  <a:srgbClr val="00B050"/>
                </a:solidFill>
              </a:rPr>
              <a:t>// </a:t>
            </a:r>
            <a:r>
              <a:rPr lang="en-US" sz="2600" i="1" dirty="0">
                <a:solidFill>
                  <a:srgbClr val="00B050"/>
                </a:solidFill>
              </a:rPr>
              <a:t>body of function</a:t>
            </a:r>
          </a:p>
          <a:p>
            <a:pPr marL="800100" lvl="2" indent="0">
              <a:buNone/>
            </a:pPr>
            <a:r>
              <a:rPr lang="en-US" sz="2600" dirty="0" smtClean="0">
                <a:solidFill>
                  <a:srgbClr val="00B050"/>
                </a:solidFill>
              </a:rPr>
              <a:t>}</a:t>
            </a:r>
          </a:p>
          <a:p>
            <a:r>
              <a:rPr lang="en-US" sz="2600" dirty="0"/>
              <a:t>Here, </a:t>
            </a:r>
            <a:r>
              <a:rPr lang="en-US" sz="2600" i="1" dirty="0" err="1"/>
              <a:t>Ttype</a:t>
            </a:r>
            <a:r>
              <a:rPr lang="en-US" sz="2600" i="1" dirty="0"/>
              <a:t> </a:t>
            </a:r>
            <a:r>
              <a:rPr lang="en-US" sz="2600" dirty="0"/>
              <a:t>is a placeholder name for a data type used by the function. This name </a:t>
            </a:r>
            <a:r>
              <a:rPr lang="en-US" sz="2600" dirty="0" smtClean="0"/>
              <a:t>may be </a:t>
            </a:r>
            <a:r>
              <a:rPr lang="en-US" sz="2600" dirty="0"/>
              <a:t>used within the function definition. However, it is only a placeholder that </a:t>
            </a:r>
            <a:r>
              <a:rPr lang="en-US" sz="2600" dirty="0" smtClean="0"/>
              <a:t>the compiler </a:t>
            </a:r>
            <a:r>
              <a:rPr lang="en-US" sz="2600" dirty="0"/>
              <a:t>will automatically replace with an actual data type when it creates a </a:t>
            </a:r>
            <a:r>
              <a:rPr lang="en-US" sz="2600" dirty="0" smtClean="0"/>
              <a:t>specific version </a:t>
            </a:r>
            <a:r>
              <a:rPr lang="en-US" sz="2600" dirty="0"/>
              <a:t>of the function.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Generic Functions</a:t>
            </a:r>
            <a:endParaRPr lang="en-US" dirty="0"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54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C++ Template</a:t>
            </a:r>
            <a:endParaRPr lang="en-US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410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/>
              <a:t>#include &lt;iostream&gt;</a:t>
            </a:r>
          </a:p>
          <a:p>
            <a:pPr marL="0" indent="0">
              <a:buNone/>
            </a:pPr>
            <a:r>
              <a:rPr lang="en-US" sz="2200" b="1" dirty="0"/>
              <a:t>#include &lt;string</a:t>
            </a:r>
            <a:r>
              <a:rPr lang="en-US" sz="2200" b="1" dirty="0" smtClean="0"/>
              <a:t>&gt;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using namespace </a:t>
            </a:r>
            <a:r>
              <a:rPr lang="en-US" sz="2200" b="1" dirty="0" err="1"/>
              <a:t>std</a:t>
            </a:r>
            <a:r>
              <a:rPr lang="en-US" sz="2200" b="1" dirty="0"/>
              <a:t>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template </a:t>
            </a:r>
            <a:r>
              <a:rPr lang="en-US" sz="2200" b="1" dirty="0">
                <a:solidFill>
                  <a:srgbClr val="7030A0"/>
                </a:solidFill>
              </a:rPr>
              <a:t>&lt;class T&gt; 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T </a:t>
            </a:r>
            <a:r>
              <a:rPr lang="en-US" sz="2200" b="1" dirty="0">
                <a:solidFill>
                  <a:srgbClr val="7030A0"/>
                </a:solidFill>
              </a:rPr>
              <a:t>&amp;</a:t>
            </a:r>
            <a:r>
              <a:rPr lang="en-US" sz="2200" b="1" dirty="0" smtClean="0">
                <a:solidFill>
                  <a:srgbClr val="7030A0"/>
                </a:solidFill>
              </a:rPr>
              <a:t>Max </a:t>
            </a:r>
            <a:r>
              <a:rPr lang="en-US" sz="2200" b="1" dirty="0">
                <a:solidFill>
                  <a:srgbClr val="7030A0"/>
                </a:solidFill>
              </a:rPr>
              <a:t>(T &amp;a, T &amp;b)  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{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return a &lt; b ? b:a;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}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b="1" dirty="0"/>
              <a:t>int main () </a:t>
            </a: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   int i = 39;</a:t>
            </a:r>
          </a:p>
          <a:p>
            <a:pPr marL="0" indent="0">
              <a:buNone/>
            </a:pPr>
            <a:r>
              <a:rPr lang="en-US" sz="2200" dirty="0"/>
              <a:t>   int j = 20;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cout </a:t>
            </a:r>
            <a:r>
              <a:rPr lang="en-US" sz="2200" b="1" dirty="0">
                <a:solidFill>
                  <a:srgbClr val="002060"/>
                </a:solidFill>
              </a:rPr>
              <a:t>&lt;&lt; "Max(i, j): " &lt;&lt; Max(i, j) </a:t>
            </a:r>
            <a:endParaRPr lang="en-US" sz="22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&lt;&lt; </a:t>
            </a:r>
            <a:r>
              <a:rPr lang="en-US" sz="2200" b="1" dirty="0" err="1">
                <a:solidFill>
                  <a:srgbClr val="002060"/>
                </a:solidFill>
              </a:rPr>
              <a:t>endl</a:t>
            </a:r>
            <a:r>
              <a:rPr lang="en-US" sz="2200" b="1" dirty="0" smtClean="0">
                <a:solidFill>
                  <a:srgbClr val="002060"/>
                </a:solidFill>
              </a:rPr>
              <a:t>;</a:t>
            </a:r>
            <a:endParaRPr lang="en-US" sz="2200" b="1" dirty="0">
              <a:solidFill>
                <a:srgbClr val="002060"/>
              </a:solidFill>
            </a:endParaRPr>
          </a:p>
          <a:p>
            <a:endParaRPr lang="en-US" sz="3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48200" y="1066800"/>
            <a:ext cx="0" cy="5791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76801" y="1180267"/>
            <a:ext cx="396239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double </a:t>
            </a:r>
            <a:r>
              <a:rPr lang="en-US" sz="2200" dirty="0"/>
              <a:t>f1 = 13.5;</a:t>
            </a:r>
          </a:p>
          <a:p>
            <a:r>
              <a:rPr lang="en-US" sz="2200" dirty="0" smtClean="0"/>
              <a:t>double </a:t>
            </a:r>
            <a:r>
              <a:rPr lang="en-US" sz="2200" dirty="0"/>
              <a:t>f2 = 20.7;</a:t>
            </a:r>
          </a:p>
          <a:p>
            <a:r>
              <a:rPr lang="en-US" sz="2200" b="1" dirty="0" smtClean="0">
                <a:solidFill>
                  <a:srgbClr val="002060"/>
                </a:solidFill>
              </a:rPr>
              <a:t>cout </a:t>
            </a:r>
            <a:r>
              <a:rPr lang="en-US" sz="2200" b="1" dirty="0">
                <a:solidFill>
                  <a:srgbClr val="002060"/>
                </a:solidFill>
              </a:rPr>
              <a:t>&lt;&lt; "Max(f1, f2): " &lt;&lt; Max(f1, f2) &lt;&lt; </a:t>
            </a:r>
            <a:r>
              <a:rPr lang="en-US" sz="2200" b="1" dirty="0" err="1">
                <a:solidFill>
                  <a:srgbClr val="002060"/>
                </a:solidFill>
              </a:rPr>
              <a:t>endl</a:t>
            </a:r>
            <a:r>
              <a:rPr lang="en-US" sz="2200" b="1" dirty="0">
                <a:solidFill>
                  <a:srgbClr val="002060"/>
                </a:solidFill>
              </a:rPr>
              <a:t>;</a:t>
            </a:r>
          </a:p>
          <a:p>
            <a:endParaRPr lang="en-US" sz="2200" dirty="0"/>
          </a:p>
          <a:p>
            <a:r>
              <a:rPr lang="en-US" sz="2200" dirty="0" smtClean="0"/>
              <a:t>string </a:t>
            </a:r>
            <a:r>
              <a:rPr lang="en-US" sz="2200" dirty="0"/>
              <a:t>s1 = "Hello";</a:t>
            </a:r>
          </a:p>
          <a:p>
            <a:r>
              <a:rPr lang="en-US" sz="2200" dirty="0" smtClean="0"/>
              <a:t>string </a:t>
            </a:r>
            <a:r>
              <a:rPr lang="en-US" sz="2200" dirty="0"/>
              <a:t>s2 = "World";</a:t>
            </a:r>
          </a:p>
          <a:p>
            <a:r>
              <a:rPr lang="en-US" sz="2200" b="1" dirty="0" smtClean="0">
                <a:solidFill>
                  <a:srgbClr val="002060"/>
                </a:solidFill>
              </a:rPr>
              <a:t>cout </a:t>
            </a:r>
            <a:r>
              <a:rPr lang="en-US" sz="2200" b="1" dirty="0">
                <a:solidFill>
                  <a:srgbClr val="002060"/>
                </a:solidFill>
              </a:rPr>
              <a:t>&lt;&lt; "Max(s1, s2): " &lt;&lt; Max(s1, s2) &lt;&lt; </a:t>
            </a:r>
            <a:r>
              <a:rPr lang="en-US" sz="2200" b="1" dirty="0" err="1">
                <a:solidFill>
                  <a:srgbClr val="002060"/>
                </a:solidFill>
              </a:rPr>
              <a:t>endl</a:t>
            </a:r>
            <a:r>
              <a:rPr lang="en-US" sz="2200" b="1" dirty="0" smtClean="0">
                <a:solidFill>
                  <a:srgbClr val="002060"/>
                </a:solidFill>
              </a:rPr>
              <a:t>;</a:t>
            </a:r>
            <a:endParaRPr lang="en-US" sz="2200" b="1" dirty="0">
              <a:solidFill>
                <a:srgbClr val="002060"/>
              </a:solidFill>
            </a:endParaRPr>
          </a:p>
          <a:p>
            <a:endParaRPr lang="en-US" sz="2200" dirty="0" smtClean="0"/>
          </a:p>
          <a:p>
            <a:r>
              <a:rPr lang="en-US" sz="2200" b="1" dirty="0" smtClean="0"/>
              <a:t>return </a:t>
            </a:r>
            <a:r>
              <a:rPr lang="en-US" sz="2200" b="1" dirty="0"/>
              <a:t>0</a:t>
            </a:r>
            <a:r>
              <a:rPr lang="en-US" sz="2200" b="1" dirty="0" smtClean="0"/>
              <a:t>;</a:t>
            </a:r>
          </a:p>
          <a:p>
            <a:r>
              <a:rPr lang="en-US" sz="22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9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Write a C++ program that’s creates </a:t>
            </a:r>
            <a:r>
              <a:rPr lang="en-US" dirty="0"/>
              <a:t>a generic function that swaps the values of the </a:t>
            </a:r>
            <a:r>
              <a:rPr lang="en-US" dirty="0" smtClean="0"/>
              <a:t>two variables.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Problem</a:t>
            </a:r>
            <a:endParaRPr lang="en-US" dirty="0"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25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2214</TotalTime>
  <Words>2426</Words>
  <Application>Microsoft Office PowerPoint</Application>
  <PresentationFormat>On-screen Show (4:3)</PresentationFormat>
  <Paragraphs>399</Paragraphs>
  <Slides>26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Object Oriented Programming I:  Lecture 10- Template Exception Handling</vt:lpstr>
      <vt:lpstr>C++ Template</vt:lpstr>
      <vt:lpstr>C++ Template</vt:lpstr>
      <vt:lpstr>Generic Functions</vt:lpstr>
      <vt:lpstr>Generic Functions</vt:lpstr>
      <vt:lpstr>Generic Functions</vt:lpstr>
      <vt:lpstr>Generic Functions</vt:lpstr>
      <vt:lpstr>C++ Template</vt:lpstr>
      <vt:lpstr>Problem</vt:lpstr>
      <vt:lpstr>Solution</vt:lpstr>
      <vt:lpstr>Function with Two Generic Types</vt:lpstr>
      <vt:lpstr>Generic Classes</vt:lpstr>
      <vt:lpstr>Generic Classes</vt:lpstr>
      <vt:lpstr>Generic Classes</vt:lpstr>
      <vt:lpstr>Generic Classes</vt:lpstr>
      <vt:lpstr>PowerPoint Presentation</vt:lpstr>
      <vt:lpstr>Exception Handling</vt:lpstr>
      <vt:lpstr>Exception Handling</vt:lpstr>
      <vt:lpstr>Exception Handling</vt:lpstr>
      <vt:lpstr>Exception Handling</vt:lpstr>
      <vt:lpstr>Exception Handling</vt:lpstr>
      <vt:lpstr>Catching Mechanism</vt:lpstr>
      <vt:lpstr>Catching Mechanism</vt:lpstr>
      <vt:lpstr>Rethrowing Mechanism</vt:lpstr>
      <vt:lpstr>Rethrowing Mechanism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Imtu</dc:creator>
  <cp:lastModifiedBy>Imtu</cp:lastModifiedBy>
  <cp:revision>243</cp:revision>
  <dcterms:created xsi:type="dcterms:W3CDTF">2016-11-16T15:33:25Z</dcterms:created>
  <dcterms:modified xsi:type="dcterms:W3CDTF">2017-08-17T05:14:49Z</dcterms:modified>
</cp:coreProperties>
</file>