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5" r:id="rId2"/>
    <p:sldId id="370" r:id="rId3"/>
    <p:sldId id="326" r:id="rId4"/>
    <p:sldId id="371" r:id="rId5"/>
    <p:sldId id="388" r:id="rId6"/>
    <p:sldId id="389" r:id="rId7"/>
    <p:sldId id="373" r:id="rId8"/>
    <p:sldId id="390" r:id="rId9"/>
    <p:sldId id="372" r:id="rId10"/>
    <p:sldId id="392" r:id="rId11"/>
    <p:sldId id="391" r:id="rId12"/>
    <p:sldId id="374" r:id="rId13"/>
    <p:sldId id="35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D7320B-959D-42AD-96E8-3F97EBB23A90}" type="datetimeFigureOut">
              <a:rPr lang="en-US" smtClean="0"/>
              <a:t>8/20/2017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6772B1-867A-4FF8-9BF8-074CE6AE9D62}" type="slidenum">
              <a:rPr lang="en-US" smtClean="0"/>
              <a:t>‹#›</a:t>
            </a:fld>
            <a:endParaRPr lang="en-US"/>
          </a:p>
        </p:txBody>
      </p:sp>
    </p:spTree>
    <p:extLst>
      <p:ext uri="{BB962C8B-B14F-4D97-AF65-F5344CB8AC3E}">
        <p14:creationId xmlns:p14="http://schemas.microsoft.com/office/powerpoint/2010/main" val="103719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7595EFC0-2668-4C2D-9246-F1EE64AB7181}" type="slidenum">
              <a:rPr lang="en-US" sz="1200" smtClean="0"/>
              <a:pPr/>
              <a:t>1</a:t>
            </a:fld>
            <a:endParaRPr lang="en-US" sz="120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6772B1-867A-4FF8-9BF8-074CE6AE9D62}" type="slidenum">
              <a:rPr lang="en-US" smtClean="0"/>
              <a:t>9</a:t>
            </a:fld>
            <a:endParaRPr lang="en-US"/>
          </a:p>
        </p:txBody>
      </p:sp>
    </p:spTree>
    <p:extLst>
      <p:ext uri="{BB962C8B-B14F-4D97-AF65-F5344CB8AC3E}">
        <p14:creationId xmlns:p14="http://schemas.microsoft.com/office/powerpoint/2010/main" val="3216620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A6772B1-867A-4FF8-9BF8-074CE6AE9D62}" type="slidenum">
              <a:rPr lang="en-US" smtClean="0"/>
              <a:t>12</a:t>
            </a:fld>
            <a:endParaRPr lang="en-US"/>
          </a:p>
        </p:txBody>
      </p:sp>
    </p:spTree>
    <p:extLst>
      <p:ext uri="{BB962C8B-B14F-4D97-AF65-F5344CB8AC3E}">
        <p14:creationId xmlns:p14="http://schemas.microsoft.com/office/powerpoint/2010/main" val="2354938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9B387D-11F1-4257-8DB3-587450BF68DE}" type="datetimeFigureOut">
              <a:rPr lang="en-US" smtClean="0"/>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3727200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B387D-11F1-4257-8DB3-587450BF68DE}" type="datetimeFigureOut">
              <a:rPr lang="en-US" smtClean="0"/>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01416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B387D-11F1-4257-8DB3-587450BF68DE}" type="datetimeFigureOut">
              <a:rPr lang="en-US" smtClean="0"/>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22638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B387D-11F1-4257-8DB3-587450BF68DE}" type="datetimeFigureOut">
              <a:rPr lang="en-US" smtClean="0"/>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97404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9B387D-11F1-4257-8DB3-587450BF68DE}" type="datetimeFigureOut">
              <a:rPr lang="en-US" smtClean="0"/>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55563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9B387D-11F1-4257-8DB3-587450BF68DE}" type="datetimeFigureOut">
              <a:rPr lang="en-US" smtClean="0"/>
              <a:t>8/20/2017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95810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9B387D-11F1-4257-8DB3-587450BF68DE}" type="datetimeFigureOut">
              <a:rPr lang="en-US" smtClean="0"/>
              <a:t>8/20/2017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1494918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9B387D-11F1-4257-8DB3-587450BF68DE}" type="datetimeFigureOut">
              <a:rPr lang="en-US" smtClean="0"/>
              <a:t>8/20/2017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52236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B387D-11F1-4257-8DB3-587450BF68DE}" type="datetimeFigureOut">
              <a:rPr lang="en-US" smtClean="0"/>
              <a:t>8/20/2017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429372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B387D-11F1-4257-8DB3-587450BF68DE}" type="datetimeFigureOut">
              <a:rPr lang="en-US" smtClean="0"/>
              <a:t>8/20/2017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180331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B387D-11F1-4257-8DB3-587450BF68DE}" type="datetimeFigureOut">
              <a:rPr lang="en-US" smtClean="0"/>
              <a:t>8/20/2017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161175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B387D-11F1-4257-8DB3-587450BF68DE}" type="datetimeFigureOut">
              <a:rPr lang="en-US" smtClean="0"/>
              <a:t>8/20/2017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AABFF-16C6-487F-8B59-A2804DC484C4}" type="slidenum">
              <a:rPr lang="en-US" smtClean="0"/>
              <a:t>‹#›</a:t>
            </a:fld>
            <a:endParaRPr lang="en-US"/>
          </a:p>
        </p:txBody>
      </p:sp>
    </p:spTree>
    <p:extLst>
      <p:ext uri="{BB962C8B-B14F-4D97-AF65-F5344CB8AC3E}">
        <p14:creationId xmlns:p14="http://schemas.microsoft.com/office/powerpoint/2010/main" val="176485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990600"/>
            <a:ext cx="7772400" cy="2971800"/>
          </a:xfrm>
        </p:spPr>
        <p:txBody>
          <a:bodyPr>
            <a:noAutofit/>
          </a:bodyPr>
          <a:lstStyle/>
          <a:p>
            <a:r>
              <a:rPr lang="en-US" sz="4800" dirty="0" smtClean="0">
                <a:solidFill>
                  <a:schemeClr val="bg1"/>
                </a:solidFill>
                <a:latin typeface="Cooper Black" pitchFamily="18" charset="0"/>
              </a:rPr>
              <a:t>Object Oriented Programming I: </a:t>
            </a:r>
            <a:br>
              <a:rPr lang="en-US" sz="4800" dirty="0" smtClean="0">
                <a:solidFill>
                  <a:schemeClr val="bg1"/>
                </a:solidFill>
                <a:latin typeface="Cooper Black" pitchFamily="18" charset="0"/>
              </a:rPr>
            </a:br>
            <a:r>
              <a:rPr lang="en-US" sz="5400" dirty="0" smtClean="0">
                <a:solidFill>
                  <a:srgbClr val="00B050"/>
                </a:solidFill>
                <a:latin typeface="Cooper Black" pitchFamily="18" charset="0"/>
              </a:rPr>
              <a:t>Lecture </a:t>
            </a:r>
            <a:r>
              <a:rPr lang="en-US" sz="5400" dirty="0" smtClean="0">
                <a:solidFill>
                  <a:srgbClr val="00B050"/>
                </a:solidFill>
                <a:latin typeface="Cooper Black" pitchFamily="18" charset="0"/>
              </a:rPr>
              <a:t>11- </a:t>
            </a:r>
            <a:r>
              <a:rPr lang="en-US" sz="4800" dirty="0">
                <a:solidFill>
                  <a:srgbClr val="00B050"/>
                </a:solidFill>
                <a:latin typeface="Cooper Black" pitchFamily="18" charset="0"/>
              </a:rPr>
              <a:t>Standard Template Library </a:t>
            </a:r>
            <a:r>
              <a:rPr lang="en-US" sz="4800" dirty="0" smtClean="0">
                <a:solidFill>
                  <a:srgbClr val="00B050"/>
                </a:solidFill>
                <a:latin typeface="Cooper Black" pitchFamily="18" charset="0"/>
              </a:rPr>
              <a:t>(</a:t>
            </a:r>
            <a:r>
              <a:rPr lang="en-US" sz="4800" b="1" dirty="0" smtClean="0">
                <a:solidFill>
                  <a:srgbClr val="00B050"/>
                </a:solidFill>
                <a:latin typeface="Cooper Black" pitchFamily="18" charset="0"/>
              </a:rPr>
              <a:t>STL)</a:t>
            </a:r>
            <a:endParaRPr lang="en-US" sz="4800" b="1" dirty="0" smtClean="0">
              <a:solidFill>
                <a:srgbClr val="00B050"/>
              </a:solidFill>
              <a:latin typeface="Cooper Black" pitchFamily="18" charset="0"/>
            </a:endParaRPr>
          </a:p>
        </p:txBody>
      </p:sp>
      <p:sp>
        <p:nvSpPr>
          <p:cNvPr id="4099" name="Rectangle 3"/>
          <p:cNvSpPr>
            <a:spLocks noGrp="1" noChangeArrowheads="1"/>
          </p:cNvSpPr>
          <p:nvPr>
            <p:ph type="subTitle" idx="1"/>
          </p:nvPr>
        </p:nvSpPr>
        <p:spPr>
          <a:xfrm>
            <a:off x="1219200" y="4419600"/>
            <a:ext cx="6858000" cy="1905000"/>
          </a:xfrm>
        </p:spPr>
        <p:txBody>
          <a:bodyPr rtlCol="0">
            <a:normAutofit lnSpcReduction="10000"/>
          </a:bodyPr>
          <a:lstStyle/>
          <a:p>
            <a:pPr eaLnBrk="1" fontAlgn="auto" hangingPunct="1">
              <a:spcAft>
                <a:spcPts val="0"/>
              </a:spcAft>
              <a:defRPr/>
            </a:pPr>
            <a:r>
              <a:rPr lang="en-US" sz="4800" dirty="0" smtClean="0">
                <a:solidFill>
                  <a:schemeClr val="accent6">
                    <a:lumMod val="75000"/>
                  </a:schemeClr>
                </a:solidFill>
                <a:latin typeface="Cooper Black" pitchFamily="18" charset="0"/>
              </a:rPr>
              <a:t>Ahmed Imteaj</a:t>
            </a:r>
          </a:p>
          <a:p>
            <a:pPr eaLnBrk="1" fontAlgn="auto" hangingPunct="1">
              <a:spcAft>
                <a:spcPts val="0"/>
              </a:spcAft>
              <a:defRPr/>
            </a:pPr>
            <a:r>
              <a:rPr lang="en-US" sz="3900" dirty="0" smtClean="0">
                <a:solidFill>
                  <a:schemeClr val="bg1"/>
                </a:solidFill>
                <a:latin typeface="Cooper Black" pitchFamily="18" charset="0"/>
              </a:rPr>
              <a:t>Lecturer </a:t>
            </a:r>
          </a:p>
          <a:p>
            <a:pPr eaLnBrk="1" fontAlgn="auto" hangingPunct="1">
              <a:spcAft>
                <a:spcPts val="0"/>
              </a:spcAft>
              <a:defRPr/>
            </a:pPr>
            <a:r>
              <a:rPr lang="en-US" sz="2800" dirty="0" smtClean="0">
                <a:solidFill>
                  <a:schemeClr val="bg1"/>
                </a:solidFill>
                <a:latin typeface="Cooper Black" pitchFamily="18" charset="0"/>
              </a:rPr>
              <a:t>Dept. of CSE, IIUC</a:t>
            </a:r>
          </a:p>
        </p:txBody>
      </p:sp>
    </p:spTree>
    <p:extLst>
      <p:ext uri="{BB962C8B-B14F-4D97-AF65-F5344CB8AC3E}">
        <p14:creationId xmlns:p14="http://schemas.microsoft.com/office/powerpoint/2010/main" val="565136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For example: sort() algorithm have two parameters, starting iterator and ending iterator, now sort() compare the elements pointed by each of these iterators and arrange them in sorted order, thus it does not matter what is the type of the container and same sort() can be used on different types of containers.</a:t>
            </a:r>
          </a:p>
          <a:p>
            <a:endParaRPr lang="en-US" dirty="0"/>
          </a:p>
        </p:txBody>
      </p:sp>
      <p:sp>
        <p:nvSpPr>
          <p:cNvPr id="4"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4800" dirty="0" smtClean="0">
                <a:latin typeface="Cooper Black" pitchFamily="18" charset="0"/>
              </a:rPr>
              <a:t>Iterators</a:t>
            </a:r>
            <a:endParaRPr lang="en-US" sz="4800" dirty="0">
              <a:latin typeface="Cooper Black"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91000"/>
            <a:ext cx="78390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62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style>
          <a:lnRef idx="2">
            <a:schemeClr val="accent6"/>
          </a:lnRef>
          <a:fillRef idx="1">
            <a:schemeClr val="lt1"/>
          </a:fillRef>
          <a:effectRef idx="0">
            <a:schemeClr val="accent6"/>
          </a:effectRef>
          <a:fontRef idx="minor">
            <a:schemeClr val="dk1"/>
          </a:fontRef>
        </p:style>
        <p:txBody>
          <a:bodyPr/>
          <a:lstStyle/>
          <a:p>
            <a:r>
              <a:rPr lang="en-US" dirty="0" smtClean="0">
                <a:latin typeface="Cooper Black" pitchFamily="18" charset="0"/>
              </a:rPr>
              <a:t>Algorithms</a:t>
            </a:r>
            <a:endParaRPr lang="en-US" dirty="0">
              <a:latin typeface="Cooper Black" pitchFamily="18" charset="0"/>
            </a:endParaRPr>
          </a:p>
        </p:txBody>
      </p:sp>
      <p:sp>
        <p:nvSpPr>
          <p:cNvPr id="4" name="Content Placeholder 3"/>
          <p:cNvSpPr>
            <a:spLocks noGrp="1"/>
          </p:cNvSpPr>
          <p:nvPr>
            <p:ph idx="1"/>
          </p:nvPr>
        </p:nvSpPr>
        <p:spPr>
          <a:xfrm>
            <a:off x="457200" y="1066800"/>
            <a:ext cx="8229600" cy="5059363"/>
          </a:xfrm>
        </p:spPr>
        <p:txBody>
          <a:bodyPr>
            <a:noAutofit/>
          </a:bodyPr>
          <a:lstStyle/>
          <a:p>
            <a:pPr marL="0" indent="0">
              <a:buNone/>
            </a:pPr>
            <a:r>
              <a:rPr lang="en-US" sz="1800" b="1" dirty="0"/>
              <a:t>#include&lt;iostream&gt;</a:t>
            </a:r>
          </a:p>
          <a:p>
            <a:pPr marL="0" indent="0">
              <a:buNone/>
            </a:pPr>
            <a:r>
              <a:rPr lang="en-US" sz="1800" b="1" dirty="0"/>
              <a:t>#include&lt;algorithm&gt;</a:t>
            </a:r>
          </a:p>
          <a:p>
            <a:pPr marL="0" indent="0">
              <a:buNone/>
            </a:pPr>
            <a:r>
              <a:rPr lang="en-US" sz="1800" b="1" dirty="0"/>
              <a:t>#include&lt;vector&gt;</a:t>
            </a:r>
          </a:p>
          <a:p>
            <a:pPr marL="0" indent="0">
              <a:buNone/>
            </a:pPr>
            <a:r>
              <a:rPr lang="en-US" sz="1800" b="1" dirty="0"/>
              <a:t>using namespace </a:t>
            </a:r>
            <a:r>
              <a:rPr lang="en-US" sz="1800" b="1" dirty="0" err="1"/>
              <a:t>std</a:t>
            </a:r>
            <a:r>
              <a:rPr lang="en-US" sz="1800" b="1" dirty="0" smtClean="0"/>
              <a:t>;</a:t>
            </a:r>
            <a:endParaRPr lang="en-US" sz="1800" b="1" dirty="0"/>
          </a:p>
          <a:p>
            <a:pPr marL="0" indent="0">
              <a:buNone/>
            </a:pPr>
            <a:r>
              <a:rPr lang="en-US" sz="1800" dirty="0" err="1"/>
              <a:t>bool</a:t>
            </a:r>
            <a:r>
              <a:rPr lang="en-US" sz="1800" dirty="0"/>
              <a:t> </a:t>
            </a:r>
            <a:r>
              <a:rPr lang="en-US" sz="1800" dirty="0" err="1"/>
              <a:t>compare_function</a:t>
            </a:r>
            <a:r>
              <a:rPr lang="en-US" sz="1800" dirty="0"/>
              <a:t>(int i, int j)</a:t>
            </a:r>
          </a:p>
          <a:p>
            <a:pPr marL="0" indent="0">
              <a:buNone/>
            </a:pPr>
            <a:r>
              <a:rPr lang="en-US" sz="1800" dirty="0"/>
              <a:t>{</a:t>
            </a:r>
          </a:p>
          <a:p>
            <a:pPr marL="0" indent="0">
              <a:buNone/>
            </a:pPr>
            <a:r>
              <a:rPr lang="en-US" sz="1800" dirty="0"/>
              <a:t>   </a:t>
            </a:r>
            <a:r>
              <a:rPr lang="en-US" sz="1800" b="1" dirty="0">
                <a:solidFill>
                  <a:srgbClr val="FF0000"/>
                </a:solidFill>
              </a:rPr>
              <a:t>return i &gt; j;    </a:t>
            </a:r>
            <a:r>
              <a:rPr lang="en-US" sz="1800" dirty="0"/>
              <a:t>// return 1 if i&gt;j else 0</a:t>
            </a:r>
          </a:p>
          <a:p>
            <a:pPr marL="0" indent="0">
              <a:buNone/>
            </a:pPr>
            <a:r>
              <a:rPr lang="en-US" sz="1800" dirty="0"/>
              <a:t>}</a:t>
            </a:r>
          </a:p>
          <a:p>
            <a:pPr marL="0" indent="0">
              <a:buNone/>
            </a:pPr>
            <a:r>
              <a:rPr lang="en-US" sz="1800" dirty="0" err="1"/>
              <a:t>bool</a:t>
            </a:r>
            <a:r>
              <a:rPr lang="en-US" sz="1800" dirty="0"/>
              <a:t> </a:t>
            </a:r>
            <a:r>
              <a:rPr lang="en-US" sz="1800" dirty="0" err="1"/>
              <a:t>compare_string</a:t>
            </a:r>
            <a:r>
              <a:rPr lang="en-US" sz="1800" dirty="0"/>
              <a:t>(string i, string j)</a:t>
            </a:r>
          </a:p>
          <a:p>
            <a:pPr marL="0" indent="0">
              <a:buNone/>
            </a:pPr>
            <a:r>
              <a:rPr lang="en-US" sz="1800" dirty="0"/>
              <a:t>{</a:t>
            </a:r>
          </a:p>
          <a:p>
            <a:pPr marL="0" indent="0">
              <a:buNone/>
            </a:pPr>
            <a:r>
              <a:rPr lang="en-US" sz="1800" dirty="0"/>
              <a:t>  </a:t>
            </a:r>
            <a:r>
              <a:rPr lang="en-US" sz="1800" b="1" dirty="0">
                <a:solidFill>
                  <a:srgbClr val="FF0000"/>
                </a:solidFill>
              </a:rPr>
              <a:t>return (</a:t>
            </a:r>
            <a:r>
              <a:rPr lang="en-US" sz="1800" b="1" dirty="0" err="1">
                <a:solidFill>
                  <a:srgbClr val="FF0000"/>
                </a:solidFill>
              </a:rPr>
              <a:t>i.size</a:t>
            </a:r>
            <a:r>
              <a:rPr lang="en-US" sz="1800" b="1" dirty="0">
                <a:solidFill>
                  <a:srgbClr val="FF0000"/>
                </a:solidFill>
              </a:rPr>
              <a:t>() &lt; </a:t>
            </a:r>
            <a:r>
              <a:rPr lang="en-US" sz="1800" b="1" dirty="0" err="1">
                <a:solidFill>
                  <a:srgbClr val="FF0000"/>
                </a:solidFill>
              </a:rPr>
              <a:t>j.size</a:t>
            </a:r>
            <a:r>
              <a:rPr lang="en-US" sz="1800" b="1" dirty="0">
                <a:solidFill>
                  <a:srgbClr val="FF0000"/>
                </a:solidFill>
              </a:rPr>
              <a:t>());</a:t>
            </a:r>
          </a:p>
          <a:p>
            <a:pPr marL="0" indent="0">
              <a:buNone/>
            </a:pPr>
            <a:r>
              <a:rPr lang="en-US" sz="1800" dirty="0" smtClean="0"/>
              <a:t>}</a:t>
            </a:r>
          </a:p>
          <a:p>
            <a:pPr marL="0" indent="0">
              <a:buNone/>
            </a:pPr>
            <a:r>
              <a:rPr lang="en-US" sz="1800" b="1" dirty="0"/>
              <a:t>int main()</a:t>
            </a:r>
          </a:p>
          <a:p>
            <a:pPr marL="0" indent="0">
              <a:buNone/>
            </a:pPr>
            <a:r>
              <a:rPr lang="en-US" sz="1800" b="1" dirty="0"/>
              <a:t>{</a:t>
            </a:r>
          </a:p>
          <a:p>
            <a:pPr marL="0" indent="0">
              <a:buNone/>
            </a:pPr>
            <a:r>
              <a:rPr lang="en-US" sz="1800" dirty="0"/>
              <a:t>  int </a:t>
            </a:r>
            <a:r>
              <a:rPr lang="en-US" sz="1800" dirty="0" err="1"/>
              <a:t>arr</a:t>
            </a:r>
            <a:r>
              <a:rPr lang="en-US" sz="1800" dirty="0"/>
              <a:t>[5] = {1,5,8,4,2};</a:t>
            </a:r>
          </a:p>
          <a:p>
            <a:pPr marL="0" indent="0">
              <a:buNone/>
            </a:pPr>
            <a:r>
              <a:rPr lang="en-US" sz="1800" dirty="0"/>
              <a:t>  </a:t>
            </a:r>
            <a:r>
              <a:rPr lang="en-US" sz="1800" b="1" dirty="0"/>
              <a:t>sort(</a:t>
            </a:r>
            <a:r>
              <a:rPr lang="en-US" sz="1800" b="1" dirty="0" err="1"/>
              <a:t>arr</a:t>
            </a:r>
            <a:r>
              <a:rPr lang="en-US" sz="1800" b="1" dirty="0"/>
              <a:t> , arr+5); </a:t>
            </a:r>
            <a:r>
              <a:rPr lang="en-US" sz="1800" dirty="0"/>
              <a:t>/</a:t>
            </a:r>
          </a:p>
          <a:p>
            <a:pPr marL="0" indent="0">
              <a:buNone/>
            </a:pPr>
            <a:r>
              <a:rPr lang="en-US" sz="1800" dirty="0"/>
              <a:t>/* now the </a:t>
            </a:r>
            <a:r>
              <a:rPr lang="en-US" sz="1800" dirty="0" err="1"/>
              <a:t>arr</a:t>
            </a:r>
            <a:r>
              <a:rPr lang="en-US" sz="1800" dirty="0"/>
              <a:t> is 1,2,4,5,8  */</a:t>
            </a:r>
          </a:p>
          <a:p>
            <a:pPr marL="0" indent="0">
              <a:buNone/>
            </a:pPr>
            <a:endParaRPr lang="en-US" sz="1800" dirty="0"/>
          </a:p>
        </p:txBody>
      </p:sp>
      <p:cxnSp>
        <p:nvCxnSpPr>
          <p:cNvPr id="6" name="Straight Connector 5"/>
          <p:cNvCxnSpPr/>
          <p:nvPr/>
        </p:nvCxnSpPr>
        <p:spPr>
          <a:xfrm>
            <a:off x="4114800" y="914400"/>
            <a:ext cx="0" cy="59436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91000" y="1066800"/>
            <a:ext cx="4953000" cy="6124754"/>
          </a:xfrm>
          <a:prstGeom prst="rect">
            <a:avLst/>
          </a:prstGeom>
          <a:noFill/>
        </p:spPr>
        <p:txBody>
          <a:bodyPr wrap="square" rtlCol="0">
            <a:spAutoFit/>
          </a:bodyPr>
          <a:lstStyle/>
          <a:p>
            <a:r>
              <a:rPr lang="en-US" sz="2000" b="1" dirty="0" smtClean="0"/>
              <a:t>  vector&lt;int</a:t>
            </a:r>
            <a:r>
              <a:rPr lang="en-US" sz="2000" b="1" dirty="0"/>
              <a:t>&gt; v1;</a:t>
            </a:r>
          </a:p>
          <a:p>
            <a:endParaRPr lang="en-US" sz="2000" dirty="0"/>
          </a:p>
          <a:p>
            <a:r>
              <a:rPr lang="en-US" sz="2000" dirty="0"/>
              <a:t>  v1.push_back(8);</a:t>
            </a:r>
          </a:p>
          <a:p>
            <a:r>
              <a:rPr lang="en-US" sz="2000" dirty="0"/>
              <a:t>  v1.push_back(4);</a:t>
            </a:r>
          </a:p>
          <a:p>
            <a:r>
              <a:rPr lang="en-US" sz="2000" dirty="0"/>
              <a:t>  v1.push_back(5);</a:t>
            </a:r>
          </a:p>
          <a:p>
            <a:r>
              <a:rPr lang="en-US" sz="2000" dirty="0"/>
              <a:t>  v1.push_back(1);</a:t>
            </a:r>
          </a:p>
          <a:p>
            <a:endParaRPr lang="en-US" sz="2000" dirty="0"/>
          </a:p>
          <a:p>
            <a:r>
              <a:rPr lang="en-US" sz="2000" dirty="0"/>
              <a:t>  /* now the vector v1 is 8,4,5,1 </a:t>
            </a:r>
            <a:r>
              <a:rPr lang="en-US" sz="2000" dirty="0" smtClean="0"/>
              <a:t>*/</a:t>
            </a:r>
          </a:p>
          <a:p>
            <a:r>
              <a:rPr lang="en-US" sz="2000" b="1" dirty="0"/>
              <a:t>vector&lt;int&gt;::iterator i, j;</a:t>
            </a:r>
          </a:p>
          <a:p>
            <a:endParaRPr lang="en-US" sz="2000" dirty="0"/>
          </a:p>
          <a:p>
            <a:r>
              <a:rPr lang="en-US" sz="2000" b="1" dirty="0"/>
              <a:t>  i = v1.begin();   </a:t>
            </a:r>
            <a:r>
              <a:rPr lang="en-US" sz="2000" dirty="0"/>
              <a:t>// i now points to beginning of the vector v1</a:t>
            </a:r>
          </a:p>
          <a:p>
            <a:r>
              <a:rPr lang="en-US" sz="2000" dirty="0"/>
              <a:t>  </a:t>
            </a:r>
            <a:r>
              <a:rPr lang="en-US" sz="2000" b="1" dirty="0"/>
              <a:t>j = v1.end(); </a:t>
            </a:r>
            <a:r>
              <a:rPr lang="en-US" dirty="0" smtClean="0"/>
              <a:t>// </a:t>
            </a:r>
            <a:r>
              <a:rPr lang="en-US" dirty="0"/>
              <a:t>j now points to end of the vector v1</a:t>
            </a:r>
          </a:p>
          <a:p>
            <a:endParaRPr lang="en-US" sz="2000" dirty="0"/>
          </a:p>
          <a:p>
            <a:r>
              <a:rPr lang="en-US" sz="2000" dirty="0"/>
              <a:t>  </a:t>
            </a:r>
            <a:r>
              <a:rPr lang="en-US" sz="2000" b="1" dirty="0"/>
              <a:t>sort(</a:t>
            </a:r>
            <a:r>
              <a:rPr lang="en-US" sz="2000" b="1" dirty="0" err="1"/>
              <a:t>i,j</a:t>
            </a:r>
            <a:r>
              <a:rPr lang="en-US" sz="2000" b="1" dirty="0"/>
              <a:t>);      </a:t>
            </a:r>
            <a:r>
              <a:rPr lang="en-US" sz="2000" dirty="0"/>
              <a:t>//sort(v1.begin() , v1.end() ) can also be used</a:t>
            </a:r>
          </a:p>
          <a:p>
            <a:r>
              <a:rPr lang="en-US" sz="2000" dirty="0"/>
              <a:t>  /* now the vector v1 is 1,4,5,8 */</a:t>
            </a:r>
          </a:p>
          <a:p>
            <a:endParaRPr lang="en-US" dirty="0"/>
          </a:p>
          <a:p>
            <a:endParaRPr lang="en-US" dirty="0"/>
          </a:p>
        </p:txBody>
      </p:sp>
    </p:spTree>
    <p:extLst>
      <p:ext uri="{BB962C8B-B14F-4D97-AF65-F5344CB8AC3E}">
        <p14:creationId xmlns:p14="http://schemas.microsoft.com/office/powerpoint/2010/main" val="1146799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458200" cy="5410200"/>
          </a:xfrm>
        </p:spPr>
        <p:txBody>
          <a:bodyPr>
            <a:noAutofit/>
          </a:bodyPr>
          <a:lstStyle/>
          <a:p>
            <a:pPr marL="0" indent="0">
              <a:buNone/>
            </a:pPr>
            <a:r>
              <a:rPr lang="en-US" sz="2400" dirty="0" smtClean="0"/>
              <a:t> </a:t>
            </a:r>
            <a:r>
              <a:rPr lang="en-US" sz="2200" dirty="0" smtClean="0">
                <a:solidFill>
                  <a:srgbClr val="00B050"/>
                </a:solidFill>
              </a:rPr>
              <a:t>/* </a:t>
            </a:r>
            <a:r>
              <a:rPr lang="en-US" sz="2200" dirty="0">
                <a:solidFill>
                  <a:srgbClr val="00B050"/>
                </a:solidFill>
              </a:rPr>
              <a:t>use of compare_function */</a:t>
            </a:r>
          </a:p>
          <a:p>
            <a:pPr marL="0" indent="0">
              <a:buNone/>
            </a:pPr>
            <a:r>
              <a:rPr lang="en-US" sz="2200" b="1" dirty="0"/>
              <a:t>  int a2[] = { 4,3,6,5,6,8,4,3,6 };</a:t>
            </a:r>
          </a:p>
          <a:p>
            <a:pPr marL="0" indent="0">
              <a:buNone/>
            </a:pPr>
            <a:endParaRPr lang="en-US" sz="2200" dirty="0"/>
          </a:p>
          <a:p>
            <a:pPr marL="0" indent="0">
              <a:buNone/>
            </a:pPr>
            <a:r>
              <a:rPr lang="en-US" sz="2200" dirty="0"/>
              <a:t>  </a:t>
            </a:r>
            <a:r>
              <a:rPr lang="en-US" sz="2200" b="1" dirty="0" smtClean="0"/>
              <a:t>sort(a2,a2+9,compare_function);  // sorts a2 in descending order</a:t>
            </a:r>
          </a:p>
          <a:p>
            <a:pPr marL="0" indent="0">
              <a:buNone/>
            </a:pPr>
            <a:r>
              <a:rPr lang="en-US" sz="2200" dirty="0" smtClean="0">
                <a:solidFill>
                  <a:srgbClr val="00B050"/>
                </a:solidFill>
              </a:rPr>
              <a:t>  /* here we have used compare_function which uses operator(&gt;),</a:t>
            </a:r>
          </a:p>
          <a:p>
            <a:pPr marL="0" indent="0">
              <a:buNone/>
            </a:pPr>
            <a:r>
              <a:rPr lang="en-US" sz="2200" dirty="0" smtClean="0">
                <a:solidFill>
                  <a:srgbClr val="00B050"/>
                </a:solidFill>
              </a:rPr>
              <a:t>  that result into sorting in descending order */</a:t>
            </a:r>
          </a:p>
          <a:p>
            <a:pPr marL="0" indent="0">
              <a:buNone/>
            </a:pPr>
            <a:r>
              <a:rPr lang="en-US" sz="2200" dirty="0" smtClean="0"/>
              <a:t>  </a:t>
            </a:r>
            <a:r>
              <a:rPr lang="en-US" sz="2200" dirty="0" smtClean="0">
                <a:solidFill>
                  <a:srgbClr val="00B050"/>
                </a:solidFill>
              </a:rPr>
              <a:t>/* compare_function is also used to sort non-numeric elements such as*/</a:t>
            </a:r>
          </a:p>
          <a:p>
            <a:pPr marL="0" indent="0">
              <a:buNone/>
            </a:pPr>
            <a:r>
              <a:rPr lang="en-US" sz="2200" dirty="0" smtClean="0"/>
              <a:t>  </a:t>
            </a:r>
            <a:r>
              <a:rPr lang="en-US" sz="2200" b="1" dirty="0" smtClean="0"/>
              <a:t>string s[]={"a" , "</a:t>
            </a:r>
            <a:r>
              <a:rPr lang="en-US" sz="2200" b="1" dirty="0" err="1" smtClean="0"/>
              <a:t>abc</a:t>
            </a:r>
            <a:r>
              <a:rPr lang="en-US" sz="2200" b="1" dirty="0" smtClean="0"/>
              <a:t>", "</a:t>
            </a:r>
            <a:r>
              <a:rPr lang="en-US" sz="2200" b="1" dirty="0" err="1" smtClean="0"/>
              <a:t>ab</a:t>
            </a:r>
            <a:r>
              <a:rPr lang="en-US" sz="2200" b="1" dirty="0" smtClean="0"/>
              <a:t>" , "</a:t>
            </a:r>
            <a:r>
              <a:rPr lang="en-US" sz="2200" b="1" dirty="0" err="1" smtClean="0"/>
              <a:t>abcde</a:t>
            </a:r>
            <a:r>
              <a:rPr lang="en-US" sz="2200" b="1" dirty="0" smtClean="0"/>
              <a:t>"};</a:t>
            </a:r>
          </a:p>
          <a:p>
            <a:pPr marL="0" indent="0">
              <a:buNone/>
            </a:pPr>
            <a:r>
              <a:rPr lang="en-US" sz="2200" b="1" dirty="0" smtClean="0"/>
              <a:t>  sort(s,s+4,compare_string);</a:t>
            </a:r>
          </a:p>
          <a:p>
            <a:pPr marL="0" indent="0">
              <a:buNone/>
            </a:pPr>
            <a:r>
              <a:rPr lang="en-US" sz="2200" dirty="0" smtClean="0"/>
              <a:t>  </a:t>
            </a:r>
            <a:r>
              <a:rPr lang="en-US" sz="2200" dirty="0" smtClean="0">
                <a:solidFill>
                  <a:srgbClr val="FF0000"/>
                </a:solidFill>
              </a:rPr>
              <a:t>/* now s is "a","</a:t>
            </a:r>
            <a:r>
              <a:rPr lang="en-US" sz="2200" dirty="0" err="1" smtClean="0">
                <a:solidFill>
                  <a:srgbClr val="FF0000"/>
                </a:solidFill>
              </a:rPr>
              <a:t>ab</a:t>
            </a:r>
            <a:r>
              <a:rPr lang="en-US" sz="2200" dirty="0" smtClean="0">
                <a:solidFill>
                  <a:srgbClr val="FF0000"/>
                </a:solidFill>
              </a:rPr>
              <a:t>","</a:t>
            </a:r>
            <a:r>
              <a:rPr lang="en-US" sz="2200" dirty="0" err="1" smtClean="0">
                <a:solidFill>
                  <a:srgbClr val="FF0000"/>
                </a:solidFill>
              </a:rPr>
              <a:t>abc</a:t>
            </a:r>
            <a:r>
              <a:rPr lang="en-US" sz="2200" dirty="0" smtClean="0">
                <a:solidFill>
                  <a:srgbClr val="FF0000"/>
                </a:solidFill>
              </a:rPr>
              <a:t>","</a:t>
            </a:r>
            <a:r>
              <a:rPr lang="en-US" sz="2200" dirty="0" err="1" smtClean="0">
                <a:solidFill>
                  <a:srgbClr val="FF0000"/>
                </a:solidFill>
              </a:rPr>
              <a:t>abcde</a:t>
            </a:r>
            <a:r>
              <a:rPr lang="en-US" sz="2200" dirty="0" smtClean="0">
                <a:solidFill>
                  <a:srgbClr val="FF0000"/>
                </a:solidFill>
              </a:rPr>
              <a:t>"  */</a:t>
            </a:r>
          </a:p>
          <a:p>
            <a:pPr marL="0" indent="0">
              <a:buNone/>
            </a:pPr>
            <a:r>
              <a:rPr lang="en-US" sz="2200" dirty="0" smtClean="0"/>
              <a:t>  </a:t>
            </a:r>
            <a:r>
              <a:rPr lang="en-US" sz="2200" b="1" dirty="0" smtClean="0"/>
              <a:t>return 0;</a:t>
            </a:r>
          </a:p>
          <a:p>
            <a:pPr marL="0" indent="0">
              <a:buNone/>
            </a:pPr>
            <a:r>
              <a:rPr lang="en-US" sz="2200" b="1" dirty="0" smtClean="0"/>
              <a:t>}</a:t>
            </a:r>
            <a:endParaRPr lang="en-US" sz="2200" b="1" dirty="0"/>
          </a:p>
        </p:txBody>
      </p:sp>
      <p:sp>
        <p:nvSpPr>
          <p:cNvPr id="7" name="Title 1"/>
          <p:cNvSpPr>
            <a:spLocks noGrp="1"/>
          </p:cNvSpPr>
          <p:nvPr>
            <p:ph type="title"/>
          </p:nvPr>
        </p:nvSpPr>
        <p:spPr>
          <a:xfrm>
            <a:off x="457200" y="274638"/>
            <a:ext cx="8229600" cy="792162"/>
          </a:xfrm>
        </p:spPr>
        <p:style>
          <a:lnRef idx="2">
            <a:schemeClr val="accent6"/>
          </a:lnRef>
          <a:fillRef idx="1">
            <a:schemeClr val="lt1"/>
          </a:fillRef>
          <a:effectRef idx="0">
            <a:schemeClr val="accent6"/>
          </a:effectRef>
          <a:fontRef idx="minor">
            <a:schemeClr val="dk1"/>
          </a:fontRef>
        </p:style>
        <p:txBody>
          <a:bodyPr/>
          <a:lstStyle/>
          <a:p>
            <a:r>
              <a:rPr lang="en-US" dirty="0" smtClean="0">
                <a:latin typeface="Cooper Black" pitchFamily="18" charset="0"/>
              </a:rPr>
              <a:t>Algorithms</a:t>
            </a:r>
            <a:endParaRPr lang="en-US" dirty="0">
              <a:latin typeface="Cooper Black" pitchFamily="18" charset="0"/>
            </a:endParaRPr>
          </a:p>
        </p:txBody>
      </p:sp>
    </p:spTree>
    <p:extLst>
      <p:ext uri="{BB962C8B-B14F-4D97-AF65-F5344CB8AC3E}">
        <p14:creationId xmlns:p14="http://schemas.microsoft.com/office/powerpoint/2010/main" val="4232391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noAutofit/>
          </a:bodyPr>
          <a:lstStyle/>
          <a:p>
            <a:r>
              <a:rPr lang="en-US" sz="7200" dirty="0" smtClean="0">
                <a:solidFill>
                  <a:schemeClr val="bg1"/>
                </a:solidFill>
                <a:latin typeface="Cooper Black" pitchFamily="18" charset="0"/>
              </a:rPr>
              <a:t>Thank You</a:t>
            </a:r>
            <a:endParaRPr lang="en-US" sz="7200" dirty="0">
              <a:solidFill>
                <a:schemeClr val="bg1"/>
              </a:solidFill>
              <a:latin typeface="Cooper Black" pitchFamily="18" charset="0"/>
            </a:endParaRPr>
          </a:p>
        </p:txBody>
      </p:sp>
    </p:spTree>
    <p:extLst>
      <p:ext uri="{BB962C8B-B14F-4D97-AF65-F5344CB8AC3E}">
        <p14:creationId xmlns:p14="http://schemas.microsoft.com/office/powerpoint/2010/main" val="3572044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257800"/>
          </a:xfrm>
        </p:spPr>
        <p:txBody>
          <a:bodyPr>
            <a:normAutofit/>
          </a:bodyPr>
          <a:lstStyle/>
          <a:p>
            <a:pPr algn="just"/>
            <a:r>
              <a:rPr lang="en-US" sz="2800" dirty="0" smtClean="0"/>
              <a:t>STL </a:t>
            </a:r>
            <a:r>
              <a:rPr lang="en-US" sz="2800" dirty="0"/>
              <a:t>is an acronym for standard template library. It is a set of C++ template classes that provide generic classes and function that can be used to implement data structures and algorithms .STL is mainly composed of :</a:t>
            </a:r>
          </a:p>
          <a:p>
            <a:pPr lvl="2"/>
            <a:r>
              <a:rPr lang="en-US" sz="3200" dirty="0">
                <a:solidFill>
                  <a:srgbClr val="0070C0"/>
                </a:solidFill>
              </a:rPr>
              <a:t>Algorithms</a:t>
            </a:r>
          </a:p>
          <a:p>
            <a:pPr lvl="2"/>
            <a:r>
              <a:rPr lang="en-US" sz="3200" dirty="0">
                <a:solidFill>
                  <a:srgbClr val="0070C0"/>
                </a:solidFill>
              </a:rPr>
              <a:t>Containers</a:t>
            </a:r>
          </a:p>
          <a:p>
            <a:pPr lvl="2"/>
            <a:r>
              <a:rPr lang="en-US" sz="3200" dirty="0">
                <a:solidFill>
                  <a:srgbClr val="0070C0"/>
                </a:solidFill>
              </a:rPr>
              <a:t>Iterators</a:t>
            </a:r>
          </a:p>
          <a:p>
            <a:pPr marL="0" indent="0">
              <a:buNone/>
            </a:pPr>
            <a:endParaRPr lang="en-US" sz="2800" dirty="0"/>
          </a:p>
        </p:txBody>
      </p:sp>
      <p:sp>
        <p:nvSpPr>
          <p:cNvPr id="5" name="Title 1"/>
          <p:cNvSpPr>
            <a:spLocks noGrp="1"/>
          </p:cNvSpPr>
          <p:nvPr>
            <p:ph type="title"/>
          </p:nvPr>
        </p:nvSpPr>
        <p:spPr>
          <a:xfrm>
            <a:off x="457200" y="122238"/>
            <a:ext cx="8229600" cy="1020762"/>
          </a:xfrm>
        </p:spPr>
        <p:style>
          <a:lnRef idx="2">
            <a:schemeClr val="accent6"/>
          </a:lnRef>
          <a:fillRef idx="1">
            <a:schemeClr val="lt1"/>
          </a:fillRef>
          <a:effectRef idx="0">
            <a:schemeClr val="accent6"/>
          </a:effectRef>
          <a:fontRef idx="minor">
            <a:schemeClr val="dk1"/>
          </a:fontRef>
        </p:style>
        <p:txBody>
          <a:bodyPr/>
          <a:lstStyle/>
          <a:p>
            <a:r>
              <a:rPr lang="en-US" dirty="0" smtClean="0">
                <a:latin typeface="Cooper Black" pitchFamily="18" charset="0"/>
              </a:rPr>
              <a:t>STL</a:t>
            </a:r>
            <a:endParaRPr lang="en-US" dirty="0">
              <a:latin typeface="Cooper Black" pitchFamily="18" charset="0"/>
            </a:endParaRPr>
          </a:p>
        </p:txBody>
      </p:sp>
    </p:spTree>
    <p:extLst>
      <p:ext uri="{BB962C8B-B14F-4D97-AF65-F5344CB8AC3E}">
        <p14:creationId xmlns:p14="http://schemas.microsoft.com/office/powerpoint/2010/main" val="1510012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400" dirty="0"/>
              <a:t>STL provides numerous containers and algorithms which are very useful in completive programming , for example you can very easily define a linked list in a single statement by using list container of container library in STL , saving your time and effort.</a:t>
            </a:r>
          </a:p>
          <a:p>
            <a:pPr algn="just"/>
            <a:r>
              <a:rPr lang="en-US" sz="2400" dirty="0"/>
              <a:t>STL is a generic library , </a:t>
            </a:r>
            <a:r>
              <a:rPr lang="en-US" sz="2400" dirty="0" smtClean="0"/>
              <a:t>i.e. </a:t>
            </a:r>
            <a:r>
              <a:rPr lang="en-US" sz="2400" dirty="0"/>
              <a:t>a same container or algorithm can be operated on any data types , you don’t have to define the same algorithm for different type of elements.</a:t>
            </a:r>
          </a:p>
          <a:p>
            <a:pPr algn="just"/>
            <a:r>
              <a:rPr lang="en-US" sz="2400" dirty="0"/>
              <a:t>For example , sort algorithm will sort the elements in the given range irrespective of their data type , we don’t have to implement different sort algorithm for different data types.</a:t>
            </a:r>
            <a:endParaRPr lang="en-US" sz="2400" dirty="0"/>
          </a:p>
        </p:txBody>
      </p:sp>
      <p:sp>
        <p:nvSpPr>
          <p:cNvPr id="6"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lstStyle/>
          <a:p>
            <a:r>
              <a:rPr lang="en-US" dirty="0" smtClean="0">
                <a:latin typeface="Cooper Black" pitchFamily="18" charset="0"/>
              </a:rPr>
              <a:t>Advantages of STL</a:t>
            </a:r>
            <a:endParaRPr lang="en-US" dirty="0">
              <a:latin typeface="Cooper Black" pitchFamily="18" charset="0"/>
            </a:endParaRPr>
          </a:p>
        </p:txBody>
      </p:sp>
    </p:spTree>
    <p:extLst>
      <p:ext uri="{BB962C8B-B14F-4D97-AF65-F5344CB8AC3E}">
        <p14:creationId xmlns:p14="http://schemas.microsoft.com/office/powerpoint/2010/main" val="1067396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05400"/>
          </a:xfrm>
        </p:spPr>
        <p:txBody>
          <a:bodyPr>
            <a:noAutofit/>
          </a:bodyPr>
          <a:lstStyle/>
          <a:p>
            <a:pPr algn="just"/>
            <a:r>
              <a:rPr lang="en-US" sz="2800" dirty="0"/>
              <a:t>Container library in STL provide </a:t>
            </a:r>
            <a:r>
              <a:rPr lang="en-US" sz="2800" dirty="0" smtClean="0"/>
              <a:t>containers, which </a:t>
            </a:r>
            <a:r>
              <a:rPr lang="en-US" sz="2800" dirty="0"/>
              <a:t>in simplest words, can be described as the objects used to contain data or rather collection of </a:t>
            </a:r>
            <a:r>
              <a:rPr lang="en-US" sz="2800" dirty="0" smtClean="0"/>
              <a:t>object that </a:t>
            </a:r>
            <a:r>
              <a:rPr lang="en-US" sz="2800" dirty="0"/>
              <a:t>are used to create data structures like arrays, linked list, trees etc.</a:t>
            </a:r>
          </a:p>
          <a:p>
            <a:pPr algn="just"/>
            <a:r>
              <a:rPr lang="en-US" sz="2800" dirty="0"/>
              <a:t>These container are generic, they can hold elements of any data types, for example: </a:t>
            </a:r>
            <a:r>
              <a:rPr lang="en-US" sz="2800" b="1" dirty="0"/>
              <a:t>vector</a:t>
            </a:r>
            <a:r>
              <a:rPr lang="en-US" sz="2800" dirty="0"/>
              <a:t> can be used for creating dynamic arrays of char, integer, float and other types.</a:t>
            </a:r>
          </a:p>
        </p:txBody>
      </p:sp>
      <p:sp>
        <p:nvSpPr>
          <p:cNvPr id="4" name="Title 1"/>
          <p:cNvSpPr>
            <a:spLocks noGrp="1"/>
          </p:cNvSpPr>
          <p:nvPr>
            <p:ph type="title"/>
          </p:nvPr>
        </p:nvSpPr>
        <p:spPr>
          <a:xfrm>
            <a:off x="457200" y="152400"/>
            <a:ext cx="8229600" cy="1143000"/>
          </a:xfrm>
        </p:spPr>
        <p:style>
          <a:lnRef idx="2">
            <a:schemeClr val="accent1"/>
          </a:lnRef>
          <a:fillRef idx="1">
            <a:schemeClr val="lt1"/>
          </a:fillRef>
          <a:effectRef idx="0">
            <a:schemeClr val="accent1"/>
          </a:effectRef>
          <a:fontRef idx="minor">
            <a:schemeClr val="dk1"/>
          </a:fontRef>
        </p:style>
        <p:txBody>
          <a:bodyPr>
            <a:normAutofit/>
          </a:bodyPr>
          <a:lstStyle/>
          <a:p>
            <a:r>
              <a:rPr lang="en-US" dirty="0" smtClean="0">
                <a:latin typeface="Cooper Black" pitchFamily="18" charset="0"/>
              </a:rPr>
              <a:t>Containers</a:t>
            </a:r>
            <a:endParaRPr lang="en-US" dirty="0">
              <a:latin typeface="Cooper Black" pitchFamily="18" charset="0"/>
            </a:endParaRPr>
          </a:p>
        </p:txBody>
      </p:sp>
    </p:spTree>
    <p:extLst>
      <p:ext uri="{BB962C8B-B14F-4D97-AF65-F5344CB8AC3E}">
        <p14:creationId xmlns:p14="http://schemas.microsoft.com/office/powerpoint/2010/main" val="3838741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a:t>Following are some common </a:t>
            </a:r>
            <a:r>
              <a:rPr lang="en-US" dirty="0" smtClean="0"/>
              <a:t>containers:</a:t>
            </a:r>
            <a:endParaRPr lang="en-US" dirty="0"/>
          </a:p>
          <a:p>
            <a:r>
              <a:rPr lang="en-US" b="1" dirty="0"/>
              <a:t>vector</a:t>
            </a:r>
            <a:r>
              <a:rPr lang="en-US" dirty="0"/>
              <a:t> : replicates arrays</a:t>
            </a:r>
          </a:p>
          <a:p>
            <a:r>
              <a:rPr lang="en-US" b="1" dirty="0"/>
              <a:t>queue</a:t>
            </a:r>
            <a:r>
              <a:rPr lang="en-US" dirty="0"/>
              <a:t> : replicates queues</a:t>
            </a:r>
          </a:p>
          <a:p>
            <a:r>
              <a:rPr lang="en-US" b="1" dirty="0"/>
              <a:t>stack</a:t>
            </a:r>
            <a:r>
              <a:rPr lang="en-US" dirty="0"/>
              <a:t> : replicates stack</a:t>
            </a:r>
          </a:p>
          <a:p>
            <a:r>
              <a:rPr lang="en-US" b="1" dirty="0"/>
              <a:t>priority_queue</a:t>
            </a:r>
            <a:r>
              <a:rPr lang="en-US" dirty="0"/>
              <a:t> : replicates heaps</a:t>
            </a:r>
          </a:p>
          <a:p>
            <a:r>
              <a:rPr lang="en-US" b="1" dirty="0"/>
              <a:t>list</a:t>
            </a:r>
            <a:r>
              <a:rPr lang="en-US" dirty="0"/>
              <a:t> : replicates linked list</a:t>
            </a:r>
          </a:p>
          <a:p>
            <a:r>
              <a:rPr lang="en-US" b="1" dirty="0"/>
              <a:t>set</a:t>
            </a:r>
            <a:r>
              <a:rPr lang="en-US" dirty="0"/>
              <a:t> : replicates trees</a:t>
            </a:r>
          </a:p>
          <a:p>
            <a:r>
              <a:rPr lang="en-US" b="1" dirty="0"/>
              <a:t>map</a:t>
            </a:r>
            <a:r>
              <a:rPr lang="en-US" dirty="0"/>
              <a:t> : associative arrays</a:t>
            </a:r>
          </a:p>
          <a:p>
            <a:endParaRPr lang="en-US" dirty="0"/>
          </a:p>
        </p:txBody>
      </p:sp>
      <p:sp>
        <p:nvSpPr>
          <p:cNvPr id="4"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dirty="0" smtClean="0">
                <a:latin typeface="Cooper Black" pitchFamily="18" charset="0"/>
              </a:rPr>
              <a:t>Containers</a:t>
            </a:r>
            <a:endParaRPr lang="en-US" dirty="0">
              <a:latin typeface="Cooper Black" pitchFamily="18" charset="0"/>
            </a:endParaRPr>
          </a:p>
        </p:txBody>
      </p:sp>
    </p:spTree>
    <p:extLst>
      <p:ext uri="{BB962C8B-B14F-4D97-AF65-F5344CB8AC3E}">
        <p14:creationId xmlns:p14="http://schemas.microsoft.com/office/powerpoint/2010/main" val="31361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a:bodyPr>
          <a:lstStyle/>
          <a:p>
            <a:r>
              <a:rPr lang="en-US" sz="4000" b="1" dirty="0">
                <a:latin typeface="Cooper Black" pitchFamily="18" charset="0"/>
              </a:rPr>
              <a:t>Classification of </a:t>
            </a:r>
            <a:r>
              <a:rPr lang="en-US" sz="4000" b="1" dirty="0" smtClean="0">
                <a:latin typeface="Cooper Black" pitchFamily="18" charset="0"/>
              </a:rPr>
              <a:t>Containers</a:t>
            </a:r>
            <a:endParaRPr lang="en-US" sz="4000" dirty="0">
              <a:latin typeface="Cooper Black" pitchFamily="18" charset="0"/>
            </a:endParaRPr>
          </a:p>
        </p:txBody>
      </p:sp>
      <p:sp>
        <p:nvSpPr>
          <p:cNvPr id="3" name="Content Placeholder 2"/>
          <p:cNvSpPr>
            <a:spLocks noGrp="1"/>
          </p:cNvSpPr>
          <p:nvPr>
            <p:ph idx="1"/>
          </p:nvPr>
        </p:nvSpPr>
        <p:spPr>
          <a:xfrm>
            <a:off x="457200" y="1646237"/>
            <a:ext cx="8229600" cy="4525963"/>
          </a:xfrm>
        </p:spPr>
        <p:txBody>
          <a:bodyPr>
            <a:normAutofit fontScale="92500" lnSpcReduction="20000"/>
          </a:bodyPr>
          <a:lstStyle/>
          <a:p>
            <a:pPr algn="just">
              <a:buFont typeface="Wingdings" pitchFamily="2" charset="2"/>
              <a:buChar char="q"/>
            </a:pPr>
            <a:r>
              <a:rPr lang="en-US" dirty="0" smtClean="0"/>
              <a:t> Containers </a:t>
            </a:r>
            <a:r>
              <a:rPr lang="en-US" dirty="0"/>
              <a:t>are classified into four categories :</a:t>
            </a:r>
          </a:p>
          <a:p>
            <a:pPr algn="just"/>
            <a:r>
              <a:rPr lang="en-US" b="1" dirty="0"/>
              <a:t>Sequence containers</a:t>
            </a:r>
            <a:r>
              <a:rPr lang="en-US" dirty="0"/>
              <a:t> : Used to implement data structures that are sequential in nature like arrays(array) and linked list(list).</a:t>
            </a:r>
          </a:p>
          <a:p>
            <a:pPr algn="just"/>
            <a:r>
              <a:rPr lang="en-US" b="1" dirty="0"/>
              <a:t>Associative containers</a:t>
            </a:r>
            <a:r>
              <a:rPr lang="en-US" dirty="0"/>
              <a:t> : Used to implement sorted data structures such as map, set etc.</a:t>
            </a:r>
          </a:p>
          <a:p>
            <a:pPr algn="just"/>
            <a:r>
              <a:rPr lang="en-US" b="1" dirty="0"/>
              <a:t>Unordered associative containers</a:t>
            </a:r>
            <a:r>
              <a:rPr lang="en-US" dirty="0"/>
              <a:t> : Used to implement unsorted data structures.</a:t>
            </a:r>
          </a:p>
          <a:p>
            <a:pPr algn="just"/>
            <a:r>
              <a:rPr lang="en-US" b="1" dirty="0"/>
              <a:t>Containers adaptors</a:t>
            </a:r>
            <a:r>
              <a:rPr lang="en-US" dirty="0"/>
              <a:t> : Used to provide different interface to the sequence containers.</a:t>
            </a:r>
          </a:p>
          <a:p>
            <a:endParaRPr lang="en-US" dirty="0"/>
          </a:p>
        </p:txBody>
      </p:sp>
    </p:spTree>
    <p:extLst>
      <p:ext uri="{BB962C8B-B14F-4D97-AF65-F5344CB8AC3E}">
        <p14:creationId xmlns:p14="http://schemas.microsoft.com/office/powerpoint/2010/main" val="82812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a:t>Iterators in STL are used to point to the containers. Iterators actually acts as a bridge between containers and algorithms</a:t>
            </a:r>
            <a:r>
              <a:rPr lang="en-US" sz="2800" dirty="0" smtClean="0"/>
              <a:t>.</a:t>
            </a:r>
          </a:p>
          <a:p>
            <a:pPr algn="just"/>
            <a:r>
              <a:rPr lang="en-US" sz="2800" dirty="0" smtClean="0"/>
              <a:t>Iterators </a:t>
            </a:r>
            <a:r>
              <a:rPr lang="en-US" sz="2800" dirty="0"/>
              <a:t>are used to point to the containers in STL, because of iterators it is possible for an algorithm to manipulate different types of data structures/Containers.</a:t>
            </a:r>
            <a:endParaRPr lang="en-US" sz="2800" dirty="0" smtClean="0"/>
          </a:p>
          <a:p>
            <a:r>
              <a:rPr lang="en-US" sz="2800" b="1" dirty="0" smtClean="0">
                <a:solidFill>
                  <a:srgbClr val="FF0000"/>
                </a:solidFill>
              </a:rPr>
              <a:t>Syntax:</a:t>
            </a:r>
          </a:p>
          <a:p>
            <a:pPr marL="400050" lvl="1" indent="0">
              <a:buNone/>
            </a:pPr>
            <a:r>
              <a:rPr lang="en-US" sz="2400" b="1" dirty="0" err="1">
                <a:solidFill>
                  <a:srgbClr val="00B050"/>
                </a:solidFill>
              </a:rPr>
              <a:t>container_type</a:t>
            </a:r>
            <a:r>
              <a:rPr lang="en-US" sz="2400" b="1" dirty="0">
                <a:solidFill>
                  <a:srgbClr val="00B050"/>
                </a:solidFill>
              </a:rPr>
              <a:t> &lt;</a:t>
            </a:r>
            <a:r>
              <a:rPr lang="en-US" sz="2400" b="1" i="1" dirty="0" err="1">
                <a:solidFill>
                  <a:srgbClr val="00B050"/>
                </a:solidFill>
              </a:rPr>
              <a:t>parameter_list</a:t>
            </a:r>
            <a:r>
              <a:rPr lang="en-US" sz="2400" b="1" dirty="0">
                <a:solidFill>
                  <a:srgbClr val="00B050"/>
                </a:solidFill>
              </a:rPr>
              <a:t>&gt;::</a:t>
            </a:r>
            <a:r>
              <a:rPr lang="en-US" sz="2400" b="1" dirty="0">
                <a:solidFill>
                  <a:srgbClr val="00B050"/>
                </a:solidFill>
              </a:rPr>
              <a:t>iterator</a:t>
            </a:r>
            <a:r>
              <a:rPr lang="en-US" sz="2400" b="1" dirty="0">
                <a:solidFill>
                  <a:srgbClr val="00B050"/>
                </a:solidFill>
              </a:rPr>
              <a:t> </a:t>
            </a:r>
            <a:r>
              <a:rPr lang="en-US" sz="2400" b="1" i="1" dirty="0" err="1">
                <a:solidFill>
                  <a:srgbClr val="00B050"/>
                </a:solidFill>
              </a:rPr>
              <a:t>iterator_name</a:t>
            </a:r>
            <a:r>
              <a:rPr lang="en-US" sz="2400" b="1" dirty="0">
                <a:solidFill>
                  <a:srgbClr val="00B050"/>
                </a:solidFill>
              </a:rPr>
              <a:t>;</a:t>
            </a:r>
            <a:r>
              <a:rPr lang="en-US" sz="2400" dirty="0"/>
              <a:t/>
            </a:r>
            <a:br>
              <a:rPr lang="en-US" sz="2400" dirty="0"/>
            </a:br>
            <a:endParaRPr lang="en-US" sz="2400" dirty="0"/>
          </a:p>
          <a:p>
            <a:endParaRPr lang="en-US" dirty="0"/>
          </a:p>
        </p:txBody>
      </p:sp>
      <p:sp>
        <p:nvSpPr>
          <p:cNvPr id="4"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4800" dirty="0" smtClean="0">
                <a:latin typeface="Cooper Black" pitchFamily="18" charset="0"/>
              </a:rPr>
              <a:t>Iterators</a:t>
            </a:r>
            <a:endParaRPr lang="en-US" sz="4800" dirty="0">
              <a:latin typeface="Cooper Black" pitchFamily="18" charset="0"/>
            </a:endParaRPr>
          </a:p>
        </p:txBody>
      </p:sp>
    </p:spTree>
    <p:extLst>
      <p:ext uri="{BB962C8B-B14F-4D97-AF65-F5344CB8AC3E}">
        <p14:creationId xmlns:p14="http://schemas.microsoft.com/office/powerpoint/2010/main" val="1459227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US" dirty="0" smtClean="0"/>
              <a:t>Insert method</a:t>
            </a:r>
            <a:r>
              <a:rPr lang="en-US" dirty="0"/>
              <a:t>, as the name suggests, inserts an element at specific position, in a list. </a:t>
            </a:r>
            <a:endParaRPr lang="en-US" dirty="0" smtClean="0"/>
          </a:p>
          <a:p>
            <a:pPr algn="just"/>
            <a:r>
              <a:rPr lang="en-US" dirty="0" smtClean="0"/>
              <a:t>There </a:t>
            </a:r>
            <a:r>
              <a:rPr lang="en-US" dirty="0"/>
              <a:t>are 3 variations of insert(), they are as follows :</a:t>
            </a:r>
          </a:p>
          <a:p>
            <a:pPr algn="just"/>
            <a:r>
              <a:rPr lang="en-US" b="1" dirty="0">
                <a:solidFill>
                  <a:srgbClr val="FF0000"/>
                </a:solidFill>
              </a:rPr>
              <a:t>insert(iterator, element) : </a:t>
            </a:r>
            <a:r>
              <a:rPr lang="en-US" dirty="0"/>
              <a:t>inserts </a:t>
            </a:r>
            <a:r>
              <a:rPr lang="en-US" b="1" dirty="0"/>
              <a:t>element</a:t>
            </a:r>
            <a:r>
              <a:rPr lang="en-US" dirty="0"/>
              <a:t> in the list before the position pointed by the </a:t>
            </a:r>
            <a:r>
              <a:rPr lang="en-US" b="1" dirty="0"/>
              <a:t>iterator</a:t>
            </a:r>
            <a:r>
              <a:rPr lang="en-US" dirty="0"/>
              <a:t>.</a:t>
            </a:r>
          </a:p>
          <a:p>
            <a:pPr algn="just"/>
            <a:r>
              <a:rPr lang="en-US" b="1" dirty="0">
                <a:solidFill>
                  <a:srgbClr val="FF0000"/>
                </a:solidFill>
              </a:rPr>
              <a:t>insert(iterator, count, element) : </a:t>
            </a:r>
            <a:r>
              <a:rPr lang="en-US" dirty="0"/>
              <a:t>inserts </a:t>
            </a:r>
            <a:r>
              <a:rPr lang="en-US" b="1" dirty="0"/>
              <a:t>element</a:t>
            </a:r>
            <a:r>
              <a:rPr lang="en-US" dirty="0"/>
              <a:t> in the list before the position pointed by the </a:t>
            </a:r>
            <a:r>
              <a:rPr lang="en-US" b="1" dirty="0"/>
              <a:t>iterator</a:t>
            </a:r>
            <a:r>
              <a:rPr lang="en-US" dirty="0"/>
              <a:t>, </a:t>
            </a:r>
            <a:r>
              <a:rPr lang="en-US" b="1" dirty="0"/>
              <a:t>count</a:t>
            </a:r>
            <a:r>
              <a:rPr lang="en-US" dirty="0"/>
              <a:t> number of times.</a:t>
            </a:r>
          </a:p>
          <a:p>
            <a:pPr algn="just"/>
            <a:r>
              <a:rPr lang="en-US" b="1" dirty="0">
                <a:solidFill>
                  <a:srgbClr val="FF0000"/>
                </a:solidFill>
              </a:rPr>
              <a:t>insert(iterator, </a:t>
            </a:r>
            <a:r>
              <a:rPr lang="en-US" b="1" dirty="0" err="1">
                <a:solidFill>
                  <a:srgbClr val="FF0000"/>
                </a:solidFill>
              </a:rPr>
              <a:t>start_iterator</a:t>
            </a:r>
            <a:r>
              <a:rPr lang="en-US" b="1" dirty="0">
                <a:solidFill>
                  <a:srgbClr val="FF0000"/>
                </a:solidFill>
              </a:rPr>
              <a:t>, </a:t>
            </a:r>
            <a:r>
              <a:rPr lang="en-US" b="1" dirty="0" err="1">
                <a:solidFill>
                  <a:srgbClr val="FF0000"/>
                </a:solidFill>
              </a:rPr>
              <a:t>end_iterator</a:t>
            </a:r>
            <a:r>
              <a:rPr lang="en-US" b="1" dirty="0">
                <a:solidFill>
                  <a:srgbClr val="FF0000"/>
                </a:solidFill>
              </a:rPr>
              <a:t>): </a:t>
            </a:r>
            <a:r>
              <a:rPr lang="en-US" dirty="0"/>
              <a:t>insert the element pointed by </a:t>
            </a:r>
            <a:r>
              <a:rPr lang="en-US" b="1" dirty="0" err="1" smtClean="0"/>
              <a:t>start_iterator</a:t>
            </a:r>
            <a:r>
              <a:rPr lang="en-US" b="1" dirty="0" smtClean="0"/>
              <a:t> </a:t>
            </a:r>
            <a:r>
              <a:rPr lang="en-US" dirty="0" smtClean="0"/>
              <a:t>to </a:t>
            </a:r>
            <a:r>
              <a:rPr lang="en-US" dirty="0"/>
              <a:t>the element pointed by </a:t>
            </a:r>
            <a:r>
              <a:rPr lang="en-US" b="1" dirty="0" err="1"/>
              <a:t>end_iterator</a:t>
            </a:r>
            <a:r>
              <a:rPr lang="en-US" dirty="0"/>
              <a:t> before the position pointed by </a:t>
            </a:r>
            <a:r>
              <a:rPr lang="en-US" b="1" dirty="0" smtClean="0"/>
              <a:t>iterator.</a:t>
            </a:r>
            <a:endParaRPr lang="en-US" dirty="0"/>
          </a:p>
          <a:p>
            <a:endParaRPr lang="en-US" dirty="0"/>
          </a:p>
        </p:txBody>
      </p:sp>
      <p:sp>
        <p:nvSpPr>
          <p:cNvPr id="4"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smtClean="0">
                <a:latin typeface="Cooper Black" pitchFamily="18" charset="0"/>
              </a:rPr>
              <a:t>STL Container Example: LIST</a:t>
            </a:r>
            <a:endParaRPr lang="en-US" dirty="0">
              <a:latin typeface="Cooper Black" pitchFamily="18" charset="0"/>
            </a:endParaRPr>
          </a:p>
        </p:txBody>
      </p:sp>
    </p:spTree>
    <p:extLst>
      <p:ext uri="{BB962C8B-B14F-4D97-AF65-F5344CB8AC3E}">
        <p14:creationId xmlns:p14="http://schemas.microsoft.com/office/powerpoint/2010/main" val="65040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1219200"/>
            <a:ext cx="8763001" cy="5334000"/>
          </a:xfrm>
        </p:spPr>
        <p:txBody>
          <a:bodyPr>
            <a:noAutofit/>
          </a:bodyPr>
          <a:lstStyle/>
          <a:p>
            <a:pPr marL="0" indent="0">
              <a:buNone/>
            </a:pPr>
            <a:r>
              <a:rPr lang="en-US" sz="2200" dirty="0" smtClean="0"/>
              <a:t>#</a:t>
            </a:r>
            <a:r>
              <a:rPr lang="en-US" sz="2200" dirty="0"/>
              <a:t>include &lt;iostream&gt;</a:t>
            </a:r>
          </a:p>
          <a:p>
            <a:pPr marL="0" indent="0">
              <a:buNone/>
            </a:pPr>
            <a:r>
              <a:rPr lang="en-US" sz="2200" dirty="0"/>
              <a:t>#include &lt;list</a:t>
            </a:r>
            <a:r>
              <a:rPr lang="en-US" sz="2200" dirty="0" smtClean="0"/>
              <a:t>&gt;</a:t>
            </a:r>
            <a:endParaRPr lang="en-US" sz="2200" dirty="0"/>
          </a:p>
          <a:p>
            <a:pPr marL="0" indent="0">
              <a:buNone/>
            </a:pPr>
            <a:r>
              <a:rPr lang="en-US" sz="2200" dirty="0"/>
              <a:t>using namespace </a:t>
            </a:r>
            <a:r>
              <a:rPr lang="en-US" sz="2200" dirty="0" err="1"/>
              <a:t>std</a:t>
            </a:r>
            <a:r>
              <a:rPr lang="en-US" sz="2200" dirty="0" smtClean="0"/>
              <a:t>;</a:t>
            </a:r>
            <a:endParaRPr lang="en-US" sz="2200" dirty="0"/>
          </a:p>
          <a:p>
            <a:pPr marL="0" indent="0">
              <a:buNone/>
            </a:pPr>
            <a:r>
              <a:rPr lang="en-US" sz="2200" dirty="0"/>
              <a:t>int main()</a:t>
            </a:r>
          </a:p>
          <a:p>
            <a:pPr marL="0" indent="0">
              <a:buNone/>
            </a:pPr>
            <a:r>
              <a:rPr lang="en-US" sz="2200" dirty="0"/>
              <a:t>{</a:t>
            </a:r>
          </a:p>
          <a:p>
            <a:pPr marL="0" indent="0">
              <a:buNone/>
            </a:pPr>
            <a:r>
              <a:rPr lang="en-US" sz="2200" b="1" dirty="0"/>
              <a:t>  list&lt;int&gt; l = {1,2,3,4,5};</a:t>
            </a:r>
          </a:p>
          <a:p>
            <a:pPr marL="0" indent="0">
              <a:buNone/>
            </a:pPr>
            <a:r>
              <a:rPr lang="en-US" sz="2200" b="1" dirty="0"/>
              <a:t>  list&lt;int&gt;::iterator it = </a:t>
            </a:r>
            <a:r>
              <a:rPr lang="en-US" sz="2200" b="1" dirty="0" err="1"/>
              <a:t>l.begin</a:t>
            </a:r>
            <a:r>
              <a:rPr lang="en-US" sz="2200" b="1" dirty="0" smtClean="0"/>
              <a:t>();</a:t>
            </a:r>
            <a:endParaRPr lang="en-US" sz="2200" b="1" dirty="0"/>
          </a:p>
          <a:p>
            <a:pPr marL="0" indent="0">
              <a:buNone/>
            </a:pPr>
            <a:r>
              <a:rPr lang="en-US" sz="2200" b="1" dirty="0"/>
              <a:t>  </a:t>
            </a:r>
            <a:r>
              <a:rPr lang="en-US" sz="2200" b="1" dirty="0" err="1"/>
              <a:t>l.insert</a:t>
            </a:r>
            <a:r>
              <a:rPr lang="en-US" sz="2200" b="1" dirty="0"/>
              <a:t> (it+1, 100);  </a:t>
            </a:r>
          </a:p>
          <a:p>
            <a:pPr marL="0" indent="0">
              <a:buNone/>
            </a:pPr>
            <a:r>
              <a:rPr lang="en-US" sz="2200" dirty="0"/>
              <a:t>  </a:t>
            </a:r>
            <a:r>
              <a:rPr lang="en-US" sz="2200" dirty="0">
                <a:solidFill>
                  <a:srgbClr val="00B050"/>
                </a:solidFill>
              </a:rPr>
              <a:t>/* now the list is 1 100 2 3 4 5 </a:t>
            </a:r>
            <a:r>
              <a:rPr lang="en-US" sz="2200" dirty="0" smtClean="0">
                <a:solidFill>
                  <a:srgbClr val="00B050"/>
                </a:solidFill>
              </a:rPr>
              <a:t>*/</a:t>
            </a:r>
          </a:p>
          <a:p>
            <a:pPr marL="0" indent="0">
              <a:buNone/>
            </a:pPr>
            <a:endParaRPr lang="en-US" sz="2200" dirty="0">
              <a:solidFill>
                <a:srgbClr val="00B050"/>
              </a:solidFill>
            </a:endParaRPr>
          </a:p>
          <a:p>
            <a:pPr marL="0" indent="0">
              <a:buNone/>
            </a:pPr>
            <a:r>
              <a:rPr lang="en-US" sz="2200" b="1" dirty="0" smtClean="0"/>
              <a:t> list&lt;int</a:t>
            </a:r>
            <a:r>
              <a:rPr lang="en-US" sz="2200" b="1" dirty="0"/>
              <a:t>&gt; </a:t>
            </a:r>
            <a:r>
              <a:rPr lang="en-US" sz="2200" b="1" dirty="0" err="1"/>
              <a:t>new_l</a:t>
            </a:r>
            <a:r>
              <a:rPr lang="en-US" sz="2200" b="1" dirty="0"/>
              <a:t> = {10,20,30,40}; </a:t>
            </a:r>
            <a:endParaRPr lang="en-US" sz="2200" b="1" dirty="0" smtClean="0"/>
          </a:p>
          <a:p>
            <a:pPr marL="0" indent="0">
              <a:buNone/>
            </a:pPr>
            <a:r>
              <a:rPr lang="en-US" sz="2200" dirty="0" smtClean="0">
                <a:solidFill>
                  <a:srgbClr val="00B050"/>
                </a:solidFill>
              </a:rPr>
              <a:t>// </a:t>
            </a:r>
            <a:r>
              <a:rPr lang="en-US" sz="2200" dirty="0">
                <a:solidFill>
                  <a:srgbClr val="00B050"/>
                </a:solidFill>
              </a:rPr>
              <a:t>new list</a:t>
            </a:r>
          </a:p>
          <a:p>
            <a:pPr marL="0" indent="0">
              <a:buNone/>
            </a:pPr>
            <a:endParaRPr lang="en-US" sz="2200" dirty="0">
              <a:solidFill>
                <a:srgbClr val="00B050"/>
              </a:solidFill>
            </a:endParaRPr>
          </a:p>
        </p:txBody>
      </p:sp>
      <p:sp>
        <p:nvSpPr>
          <p:cNvPr id="4" name="Title 1"/>
          <p:cNvSpPr>
            <a:spLocks noGrp="1"/>
          </p:cNvSpPr>
          <p:nvPr>
            <p:ph type="title"/>
          </p:nvPr>
        </p:nvSpPr>
        <p:spPr>
          <a:xfrm>
            <a:off x="457200" y="76200"/>
            <a:ext cx="8229600" cy="91440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smtClean="0">
                <a:latin typeface="Cooper Black" pitchFamily="18" charset="0"/>
              </a:rPr>
              <a:t>STL Container Example: LIST</a:t>
            </a:r>
            <a:endParaRPr lang="en-US" dirty="0">
              <a:latin typeface="Cooper Black" pitchFamily="18" charset="0"/>
            </a:endParaRPr>
          </a:p>
        </p:txBody>
      </p:sp>
      <p:cxnSp>
        <p:nvCxnSpPr>
          <p:cNvPr id="5" name="Straight Connector 4"/>
          <p:cNvCxnSpPr/>
          <p:nvPr/>
        </p:nvCxnSpPr>
        <p:spPr>
          <a:xfrm>
            <a:off x="4419600" y="990600"/>
            <a:ext cx="0" cy="58674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95800" y="1322725"/>
            <a:ext cx="4495801" cy="3477875"/>
          </a:xfrm>
          <a:prstGeom prst="rect">
            <a:avLst/>
          </a:prstGeom>
          <a:noFill/>
        </p:spPr>
        <p:txBody>
          <a:bodyPr wrap="square" rtlCol="0">
            <a:spAutoFit/>
          </a:bodyPr>
          <a:lstStyle/>
          <a:p>
            <a:r>
              <a:rPr lang="en-US" sz="2200" b="1" dirty="0" err="1" smtClean="0"/>
              <a:t>new_l.insert</a:t>
            </a:r>
            <a:r>
              <a:rPr lang="en-US" sz="2200" b="1" dirty="0" smtClean="0"/>
              <a:t> </a:t>
            </a:r>
            <a:r>
              <a:rPr lang="en-US" sz="2200" b="1" dirty="0"/>
              <a:t>(</a:t>
            </a:r>
            <a:r>
              <a:rPr lang="en-US" sz="2200" b="1" dirty="0" err="1"/>
              <a:t>new_l.begin</a:t>
            </a:r>
            <a:r>
              <a:rPr lang="en-US" sz="2200" b="1" dirty="0"/>
              <a:t>() , </a:t>
            </a:r>
            <a:r>
              <a:rPr lang="en-US" sz="2200" b="1" dirty="0" err="1"/>
              <a:t>l.begin</a:t>
            </a:r>
            <a:r>
              <a:rPr lang="en-US" sz="2200" b="1" dirty="0"/>
              <a:t>(), </a:t>
            </a:r>
            <a:r>
              <a:rPr lang="en-US" sz="2200" b="1" dirty="0" err="1"/>
              <a:t>l.end</a:t>
            </a:r>
            <a:r>
              <a:rPr lang="en-US" sz="2200" b="1" dirty="0"/>
              <a:t>());</a:t>
            </a:r>
          </a:p>
          <a:p>
            <a:r>
              <a:rPr lang="en-US" sz="2200" dirty="0" smtClean="0">
                <a:solidFill>
                  <a:srgbClr val="00B050"/>
                </a:solidFill>
              </a:rPr>
              <a:t>/* </a:t>
            </a:r>
            <a:r>
              <a:rPr lang="en-US" sz="2200" dirty="0">
                <a:solidFill>
                  <a:srgbClr val="00B050"/>
                </a:solidFill>
              </a:rPr>
              <a:t>now the list </a:t>
            </a:r>
            <a:r>
              <a:rPr lang="en-US" sz="2200" dirty="0" err="1">
                <a:solidFill>
                  <a:srgbClr val="00B050"/>
                </a:solidFill>
              </a:rPr>
              <a:t>new_l</a:t>
            </a:r>
            <a:r>
              <a:rPr lang="en-US" sz="2200" dirty="0">
                <a:solidFill>
                  <a:srgbClr val="00B050"/>
                </a:solidFill>
              </a:rPr>
              <a:t> is 1 100 2 3 4 5 10 20 30 40 */</a:t>
            </a:r>
          </a:p>
          <a:p>
            <a:r>
              <a:rPr lang="en-US" sz="2200" dirty="0"/>
              <a:t>  </a:t>
            </a:r>
            <a:r>
              <a:rPr lang="en-US" sz="2200" b="1" dirty="0" err="1"/>
              <a:t>l.insert</a:t>
            </a:r>
            <a:r>
              <a:rPr lang="en-US" sz="2200" b="1" dirty="0"/>
              <a:t>(</a:t>
            </a:r>
            <a:r>
              <a:rPr lang="en-US" sz="2200" b="1" dirty="0" err="1"/>
              <a:t>l.begin</a:t>
            </a:r>
            <a:r>
              <a:rPr lang="en-US" sz="2200" b="1" dirty="0"/>
              <a:t>() , 5 , 10);  </a:t>
            </a:r>
            <a:r>
              <a:rPr lang="en-US" sz="2200" dirty="0">
                <a:solidFill>
                  <a:srgbClr val="00B050"/>
                </a:solidFill>
              </a:rPr>
              <a:t>// insert 10 before beginning 5 times</a:t>
            </a:r>
          </a:p>
          <a:p>
            <a:r>
              <a:rPr lang="en-US" sz="2200" dirty="0">
                <a:solidFill>
                  <a:srgbClr val="00B050"/>
                </a:solidFill>
              </a:rPr>
              <a:t>  /* now l is 10 10 10 10 10 1 100 2 3 4 5 */</a:t>
            </a:r>
          </a:p>
          <a:p>
            <a:r>
              <a:rPr lang="en-US" sz="2200" dirty="0"/>
              <a:t>  return 0;</a:t>
            </a:r>
          </a:p>
          <a:p>
            <a:r>
              <a:rPr lang="en-US" sz="2200" dirty="0"/>
              <a:t>}</a:t>
            </a:r>
          </a:p>
        </p:txBody>
      </p:sp>
    </p:spTree>
    <p:extLst>
      <p:ext uri="{BB962C8B-B14F-4D97-AF65-F5344CB8AC3E}">
        <p14:creationId xmlns:p14="http://schemas.microsoft.com/office/powerpoint/2010/main" val="2169548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2364</TotalTime>
  <Words>758</Words>
  <Application>Microsoft Office PowerPoint</Application>
  <PresentationFormat>On-screen Show (4:3)</PresentationFormat>
  <Paragraphs>113</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Object Oriented Programming I:  Lecture 11- Standard Template Library (STL)</vt:lpstr>
      <vt:lpstr>STL</vt:lpstr>
      <vt:lpstr>Advantages of STL</vt:lpstr>
      <vt:lpstr>Containers</vt:lpstr>
      <vt:lpstr>Containers</vt:lpstr>
      <vt:lpstr>Classification of Containers</vt:lpstr>
      <vt:lpstr>Iterators</vt:lpstr>
      <vt:lpstr>STL Container Example: LIST</vt:lpstr>
      <vt:lpstr>STL Container Example: LIST</vt:lpstr>
      <vt:lpstr>Iterators</vt:lpstr>
      <vt:lpstr>Algorithms</vt:lpstr>
      <vt:lpstr>Algorithms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Imtu</dc:creator>
  <cp:lastModifiedBy>Imtu</cp:lastModifiedBy>
  <cp:revision>267</cp:revision>
  <dcterms:created xsi:type="dcterms:W3CDTF">2016-11-16T15:33:25Z</dcterms:created>
  <dcterms:modified xsi:type="dcterms:W3CDTF">2017-08-20T17:03:07Z</dcterms:modified>
</cp:coreProperties>
</file>