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-Head of MIS-Shamim" initials="MoM" lastIdx="1" clrIdx="0">
    <p:extLst>
      <p:ext uri="{19B8F6BF-5375-455C-9EA6-DF929625EA0E}">
        <p15:presenceInfo xmlns:p15="http://schemas.microsoft.com/office/powerpoint/2012/main" userId="S-1-5-21-150869571-1016679756-480590856-15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E94BF-E8C3-49F3-A8D4-617F014C832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645F4F2-5087-4330-8A6C-99D8131845CD}">
      <dgm:prSet phldrT="[Text]"/>
      <dgm:spPr/>
      <dgm:t>
        <a:bodyPr/>
        <a:lstStyle/>
        <a:p>
          <a:r>
            <a:rPr lang="en-US" dirty="0" smtClean="0"/>
            <a:t>Article Master</a:t>
          </a:r>
          <a:endParaRPr lang="en-US" dirty="0"/>
        </a:p>
      </dgm:t>
    </dgm:pt>
    <dgm:pt modelId="{2C30E9B5-8BAC-4962-804D-4DFAFBF3BE42}" type="parTrans" cxnId="{E05D133A-4084-418E-80C5-17EC15671574}">
      <dgm:prSet/>
      <dgm:spPr/>
      <dgm:t>
        <a:bodyPr/>
        <a:lstStyle/>
        <a:p>
          <a:endParaRPr lang="en-US"/>
        </a:p>
      </dgm:t>
    </dgm:pt>
    <dgm:pt modelId="{9C5A367B-9A0F-4A09-8CC5-52D987B2E2FF}" type="sibTrans" cxnId="{E05D133A-4084-418E-80C5-17EC15671574}">
      <dgm:prSet/>
      <dgm:spPr/>
      <dgm:t>
        <a:bodyPr/>
        <a:lstStyle/>
        <a:p>
          <a:endParaRPr lang="en-US"/>
        </a:p>
      </dgm:t>
    </dgm:pt>
    <dgm:pt modelId="{E110B20A-7698-4D29-9E66-38B699EC9194}">
      <dgm:prSet phldrT="[Text]"/>
      <dgm:spPr/>
      <dgm:t>
        <a:bodyPr/>
        <a:lstStyle/>
        <a:p>
          <a:r>
            <a:rPr lang="en-US" dirty="0" smtClean="0"/>
            <a:t>Purchase Requisition</a:t>
          </a:r>
          <a:endParaRPr lang="en-US" dirty="0"/>
        </a:p>
      </dgm:t>
    </dgm:pt>
    <dgm:pt modelId="{1BFDC391-64B4-4E2F-A954-42587CEC0B0B}" type="parTrans" cxnId="{DBD930B9-E37C-48B5-B3F4-1CCB760FCB92}">
      <dgm:prSet/>
      <dgm:spPr/>
      <dgm:t>
        <a:bodyPr/>
        <a:lstStyle/>
        <a:p>
          <a:endParaRPr lang="en-US"/>
        </a:p>
      </dgm:t>
    </dgm:pt>
    <dgm:pt modelId="{27B800B6-8350-4209-AFA8-53C9CCCEDE83}" type="sibTrans" cxnId="{DBD930B9-E37C-48B5-B3F4-1CCB760FCB92}">
      <dgm:prSet/>
      <dgm:spPr/>
      <dgm:t>
        <a:bodyPr/>
        <a:lstStyle/>
        <a:p>
          <a:endParaRPr lang="en-US"/>
        </a:p>
      </dgm:t>
    </dgm:pt>
    <dgm:pt modelId="{9F6A9590-F519-4B87-AFFF-8ECD303FF4DB}">
      <dgm:prSet phldrT="[Text]"/>
      <dgm:spPr/>
      <dgm:t>
        <a:bodyPr/>
        <a:lstStyle/>
        <a:p>
          <a:r>
            <a:rPr lang="en-US" dirty="0" smtClean="0"/>
            <a:t>Location wise Price Input screen</a:t>
          </a:r>
          <a:endParaRPr lang="en-US" dirty="0"/>
        </a:p>
      </dgm:t>
    </dgm:pt>
    <dgm:pt modelId="{2F29976C-C25A-4837-8E43-074EC9DF3E07}" type="parTrans" cxnId="{16725B88-B7DA-4C45-B894-9818F4F1A517}">
      <dgm:prSet/>
      <dgm:spPr/>
      <dgm:t>
        <a:bodyPr/>
        <a:lstStyle/>
        <a:p>
          <a:endParaRPr lang="en-US"/>
        </a:p>
      </dgm:t>
    </dgm:pt>
    <dgm:pt modelId="{D88FB052-CD40-478C-A7FE-CE5CAA2CAE32}" type="sibTrans" cxnId="{16725B88-B7DA-4C45-B894-9818F4F1A517}">
      <dgm:prSet/>
      <dgm:spPr/>
      <dgm:t>
        <a:bodyPr/>
        <a:lstStyle/>
        <a:p>
          <a:endParaRPr lang="en-US"/>
        </a:p>
      </dgm:t>
    </dgm:pt>
    <dgm:pt modelId="{A4711185-EC2C-4686-B26E-B60952CD783A}">
      <dgm:prSet phldrT="[Text]"/>
      <dgm:spPr/>
      <dgm:t>
        <a:bodyPr/>
        <a:lstStyle/>
        <a:p>
          <a:r>
            <a:rPr lang="en-US" dirty="0" smtClean="0"/>
            <a:t>Comparative Statement &amp; Work Order</a:t>
          </a:r>
          <a:endParaRPr lang="en-US" dirty="0"/>
        </a:p>
      </dgm:t>
    </dgm:pt>
    <dgm:pt modelId="{9590F1FA-F585-47F0-A679-A98761741A53}" type="parTrans" cxnId="{C10B157A-6012-4E84-A329-5CA0208D8E61}">
      <dgm:prSet/>
      <dgm:spPr/>
      <dgm:t>
        <a:bodyPr/>
        <a:lstStyle/>
        <a:p>
          <a:endParaRPr lang="en-US"/>
        </a:p>
      </dgm:t>
    </dgm:pt>
    <dgm:pt modelId="{640DE3C7-14BB-462E-A930-6B4B3C3B1143}" type="sibTrans" cxnId="{C10B157A-6012-4E84-A329-5CA0208D8E61}">
      <dgm:prSet/>
      <dgm:spPr/>
      <dgm:t>
        <a:bodyPr/>
        <a:lstStyle/>
        <a:p>
          <a:endParaRPr lang="en-US"/>
        </a:p>
      </dgm:t>
    </dgm:pt>
    <dgm:pt modelId="{30DD34F0-EC94-4C7A-9841-433F0F83DFC0}">
      <dgm:prSet phldrT="[Text]"/>
      <dgm:spPr/>
      <dgm:t>
        <a:bodyPr/>
        <a:lstStyle/>
        <a:p>
          <a:r>
            <a:rPr lang="en-US" dirty="0" smtClean="0"/>
            <a:t>Product Receive</a:t>
          </a:r>
          <a:endParaRPr lang="en-US" dirty="0"/>
        </a:p>
      </dgm:t>
    </dgm:pt>
    <dgm:pt modelId="{FC8E2830-C88A-4DE0-B15F-2E7BC482E60E}" type="parTrans" cxnId="{5F30540A-B852-4500-A6E0-C31EE2BD998F}">
      <dgm:prSet/>
      <dgm:spPr/>
      <dgm:t>
        <a:bodyPr/>
        <a:lstStyle/>
        <a:p>
          <a:endParaRPr lang="en-US"/>
        </a:p>
      </dgm:t>
    </dgm:pt>
    <dgm:pt modelId="{544DBD51-4468-4EE8-A981-D8A95B5B89CE}" type="sibTrans" cxnId="{5F30540A-B852-4500-A6E0-C31EE2BD998F}">
      <dgm:prSet/>
      <dgm:spPr/>
      <dgm:t>
        <a:bodyPr/>
        <a:lstStyle/>
        <a:p>
          <a:endParaRPr lang="en-US"/>
        </a:p>
      </dgm:t>
    </dgm:pt>
    <dgm:pt modelId="{04BCA2D6-A1E3-4ED5-B731-6A66455F4313}">
      <dgm:prSet phldrT="[Text]"/>
      <dgm:spPr/>
      <dgm:t>
        <a:bodyPr/>
        <a:lstStyle/>
        <a:p>
          <a:r>
            <a:rPr lang="en-US" dirty="0" smtClean="0"/>
            <a:t>Product Sales</a:t>
          </a:r>
          <a:endParaRPr lang="en-US" dirty="0"/>
        </a:p>
      </dgm:t>
    </dgm:pt>
    <dgm:pt modelId="{E178135D-6D2A-4529-866E-A09D36FF08E7}" type="parTrans" cxnId="{B7378C13-338B-4FC3-81AA-D4FDFA41ABA5}">
      <dgm:prSet/>
      <dgm:spPr/>
      <dgm:t>
        <a:bodyPr/>
        <a:lstStyle/>
        <a:p>
          <a:endParaRPr lang="en-US"/>
        </a:p>
      </dgm:t>
    </dgm:pt>
    <dgm:pt modelId="{444FFD91-3387-40CB-B293-A7F8CE951725}" type="sibTrans" cxnId="{B7378C13-338B-4FC3-81AA-D4FDFA41ABA5}">
      <dgm:prSet/>
      <dgm:spPr/>
      <dgm:t>
        <a:bodyPr/>
        <a:lstStyle/>
        <a:p>
          <a:endParaRPr lang="en-US"/>
        </a:p>
      </dgm:t>
    </dgm:pt>
    <dgm:pt modelId="{030F1ACC-C2F8-4BBB-BCB3-D437B73E26C8}" type="pres">
      <dgm:prSet presAssocID="{2CBE94BF-E8C3-49F3-A8D4-617F014C832D}" presName="linearFlow" presStyleCnt="0">
        <dgm:presLayoutVars>
          <dgm:dir/>
          <dgm:resizeHandles val="exact"/>
        </dgm:presLayoutVars>
      </dgm:prSet>
      <dgm:spPr/>
    </dgm:pt>
    <dgm:pt modelId="{2131427C-7ECE-4B8E-BDF5-BAB2E008C95A}" type="pres">
      <dgm:prSet presAssocID="{B645F4F2-5087-4330-8A6C-99D8131845CD}" presName="composite" presStyleCnt="0"/>
      <dgm:spPr/>
    </dgm:pt>
    <dgm:pt modelId="{51926C42-6CFC-4135-A56C-610785A28E36}" type="pres">
      <dgm:prSet presAssocID="{B645F4F2-5087-4330-8A6C-99D8131845CD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C6DEDFB-DA3E-4D97-A287-D62F34628F06}" type="pres">
      <dgm:prSet presAssocID="{B645F4F2-5087-4330-8A6C-99D8131845CD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3E37B-D45E-4BCC-A1C0-F9A0264B3AD0}" type="pres">
      <dgm:prSet presAssocID="{9C5A367B-9A0F-4A09-8CC5-52D987B2E2FF}" presName="spacing" presStyleCnt="0"/>
      <dgm:spPr/>
    </dgm:pt>
    <dgm:pt modelId="{70122985-5E48-4263-A07F-0C9BAC387C77}" type="pres">
      <dgm:prSet presAssocID="{E110B20A-7698-4D29-9E66-38B699EC9194}" presName="composite" presStyleCnt="0"/>
      <dgm:spPr/>
    </dgm:pt>
    <dgm:pt modelId="{D3755159-5F87-4007-8EF8-1C21301FA282}" type="pres">
      <dgm:prSet presAssocID="{E110B20A-7698-4D29-9E66-38B699EC9194}" presName="imgShp" presStyleLbl="f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F0708E2-083C-4868-8CEB-8E5D5B0728B3}" type="pres">
      <dgm:prSet presAssocID="{E110B20A-7698-4D29-9E66-38B699EC9194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487D5-AB23-427A-8B83-E50F8BA71314}" type="pres">
      <dgm:prSet presAssocID="{27B800B6-8350-4209-AFA8-53C9CCCEDE83}" presName="spacing" presStyleCnt="0"/>
      <dgm:spPr/>
    </dgm:pt>
    <dgm:pt modelId="{0A74E0BB-3607-4CCA-864A-32575F085472}" type="pres">
      <dgm:prSet presAssocID="{9F6A9590-F519-4B87-AFFF-8ECD303FF4DB}" presName="composite" presStyleCnt="0"/>
      <dgm:spPr/>
    </dgm:pt>
    <dgm:pt modelId="{0A8BCDD3-9062-48D7-9C2F-C2A898DF21C2}" type="pres">
      <dgm:prSet presAssocID="{9F6A9590-F519-4B87-AFFF-8ECD303FF4DB}" presName="imgShp" presStyleLbl="fgImgPlac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8A57958-C5AF-4427-A4FE-26391CBEA023}" type="pres">
      <dgm:prSet presAssocID="{9F6A9590-F519-4B87-AFFF-8ECD303FF4DB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E017F-F0B2-4304-A1EC-0D627CA6F1FC}" type="pres">
      <dgm:prSet presAssocID="{D88FB052-CD40-478C-A7FE-CE5CAA2CAE32}" presName="spacing" presStyleCnt="0"/>
      <dgm:spPr/>
    </dgm:pt>
    <dgm:pt modelId="{20307AA8-2FED-4782-9491-F3580E3702A8}" type="pres">
      <dgm:prSet presAssocID="{A4711185-EC2C-4686-B26E-B60952CD783A}" presName="composite" presStyleCnt="0"/>
      <dgm:spPr/>
    </dgm:pt>
    <dgm:pt modelId="{B8E074E4-9585-4BD1-BDB3-E238CEB471B9}" type="pres">
      <dgm:prSet presAssocID="{A4711185-EC2C-4686-B26E-B60952CD783A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E53F5AB-5BCB-4F8C-924D-A20044C154F3}" type="pres">
      <dgm:prSet presAssocID="{A4711185-EC2C-4686-B26E-B60952CD78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F5D17-D5E8-4F8F-A3B1-B1EC71C0B048}" type="pres">
      <dgm:prSet presAssocID="{640DE3C7-14BB-462E-A930-6B4B3C3B1143}" presName="spacing" presStyleCnt="0"/>
      <dgm:spPr/>
    </dgm:pt>
    <dgm:pt modelId="{0B22A74C-68DB-41FE-A5A4-FDE665995291}" type="pres">
      <dgm:prSet presAssocID="{30DD34F0-EC94-4C7A-9841-433F0F83DFC0}" presName="composite" presStyleCnt="0"/>
      <dgm:spPr/>
    </dgm:pt>
    <dgm:pt modelId="{853E4AF4-D871-4C0B-9CBA-C7E60BEF17D7}" type="pres">
      <dgm:prSet presAssocID="{30DD34F0-EC94-4C7A-9841-433F0F83DFC0}" presName="imgShp" presStyleLbl="fgImgPlac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A63CE8E-C2E1-4708-B8E0-17E200AA0324}" type="pres">
      <dgm:prSet presAssocID="{30DD34F0-EC94-4C7A-9841-433F0F83DFC0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C378E-0C63-4759-82B1-CE7F39921A44}" type="pres">
      <dgm:prSet presAssocID="{544DBD51-4468-4EE8-A981-D8A95B5B89CE}" presName="spacing" presStyleCnt="0"/>
      <dgm:spPr/>
    </dgm:pt>
    <dgm:pt modelId="{E9F67152-959E-4214-A8BF-950EFB74AD70}" type="pres">
      <dgm:prSet presAssocID="{04BCA2D6-A1E3-4ED5-B731-6A66455F4313}" presName="composite" presStyleCnt="0"/>
      <dgm:spPr/>
    </dgm:pt>
    <dgm:pt modelId="{7FC98B29-ECDC-47BF-B0FB-07BA140879C7}" type="pres">
      <dgm:prSet presAssocID="{04BCA2D6-A1E3-4ED5-B731-6A66455F4313}" presName="imgShp" presStyleLbl="f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213709B-CA34-4AD6-A6FB-384DE8D4A86F}" type="pres">
      <dgm:prSet presAssocID="{04BCA2D6-A1E3-4ED5-B731-6A66455F4313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378C13-338B-4FC3-81AA-D4FDFA41ABA5}" srcId="{2CBE94BF-E8C3-49F3-A8D4-617F014C832D}" destId="{04BCA2D6-A1E3-4ED5-B731-6A66455F4313}" srcOrd="5" destOrd="0" parTransId="{E178135D-6D2A-4529-866E-A09D36FF08E7}" sibTransId="{444FFD91-3387-40CB-B293-A7F8CE951725}"/>
    <dgm:cxn modelId="{5F30540A-B852-4500-A6E0-C31EE2BD998F}" srcId="{2CBE94BF-E8C3-49F3-A8D4-617F014C832D}" destId="{30DD34F0-EC94-4C7A-9841-433F0F83DFC0}" srcOrd="4" destOrd="0" parTransId="{FC8E2830-C88A-4DE0-B15F-2E7BC482E60E}" sibTransId="{544DBD51-4468-4EE8-A981-D8A95B5B89CE}"/>
    <dgm:cxn modelId="{303A2E7E-3C79-4EEB-A208-B59F584C4C60}" type="presOf" srcId="{B645F4F2-5087-4330-8A6C-99D8131845CD}" destId="{7C6DEDFB-DA3E-4D97-A287-D62F34628F06}" srcOrd="0" destOrd="0" presId="urn:microsoft.com/office/officeart/2005/8/layout/vList3"/>
    <dgm:cxn modelId="{E05D133A-4084-418E-80C5-17EC15671574}" srcId="{2CBE94BF-E8C3-49F3-A8D4-617F014C832D}" destId="{B645F4F2-5087-4330-8A6C-99D8131845CD}" srcOrd="0" destOrd="0" parTransId="{2C30E9B5-8BAC-4962-804D-4DFAFBF3BE42}" sibTransId="{9C5A367B-9A0F-4A09-8CC5-52D987B2E2FF}"/>
    <dgm:cxn modelId="{16725B88-B7DA-4C45-B894-9818F4F1A517}" srcId="{2CBE94BF-E8C3-49F3-A8D4-617F014C832D}" destId="{9F6A9590-F519-4B87-AFFF-8ECD303FF4DB}" srcOrd="2" destOrd="0" parTransId="{2F29976C-C25A-4837-8E43-074EC9DF3E07}" sibTransId="{D88FB052-CD40-478C-A7FE-CE5CAA2CAE32}"/>
    <dgm:cxn modelId="{C4C70D2D-6379-4681-A3C6-07C7B5FD627D}" type="presOf" srcId="{A4711185-EC2C-4686-B26E-B60952CD783A}" destId="{2E53F5AB-5BCB-4F8C-924D-A20044C154F3}" srcOrd="0" destOrd="0" presId="urn:microsoft.com/office/officeart/2005/8/layout/vList3"/>
    <dgm:cxn modelId="{DBD930B9-E37C-48B5-B3F4-1CCB760FCB92}" srcId="{2CBE94BF-E8C3-49F3-A8D4-617F014C832D}" destId="{E110B20A-7698-4D29-9E66-38B699EC9194}" srcOrd="1" destOrd="0" parTransId="{1BFDC391-64B4-4E2F-A954-42587CEC0B0B}" sibTransId="{27B800B6-8350-4209-AFA8-53C9CCCEDE83}"/>
    <dgm:cxn modelId="{30A1A431-F242-451C-B47D-F7DCA4DCB969}" type="presOf" srcId="{30DD34F0-EC94-4C7A-9841-433F0F83DFC0}" destId="{DA63CE8E-C2E1-4708-B8E0-17E200AA0324}" srcOrd="0" destOrd="0" presId="urn:microsoft.com/office/officeart/2005/8/layout/vList3"/>
    <dgm:cxn modelId="{65D09D38-8AA3-4EAD-9CC4-3B3F8D30DB5F}" type="presOf" srcId="{04BCA2D6-A1E3-4ED5-B731-6A66455F4313}" destId="{5213709B-CA34-4AD6-A6FB-384DE8D4A86F}" srcOrd="0" destOrd="0" presId="urn:microsoft.com/office/officeart/2005/8/layout/vList3"/>
    <dgm:cxn modelId="{1CDEC30A-96F7-487F-9D75-40807AA35602}" type="presOf" srcId="{9F6A9590-F519-4B87-AFFF-8ECD303FF4DB}" destId="{78A57958-C5AF-4427-A4FE-26391CBEA023}" srcOrd="0" destOrd="0" presId="urn:microsoft.com/office/officeart/2005/8/layout/vList3"/>
    <dgm:cxn modelId="{5126A9DA-6FEC-49E7-A2C3-33B338E7D082}" type="presOf" srcId="{2CBE94BF-E8C3-49F3-A8D4-617F014C832D}" destId="{030F1ACC-C2F8-4BBB-BCB3-D437B73E26C8}" srcOrd="0" destOrd="0" presId="urn:microsoft.com/office/officeart/2005/8/layout/vList3"/>
    <dgm:cxn modelId="{C55E26F1-FD26-4426-826A-B0E2099AF6B0}" type="presOf" srcId="{E110B20A-7698-4D29-9E66-38B699EC9194}" destId="{0F0708E2-083C-4868-8CEB-8E5D5B0728B3}" srcOrd="0" destOrd="0" presId="urn:microsoft.com/office/officeart/2005/8/layout/vList3"/>
    <dgm:cxn modelId="{C10B157A-6012-4E84-A329-5CA0208D8E61}" srcId="{2CBE94BF-E8C3-49F3-A8D4-617F014C832D}" destId="{A4711185-EC2C-4686-B26E-B60952CD783A}" srcOrd="3" destOrd="0" parTransId="{9590F1FA-F585-47F0-A679-A98761741A53}" sibTransId="{640DE3C7-14BB-462E-A930-6B4B3C3B1143}"/>
    <dgm:cxn modelId="{B631918D-9449-4737-96C6-E8B175A9E7DC}" type="presParOf" srcId="{030F1ACC-C2F8-4BBB-BCB3-D437B73E26C8}" destId="{2131427C-7ECE-4B8E-BDF5-BAB2E008C95A}" srcOrd="0" destOrd="0" presId="urn:microsoft.com/office/officeart/2005/8/layout/vList3"/>
    <dgm:cxn modelId="{EA128AC3-6F5E-4EA6-BEA3-4AEB3782BD57}" type="presParOf" srcId="{2131427C-7ECE-4B8E-BDF5-BAB2E008C95A}" destId="{51926C42-6CFC-4135-A56C-610785A28E36}" srcOrd="0" destOrd="0" presId="urn:microsoft.com/office/officeart/2005/8/layout/vList3"/>
    <dgm:cxn modelId="{EFE75FE8-43D3-4843-AFE3-7FE92C0CF917}" type="presParOf" srcId="{2131427C-7ECE-4B8E-BDF5-BAB2E008C95A}" destId="{7C6DEDFB-DA3E-4D97-A287-D62F34628F06}" srcOrd="1" destOrd="0" presId="urn:microsoft.com/office/officeart/2005/8/layout/vList3"/>
    <dgm:cxn modelId="{0826BC7E-007C-4AAC-8621-6744978A9E64}" type="presParOf" srcId="{030F1ACC-C2F8-4BBB-BCB3-D437B73E26C8}" destId="{56D3E37B-D45E-4BCC-A1C0-F9A0264B3AD0}" srcOrd="1" destOrd="0" presId="urn:microsoft.com/office/officeart/2005/8/layout/vList3"/>
    <dgm:cxn modelId="{B69CEBB0-6338-44A4-86AA-BA0920D6F686}" type="presParOf" srcId="{030F1ACC-C2F8-4BBB-BCB3-D437B73E26C8}" destId="{70122985-5E48-4263-A07F-0C9BAC387C77}" srcOrd="2" destOrd="0" presId="urn:microsoft.com/office/officeart/2005/8/layout/vList3"/>
    <dgm:cxn modelId="{EB59E10E-2612-4FA4-BEB5-1FF716917E9A}" type="presParOf" srcId="{70122985-5E48-4263-A07F-0C9BAC387C77}" destId="{D3755159-5F87-4007-8EF8-1C21301FA282}" srcOrd="0" destOrd="0" presId="urn:microsoft.com/office/officeart/2005/8/layout/vList3"/>
    <dgm:cxn modelId="{CF20E2DC-EBD5-4586-A3DA-2C2475328F5B}" type="presParOf" srcId="{70122985-5E48-4263-A07F-0C9BAC387C77}" destId="{0F0708E2-083C-4868-8CEB-8E5D5B0728B3}" srcOrd="1" destOrd="0" presId="urn:microsoft.com/office/officeart/2005/8/layout/vList3"/>
    <dgm:cxn modelId="{3DB2A1E9-D856-42D8-8049-25E0AB171A5A}" type="presParOf" srcId="{030F1ACC-C2F8-4BBB-BCB3-D437B73E26C8}" destId="{270487D5-AB23-427A-8B83-E50F8BA71314}" srcOrd="3" destOrd="0" presId="urn:microsoft.com/office/officeart/2005/8/layout/vList3"/>
    <dgm:cxn modelId="{26F0EC9D-AB68-4396-AE83-4E0A496D24E7}" type="presParOf" srcId="{030F1ACC-C2F8-4BBB-BCB3-D437B73E26C8}" destId="{0A74E0BB-3607-4CCA-864A-32575F085472}" srcOrd="4" destOrd="0" presId="urn:microsoft.com/office/officeart/2005/8/layout/vList3"/>
    <dgm:cxn modelId="{CEB14F68-056F-4BEA-9989-7CDA2B2544DD}" type="presParOf" srcId="{0A74E0BB-3607-4CCA-864A-32575F085472}" destId="{0A8BCDD3-9062-48D7-9C2F-C2A898DF21C2}" srcOrd="0" destOrd="0" presId="urn:microsoft.com/office/officeart/2005/8/layout/vList3"/>
    <dgm:cxn modelId="{3D1E0DC3-DEE1-44F6-B389-D1C3D1C9700E}" type="presParOf" srcId="{0A74E0BB-3607-4CCA-864A-32575F085472}" destId="{78A57958-C5AF-4427-A4FE-26391CBEA023}" srcOrd="1" destOrd="0" presId="urn:microsoft.com/office/officeart/2005/8/layout/vList3"/>
    <dgm:cxn modelId="{EABB2101-CA71-452A-9EE2-8006D4E7D62B}" type="presParOf" srcId="{030F1ACC-C2F8-4BBB-BCB3-D437B73E26C8}" destId="{2D2E017F-F0B2-4304-A1EC-0D627CA6F1FC}" srcOrd="5" destOrd="0" presId="urn:microsoft.com/office/officeart/2005/8/layout/vList3"/>
    <dgm:cxn modelId="{E41F37C4-648C-43C4-8644-E3AE447C0DFF}" type="presParOf" srcId="{030F1ACC-C2F8-4BBB-BCB3-D437B73E26C8}" destId="{20307AA8-2FED-4782-9491-F3580E3702A8}" srcOrd="6" destOrd="0" presId="urn:microsoft.com/office/officeart/2005/8/layout/vList3"/>
    <dgm:cxn modelId="{9BB9206E-3271-4B5A-AFF7-0DBB6D705731}" type="presParOf" srcId="{20307AA8-2FED-4782-9491-F3580E3702A8}" destId="{B8E074E4-9585-4BD1-BDB3-E238CEB471B9}" srcOrd="0" destOrd="0" presId="urn:microsoft.com/office/officeart/2005/8/layout/vList3"/>
    <dgm:cxn modelId="{2519B64D-3A2A-4E16-A83E-374AF6CA3791}" type="presParOf" srcId="{20307AA8-2FED-4782-9491-F3580E3702A8}" destId="{2E53F5AB-5BCB-4F8C-924D-A20044C154F3}" srcOrd="1" destOrd="0" presId="urn:microsoft.com/office/officeart/2005/8/layout/vList3"/>
    <dgm:cxn modelId="{BFAA7150-F854-4A78-B9AB-02964113E999}" type="presParOf" srcId="{030F1ACC-C2F8-4BBB-BCB3-D437B73E26C8}" destId="{FCBF5D17-D5E8-4F8F-A3B1-B1EC71C0B048}" srcOrd="7" destOrd="0" presId="urn:microsoft.com/office/officeart/2005/8/layout/vList3"/>
    <dgm:cxn modelId="{260E3E6E-0A4B-4554-8E5F-1851686C1081}" type="presParOf" srcId="{030F1ACC-C2F8-4BBB-BCB3-D437B73E26C8}" destId="{0B22A74C-68DB-41FE-A5A4-FDE665995291}" srcOrd="8" destOrd="0" presId="urn:microsoft.com/office/officeart/2005/8/layout/vList3"/>
    <dgm:cxn modelId="{2BFC406F-5872-4D01-8966-F9F71520269B}" type="presParOf" srcId="{0B22A74C-68DB-41FE-A5A4-FDE665995291}" destId="{853E4AF4-D871-4C0B-9CBA-C7E60BEF17D7}" srcOrd="0" destOrd="0" presId="urn:microsoft.com/office/officeart/2005/8/layout/vList3"/>
    <dgm:cxn modelId="{FD3FAF55-66AB-4020-955C-AA02EE930489}" type="presParOf" srcId="{0B22A74C-68DB-41FE-A5A4-FDE665995291}" destId="{DA63CE8E-C2E1-4708-B8E0-17E200AA0324}" srcOrd="1" destOrd="0" presId="urn:microsoft.com/office/officeart/2005/8/layout/vList3"/>
    <dgm:cxn modelId="{80F97DE8-1535-4F4B-9D1B-26E94D55F730}" type="presParOf" srcId="{030F1ACC-C2F8-4BBB-BCB3-D437B73E26C8}" destId="{A8AC378E-0C63-4759-82B1-CE7F39921A44}" srcOrd="9" destOrd="0" presId="urn:microsoft.com/office/officeart/2005/8/layout/vList3"/>
    <dgm:cxn modelId="{45DA1836-0E97-4DAD-8A7E-3FCC983729FC}" type="presParOf" srcId="{030F1ACC-C2F8-4BBB-BCB3-D437B73E26C8}" destId="{E9F67152-959E-4214-A8BF-950EFB74AD70}" srcOrd="10" destOrd="0" presId="urn:microsoft.com/office/officeart/2005/8/layout/vList3"/>
    <dgm:cxn modelId="{A0D41558-C356-41F4-9D5F-88A672B50134}" type="presParOf" srcId="{E9F67152-959E-4214-A8BF-950EFB74AD70}" destId="{7FC98B29-ECDC-47BF-B0FB-07BA140879C7}" srcOrd="0" destOrd="0" presId="urn:microsoft.com/office/officeart/2005/8/layout/vList3"/>
    <dgm:cxn modelId="{8279B962-1550-4D1C-BD94-139D6E1F1D79}" type="presParOf" srcId="{E9F67152-959E-4214-A8BF-950EFB74AD70}" destId="{5213709B-CA34-4AD6-A6FB-384DE8D4A8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DEDFB-DA3E-4D97-A287-D62F34628F06}">
      <dsp:nvSpPr>
        <dsp:cNvPr id="0" name=""/>
        <dsp:cNvSpPr/>
      </dsp:nvSpPr>
      <dsp:spPr>
        <a:xfrm rot="10800000">
          <a:off x="1292965" y="735"/>
          <a:ext cx="4591801" cy="5455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6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Article Master</a:t>
          </a:r>
          <a:endParaRPr lang="en-US" sz="2000" kern="1200" dirty="0"/>
        </a:p>
      </dsp:txBody>
      <dsp:txXfrm rot="10800000">
        <a:off x="1429349" y="735"/>
        <a:ext cx="4455417" cy="545536"/>
      </dsp:txXfrm>
    </dsp:sp>
    <dsp:sp modelId="{51926C42-6CFC-4135-A56C-610785A28E36}">
      <dsp:nvSpPr>
        <dsp:cNvPr id="0" name=""/>
        <dsp:cNvSpPr/>
      </dsp:nvSpPr>
      <dsp:spPr>
        <a:xfrm>
          <a:off x="1020197" y="735"/>
          <a:ext cx="545536" cy="54553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708E2-083C-4868-8CEB-8E5D5B0728B3}">
      <dsp:nvSpPr>
        <dsp:cNvPr id="0" name=""/>
        <dsp:cNvSpPr/>
      </dsp:nvSpPr>
      <dsp:spPr>
        <a:xfrm rot="10800000">
          <a:off x="1292965" y="709117"/>
          <a:ext cx="4591801" cy="5455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6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 Requisition</a:t>
          </a:r>
          <a:endParaRPr lang="en-US" sz="2000" kern="1200" dirty="0"/>
        </a:p>
      </dsp:txBody>
      <dsp:txXfrm rot="10800000">
        <a:off x="1429349" y="709117"/>
        <a:ext cx="4455417" cy="545536"/>
      </dsp:txXfrm>
    </dsp:sp>
    <dsp:sp modelId="{D3755159-5F87-4007-8EF8-1C21301FA282}">
      <dsp:nvSpPr>
        <dsp:cNvPr id="0" name=""/>
        <dsp:cNvSpPr/>
      </dsp:nvSpPr>
      <dsp:spPr>
        <a:xfrm>
          <a:off x="1020197" y="709117"/>
          <a:ext cx="545536" cy="54553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57958-C5AF-4427-A4FE-26391CBEA023}">
      <dsp:nvSpPr>
        <dsp:cNvPr id="0" name=""/>
        <dsp:cNvSpPr/>
      </dsp:nvSpPr>
      <dsp:spPr>
        <a:xfrm rot="10800000">
          <a:off x="1292965" y="1417500"/>
          <a:ext cx="4591801" cy="5455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6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Location wise Price Input screen</a:t>
          </a:r>
          <a:endParaRPr lang="en-US" sz="2000" kern="1200" dirty="0"/>
        </a:p>
      </dsp:txBody>
      <dsp:txXfrm rot="10800000">
        <a:off x="1429349" y="1417500"/>
        <a:ext cx="4455417" cy="545536"/>
      </dsp:txXfrm>
    </dsp:sp>
    <dsp:sp modelId="{0A8BCDD3-9062-48D7-9C2F-C2A898DF21C2}">
      <dsp:nvSpPr>
        <dsp:cNvPr id="0" name=""/>
        <dsp:cNvSpPr/>
      </dsp:nvSpPr>
      <dsp:spPr>
        <a:xfrm>
          <a:off x="1020197" y="1417500"/>
          <a:ext cx="545536" cy="54553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3F5AB-5BCB-4F8C-924D-A20044C154F3}">
      <dsp:nvSpPr>
        <dsp:cNvPr id="0" name=""/>
        <dsp:cNvSpPr/>
      </dsp:nvSpPr>
      <dsp:spPr>
        <a:xfrm rot="10800000">
          <a:off x="1292965" y="2125883"/>
          <a:ext cx="4591801" cy="5455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6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Comparative Statement &amp; Work Order</a:t>
          </a:r>
          <a:endParaRPr lang="en-US" sz="2000" kern="1200" dirty="0"/>
        </a:p>
      </dsp:txBody>
      <dsp:txXfrm rot="10800000">
        <a:off x="1429349" y="2125883"/>
        <a:ext cx="4455417" cy="545536"/>
      </dsp:txXfrm>
    </dsp:sp>
    <dsp:sp modelId="{B8E074E4-9585-4BD1-BDB3-E238CEB471B9}">
      <dsp:nvSpPr>
        <dsp:cNvPr id="0" name=""/>
        <dsp:cNvSpPr/>
      </dsp:nvSpPr>
      <dsp:spPr>
        <a:xfrm>
          <a:off x="1020197" y="2125883"/>
          <a:ext cx="545536" cy="54553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3CE8E-C2E1-4708-B8E0-17E200AA0324}">
      <dsp:nvSpPr>
        <dsp:cNvPr id="0" name=""/>
        <dsp:cNvSpPr/>
      </dsp:nvSpPr>
      <dsp:spPr>
        <a:xfrm rot="10800000">
          <a:off x="1292965" y="2834265"/>
          <a:ext cx="4591801" cy="5455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6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Product Receive</a:t>
          </a:r>
          <a:endParaRPr lang="en-US" sz="2000" kern="1200" dirty="0"/>
        </a:p>
      </dsp:txBody>
      <dsp:txXfrm rot="10800000">
        <a:off x="1429349" y="2834265"/>
        <a:ext cx="4455417" cy="545536"/>
      </dsp:txXfrm>
    </dsp:sp>
    <dsp:sp modelId="{853E4AF4-D871-4C0B-9CBA-C7E60BEF17D7}">
      <dsp:nvSpPr>
        <dsp:cNvPr id="0" name=""/>
        <dsp:cNvSpPr/>
      </dsp:nvSpPr>
      <dsp:spPr>
        <a:xfrm>
          <a:off x="1020197" y="2834265"/>
          <a:ext cx="545536" cy="545536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3709B-CA34-4AD6-A6FB-384DE8D4A86F}">
      <dsp:nvSpPr>
        <dsp:cNvPr id="0" name=""/>
        <dsp:cNvSpPr/>
      </dsp:nvSpPr>
      <dsp:spPr>
        <a:xfrm rot="10800000">
          <a:off x="1292965" y="3542648"/>
          <a:ext cx="4591801" cy="5455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56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Product Sales</a:t>
          </a:r>
          <a:endParaRPr lang="en-US" sz="2000" kern="1200" dirty="0"/>
        </a:p>
      </dsp:txBody>
      <dsp:txXfrm rot="10800000">
        <a:off x="1429349" y="3542648"/>
        <a:ext cx="4455417" cy="545536"/>
      </dsp:txXfrm>
    </dsp:sp>
    <dsp:sp modelId="{7FC98B29-ECDC-47BF-B0FB-07BA140879C7}">
      <dsp:nvSpPr>
        <dsp:cNvPr id="0" name=""/>
        <dsp:cNvSpPr/>
      </dsp:nvSpPr>
      <dsp:spPr>
        <a:xfrm>
          <a:off x="1020197" y="3542648"/>
          <a:ext cx="545536" cy="545536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8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2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2197-1347-4D35-88E0-78CD1E7ADCA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666F-1346-442D-913E-FDB6FAE0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90079526"/>
              </p:ext>
            </p:extLst>
          </p:nvPr>
        </p:nvGraphicFramePr>
        <p:xfrm>
          <a:off x="1911231" y="819510"/>
          <a:ext cx="6904965" cy="408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8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661"/>
            <a:ext cx="10515600" cy="5492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Article Master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377051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43">
                  <a:extLst>
                    <a:ext uri="{9D8B030D-6E8A-4147-A177-3AD203B41FA5}">
                      <a16:colId xmlns:a16="http://schemas.microsoft.com/office/drawing/2014/main" val="1227070704"/>
                    </a:ext>
                  </a:extLst>
                </a:gridCol>
                <a:gridCol w="3631721">
                  <a:extLst>
                    <a:ext uri="{9D8B030D-6E8A-4147-A177-3AD203B41FA5}">
                      <a16:colId xmlns:a16="http://schemas.microsoft.com/office/drawing/2014/main" val="3404068677"/>
                    </a:ext>
                  </a:extLst>
                </a:gridCol>
                <a:gridCol w="6238336">
                  <a:extLst>
                    <a:ext uri="{9D8B030D-6E8A-4147-A177-3AD203B41FA5}">
                      <a16:colId xmlns:a16="http://schemas.microsoft.com/office/drawing/2014/main" val="264070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Article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8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Article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Article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Deshi</a:t>
                      </a:r>
                      <a:r>
                        <a:rPr lang="en-US" dirty="0" smtClean="0"/>
                        <a:t> Round Lau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8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8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Purchase Requisition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746552"/>
              </p:ext>
            </p:extLst>
          </p:nvPr>
        </p:nvGraphicFramePr>
        <p:xfrm>
          <a:off x="838200" y="1350622"/>
          <a:ext cx="10039708" cy="3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126">
                  <a:extLst>
                    <a:ext uri="{9D8B030D-6E8A-4147-A177-3AD203B41FA5}">
                      <a16:colId xmlns:a16="http://schemas.microsoft.com/office/drawing/2014/main" val="1227070704"/>
                    </a:ext>
                  </a:extLst>
                </a:gridCol>
                <a:gridCol w="2172142">
                  <a:extLst>
                    <a:ext uri="{9D8B030D-6E8A-4147-A177-3AD203B41FA5}">
                      <a16:colId xmlns:a16="http://schemas.microsoft.com/office/drawing/2014/main" val="3404068677"/>
                    </a:ext>
                  </a:extLst>
                </a:gridCol>
                <a:gridCol w="1690777">
                  <a:extLst>
                    <a:ext uri="{9D8B030D-6E8A-4147-A177-3AD203B41FA5}">
                      <a16:colId xmlns:a16="http://schemas.microsoft.com/office/drawing/2014/main" val="2640703203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804525588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2674434993"/>
                    </a:ext>
                  </a:extLst>
                </a:gridCol>
                <a:gridCol w="899667">
                  <a:extLst>
                    <a:ext uri="{9D8B030D-6E8A-4147-A177-3AD203B41FA5}">
                      <a16:colId xmlns:a16="http://schemas.microsoft.com/office/drawing/2014/main" val="772436586"/>
                    </a:ext>
                  </a:extLst>
                </a:gridCol>
                <a:gridCol w="1340203">
                  <a:extLst>
                    <a:ext uri="{9D8B030D-6E8A-4147-A177-3AD203B41FA5}">
                      <a16:colId xmlns:a16="http://schemas.microsoft.com/office/drawing/2014/main" val="4031897063"/>
                    </a:ext>
                  </a:extLst>
                </a:gridCol>
                <a:gridCol w="2150974">
                  <a:extLst>
                    <a:ext uri="{9D8B030D-6E8A-4147-A177-3AD203B41FA5}">
                      <a16:colId xmlns:a16="http://schemas.microsoft.com/office/drawing/2014/main" val="1953006562"/>
                    </a:ext>
                  </a:extLst>
                </a:gridCol>
              </a:tblGrid>
              <a:tr h="47497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UOM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Origin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Purchase</a:t>
                      </a:r>
                      <a:r>
                        <a:rPr lang="en-US" sz="1100" baseline="0" dirty="0" smtClean="0"/>
                        <a:t> Requisition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Expected Rate Per</a:t>
                      </a:r>
                      <a:r>
                        <a:rPr lang="en-US" sz="1100" baseline="0" dirty="0" smtClean="0"/>
                        <a:t> KG/PCS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8937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Tomato Lal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round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0540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Tomato Green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Deshi</a:t>
                      </a:r>
                      <a:r>
                        <a:rPr lang="en-US" sz="1100" dirty="0" smtClean="0"/>
                        <a:t> Round 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6000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8599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7000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570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Lenon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8000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80863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Amaranth</a:t>
                      </a:r>
                      <a:r>
                        <a:rPr lang="en-US" sz="1100" baseline="0" dirty="0" smtClean="0"/>
                        <a:t> (Data Shak)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990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650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r>
                        <a:rPr lang="en-US" sz="1100" baseline="0" dirty="0" smtClean="0"/>
                        <a:t> Papaya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0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Location wise Price Input </a:t>
            </a:r>
            <a:r>
              <a:rPr lang="en-US" sz="2000" dirty="0" smtClean="0"/>
              <a:t>screen - Bashir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164606"/>
              </p:ext>
            </p:extLst>
          </p:nvPr>
        </p:nvGraphicFramePr>
        <p:xfrm>
          <a:off x="571499" y="1526444"/>
          <a:ext cx="11049002" cy="363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26">
                  <a:extLst>
                    <a:ext uri="{9D8B030D-6E8A-4147-A177-3AD203B41FA5}">
                      <a16:colId xmlns:a16="http://schemas.microsoft.com/office/drawing/2014/main" val="1227070704"/>
                    </a:ext>
                  </a:extLst>
                </a:gridCol>
                <a:gridCol w="1566991">
                  <a:extLst>
                    <a:ext uri="{9D8B030D-6E8A-4147-A177-3AD203B41FA5}">
                      <a16:colId xmlns:a16="http://schemas.microsoft.com/office/drawing/2014/main" val="3404068677"/>
                    </a:ext>
                  </a:extLst>
                </a:gridCol>
                <a:gridCol w="1425447">
                  <a:extLst>
                    <a:ext uri="{9D8B030D-6E8A-4147-A177-3AD203B41FA5}">
                      <a16:colId xmlns:a16="http://schemas.microsoft.com/office/drawing/2014/main" val="2640703203"/>
                    </a:ext>
                  </a:extLst>
                </a:gridCol>
                <a:gridCol w="976510">
                  <a:extLst>
                    <a:ext uri="{9D8B030D-6E8A-4147-A177-3AD203B41FA5}">
                      <a16:colId xmlns:a16="http://schemas.microsoft.com/office/drawing/2014/main" val="804525588"/>
                    </a:ext>
                  </a:extLst>
                </a:gridCol>
                <a:gridCol w="594770">
                  <a:extLst>
                    <a:ext uri="{9D8B030D-6E8A-4147-A177-3AD203B41FA5}">
                      <a16:colId xmlns:a16="http://schemas.microsoft.com/office/drawing/2014/main" val="2674434993"/>
                    </a:ext>
                  </a:extLst>
                </a:gridCol>
                <a:gridCol w="651960">
                  <a:extLst>
                    <a:ext uri="{9D8B030D-6E8A-4147-A177-3AD203B41FA5}">
                      <a16:colId xmlns:a16="http://schemas.microsoft.com/office/drawing/2014/main" val="772436586"/>
                    </a:ext>
                  </a:extLst>
                </a:gridCol>
                <a:gridCol w="880717">
                  <a:extLst>
                    <a:ext uri="{9D8B030D-6E8A-4147-A177-3AD203B41FA5}">
                      <a16:colId xmlns:a16="http://schemas.microsoft.com/office/drawing/2014/main" val="4031897063"/>
                    </a:ext>
                  </a:extLst>
                </a:gridCol>
                <a:gridCol w="789214">
                  <a:extLst>
                    <a:ext uri="{9D8B030D-6E8A-4147-A177-3AD203B41FA5}">
                      <a16:colId xmlns:a16="http://schemas.microsoft.com/office/drawing/2014/main" val="975333078"/>
                    </a:ext>
                  </a:extLst>
                </a:gridCol>
                <a:gridCol w="700571">
                  <a:extLst>
                    <a:ext uri="{9D8B030D-6E8A-4147-A177-3AD203B41FA5}">
                      <a16:colId xmlns:a16="http://schemas.microsoft.com/office/drawing/2014/main" val="2599623846"/>
                    </a:ext>
                  </a:extLst>
                </a:gridCol>
                <a:gridCol w="780636">
                  <a:extLst>
                    <a:ext uri="{9D8B030D-6E8A-4147-A177-3AD203B41FA5}">
                      <a16:colId xmlns:a16="http://schemas.microsoft.com/office/drawing/2014/main" val="1953006562"/>
                    </a:ext>
                  </a:extLst>
                </a:gridCol>
                <a:gridCol w="919783">
                  <a:extLst>
                    <a:ext uri="{9D8B030D-6E8A-4147-A177-3AD203B41FA5}">
                      <a16:colId xmlns:a16="http://schemas.microsoft.com/office/drawing/2014/main" val="594974378"/>
                    </a:ext>
                  </a:extLst>
                </a:gridCol>
                <a:gridCol w="679920">
                  <a:extLst>
                    <a:ext uri="{9D8B030D-6E8A-4147-A177-3AD203B41FA5}">
                      <a16:colId xmlns:a16="http://schemas.microsoft.com/office/drawing/2014/main" val="486254749"/>
                    </a:ext>
                  </a:extLst>
                </a:gridCol>
                <a:gridCol w="682157">
                  <a:extLst>
                    <a:ext uri="{9D8B030D-6E8A-4147-A177-3AD203B41FA5}">
                      <a16:colId xmlns:a16="http://schemas.microsoft.com/office/drawing/2014/main" val="2827994227"/>
                    </a:ext>
                  </a:extLst>
                </a:gridCol>
              </a:tblGrid>
              <a:tr h="559185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Details 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UOM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Rate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Purchase Requisition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 @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Spot Rate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Tranport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Load Un Load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Spot Location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89379"/>
                  </a:ext>
                </a:extLst>
              </a:tr>
              <a:tr h="50672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Tomato Lal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KG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15.50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Savar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05409"/>
                  </a:ext>
                </a:extLst>
              </a:tr>
              <a:tr h="50672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Tomato Green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Deshi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Round Lau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KG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24.50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Savar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85990"/>
                  </a:ext>
                </a:extLst>
              </a:tr>
              <a:tr h="50672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24.50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Savar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5707"/>
                  </a:ext>
                </a:extLst>
              </a:tr>
              <a:tr h="50672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Savar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80863"/>
                  </a:ext>
                </a:extLst>
              </a:tr>
              <a:tr h="50672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Amaranth (Data Shak)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 Size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Savar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6500"/>
                  </a:ext>
                </a:extLst>
              </a:tr>
              <a:tr h="50672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 Papaya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kg = 3 to 4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KG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Savar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9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Comparative Statement </a:t>
            </a:r>
            <a:r>
              <a:rPr lang="en-US" sz="2000" dirty="0" smtClean="0"/>
              <a:t>based on Spot price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980704"/>
              </p:ext>
            </p:extLst>
          </p:nvPr>
        </p:nvGraphicFramePr>
        <p:xfrm>
          <a:off x="816428" y="1332296"/>
          <a:ext cx="11059887" cy="35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04">
                  <a:extLst>
                    <a:ext uri="{9D8B030D-6E8A-4147-A177-3AD203B41FA5}">
                      <a16:colId xmlns:a16="http://schemas.microsoft.com/office/drawing/2014/main" val="1227070704"/>
                    </a:ext>
                  </a:extLst>
                </a:gridCol>
                <a:gridCol w="1360937">
                  <a:extLst>
                    <a:ext uri="{9D8B030D-6E8A-4147-A177-3AD203B41FA5}">
                      <a16:colId xmlns:a16="http://schemas.microsoft.com/office/drawing/2014/main" val="3404068677"/>
                    </a:ext>
                  </a:extLst>
                </a:gridCol>
                <a:gridCol w="1578688">
                  <a:extLst>
                    <a:ext uri="{9D8B030D-6E8A-4147-A177-3AD203B41FA5}">
                      <a16:colId xmlns:a16="http://schemas.microsoft.com/office/drawing/2014/main" val="2640703203"/>
                    </a:ext>
                  </a:extLst>
                </a:gridCol>
                <a:gridCol w="607886">
                  <a:extLst>
                    <a:ext uri="{9D8B030D-6E8A-4147-A177-3AD203B41FA5}">
                      <a16:colId xmlns:a16="http://schemas.microsoft.com/office/drawing/2014/main" val="804525588"/>
                    </a:ext>
                  </a:extLst>
                </a:gridCol>
                <a:gridCol w="644178">
                  <a:extLst>
                    <a:ext uri="{9D8B030D-6E8A-4147-A177-3AD203B41FA5}">
                      <a16:colId xmlns:a16="http://schemas.microsoft.com/office/drawing/2014/main" val="2674434993"/>
                    </a:ext>
                  </a:extLst>
                </a:gridCol>
                <a:gridCol w="782339">
                  <a:extLst>
                    <a:ext uri="{9D8B030D-6E8A-4147-A177-3AD203B41FA5}">
                      <a16:colId xmlns:a16="http://schemas.microsoft.com/office/drawing/2014/main" val="772436586"/>
                    </a:ext>
                  </a:extLst>
                </a:gridCol>
                <a:gridCol w="967397">
                  <a:extLst>
                    <a:ext uri="{9D8B030D-6E8A-4147-A177-3AD203B41FA5}">
                      <a16:colId xmlns:a16="http://schemas.microsoft.com/office/drawing/2014/main" val="3914463336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4031897063"/>
                    </a:ext>
                  </a:extLst>
                </a:gridCol>
                <a:gridCol w="1153885">
                  <a:extLst>
                    <a:ext uri="{9D8B030D-6E8A-4147-A177-3AD203B41FA5}">
                      <a16:colId xmlns:a16="http://schemas.microsoft.com/office/drawing/2014/main" val="1953006562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486254749"/>
                    </a:ext>
                  </a:extLst>
                </a:gridCol>
                <a:gridCol w="1317173">
                  <a:extLst>
                    <a:ext uri="{9D8B030D-6E8A-4147-A177-3AD203B41FA5}">
                      <a16:colId xmlns:a16="http://schemas.microsoft.com/office/drawing/2014/main" val="3069554414"/>
                    </a:ext>
                  </a:extLst>
                </a:gridCol>
              </a:tblGrid>
              <a:tr h="5446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UOM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Origin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Purchase Requisition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</a:t>
                      </a:r>
                      <a:r>
                        <a:rPr lang="en-US" sz="1100" baseline="0" dirty="0" smtClean="0"/>
                        <a:t> 3 (K Bazar Dhaka)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(</a:t>
                      </a:r>
                      <a:r>
                        <a:rPr lang="en-US" sz="1100" baseline="0" dirty="0" err="1" smtClean="0"/>
                        <a:t>Savar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 </a:t>
                      </a:r>
                      <a:r>
                        <a:rPr lang="en-US" sz="11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(</a:t>
                      </a:r>
                      <a:r>
                        <a:rPr lang="en-US" sz="1100" baseline="0" dirty="0" err="1" smtClean="0"/>
                        <a:t>Savar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 4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Location4)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89379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Tomato Lal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05409"/>
                  </a:ext>
                </a:extLst>
              </a:tr>
              <a:tr h="246792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Tomato Green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 err="1" smtClean="0"/>
                        <a:t>Deshi</a:t>
                      </a:r>
                      <a:r>
                        <a:rPr lang="en-US" sz="1100" dirty="0" smtClean="0"/>
                        <a:t> Round Lau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6000</a:t>
                      </a:r>
                      <a:endParaRPr lang="en-US" sz="11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16.20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8.50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85990"/>
                  </a:ext>
                </a:extLst>
              </a:tr>
              <a:tr h="246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200 KG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28609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5707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Lemon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19.50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80863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Amaranth</a:t>
                      </a:r>
                      <a:r>
                        <a:rPr lang="en-US" sz="1100" baseline="0" dirty="0" smtClean="0"/>
                        <a:t> (Data Shak)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Medium 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22.50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6500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r>
                        <a:rPr lang="en-US" sz="1100" baseline="0" dirty="0" smtClean="0"/>
                        <a:t> Papaya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r>
                        <a:rPr lang="en-US" sz="1100" baseline="0" dirty="0" smtClean="0"/>
                        <a:t> kg = 3 to 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3200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15.50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0369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801251" y="5469913"/>
            <a:ext cx="2075064" cy="492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 1</a:t>
            </a:r>
            <a:endParaRPr lang="en-US" dirty="0"/>
          </a:p>
        </p:txBody>
      </p:sp>
      <p:pic>
        <p:nvPicPr>
          <p:cNvPr id="8" name="Picture 7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95" y="2001426"/>
            <a:ext cx="327252" cy="273685"/>
          </a:xfrm>
          <a:prstGeom prst="rect">
            <a:avLst/>
          </a:prstGeom>
        </p:spPr>
      </p:pic>
      <p:pic>
        <p:nvPicPr>
          <p:cNvPr id="9" name="Picture 8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52" y="3517908"/>
            <a:ext cx="327252" cy="273685"/>
          </a:xfrm>
          <a:prstGeom prst="rect">
            <a:avLst/>
          </a:prstGeom>
        </p:spPr>
      </p:pic>
      <p:pic>
        <p:nvPicPr>
          <p:cNvPr id="10" name="Picture 9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81" y="3986040"/>
            <a:ext cx="327252" cy="273685"/>
          </a:xfrm>
          <a:prstGeom prst="rect">
            <a:avLst/>
          </a:prstGeom>
        </p:spPr>
      </p:pic>
      <p:pic>
        <p:nvPicPr>
          <p:cNvPr id="11" name="Picture 10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52" y="3057578"/>
            <a:ext cx="327252" cy="273685"/>
          </a:xfrm>
          <a:prstGeom prst="rect">
            <a:avLst/>
          </a:prstGeom>
        </p:spPr>
      </p:pic>
      <p:pic>
        <p:nvPicPr>
          <p:cNvPr id="12" name="Picture 11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52" y="4447436"/>
            <a:ext cx="327252" cy="273685"/>
          </a:xfrm>
          <a:prstGeom prst="rect">
            <a:avLst/>
          </a:prstGeom>
        </p:spPr>
      </p:pic>
      <p:pic>
        <p:nvPicPr>
          <p:cNvPr id="13" name="Picture 12" descr="Correct Mark Green - Free image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29" y="2502168"/>
            <a:ext cx="260920" cy="273685"/>
          </a:xfrm>
          <a:prstGeom prst="rect">
            <a:avLst/>
          </a:prstGeom>
        </p:spPr>
      </p:pic>
      <p:pic>
        <p:nvPicPr>
          <p:cNvPr id="14" name="Picture 13" descr="Correct Mark Green - Free image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421" y="2502167"/>
            <a:ext cx="260920" cy="2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Comparative Statement </a:t>
            </a:r>
            <a:r>
              <a:rPr lang="en-US" sz="2000" dirty="0" smtClean="0"/>
              <a:t>@ </a:t>
            </a:r>
            <a:r>
              <a:rPr lang="en-US" sz="2000" dirty="0"/>
              <a:t>Dhaka (Transportation </a:t>
            </a:r>
            <a:r>
              <a:rPr lang="en-US" sz="2000" dirty="0" smtClean="0"/>
              <a:t>cost, Loading </a:t>
            </a:r>
            <a:r>
              <a:rPr lang="en-US" sz="2000" dirty="0"/>
              <a:t>un loading </a:t>
            </a:r>
            <a:r>
              <a:rPr lang="en-US" sz="2000" dirty="0" smtClean="0"/>
              <a:t>charge)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451690"/>
              </p:ext>
            </p:extLst>
          </p:nvPr>
        </p:nvGraphicFramePr>
        <p:xfrm>
          <a:off x="816428" y="1332296"/>
          <a:ext cx="11059887" cy="35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04">
                  <a:extLst>
                    <a:ext uri="{9D8B030D-6E8A-4147-A177-3AD203B41FA5}">
                      <a16:colId xmlns:a16="http://schemas.microsoft.com/office/drawing/2014/main" val="1227070704"/>
                    </a:ext>
                  </a:extLst>
                </a:gridCol>
                <a:gridCol w="1360937">
                  <a:extLst>
                    <a:ext uri="{9D8B030D-6E8A-4147-A177-3AD203B41FA5}">
                      <a16:colId xmlns:a16="http://schemas.microsoft.com/office/drawing/2014/main" val="3404068677"/>
                    </a:ext>
                  </a:extLst>
                </a:gridCol>
                <a:gridCol w="1578688">
                  <a:extLst>
                    <a:ext uri="{9D8B030D-6E8A-4147-A177-3AD203B41FA5}">
                      <a16:colId xmlns:a16="http://schemas.microsoft.com/office/drawing/2014/main" val="2640703203"/>
                    </a:ext>
                  </a:extLst>
                </a:gridCol>
                <a:gridCol w="607886">
                  <a:extLst>
                    <a:ext uri="{9D8B030D-6E8A-4147-A177-3AD203B41FA5}">
                      <a16:colId xmlns:a16="http://schemas.microsoft.com/office/drawing/2014/main" val="804525588"/>
                    </a:ext>
                  </a:extLst>
                </a:gridCol>
                <a:gridCol w="644178">
                  <a:extLst>
                    <a:ext uri="{9D8B030D-6E8A-4147-A177-3AD203B41FA5}">
                      <a16:colId xmlns:a16="http://schemas.microsoft.com/office/drawing/2014/main" val="2674434993"/>
                    </a:ext>
                  </a:extLst>
                </a:gridCol>
                <a:gridCol w="782339">
                  <a:extLst>
                    <a:ext uri="{9D8B030D-6E8A-4147-A177-3AD203B41FA5}">
                      <a16:colId xmlns:a16="http://schemas.microsoft.com/office/drawing/2014/main" val="772436586"/>
                    </a:ext>
                  </a:extLst>
                </a:gridCol>
                <a:gridCol w="967397">
                  <a:extLst>
                    <a:ext uri="{9D8B030D-6E8A-4147-A177-3AD203B41FA5}">
                      <a16:colId xmlns:a16="http://schemas.microsoft.com/office/drawing/2014/main" val="3914463336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4031897063"/>
                    </a:ext>
                  </a:extLst>
                </a:gridCol>
                <a:gridCol w="1153885">
                  <a:extLst>
                    <a:ext uri="{9D8B030D-6E8A-4147-A177-3AD203B41FA5}">
                      <a16:colId xmlns:a16="http://schemas.microsoft.com/office/drawing/2014/main" val="1953006562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486254749"/>
                    </a:ext>
                  </a:extLst>
                </a:gridCol>
                <a:gridCol w="1317173">
                  <a:extLst>
                    <a:ext uri="{9D8B030D-6E8A-4147-A177-3AD203B41FA5}">
                      <a16:colId xmlns:a16="http://schemas.microsoft.com/office/drawing/2014/main" val="3069554414"/>
                    </a:ext>
                  </a:extLst>
                </a:gridCol>
              </a:tblGrid>
              <a:tr h="5446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UOM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Origin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Purchase Requisition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</a:t>
                      </a:r>
                      <a:r>
                        <a:rPr lang="en-US" sz="1100" baseline="0" dirty="0" smtClean="0"/>
                        <a:t> 3 (K Bazar Dhaka)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(</a:t>
                      </a:r>
                      <a:r>
                        <a:rPr lang="en-US" sz="1100" baseline="0" dirty="0" err="1" smtClean="0"/>
                        <a:t>Savar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 </a:t>
                      </a:r>
                      <a:r>
                        <a:rPr lang="en-US" sz="11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(</a:t>
                      </a:r>
                      <a:r>
                        <a:rPr lang="en-US" sz="1100" baseline="0" dirty="0" err="1" smtClean="0"/>
                        <a:t>Savar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 4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Location4)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89379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Tomato Lal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15.50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05409"/>
                  </a:ext>
                </a:extLst>
              </a:tr>
              <a:tr h="246792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Tomato Green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 err="1" smtClean="0"/>
                        <a:t>Deshi</a:t>
                      </a:r>
                      <a:r>
                        <a:rPr lang="en-US" sz="1100" dirty="0" smtClean="0"/>
                        <a:t> Round Lau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6000</a:t>
                      </a:r>
                      <a:endParaRPr lang="en-US" sz="11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24.50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16.20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8.50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85990"/>
                  </a:ext>
                </a:extLst>
              </a:tr>
              <a:tr h="246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4000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2000 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KG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28609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19.50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5707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Lemon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19.50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80863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Amaranth</a:t>
                      </a:r>
                      <a:r>
                        <a:rPr lang="en-US" sz="1100" baseline="0" dirty="0" smtClean="0"/>
                        <a:t> (Data Shak)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Medium 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22.50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6500"/>
                  </a:ext>
                </a:extLst>
              </a:tr>
              <a:tr h="4935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r>
                        <a:rPr lang="en-US" sz="1100" baseline="0" dirty="0" smtClean="0"/>
                        <a:t> Papaya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r>
                        <a:rPr lang="en-US" sz="1100" baseline="0" dirty="0" smtClean="0"/>
                        <a:t> kg = 3 to 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3200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15.50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18.50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20.00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0369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699341" y="5553075"/>
            <a:ext cx="2075064" cy="52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Purchase Order</a:t>
            </a:r>
            <a:endParaRPr lang="en-US" dirty="0"/>
          </a:p>
        </p:txBody>
      </p:sp>
      <p:pic>
        <p:nvPicPr>
          <p:cNvPr id="8" name="Picture 7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95" y="2001426"/>
            <a:ext cx="327252" cy="273685"/>
          </a:xfrm>
          <a:prstGeom prst="rect">
            <a:avLst/>
          </a:prstGeom>
        </p:spPr>
      </p:pic>
      <p:pic>
        <p:nvPicPr>
          <p:cNvPr id="9" name="Picture 8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52" y="3517908"/>
            <a:ext cx="327252" cy="273685"/>
          </a:xfrm>
          <a:prstGeom prst="rect">
            <a:avLst/>
          </a:prstGeom>
        </p:spPr>
      </p:pic>
      <p:pic>
        <p:nvPicPr>
          <p:cNvPr id="10" name="Picture 9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81" y="3986040"/>
            <a:ext cx="327252" cy="273685"/>
          </a:xfrm>
          <a:prstGeom prst="rect">
            <a:avLst/>
          </a:prstGeom>
        </p:spPr>
      </p:pic>
      <p:pic>
        <p:nvPicPr>
          <p:cNvPr id="11" name="Picture 10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52" y="3057578"/>
            <a:ext cx="327252" cy="273685"/>
          </a:xfrm>
          <a:prstGeom prst="rect">
            <a:avLst/>
          </a:prstGeom>
        </p:spPr>
      </p:pic>
      <p:pic>
        <p:nvPicPr>
          <p:cNvPr id="12" name="Picture 11" descr="Correct Mark Green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52" y="4447436"/>
            <a:ext cx="327252" cy="273685"/>
          </a:xfrm>
          <a:prstGeom prst="rect">
            <a:avLst/>
          </a:prstGeom>
        </p:spPr>
      </p:pic>
      <p:pic>
        <p:nvPicPr>
          <p:cNvPr id="13" name="Picture 12" descr="Correct Mark Green - Free image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29" y="2502168"/>
            <a:ext cx="260920" cy="273685"/>
          </a:xfrm>
          <a:prstGeom prst="rect">
            <a:avLst/>
          </a:prstGeom>
        </p:spPr>
      </p:pic>
      <p:pic>
        <p:nvPicPr>
          <p:cNvPr id="14" name="Picture 13" descr="Correct Mark Green - Free image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421" y="2502167"/>
            <a:ext cx="260920" cy="2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78" y="365126"/>
            <a:ext cx="10515600" cy="505732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Product Receive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869646" y="5964396"/>
            <a:ext cx="2075064" cy="625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03345"/>
              </p:ext>
            </p:extLst>
          </p:nvPr>
        </p:nvGraphicFramePr>
        <p:xfrm>
          <a:off x="391578" y="1324882"/>
          <a:ext cx="3902007" cy="214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7">
                  <a:extLst>
                    <a:ext uri="{9D8B030D-6E8A-4147-A177-3AD203B41FA5}">
                      <a16:colId xmlns:a16="http://schemas.microsoft.com/office/drawing/2014/main" val="513709653"/>
                    </a:ext>
                  </a:extLst>
                </a:gridCol>
                <a:gridCol w="778184">
                  <a:extLst>
                    <a:ext uri="{9D8B030D-6E8A-4147-A177-3AD203B41FA5}">
                      <a16:colId xmlns:a16="http://schemas.microsoft.com/office/drawing/2014/main" val="3951822570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3077412700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4230294128"/>
                    </a:ext>
                  </a:extLst>
                </a:gridCol>
                <a:gridCol w="1093493">
                  <a:extLst>
                    <a:ext uri="{9D8B030D-6E8A-4147-A177-3AD203B41FA5}">
                      <a16:colId xmlns:a16="http://schemas.microsoft.com/office/drawing/2014/main" val="2174999371"/>
                    </a:ext>
                  </a:extLst>
                </a:gridCol>
              </a:tblGrid>
              <a:tr h="199129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Vendor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Product 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Amount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7979"/>
                  </a:ext>
                </a:extLst>
              </a:tr>
              <a:tr h="268957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Vendor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Product 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Amount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049521"/>
                  </a:ext>
                </a:extLst>
              </a:tr>
              <a:tr h="268957"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789086"/>
                  </a:ext>
                </a:extLst>
              </a:tr>
              <a:tr h="268957"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85829"/>
                  </a:ext>
                </a:extLst>
              </a:tr>
              <a:tr h="268957"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93826"/>
                  </a:ext>
                </a:extLst>
              </a:tr>
              <a:tr h="268957"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79035"/>
                  </a:ext>
                </a:extLst>
              </a:tr>
              <a:tr h="268957"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15415"/>
                  </a:ext>
                </a:extLst>
              </a:tr>
              <a:tr h="268957"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99985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569767"/>
              </p:ext>
            </p:extLst>
          </p:nvPr>
        </p:nvGraphicFramePr>
        <p:xfrm>
          <a:off x="4615543" y="1611084"/>
          <a:ext cx="7402286" cy="298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04">
                  <a:extLst>
                    <a:ext uri="{9D8B030D-6E8A-4147-A177-3AD203B41FA5}">
                      <a16:colId xmlns:a16="http://schemas.microsoft.com/office/drawing/2014/main" val="1227070704"/>
                    </a:ext>
                  </a:extLst>
                </a:gridCol>
                <a:gridCol w="1360937">
                  <a:extLst>
                    <a:ext uri="{9D8B030D-6E8A-4147-A177-3AD203B41FA5}">
                      <a16:colId xmlns:a16="http://schemas.microsoft.com/office/drawing/2014/main" val="3404068677"/>
                    </a:ext>
                  </a:extLst>
                </a:gridCol>
                <a:gridCol w="1578688">
                  <a:extLst>
                    <a:ext uri="{9D8B030D-6E8A-4147-A177-3AD203B41FA5}">
                      <a16:colId xmlns:a16="http://schemas.microsoft.com/office/drawing/2014/main" val="2640703203"/>
                    </a:ext>
                  </a:extLst>
                </a:gridCol>
                <a:gridCol w="607886">
                  <a:extLst>
                    <a:ext uri="{9D8B030D-6E8A-4147-A177-3AD203B41FA5}">
                      <a16:colId xmlns:a16="http://schemas.microsoft.com/office/drawing/2014/main" val="804525588"/>
                    </a:ext>
                  </a:extLst>
                </a:gridCol>
                <a:gridCol w="644178">
                  <a:extLst>
                    <a:ext uri="{9D8B030D-6E8A-4147-A177-3AD203B41FA5}">
                      <a16:colId xmlns:a16="http://schemas.microsoft.com/office/drawing/2014/main" val="2674434993"/>
                    </a:ext>
                  </a:extLst>
                </a:gridCol>
                <a:gridCol w="782339">
                  <a:extLst>
                    <a:ext uri="{9D8B030D-6E8A-4147-A177-3AD203B41FA5}">
                      <a16:colId xmlns:a16="http://schemas.microsoft.com/office/drawing/2014/main" val="772436586"/>
                    </a:ext>
                  </a:extLst>
                </a:gridCol>
                <a:gridCol w="967397">
                  <a:extLst>
                    <a:ext uri="{9D8B030D-6E8A-4147-A177-3AD203B41FA5}">
                      <a16:colId xmlns:a16="http://schemas.microsoft.com/office/drawing/2014/main" val="3914463336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4031897063"/>
                    </a:ext>
                  </a:extLst>
                </a:gridCol>
              </a:tblGrid>
              <a:tr h="4633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UOM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Origin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Purchase Requisition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</a:t>
                      </a:r>
                      <a:r>
                        <a:rPr lang="en-US" sz="1100" baseline="0" dirty="0" smtClean="0"/>
                        <a:t> 3 (K Bazar Dhaka)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89379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Tomato Lal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15.50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05409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Tomato Green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Deshi</a:t>
                      </a:r>
                      <a:r>
                        <a:rPr lang="en-US" sz="1100" dirty="0" smtClean="0"/>
                        <a:t> Round 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24.50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85990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19.50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5707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Lemon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19.50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80863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Amaranth</a:t>
                      </a:r>
                      <a:r>
                        <a:rPr lang="en-US" sz="1100" baseline="0" dirty="0" smtClean="0"/>
                        <a:t> (Data Shak)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Medium 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22.50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6500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r>
                        <a:rPr lang="en-US" sz="1100" baseline="0" dirty="0" smtClean="0"/>
                        <a:t> Papaya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r>
                        <a:rPr lang="en-US" sz="1100" baseline="0" dirty="0" smtClean="0"/>
                        <a:t> kg = 3 to 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3200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15.50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036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15543" y="1241752"/>
            <a:ext cx="2869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Vendor </a:t>
            </a:r>
            <a:r>
              <a:rPr lang="en-US" dirty="0" smtClean="0">
                <a:solidFill>
                  <a:schemeClr val="dk1"/>
                </a:solidFill>
              </a:rPr>
              <a:t>3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1743" y="4767943"/>
            <a:ext cx="732608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Comment About Vendor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78" y="365126"/>
            <a:ext cx="10515600" cy="505732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Product Receive Sales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252857" y="5681162"/>
            <a:ext cx="2075064" cy="625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391887"/>
              </p:ext>
            </p:extLst>
          </p:nvPr>
        </p:nvGraphicFramePr>
        <p:xfrm>
          <a:off x="1236865" y="1115785"/>
          <a:ext cx="8281306" cy="308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1">
                  <a:extLst>
                    <a:ext uri="{9D8B030D-6E8A-4147-A177-3AD203B41FA5}">
                      <a16:colId xmlns:a16="http://schemas.microsoft.com/office/drawing/2014/main" val="1227070704"/>
                    </a:ext>
                  </a:extLst>
                </a:gridCol>
                <a:gridCol w="1522548">
                  <a:extLst>
                    <a:ext uri="{9D8B030D-6E8A-4147-A177-3AD203B41FA5}">
                      <a16:colId xmlns:a16="http://schemas.microsoft.com/office/drawing/2014/main" val="3404068677"/>
                    </a:ext>
                  </a:extLst>
                </a:gridCol>
                <a:gridCol w="1766157">
                  <a:extLst>
                    <a:ext uri="{9D8B030D-6E8A-4147-A177-3AD203B41FA5}">
                      <a16:colId xmlns:a16="http://schemas.microsoft.com/office/drawing/2014/main" val="2640703203"/>
                    </a:ext>
                  </a:extLst>
                </a:gridCol>
                <a:gridCol w="680072">
                  <a:extLst>
                    <a:ext uri="{9D8B030D-6E8A-4147-A177-3AD203B41FA5}">
                      <a16:colId xmlns:a16="http://schemas.microsoft.com/office/drawing/2014/main" val="804525588"/>
                    </a:ext>
                  </a:extLst>
                </a:gridCol>
                <a:gridCol w="720674">
                  <a:extLst>
                    <a:ext uri="{9D8B030D-6E8A-4147-A177-3AD203B41FA5}">
                      <a16:colId xmlns:a16="http://schemas.microsoft.com/office/drawing/2014/main" val="2674434993"/>
                    </a:ext>
                  </a:extLst>
                </a:gridCol>
                <a:gridCol w="875242">
                  <a:extLst>
                    <a:ext uri="{9D8B030D-6E8A-4147-A177-3AD203B41FA5}">
                      <a16:colId xmlns:a16="http://schemas.microsoft.com/office/drawing/2014/main" val="772436586"/>
                    </a:ext>
                  </a:extLst>
                </a:gridCol>
                <a:gridCol w="1082275">
                  <a:extLst>
                    <a:ext uri="{9D8B030D-6E8A-4147-A177-3AD203B41FA5}">
                      <a16:colId xmlns:a16="http://schemas.microsoft.com/office/drawing/2014/main" val="3914463336"/>
                    </a:ext>
                  </a:extLst>
                </a:gridCol>
                <a:gridCol w="1230017">
                  <a:extLst>
                    <a:ext uri="{9D8B030D-6E8A-4147-A177-3AD203B41FA5}">
                      <a16:colId xmlns:a16="http://schemas.microsoft.com/office/drawing/2014/main" val="4031897063"/>
                    </a:ext>
                  </a:extLst>
                </a:gridCol>
              </a:tblGrid>
              <a:tr h="4781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UOM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Origin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Purchase Requisition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Vendor</a:t>
                      </a:r>
                      <a:r>
                        <a:rPr lang="en-US" sz="1100" baseline="0" dirty="0" smtClean="0"/>
                        <a:t> 3 (K Bazar Dhaka)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89379"/>
                  </a:ext>
                </a:extLst>
              </a:tr>
              <a:tr h="4332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Tomato Lal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15.50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05409"/>
                  </a:ext>
                </a:extLst>
              </a:tr>
              <a:tr h="4332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Tomato Green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Deshi</a:t>
                      </a:r>
                      <a:r>
                        <a:rPr lang="en-US" sz="1100" dirty="0" smtClean="0"/>
                        <a:t> Round 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24.50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85990"/>
                  </a:ext>
                </a:extLst>
              </a:tr>
              <a:tr h="4332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19.50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5707"/>
                  </a:ext>
                </a:extLst>
              </a:tr>
              <a:tr h="4332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Lemon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19.50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80863"/>
                  </a:ext>
                </a:extLst>
              </a:tr>
              <a:tr h="4403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Amaranth</a:t>
                      </a:r>
                      <a:r>
                        <a:rPr lang="en-US" sz="1100" baseline="0" dirty="0" smtClean="0"/>
                        <a:t> (Data Shak)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Medium 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2500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22.50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6500"/>
                  </a:ext>
                </a:extLst>
              </a:tr>
              <a:tr h="4332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Green</a:t>
                      </a:r>
                      <a:r>
                        <a:rPr lang="en-US" sz="1100" baseline="0" dirty="0" smtClean="0"/>
                        <a:t> Papaya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r>
                        <a:rPr lang="en-US" sz="1100" baseline="0" dirty="0" smtClean="0"/>
                        <a:t> kg = 3 to 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3200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15.50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9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588</Words>
  <Application>Microsoft Office PowerPoint</Application>
  <PresentationFormat>Widescreen</PresentationFormat>
  <Paragraphs>380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Article Master</vt:lpstr>
      <vt:lpstr>Purchase Requisition</vt:lpstr>
      <vt:lpstr>Location wise Price Input screen - Bashir</vt:lpstr>
      <vt:lpstr>Comparative Statement based on Spot price</vt:lpstr>
      <vt:lpstr>Comparative Statement @ Dhaka (Transportation cost, Loading un loading charge)</vt:lpstr>
      <vt:lpstr>Product Receive</vt:lpstr>
      <vt:lpstr>Product Receive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MIS-Head of MIS-Shamim</dc:creator>
  <cp:lastModifiedBy>MIS-Head of MIS-Shamim</cp:lastModifiedBy>
  <cp:revision>24</cp:revision>
  <dcterms:created xsi:type="dcterms:W3CDTF">2020-05-17T07:16:39Z</dcterms:created>
  <dcterms:modified xsi:type="dcterms:W3CDTF">2020-05-17T11:10:33Z</dcterms:modified>
</cp:coreProperties>
</file>