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3418" y="1487207"/>
            <a:ext cx="7053580" cy="1090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373B4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3418" y="2651539"/>
            <a:ext cx="8032750" cy="852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73B4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373B4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73B4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373B4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373B4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6612" y="508611"/>
            <a:ext cx="3688079" cy="1758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373B4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418" y="1813928"/>
            <a:ext cx="5921375" cy="1971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73B48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dirty="0" sz="2800"/>
              <a:t>Advanced</a:t>
            </a:r>
            <a:r>
              <a:rPr dirty="0" sz="2800" spc="-65"/>
              <a:t> </a:t>
            </a:r>
            <a:r>
              <a:rPr dirty="0" sz="2800"/>
              <a:t>CSV</a:t>
            </a:r>
            <a:r>
              <a:rPr dirty="0" sz="2800" spc="-65"/>
              <a:t> </a:t>
            </a:r>
            <a:r>
              <a:rPr dirty="0" sz="2800"/>
              <a:t>Processing</a:t>
            </a:r>
            <a:r>
              <a:rPr dirty="0" sz="2800" spc="-60"/>
              <a:t> </a:t>
            </a:r>
            <a:r>
              <a:rPr dirty="0" sz="2800"/>
              <a:t>&amp;</a:t>
            </a:r>
            <a:r>
              <a:rPr dirty="0" sz="2800" spc="-65"/>
              <a:t> </a:t>
            </a:r>
            <a:r>
              <a:rPr dirty="0" sz="2800"/>
              <a:t>Semantic</a:t>
            </a:r>
            <a:r>
              <a:rPr dirty="0" sz="2800" spc="-60"/>
              <a:t> </a:t>
            </a:r>
            <a:r>
              <a:rPr dirty="0" sz="2800" spc="-10"/>
              <a:t>Search Pipeline</a:t>
            </a:r>
            <a:endParaRPr sz="280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Presented</a:t>
            </a:r>
            <a:r>
              <a:rPr dirty="0" sz="1100" spc="-3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25" b="1">
                <a:solidFill>
                  <a:srgbClr val="52586B"/>
                </a:solidFill>
                <a:latin typeface="Times New Roman"/>
                <a:cs typeface="Times New Roman"/>
              </a:rPr>
              <a:t>by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62900"/>
              </a:lnSpc>
              <a:spcBef>
                <a:spcPts val="890"/>
              </a:spcBef>
            </a:pP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Welcome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to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this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technical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overview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of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an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intelligent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pipeline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designed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to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tackle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challenges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in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CSV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data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processing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semantic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search,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aimed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at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delivering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scalable,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accurate,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insightful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data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retrieval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solutions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1100" spc="-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b="1">
                <a:solidFill>
                  <a:srgbClr val="52586B"/>
                </a:solidFill>
                <a:latin typeface="Times New Roman"/>
                <a:cs typeface="Times New Roman"/>
              </a:rPr>
              <a:t>complex</a:t>
            </a:r>
            <a:r>
              <a:rPr dirty="0" sz="1100" spc="-10" b="1">
                <a:solidFill>
                  <a:srgbClr val="52586B"/>
                </a:solidFill>
                <a:latin typeface="Times New Roman"/>
                <a:cs typeface="Times New Roman"/>
              </a:rPr>
              <a:t> datasets.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984650" y="792671"/>
          <a:ext cx="7356475" cy="39547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7370"/>
                <a:gridCol w="1817370"/>
                <a:gridCol w="1817369"/>
                <a:gridCol w="1817370"/>
              </a:tblGrid>
              <a:tr h="174625"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Day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Task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Description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Deliverable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22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58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dirty="0" sz="800" spc="-50" b="1">
                          <a:latin typeface="Times New Roman"/>
                          <a:cs typeface="Times New Roman"/>
                        </a:rPr>
                        <a:t>1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Setup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Core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Dependencies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just" marL="19050" marR="142875">
                        <a:lnSpc>
                          <a:spcPct val="120000"/>
                        </a:lnSpc>
                        <a:spcBef>
                          <a:spcPts val="190"/>
                        </a:spcBef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Initialize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repository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(e.g.,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Git).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Create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requirements.txt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libraries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(LangChain,</a:t>
                      </a:r>
                      <a:r>
                        <a:rPr dirty="0" sz="800" spc="-4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Pandas,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 marR="135890">
                        <a:lnSpc>
                          <a:spcPct val="12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Sentence-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Transformers,</a:t>
                      </a:r>
                      <a:r>
                        <a:rPr dirty="0" sz="800" spc="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ChromaDB,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Streamlit).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Set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virtual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environment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install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packages.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1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 marR="93980">
                        <a:lnSpc>
                          <a:spcPct val="120000"/>
                        </a:lnSpc>
                      </a:pP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Working</a:t>
                      </a:r>
                      <a:r>
                        <a:rPr dirty="0" sz="8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environment</a:t>
                      </a:r>
                      <a:r>
                        <a:rPr dirty="0" sz="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dependencies</a:t>
                      </a:r>
                      <a:r>
                        <a:rPr dirty="0" sz="8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installed.</a:t>
                      </a:r>
                      <a:r>
                        <a:rPr dirty="0" sz="8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GitHub/GitLab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repository.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dirty="0" sz="800" spc="-50" b="1">
                          <a:latin typeface="Times New Roman"/>
                          <a:cs typeface="Times New Roman"/>
                        </a:rPr>
                        <a:t>2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CSV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Reader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dirty="0" sz="800" spc="-4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Validation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108585">
                        <a:lnSpc>
                          <a:spcPts val="1150"/>
                        </a:lnSpc>
                        <a:spcBef>
                          <a:spcPts val="55"/>
                        </a:spcBef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Implement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CSV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reading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Pandas.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validation: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auto-detect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encoding,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delimiter,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validate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headers.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Handle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errors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gracefully.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 marR="196850">
                        <a:lnSpc>
                          <a:spcPct val="12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returns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cleaned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DataFrame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useful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error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message.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35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dirty="0" sz="800" spc="-50" b="1">
                          <a:latin typeface="Times New Roman"/>
                          <a:cs typeface="Times New Roman"/>
                        </a:rPr>
                        <a:t>3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Text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Preprocessing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Pipeline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46355">
                        <a:lnSpc>
                          <a:spcPct val="120000"/>
                        </a:lnSpc>
                        <a:spcBef>
                          <a:spcPts val="280"/>
                        </a:spcBef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Build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cleaning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functions: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lowercase,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strip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whitespace,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remove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HTML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tags.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Separate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columns (to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cleaned)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numeric/categorical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(stored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metadata).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355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 marR="188595">
                        <a:lnSpc>
                          <a:spcPct val="12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Module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preprocessing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functions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returning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cleaned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DataFrame.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3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dirty="0" sz="800" spc="-50" b="1">
                          <a:latin typeface="Times New Roman"/>
                          <a:cs typeface="Times New Roman"/>
                        </a:rPr>
                        <a:t>4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Implement</a:t>
                      </a:r>
                      <a:r>
                        <a:rPr dirty="0" sz="8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Row-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8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Chunking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31115">
                        <a:lnSpc>
                          <a:spcPts val="1150"/>
                        </a:lnSpc>
                        <a:spcBef>
                          <a:spcPts val="55"/>
                        </a:spcBef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Develop</a:t>
                      </a:r>
                      <a:r>
                        <a:rPr dirty="0" sz="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chunking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strategy:</a:t>
                      </a:r>
                      <a:r>
                        <a:rPr dirty="0" sz="8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convert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row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formatted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(e.g.,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"ColumnName:</a:t>
                      </a:r>
                      <a:r>
                        <a:rPr dirty="0" sz="800" spc="-5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Value,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OtherColumn: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Value").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 marR="57785">
                        <a:lnSpc>
                          <a:spcPct val="12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outputs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list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8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chunks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DataFrame.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730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594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Day </a:t>
                      </a:r>
                      <a:r>
                        <a:rPr dirty="0" sz="800" spc="-50" b="1">
                          <a:latin typeface="Times New Roman"/>
                          <a:cs typeface="Times New Roman"/>
                        </a:rPr>
                        <a:t>5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Implement Cell-Based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Chunking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marR="38100">
                        <a:lnSpc>
                          <a:spcPts val="1150"/>
                        </a:lnSpc>
                        <a:spcBef>
                          <a:spcPts val="55"/>
                        </a:spcBef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Use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LangChain’s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RecursiveCharacterTextSplitter</a:t>
                      </a:r>
                      <a:r>
                        <a:rPr dirty="0" sz="800" spc="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800" spc="9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long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text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columns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(e.g.,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descriptions).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 marR="216535">
                        <a:lnSpc>
                          <a:spcPts val="1150"/>
                        </a:lnSpc>
                        <a:spcBef>
                          <a:spcPts val="5"/>
                        </a:spcBef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Preserve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row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metadata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25" b="1">
                          <a:latin typeface="Times New Roman"/>
                          <a:cs typeface="Times New Roman"/>
                        </a:rPr>
                        <a:t>new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chunk.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19050" marR="319405">
                        <a:lnSpc>
                          <a:spcPct val="120000"/>
                        </a:lnSpc>
                      </a:pPr>
                      <a:r>
                        <a:rPr dirty="0" sz="800" b="1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generate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chunks</a:t>
                      </a:r>
                      <a:r>
                        <a:rPr dirty="0" sz="800" spc="-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20" b="1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dirty="0" sz="800" spc="5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dirty="0" sz="800" spc="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b="1">
                          <a:latin typeface="Times New Roman"/>
                          <a:cs typeface="Times New Roman"/>
                        </a:rPr>
                        <a:t>long-text</a:t>
                      </a:r>
                      <a:r>
                        <a:rPr dirty="0" sz="800" spc="1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800" spc="-10" b="1">
                          <a:latin typeface="Times New Roman"/>
                          <a:cs typeface="Times New Roman"/>
                        </a:rPr>
                        <a:t>columns.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033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2650" y="132531"/>
            <a:ext cx="593598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Sprint</a:t>
            </a:r>
            <a:r>
              <a:rPr dirty="0" sz="2000" spc="-30"/>
              <a:t> </a:t>
            </a:r>
            <a:r>
              <a:rPr dirty="0" sz="2000"/>
              <a:t>Goal</a:t>
            </a:r>
            <a:r>
              <a:rPr dirty="0" sz="2000" spc="-30"/>
              <a:t> </a:t>
            </a:r>
            <a:r>
              <a:rPr dirty="0" sz="2000"/>
              <a:t>–</a:t>
            </a:r>
            <a:r>
              <a:rPr dirty="0" sz="2000" spc="-85"/>
              <a:t> </a:t>
            </a:r>
            <a:r>
              <a:rPr dirty="0" sz="2000"/>
              <a:t>Week</a:t>
            </a:r>
            <a:r>
              <a:rPr dirty="0" sz="2000" spc="-30"/>
              <a:t> </a:t>
            </a:r>
            <a:r>
              <a:rPr dirty="0" sz="2000"/>
              <a:t>1</a:t>
            </a:r>
            <a:r>
              <a:rPr dirty="0" sz="2000" spc="-30"/>
              <a:t> </a:t>
            </a:r>
            <a:r>
              <a:rPr dirty="0" sz="2000"/>
              <a:t>–</a:t>
            </a:r>
            <a:r>
              <a:rPr dirty="0" sz="2000" spc="-25"/>
              <a:t> </a:t>
            </a:r>
            <a:r>
              <a:rPr dirty="0" sz="2000"/>
              <a:t>Foundation</a:t>
            </a:r>
            <a:r>
              <a:rPr dirty="0" sz="2000" spc="-30"/>
              <a:t> </a:t>
            </a:r>
            <a:r>
              <a:rPr dirty="0" sz="2000"/>
              <a:t>&amp;</a:t>
            </a:r>
            <a:r>
              <a:rPr dirty="0" sz="2000" spc="-30"/>
              <a:t> </a:t>
            </a:r>
            <a:r>
              <a:rPr dirty="0" sz="2000"/>
              <a:t>Core</a:t>
            </a:r>
            <a:r>
              <a:rPr dirty="0" sz="2000" spc="-30"/>
              <a:t> </a:t>
            </a:r>
            <a:r>
              <a:rPr dirty="0" sz="2000" spc="-10"/>
              <a:t>Processing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095" y="177315"/>
            <a:ext cx="452755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/>
              <a:t>Week</a:t>
            </a:r>
            <a:r>
              <a:rPr dirty="0" sz="2000" spc="-30"/>
              <a:t> </a:t>
            </a:r>
            <a:r>
              <a:rPr dirty="0" sz="2000"/>
              <a:t>2</a:t>
            </a:r>
            <a:r>
              <a:rPr dirty="0" sz="2000" spc="-25"/>
              <a:t> </a:t>
            </a:r>
            <a:r>
              <a:rPr dirty="0" sz="2000"/>
              <a:t>–</a:t>
            </a:r>
            <a:r>
              <a:rPr dirty="0" sz="2000" spc="-25"/>
              <a:t> </a:t>
            </a:r>
            <a:r>
              <a:rPr dirty="0" sz="2000"/>
              <a:t>Intelligence,</a:t>
            </a:r>
            <a:r>
              <a:rPr dirty="0" sz="2000" spc="-25"/>
              <a:t> </a:t>
            </a:r>
            <a:r>
              <a:rPr dirty="0" sz="2000"/>
              <a:t>Search</a:t>
            </a:r>
            <a:r>
              <a:rPr dirty="0" sz="2000" spc="-25"/>
              <a:t> </a:t>
            </a:r>
            <a:r>
              <a:rPr dirty="0" sz="2000"/>
              <a:t>&amp;</a:t>
            </a:r>
            <a:r>
              <a:rPr dirty="0" sz="2000" spc="-25"/>
              <a:t> </a:t>
            </a:r>
            <a:r>
              <a:rPr dirty="0" sz="2000" spc="-10"/>
              <a:t>Interface</a:t>
            </a:r>
            <a:endParaRPr sz="2000"/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65325" y="758215"/>
          <a:ext cx="7689850" cy="3923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1189"/>
                <a:gridCol w="1901189"/>
                <a:gridCol w="1901189"/>
                <a:gridCol w="1901189"/>
              </a:tblGrid>
              <a:tr h="179705"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25" b="1">
                          <a:latin typeface="Calibri"/>
                          <a:cs typeface="Calibri"/>
                        </a:rPr>
                        <a:t>Day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20" b="1">
                          <a:latin typeface="Calibri"/>
                          <a:cs typeface="Calibri"/>
                        </a:rPr>
                        <a:t>Task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10" b="1">
                          <a:latin typeface="Calibri"/>
                          <a:cs typeface="Calibri"/>
                        </a:rPr>
                        <a:t>Description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800" spc="-10" b="1">
                          <a:latin typeface="Calibri"/>
                          <a:cs typeface="Calibri"/>
                        </a:rPr>
                        <a:t>Deliverable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2476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Day</a:t>
                      </a:r>
                      <a:r>
                        <a:rPr dirty="0" sz="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0" b="1">
                          <a:latin typeface="Calibri"/>
                          <a:cs typeface="Calibri"/>
                        </a:rPr>
                        <a:t>6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spc="-10" b="1">
                          <a:latin typeface="Calibri"/>
                          <a:cs typeface="Calibri"/>
                        </a:rPr>
                        <a:t>Embedding</a:t>
                      </a:r>
                      <a:r>
                        <a:rPr dirty="0" sz="8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Generation</a:t>
                      </a:r>
                      <a:r>
                        <a:rPr dirty="0" sz="8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800" spc="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Storage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57150">
                        <a:lnSpc>
                          <a:spcPct val="120000"/>
                        </a:lnSpc>
                        <a:spcBef>
                          <a:spcPts val="245"/>
                        </a:spcBef>
                      </a:pPr>
                      <a:r>
                        <a:rPr dirty="0" sz="800" spc="-10" b="1">
                          <a:latin typeface="Calibri"/>
                          <a:cs typeface="Calibri"/>
                        </a:rPr>
                        <a:t>Initialize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Sentence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Transformer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model.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Create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function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take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list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text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chunks,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generate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embeddings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batches,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store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them</a:t>
                      </a:r>
                      <a:r>
                        <a:rPr dirty="0" sz="8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8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ChromaDB</a:t>
                      </a:r>
                      <a:r>
                        <a:rPr dirty="0" sz="8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collection</a:t>
                      </a:r>
                      <a:r>
                        <a:rPr dirty="0" sz="8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metadata.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1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 marR="55244">
                        <a:lnSpc>
                          <a:spcPct val="120000"/>
                        </a:lnSpc>
                      </a:pPr>
                      <a:r>
                        <a:rPr dirty="0" sz="800" spc="-10" b="1">
                          <a:latin typeface="Calibri"/>
                          <a:cs typeface="Calibri"/>
                        </a:rPr>
                        <a:t>Script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that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processes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chunks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populates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ChromaDB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vector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store.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Day</a:t>
                      </a:r>
                      <a:r>
                        <a:rPr dirty="0" sz="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0" b="1">
                          <a:latin typeface="Calibri"/>
                          <a:cs typeface="Calibri"/>
                        </a:rPr>
                        <a:t>7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spc="-10" b="1">
                          <a:latin typeface="Calibri"/>
                          <a:cs typeface="Calibri"/>
                        </a:rPr>
                        <a:t>Search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&amp;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Retrieval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Logic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135890">
                        <a:lnSpc>
                          <a:spcPct val="120000"/>
                        </a:lnSpc>
                        <a:spcBef>
                          <a:spcPts val="825"/>
                        </a:spcBef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Build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core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search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function: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(1)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take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query,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(2)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generate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embedding,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(3)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query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ChromaDB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similar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vectors,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(4)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return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top-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K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text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metadata.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1047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 marR="96520">
                        <a:lnSpc>
                          <a:spcPct val="120000"/>
                        </a:lnSpc>
                      </a:pPr>
                      <a:r>
                        <a:rPr dirty="0" sz="800" b="1">
                          <a:latin typeface="Courier New"/>
                          <a:cs typeface="Courier New"/>
                        </a:rPr>
                        <a:t>Function</a:t>
                      </a:r>
                      <a:r>
                        <a:rPr dirty="0" sz="800" spc="3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 b="1">
                          <a:latin typeface="Courier New"/>
                          <a:cs typeface="Courier New"/>
                        </a:rPr>
                        <a:t>search_query(query: </a:t>
                      </a:r>
                      <a:r>
                        <a:rPr dirty="0" sz="800" b="1">
                          <a:latin typeface="Courier New"/>
                          <a:cs typeface="Courier New"/>
                        </a:rPr>
                        <a:t>str,</a:t>
                      </a:r>
                      <a:r>
                        <a:rPr dirty="0" sz="800" spc="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b="1">
                          <a:latin typeface="Courier New"/>
                          <a:cs typeface="Courier New"/>
                        </a:rPr>
                        <a:t>filters:</a:t>
                      </a:r>
                      <a:r>
                        <a:rPr dirty="0" sz="800" spc="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b="1">
                          <a:latin typeface="Courier New"/>
                          <a:cs typeface="Courier New"/>
                        </a:rPr>
                        <a:t>dict)</a:t>
                      </a:r>
                      <a:r>
                        <a:rPr dirty="0" sz="800" spc="25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 b="1">
                          <a:latin typeface="Courier New"/>
                          <a:cs typeface="Courier New"/>
                        </a:rPr>
                        <a:t>returning </a:t>
                      </a:r>
                      <a:r>
                        <a:rPr dirty="0" sz="800" b="1">
                          <a:latin typeface="Courier New"/>
                          <a:cs typeface="Courier New"/>
                        </a:rPr>
                        <a:t>ranked</a:t>
                      </a:r>
                      <a:r>
                        <a:rPr dirty="0" sz="800" spc="20" b="1"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800" spc="-10" b="1">
                          <a:latin typeface="Courier New"/>
                          <a:cs typeface="Courier New"/>
                        </a:rPr>
                        <a:t>results.</a:t>
                      </a:r>
                      <a:endParaRPr sz="800">
                        <a:latin typeface="Courier New"/>
                        <a:cs typeface="Courier New"/>
                      </a:endParaRPr>
                    </a:p>
                  </a:txBody>
                  <a:tcPr marL="0" marR="0" marB="0" marT="60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6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Day</a:t>
                      </a:r>
                      <a:r>
                        <a:rPr dirty="0" sz="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0" b="1">
                          <a:latin typeface="Calibri"/>
                          <a:cs typeface="Calibri"/>
                        </a:rPr>
                        <a:t>8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spc="-10" b="1">
                          <a:latin typeface="Calibri"/>
                          <a:cs typeface="Calibri"/>
                        </a:rPr>
                        <a:t>Streamlit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UI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Ingestion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31115">
                        <a:lnSpc>
                          <a:spcPct val="120000"/>
                        </a:lnSpc>
                        <a:spcBef>
                          <a:spcPts val="310"/>
                        </a:spcBef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Build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UI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components: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file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uploader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0" b="1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processing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button.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Trigger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backend</a:t>
                      </a:r>
                      <a:r>
                        <a:rPr dirty="0" sz="800" spc="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pipeline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(Days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2–5) and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store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resulting</a:t>
                      </a:r>
                      <a:r>
                        <a:rPr dirty="0" sz="800" spc="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vectors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ChromaDB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(Day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6).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 marR="65405">
                        <a:lnSpc>
                          <a:spcPct val="120000"/>
                        </a:lnSpc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app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where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uploads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CSV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sees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“Processing</a:t>
                      </a:r>
                      <a:r>
                        <a:rPr dirty="0" sz="8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Successful”</a:t>
                      </a:r>
                      <a:r>
                        <a:rPr dirty="0" sz="800" spc="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message.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685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6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Day</a:t>
                      </a:r>
                      <a:r>
                        <a:rPr dirty="0" sz="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50" b="1">
                          <a:latin typeface="Calibri"/>
                          <a:cs typeface="Calibri"/>
                        </a:rPr>
                        <a:t>9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spc="-10" b="1">
                          <a:latin typeface="Calibri"/>
                          <a:cs typeface="Calibri"/>
                        </a:rPr>
                        <a:t>Streamlit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UI –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Search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Interface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181610">
                        <a:lnSpc>
                          <a:spcPct val="120000"/>
                        </a:lnSpc>
                        <a:spcBef>
                          <a:spcPts val="310"/>
                        </a:spcBef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Build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search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bar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results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display 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Streamlit.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Connect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UI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search function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(Day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7).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Display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results neatly,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showing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source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text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metadata.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 marR="146050">
                        <a:lnSpc>
                          <a:spcPct val="120000"/>
                        </a:lnSpc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Web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app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where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user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asks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question</a:t>
                      </a:r>
                      <a:r>
                        <a:rPr dirty="0" sz="800" spc="-1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gets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 semantic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search results.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685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65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Day</a:t>
                      </a:r>
                      <a:r>
                        <a:rPr dirty="0" sz="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10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>
                        <a:lnSpc>
                          <a:spcPct val="100000"/>
                        </a:lnSpc>
                      </a:pPr>
                      <a:r>
                        <a:rPr dirty="0" sz="800" b="1">
                          <a:latin typeface="Calibri"/>
                          <a:cs typeface="Calibri"/>
                        </a:rPr>
                        <a:t>Debugging,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Polish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&amp;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Stretch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Goals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575" marR="78740">
                        <a:lnSpc>
                          <a:spcPct val="120000"/>
                        </a:lnSpc>
                        <a:spcBef>
                          <a:spcPts val="310"/>
                        </a:spcBef>
                      </a:pPr>
                      <a:r>
                        <a:rPr dirty="0" sz="800" spc="-20" b="1"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pipeline</a:t>
                      </a:r>
                      <a:r>
                        <a:rPr dirty="0" sz="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with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multiple</a:t>
                      </a:r>
                      <a:r>
                        <a:rPr dirty="0" sz="8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CSVs.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Fix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bugs.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Add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loading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indicators.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Stretch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goals: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filter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20" b="1">
                          <a:latin typeface="Calibri"/>
                          <a:cs typeface="Calibri"/>
                        </a:rPr>
                        <a:t>sidebar,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better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error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messages,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basic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README</a:t>
                      </a:r>
                      <a:r>
                        <a:rPr dirty="0" sz="800" spc="-3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8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project.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3937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  <a:p>
                      <a:pPr marL="28575" marR="184785">
                        <a:lnSpc>
                          <a:spcPct val="120000"/>
                        </a:lnSpc>
                      </a:pPr>
                      <a:r>
                        <a:rPr dirty="0" sz="800" spc="-10" b="1">
                          <a:latin typeface="Calibri"/>
                          <a:cs typeface="Calibri"/>
                        </a:rPr>
                        <a:t>Robust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functional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MVP +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b="1">
                          <a:latin typeface="Calibri"/>
                          <a:cs typeface="Calibri"/>
                        </a:rPr>
                        <a:t>plan for</a:t>
                      </a:r>
                      <a:r>
                        <a:rPr dirty="0" sz="8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future</a:t>
                      </a:r>
                      <a:r>
                        <a:rPr dirty="0" sz="800" spc="5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800" spc="-10" b="1">
                          <a:latin typeface="Calibri"/>
                          <a:cs typeface="Calibri"/>
                        </a:rPr>
                        <a:t>improvements.</a:t>
                      </a:r>
                      <a:endParaRPr sz="800">
                        <a:latin typeface="Calibri"/>
                        <a:cs typeface="Calibri"/>
                      </a:endParaRPr>
                    </a:p>
                  </a:txBody>
                  <a:tcPr marL="0" marR="0" marB="0" marT="6858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418" y="1141004"/>
            <a:ext cx="457898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Expected</a:t>
            </a:r>
            <a:r>
              <a:rPr dirty="0" sz="2800" spc="-45"/>
              <a:t> </a:t>
            </a:r>
            <a:r>
              <a:rPr dirty="0" sz="2800"/>
              <a:t>Outcome</a:t>
            </a:r>
            <a:r>
              <a:rPr dirty="0" sz="2800" spc="-45"/>
              <a:t> </a:t>
            </a:r>
            <a:r>
              <a:rPr dirty="0" sz="2800"/>
              <a:t>&amp;</a:t>
            </a:r>
            <a:r>
              <a:rPr dirty="0" sz="2800" spc="-45"/>
              <a:t> </a:t>
            </a:r>
            <a:r>
              <a:rPr dirty="0" sz="2800" spc="-10"/>
              <a:t>Benefits</a:t>
            </a:r>
            <a:endParaRPr sz="2800"/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Delivering</a:t>
            </a:r>
            <a:r>
              <a:rPr dirty="0" spc="-70"/>
              <a:t> </a:t>
            </a:r>
            <a:r>
              <a:rPr dirty="0" spc="-25"/>
              <a:t>High-</a:t>
            </a:r>
            <a:r>
              <a:rPr dirty="0"/>
              <a:t>Impact</a:t>
            </a:r>
            <a:r>
              <a:rPr dirty="0" spc="-70"/>
              <a:t> </a:t>
            </a:r>
            <a:r>
              <a:rPr dirty="0" spc="-10"/>
              <a:t>Results</a:t>
            </a:r>
          </a:p>
          <a:p>
            <a:pPr marL="176530" indent="-62230">
              <a:lnSpc>
                <a:spcPct val="100000"/>
              </a:lnSpc>
              <a:spcBef>
                <a:spcPts val="1789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52586B"/>
                </a:solidFill>
              </a:rPr>
              <a:t>High-Quality</a:t>
            </a:r>
            <a:r>
              <a:rPr dirty="0" sz="1100" spc="-2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Search: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Dramatically</a:t>
            </a:r>
            <a:r>
              <a:rPr dirty="0" sz="1100" spc="-1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improved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accuracy</a:t>
            </a:r>
            <a:r>
              <a:rPr dirty="0" sz="1100" spc="-1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and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relevance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through</a:t>
            </a:r>
            <a:r>
              <a:rPr dirty="0" sz="1100" spc="-1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semantic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 spc="-10">
                <a:solidFill>
                  <a:srgbClr val="52586B"/>
                </a:solidFill>
              </a:rPr>
              <a:t>understanding.</a:t>
            </a:r>
            <a:endParaRPr sz="1100"/>
          </a:p>
          <a:p>
            <a:pPr marL="176530" indent="-62230">
              <a:lnSpc>
                <a:spcPct val="100000"/>
              </a:lnSpc>
              <a:spcBef>
                <a:spcPts val="860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52586B"/>
                </a:solidFill>
              </a:rPr>
              <a:t>Adaptive</a:t>
            </a:r>
            <a:r>
              <a:rPr dirty="0" sz="1100" spc="-35">
                <a:solidFill>
                  <a:srgbClr val="52586B"/>
                </a:solidFill>
              </a:rPr>
              <a:t> </a:t>
            </a:r>
            <a:r>
              <a:rPr dirty="0" sz="1100" spc="-10">
                <a:solidFill>
                  <a:srgbClr val="52586B"/>
                </a:solidFill>
              </a:rPr>
              <a:t>Processing:</a:t>
            </a:r>
            <a:r>
              <a:rPr dirty="0" sz="1100" spc="-6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Automatic</a:t>
            </a:r>
            <a:r>
              <a:rPr dirty="0" sz="1100" spc="-2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selection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of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optimal</a:t>
            </a:r>
            <a:r>
              <a:rPr dirty="0" sz="1100" spc="-2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strategies</a:t>
            </a:r>
            <a:r>
              <a:rPr dirty="0" sz="1100" spc="-2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for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diverse</a:t>
            </a:r>
            <a:r>
              <a:rPr dirty="0" sz="1100" spc="-2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CSV</a:t>
            </a:r>
            <a:r>
              <a:rPr dirty="0" sz="1100" spc="-35">
                <a:solidFill>
                  <a:srgbClr val="52586B"/>
                </a:solidFill>
              </a:rPr>
              <a:t> </a:t>
            </a:r>
            <a:r>
              <a:rPr dirty="0" sz="1100" spc="-10">
                <a:solidFill>
                  <a:srgbClr val="52586B"/>
                </a:solidFill>
              </a:rPr>
              <a:t>data.</a:t>
            </a:r>
            <a:endParaRPr sz="1100"/>
          </a:p>
          <a:p>
            <a:pPr marL="176530" indent="-6223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52586B"/>
                </a:solidFill>
              </a:rPr>
              <a:t>Powerful</a:t>
            </a:r>
            <a:r>
              <a:rPr dirty="0" sz="1100" spc="-2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Hybrid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Queries:</a:t>
            </a:r>
            <a:r>
              <a:rPr dirty="0" sz="1100" spc="-2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Complex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user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queries</a:t>
            </a:r>
            <a:r>
              <a:rPr dirty="0" sz="1100" spc="-2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with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precise</a:t>
            </a:r>
            <a:r>
              <a:rPr dirty="0" sz="1100" spc="-2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metadata-based</a:t>
            </a:r>
            <a:r>
              <a:rPr dirty="0" sz="1100" spc="-10">
                <a:solidFill>
                  <a:srgbClr val="52586B"/>
                </a:solidFill>
              </a:rPr>
              <a:t> filtering.</a:t>
            </a:r>
            <a:endParaRPr sz="1100"/>
          </a:p>
          <a:p>
            <a:pPr marL="176530" indent="-6223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1100" spc="-10">
                <a:solidFill>
                  <a:srgbClr val="52586B"/>
                </a:solidFill>
              </a:rPr>
              <a:t>Production-</a:t>
            </a:r>
            <a:r>
              <a:rPr dirty="0" sz="1100">
                <a:solidFill>
                  <a:srgbClr val="52586B"/>
                </a:solidFill>
              </a:rPr>
              <a:t>Ready: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Robust,</a:t>
            </a:r>
            <a:r>
              <a:rPr dirty="0" sz="1100" spc="-1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observable,</a:t>
            </a:r>
            <a:r>
              <a:rPr dirty="0" sz="1100" spc="-1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and</a:t>
            </a:r>
            <a:r>
              <a:rPr dirty="0" sz="1100" spc="-1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maintainable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system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suitable</a:t>
            </a:r>
            <a:r>
              <a:rPr dirty="0" sz="1100" spc="-1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for</a:t>
            </a:r>
            <a:r>
              <a:rPr dirty="0" sz="1100" spc="-1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real-world</a:t>
            </a:r>
            <a:r>
              <a:rPr dirty="0" sz="1100" spc="-5">
                <a:solidFill>
                  <a:srgbClr val="52586B"/>
                </a:solidFill>
              </a:rPr>
              <a:t> </a:t>
            </a:r>
            <a:r>
              <a:rPr dirty="0" sz="1100" spc="-10">
                <a:solidFill>
                  <a:srgbClr val="52586B"/>
                </a:solidFill>
              </a:rPr>
              <a:t>deployment.</a:t>
            </a:r>
            <a:endParaRPr sz="1100"/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100"/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52586B"/>
                </a:solidFill>
              </a:rPr>
              <a:t>Thank</a:t>
            </a:r>
            <a:r>
              <a:rPr dirty="0" sz="1100" spc="-10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you</a:t>
            </a:r>
            <a:r>
              <a:rPr dirty="0" sz="1100" spc="-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for</a:t>
            </a:r>
            <a:r>
              <a:rPr dirty="0" sz="1100" spc="-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your</a:t>
            </a:r>
            <a:r>
              <a:rPr dirty="0" sz="1100" spc="-5">
                <a:solidFill>
                  <a:srgbClr val="52586B"/>
                </a:solidFill>
              </a:rPr>
              <a:t> </a:t>
            </a:r>
            <a:r>
              <a:rPr dirty="0" sz="1100">
                <a:solidFill>
                  <a:srgbClr val="52586B"/>
                </a:solidFill>
              </a:rPr>
              <a:t>attention.</a:t>
            </a:r>
            <a:r>
              <a:rPr dirty="0" sz="1100" spc="-5">
                <a:solidFill>
                  <a:srgbClr val="52586B"/>
                </a:solidFill>
              </a:rPr>
              <a:t> </a:t>
            </a:r>
            <a:r>
              <a:rPr dirty="0" sz="1100" spc="-10">
                <a:solidFill>
                  <a:srgbClr val="52586B"/>
                </a:solidFill>
              </a:rPr>
              <a:t>Questions?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3418" y="914190"/>
            <a:ext cx="719963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/>
              <a:t>Problem</a:t>
            </a:r>
            <a:r>
              <a:rPr dirty="0" sz="2800" spc="-75"/>
              <a:t> </a:t>
            </a:r>
            <a:r>
              <a:rPr dirty="0" sz="2800"/>
              <a:t>Statement:</a:t>
            </a:r>
            <a:r>
              <a:rPr dirty="0" sz="2800" spc="-75"/>
              <a:t> </a:t>
            </a:r>
            <a:r>
              <a:rPr dirty="0" sz="2800"/>
              <a:t>Challenges</a:t>
            </a:r>
            <a:r>
              <a:rPr dirty="0" sz="2800" spc="-70"/>
              <a:t> </a:t>
            </a:r>
            <a:r>
              <a:rPr dirty="0" sz="2800"/>
              <a:t>with</a:t>
            </a:r>
            <a:r>
              <a:rPr dirty="0" sz="2800" spc="-75"/>
              <a:t> </a:t>
            </a:r>
            <a:r>
              <a:rPr dirty="0" sz="2800"/>
              <a:t>CSV</a:t>
            </a:r>
            <a:r>
              <a:rPr dirty="0" sz="2800" spc="-70"/>
              <a:t> </a:t>
            </a:r>
            <a:r>
              <a:rPr dirty="0" sz="2800" spc="-20"/>
              <a:t>Data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483418" y="1587113"/>
            <a:ext cx="7654925" cy="2425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>
                <a:solidFill>
                  <a:srgbClr val="373B48"/>
                </a:solidFill>
                <a:latin typeface="Times New Roman"/>
                <a:cs typeface="Times New Roman"/>
              </a:rPr>
              <a:t>The</a:t>
            </a:r>
            <a:r>
              <a:rPr dirty="0" sz="2200" spc="-4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73B48"/>
                </a:solidFill>
                <a:latin typeface="Times New Roman"/>
                <a:cs typeface="Times New Roman"/>
              </a:rPr>
              <a:t>Challenge</a:t>
            </a:r>
            <a:r>
              <a:rPr dirty="0" sz="2200" spc="-4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73B48"/>
                </a:solidFill>
                <a:latin typeface="Times New Roman"/>
                <a:cs typeface="Times New Roman"/>
              </a:rPr>
              <a:t>with</a:t>
            </a:r>
            <a:r>
              <a:rPr dirty="0" sz="2200" spc="-35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73B48"/>
                </a:solidFill>
                <a:latin typeface="Times New Roman"/>
                <a:cs typeface="Times New Roman"/>
              </a:rPr>
              <a:t>CSV</a:t>
            </a:r>
            <a:r>
              <a:rPr dirty="0" sz="2200" spc="-7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373B48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176530" marR="5080" indent="-62230">
              <a:lnSpc>
                <a:spcPct val="162900"/>
              </a:lnSpc>
              <a:spcBef>
                <a:spcPts val="960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Manual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&amp;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Inefficient: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Traditional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CSV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processing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struggles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with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complexities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such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as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commas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within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values,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varying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delimiters,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and 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	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multi-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line</a:t>
            </a:r>
            <a:r>
              <a:rPr dirty="0" sz="1100" spc="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entries.</a:t>
            </a:r>
            <a:endParaRPr sz="1100">
              <a:latin typeface="Times New Roman"/>
              <a:cs typeface="Times New Roman"/>
            </a:endParaRPr>
          </a:p>
          <a:p>
            <a:pPr marL="176530" indent="-6223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Poor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Searchability: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Simple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keyword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searches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do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not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capture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user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intent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or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semantic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meaning,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resulting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in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irrelevant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results.</a:t>
            </a:r>
            <a:endParaRPr sz="1100">
              <a:latin typeface="Times New Roman"/>
              <a:cs typeface="Times New Roman"/>
            </a:endParaRPr>
          </a:p>
          <a:p>
            <a:pPr marL="176530" indent="-62230">
              <a:lnSpc>
                <a:spcPct val="100000"/>
              </a:lnSpc>
              <a:spcBef>
                <a:spcPts val="855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One-Size-Fits-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None: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Basic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chunking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techniques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generate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poorly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sized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text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fragments,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limiting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retrieval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relevance.</a:t>
            </a:r>
            <a:endParaRPr sz="1100">
              <a:latin typeface="Times New Roman"/>
              <a:cs typeface="Times New Roman"/>
            </a:endParaRPr>
          </a:p>
          <a:p>
            <a:pPr marL="176530" marR="120014" indent="-62230">
              <a:lnSpc>
                <a:spcPct val="162900"/>
              </a:lnSpc>
              <a:spcBef>
                <a:spcPts val="25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Lack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of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Insight:</a:t>
            </a:r>
            <a:r>
              <a:rPr dirty="0" sz="11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Valuable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metadata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like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sentiment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or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entity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recognition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within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rows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is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often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neglected,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restricting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advanced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filtering 	capabilities.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This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slide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highlights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fundamental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pain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points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that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hinder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efficient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data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utilization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from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CSV</a:t>
            </a:r>
            <a:r>
              <a:rPr dirty="0" sz="1100" spc="-4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files.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44" y="988820"/>
            <a:ext cx="3878579" cy="830580"/>
          </a:xfrm>
          <a:prstGeom prst="rect"/>
        </p:spPr>
        <p:txBody>
          <a:bodyPr wrap="square" lIns="0" tIns="65405" rIns="0" bIns="0" rtlCol="0" vert="horz">
            <a:spAutoFit/>
          </a:bodyPr>
          <a:lstStyle/>
          <a:p>
            <a:pPr marL="12700" marR="5080">
              <a:lnSpc>
                <a:spcPts val="2980"/>
              </a:lnSpc>
              <a:spcBef>
                <a:spcPts val="515"/>
              </a:spcBef>
            </a:pPr>
            <a:r>
              <a:rPr dirty="0" sz="2800" spc="-30"/>
              <a:t>Tech</a:t>
            </a:r>
            <a:r>
              <a:rPr dirty="0" sz="2800" spc="-114"/>
              <a:t> </a:t>
            </a:r>
            <a:r>
              <a:rPr dirty="0" sz="2800"/>
              <a:t>Stack:</a:t>
            </a:r>
            <a:r>
              <a:rPr dirty="0" sz="2800" spc="-110"/>
              <a:t> </a:t>
            </a:r>
            <a:r>
              <a:rPr dirty="0" sz="2800" spc="-15"/>
              <a:t>Open-</a:t>
            </a:r>
            <a:r>
              <a:rPr dirty="0" sz="2800" spc="-10"/>
              <a:t>Source Foundations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553060" y="1926165"/>
            <a:ext cx="3284220" cy="147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590">
              <a:lnSpc>
                <a:spcPct val="120000"/>
              </a:lnSpc>
              <a:spcBef>
                <a:spcPts val="100"/>
              </a:spcBef>
            </a:pP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All</a:t>
            </a:r>
            <a:r>
              <a:rPr dirty="0" sz="15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tools</a:t>
            </a:r>
            <a:r>
              <a:rPr dirty="0" sz="15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are</a:t>
            </a:r>
            <a:r>
              <a:rPr dirty="0" sz="1500" spc="-10">
                <a:solidFill>
                  <a:srgbClr val="52586B"/>
                </a:solidFill>
                <a:latin typeface="Times New Roman"/>
                <a:cs typeface="Times New Roman"/>
              </a:rPr>
              <a:t> open-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source</a:t>
            </a:r>
            <a:r>
              <a:rPr dirty="0" sz="15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5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52586B"/>
                </a:solidFill>
                <a:latin typeface="Times New Roman"/>
                <a:cs typeface="Times New Roman"/>
              </a:rPr>
              <a:t>installable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via</a:t>
            </a:r>
            <a:r>
              <a:rPr dirty="0" sz="15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pip,</a:t>
            </a:r>
            <a:r>
              <a:rPr dirty="0" sz="15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except</a:t>
            </a:r>
            <a:r>
              <a:rPr dirty="0" sz="15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monitoring</a:t>
            </a:r>
            <a:r>
              <a:rPr dirty="0" sz="15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tools</a:t>
            </a:r>
            <a:r>
              <a:rPr dirty="0" sz="15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which</a:t>
            </a:r>
            <a:r>
              <a:rPr dirty="0" sz="15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 spc="-25">
                <a:solidFill>
                  <a:srgbClr val="52586B"/>
                </a:solidFill>
                <a:latin typeface="Times New Roman"/>
                <a:cs typeface="Times New Roman"/>
              </a:rPr>
              <a:t>run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as</a:t>
            </a:r>
            <a:r>
              <a:rPr dirty="0" sz="15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separate</a:t>
            </a:r>
            <a:r>
              <a:rPr dirty="0" sz="15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52586B"/>
                </a:solidFill>
                <a:latin typeface="Times New Roman"/>
                <a:cs typeface="Times New Roman"/>
              </a:rPr>
              <a:t>services.</a:t>
            </a: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20000"/>
              </a:lnSpc>
              <a:spcBef>
                <a:spcPts val="645"/>
              </a:spcBef>
            </a:pP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This</a:t>
            </a:r>
            <a:r>
              <a:rPr dirty="0" sz="15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stack</a:t>
            </a:r>
            <a:r>
              <a:rPr dirty="0" sz="15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supports</a:t>
            </a:r>
            <a:r>
              <a:rPr dirty="0" sz="15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scalable,</a:t>
            </a:r>
            <a:r>
              <a:rPr dirty="0" sz="15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52586B"/>
                </a:solidFill>
                <a:latin typeface="Times New Roman"/>
                <a:cs typeface="Times New Roman"/>
              </a:rPr>
              <a:t>maintainable,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5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extensible</a:t>
            </a:r>
            <a:r>
              <a:rPr dirty="0" sz="15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52586B"/>
                </a:solidFill>
                <a:latin typeface="Times New Roman"/>
                <a:cs typeface="Times New Roman"/>
              </a:rPr>
              <a:t>pipeline</a:t>
            </a:r>
            <a:r>
              <a:rPr dirty="0" sz="15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52586B"/>
                </a:solidFill>
                <a:latin typeface="Times New Roman"/>
                <a:cs typeface="Times New Roman"/>
              </a:rPr>
              <a:t>development.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35894" y="1312661"/>
            <a:ext cx="3173730" cy="2086610"/>
            <a:chOff x="4635894" y="1312661"/>
            <a:chExt cx="3173730" cy="2086610"/>
          </a:xfrm>
        </p:grpSpPr>
        <p:sp>
          <p:nvSpPr>
            <p:cNvPr id="5" name="object 5" descr=""/>
            <p:cNvSpPr/>
            <p:nvPr/>
          </p:nvSpPr>
          <p:spPr>
            <a:xfrm>
              <a:off x="4640656" y="1317424"/>
              <a:ext cx="3164205" cy="2077085"/>
            </a:xfrm>
            <a:custGeom>
              <a:avLst/>
              <a:gdLst/>
              <a:ahLst/>
              <a:cxnLst/>
              <a:rect l="l" t="t" r="r" b="b"/>
              <a:pathLst>
                <a:path w="3164204" h="2077085">
                  <a:moveTo>
                    <a:pt x="0" y="33353"/>
                  </a:moveTo>
                  <a:lnTo>
                    <a:pt x="2621" y="20370"/>
                  </a:lnTo>
                  <a:lnTo>
                    <a:pt x="9768" y="9768"/>
                  </a:lnTo>
                  <a:lnTo>
                    <a:pt x="20370" y="2621"/>
                  </a:lnTo>
                  <a:lnTo>
                    <a:pt x="33353" y="0"/>
                  </a:lnTo>
                  <a:lnTo>
                    <a:pt x="3130553" y="0"/>
                  </a:lnTo>
                  <a:lnTo>
                    <a:pt x="3163260" y="26816"/>
                  </a:lnTo>
                  <a:lnTo>
                    <a:pt x="3163907" y="33353"/>
                  </a:lnTo>
                  <a:lnTo>
                    <a:pt x="3163907" y="2043453"/>
                  </a:lnTo>
                  <a:lnTo>
                    <a:pt x="3161286" y="2056436"/>
                  </a:lnTo>
                  <a:lnTo>
                    <a:pt x="3154138" y="2067037"/>
                  </a:lnTo>
                  <a:lnTo>
                    <a:pt x="3143536" y="2074185"/>
                  </a:lnTo>
                  <a:lnTo>
                    <a:pt x="3130553" y="2076806"/>
                  </a:lnTo>
                  <a:lnTo>
                    <a:pt x="33353" y="2076806"/>
                  </a:lnTo>
                  <a:lnTo>
                    <a:pt x="20370" y="2074185"/>
                  </a:lnTo>
                  <a:lnTo>
                    <a:pt x="9768" y="2067037"/>
                  </a:lnTo>
                  <a:lnTo>
                    <a:pt x="2621" y="2056436"/>
                  </a:lnTo>
                  <a:lnTo>
                    <a:pt x="0" y="2043453"/>
                  </a:lnTo>
                  <a:lnTo>
                    <a:pt x="0" y="3335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644466" y="1321234"/>
              <a:ext cx="3156585" cy="230504"/>
            </a:xfrm>
            <a:custGeom>
              <a:avLst/>
              <a:gdLst/>
              <a:ahLst/>
              <a:cxnLst/>
              <a:rect l="l" t="t" r="r" b="b"/>
              <a:pathLst>
                <a:path w="3156584" h="230505">
                  <a:moveTo>
                    <a:pt x="3156287" y="229909"/>
                  </a:moveTo>
                  <a:lnTo>
                    <a:pt x="0" y="229909"/>
                  </a:lnTo>
                  <a:lnTo>
                    <a:pt x="0" y="0"/>
                  </a:lnTo>
                  <a:lnTo>
                    <a:pt x="3156287" y="0"/>
                  </a:lnTo>
                  <a:lnTo>
                    <a:pt x="3156287" y="229909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711181" y="1354889"/>
            <a:ext cx="237807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2580" algn="l"/>
              </a:tabLst>
            </a:pPr>
            <a:r>
              <a:rPr dirty="0" sz="1000" spc="-10" b="1">
                <a:solidFill>
                  <a:srgbClr val="52586B"/>
                </a:solidFill>
                <a:latin typeface="Times New Roman"/>
                <a:cs typeface="Times New Roman"/>
              </a:rPr>
              <a:t>Component</a:t>
            </a:r>
            <a:r>
              <a:rPr dirty="0" sz="1000" b="1">
                <a:solidFill>
                  <a:srgbClr val="52586B"/>
                </a:solidFill>
                <a:latin typeface="Times New Roman"/>
                <a:cs typeface="Times New Roman"/>
              </a:rPr>
              <a:t>	Primary</a:t>
            </a:r>
            <a:r>
              <a:rPr dirty="0" sz="1000" spc="-6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 b="1">
                <a:solidFill>
                  <a:srgbClr val="52586B"/>
                </a:solidFill>
                <a:latin typeface="Times New Roman"/>
                <a:cs typeface="Times New Roman"/>
              </a:rPr>
              <a:t>Tools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644466" y="1551143"/>
            <a:ext cx="3156585" cy="230504"/>
          </a:xfrm>
          <a:prstGeom prst="rect">
            <a:avLst/>
          </a:prstGeom>
          <a:solidFill>
            <a:srgbClr val="000000">
              <a:alpha val="3921"/>
            </a:srgbClr>
          </a:solidFill>
        </p:spPr>
        <p:txBody>
          <a:bodyPr wrap="square" lIns="0" tIns="4762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375"/>
              </a:spcBef>
              <a:tabLst>
                <a:tab pos="1659255" algn="l"/>
              </a:tabLst>
            </a:pP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Core</a:t>
            </a:r>
            <a:r>
              <a:rPr dirty="0" sz="700" spc="-3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Framework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	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LangChain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644466" y="1781053"/>
            <a:ext cx="3156585" cy="230504"/>
          </a:xfrm>
          <a:custGeom>
            <a:avLst/>
            <a:gdLst/>
            <a:ahLst/>
            <a:cxnLst/>
            <a:rect l="l" t="t" r="r" b="b"/>
            <a:pathLst>
              <a:path w="3156584" h="230505">
                <a:moveTo>
                  <a:pt x="3156287" y="229909"/>
                </a:moveTo>
                <a:lnTo>
                  <a:pt x="0" y="229909"/>
                </a:lnTo>
                <a:lnTo>
                  <a:pt x="0" y="0"/>
                </a:lnTo>
                <a:lnTo>
                  <a:pt x="3156287" y="0"/>
                </a:lnTo>
                <a:lnTo>
                  <a:pt x="3156287" y="229909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4711181" y="1816232"/>
            <a:ext cx="251460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2580" algn="l"/>
              </a:tabLst>
            </a:pP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Data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 Processing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	Pandas,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BeautifulSoup4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644466" y="2010962"/>
            <a:ext cx="3156585" cy="230504"/>
          </a:xfrm>
          <a:prstGeom prst="rect">
            <a:avLst/>
          </a:prstGeom>
          <a:solidFill>
            <a:srgbClr val="000000">
              <a:alpha val="3921"/>
            </a:srgbClr>
          </a:solidFill>
        </p:spPr>
        <p:txBody>
          <a:bodyPr wrap="square" lIns="0" tIns="4762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375"/>
              </a:spcBef>
              <a:tabLst>
                <a:tab pos="1659255" algn="l"/>
              </a:tabLst>
            </a:pP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NLP</a:t>
            </a:r>
            <a:r>
              <a:rPr dirty="0" sz="700" spc="-3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&amp;</a:t>
            </a:r>
            <a:r>
              <a:rPr dirty="0" sz="700" spc="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Enrichment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	spaCy</a:t>
            </a:r>
            <a:r>
              <a:rPr dirty="0" sz="700" spc="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(NER), </a:t>
            </a:r>
            <a:r>
              <a:rPr dirty="0" sz="700" spc="-20" b="1">
                <a:solidFill>
                  <a:srgbClr val="52586B"/>
                </a:solidFill>
                <a:latin typeface="Times New Roman"/>
                <a:cs typeface="Times New Roman"/>
              </a:rPr>
              <a:t>TextBlob</a:t>
            </a:r>
            <a:r>
              <a:rPr dirty="0" sz="700" spc="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(Sentiment)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644466" y="2240872"/>
            <a:ext cx="3156585" cy="230504"/>
          </a:xfrm>
          <a:custGeom>
            <a:avLst/>
            <a:gdLst/>
            <a:ahLst/>
            <a:cxnLst/>
            <a:rect l="l" t="t" r="r" b="b"/>
            <a:pathLst>
              <a:path w="3156584" h="230505">
                <a:moveTo>
                  <a:pt x="3156287" y="229909"/>
                </a:moveTo>
                <a:lnTo>
                  <a:pt x="0" y="229909"/>
                </a:lnTo>
                <a:lnTo>
                  <a:pt x="0" y="0"/>
                </a:lnTo>
                <a:lnTo>
                  <a:pt x="3156287" y="0"/>
                </a:lnTo>
                <a:lnTo>
                  <a:pt x="3156287" y="229909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711181" y="2276051"/>
            <a:ext cx="256413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2580" algn="l"/>
              </a:tabLst>
            </a:pP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Chunking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	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LangChain</a:t>
            </a:r>
            <a:r>
              <a:rPr dirty="0" sz="700" spc="1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20" b="1">
                <a:solidFill>
                  <a:srgbClr val="52586B"/>
                </a:solidFill>
                <a:latin typeface="Times New Roman"/>
                <a:cs typeface="Times New Roman"/>
              </a:rPr>
              <a:t>Text</a:t>
            </a:r>
            <a:r>
              <a:rPr dirty="0" sz="700" spc="3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Splitters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644466" y="2470782"/>
            <a:ext cx="3156585" cy="230504"/>
          </a:xfrm>
          <a:prstGeom prst="rect">
            <a:avLst/>
          </a:prstGeom>
          <a:solidFill>
            <a:srgbClr val="000000">
              <a:alpha val="3921"/>
            </a:srgbClr>
          </a:solidFill>
        </p:spPr>
        <p:txBody>
          <a:bodyPr wrap="square" lIns="0" tIns="4762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375"/>
              </a:spcBef>
              <a:tabLst>
                <a:tab pos="1659255" algn="l"/>
              </a:tabLst>
            </a:pP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Embedding</a:t>
            </a:r>
            <a:r>
              <a:rPr dirty="0" sz="700" spc="-4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Model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	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Sentence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Transformers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644466" y="2700691"/>
            <a:ext cx="3156585" cy="230504"/>
          </a:xfrm>
          <a:custGeom>
            <a:avLst/>
            <a:gdLst/>
            <a:ahLst/>
            <a:cxnLst/>
            <a:rect l="l" t="t" r="r" b="b"/>
            <a:pathLst>
              <a:path w="3156584" h="230505">
                <a:moveTo>
                  <a:pt x="3156287" y="229909"/>
                </a:moveTo>
                <a:lnTo>
                  <a:pt x="0" y="229909"/>
                </a:lnTo>
                <a:lnTo>
                  <a:pt x="0" y="0"/>
                </a:lnTo>
                <a:lnTo>
                  <a:pt x="3156287" y="0"/>
                </a:lnTo>
                <a:lnTo>
                  <a:pt x="3156287" y="229909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4711181" y="2735871"/>
            <a:ext cx="204279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2580" algn="l"/>
              </a:tabLst>
            </a:pPr>
            <a:r>
              <a:rPr dirty="0" sz="700" spc="-20" b="1">
                <a:solidFill>
                  <a:srgbClr val="52586B"/>
                </a:solidFill>
                <a:latin typeface="Times New Roman"/>
                <a:cs typeface="Times New Roman"/>
              </a:rPr>
              <a:t>Vector</a:t>
            </a:r>
            <a:r>
              <a:rPr dirty="0" sz="700" spc="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Database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	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ChromaDB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644466" y="2930601"/>
            <a:ext cx="3156585" cy="230504"/>
          </a:xfrm>
          <a:prstGeom prst="rect">
            <a:avLst/>
          </a:prstGeom>
          <a:solidFill>
            <a:srgbClr val="000000">
              <a:alpha val="3921"/>
            </a:srgbClr>
          </a:solidFill>
        </p:spPr>
        <p:txBody>
          <a:bodyPr wrap="square" lIns="0" tIns="47625" rIns="0" bIns="0" rtlCol="0" vert="horz">
            <a:spAutoFit/>
          </a:bodyPr>
          <a:lstStyle/>
          <a:p>
            <a:pPr marL="79375">
              <a:lnSpc>
                <a:spcPct val="100000"/>
              </a:lnSpc>
              <a:spcBef>
                <a:spcPts val="375"/>
              </a:spcBef>
              <a:tabLst>
                <a:tab pos="1659255" algn="l"/>
              </a:tabLst>
            </a:pP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UI/API</a:t>
            </a:r>
            <a:r>
              <a:rPr dirty="0" sz="700" spc="-3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Framework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	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Streamlit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4644466" y="3160511"/>
            <a:ext cx="3156585" cy="230504"/>
          </a:xfrm>
          <a:custGeom>
            <a:avLst/>
            <a:gdLst/>
            <a:ahLst/>
            <a:cxnLst/>
            <a:rect l="l" t="t" r="r" b="b"/>
            <a:pathLst>
              <a:path w="3156584" h="230504">
                <a:moveTo>
                  <a:pt x="3156287" y="229909"/>
                </a:moveTo>
                <a:lnTo>
                  <a:pt x="0" y="229909"/>
                </a:lnTo>
                <a:lnTo>
                  <a:pt x="0" y="0"/>
                </a:lnTo>
                <a:lnTo>
                  <a:pt x="3156287" y="0"/>
                </a:lnTo>
                <a:lnTo>
                  <a:pt x="3156287" y="229909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711181" y="3195690"/>
            <a:ext cx="26460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2580" algn="l"/>
              </a:tabLst>
            </a:pP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Monitoring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	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Prometheus,</a:t>
            </a:r>
            <a:r>
              <a:rPr dirty="0" sz="700" spc="25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b="1">
                <a:solidFill>
                  <a:srgbClr val="52586B"/>
                </a:solidFill>
                <a:latin typeface="Times New Roman"/>
                <a:cs typeface="Times New Roman"/>
              </a:rPr>
              <a:t>Loki,</a:t>
            </a:r>
            <a:r>
              <a:rPr dirty="0" sz="700" spc="30" b="1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700" spc="-10" b="1">
                <a:solidFill>
                  <a:srgbClr val="52586B"/>
                </a:solidFill>
                <a:latin typeface="Times New Roman"/>
                <a:cs typeface="Times New Roman"/>
              </a:rPr>
              <a:t>Grafana</a:t>
            </a:r>
            <a:endParaRPr sz="7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11" y="373560"/>
            <a:ext cx="3636645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/>
              <a:t>Solution</a:t>
            </a:r>
            <a:r>
              <a:rPr dirty="0" sz="2200" spc="-15"/>
              <a:t> </a:t>
            </a:r>
            <a:r>
              <a:rPr dirty="0" sz="2200" spc="-20"/>
              <a:t>Overview:</a:t>
            </a:r>
            <a:r>
              <a:rPr dirty="0" sz="2200" spc="-125"/>
              <a:t> </a:t>
            </a:r>
            <a:r>
              <a:rPr dirty="0" sz="2200"/>
              <a:t>A</a:t>
            </a:r>
            <a:r>
              <a:rPr dirty="0" sz="2200" spc="-10"/>
              <a:t> Layered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350511" y="890528"/>
            <a:ext cx="3927475" cy="3543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10" b="1">
                <a:solidFill>
                  <a:srgbClr val="373B48"/>
                </a:solidFill>
                <a:latin typeface="Times New Roman"/>
                <a:cs typeface="Times New Roman"/>
              </a:rPr>
              <a:t>Intelligent</a:t>
            </a:r>
            <a:r>
              <a:rPr dirty="0" sz="2200" spc="-114" b="1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2200" spc="-10" b="1">
                <a:solidFill>
                  <a:srgbClr val="373B48"/>
                </a:solidFill>
                <a:latin typeface="Times New Roman"/>
                <a:cs typeface="Times New Roman"/>
              </a:rPr>
              <a:t>Architecture</a:t>
            </a:r>
            <a:endParaRPr sz="2200">
              <a:latin typeface="Times New Roman"/>
              <a:cs typeface="Times New Roman"/>
            </a:endParaRPr>
          </a:p>
          <a:p>
            <a:pPr marL="12700" marR="376555">
              <a:lnSpc>
                <a:spcPct val="158900"/>
              </a:lnSpc>
              <a:spcBef>
                <a:spcPts val="210"/>
              </a:spcBef>
            </a:pPr>
            <a:r>
              <a:rPr dirty="0" sz="1800">
                <a:solidFill>
                  <a:srgbClr val="373B48"/>
                </a:solidFill>
                <a:latin typeface="Times New Roman"/>
                <a:cs typeface="Times New Roman"/>
              </a:rPr>
              <a:t>Automated</a:t>
            </a:r>
            <a:r>
              <a:rPr dirty="0" sz="1800" spc="-6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B48"/>
                </a:solidFill>
                <a:latin typeface="Times New Roman"/>
                <a:cs typeface="Times New Roman"/>
              </a:rPr>
              <a:t>Pipeline</a:t>
            </a:r>
            <a:r>
              <a:rPr dirty="0" sz="1800" spc="-6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B48"/>
                </a:solidFill>
                <a:latin typeface="Times New Roman"/>
                <a:cs typeface="Times New Roman"/>
              </a:rPr>
              <a:t>from</a:t>
            </a:r>
            <a:r>
              <a:rPr dirty="0" sz="1800" spc="-6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B48"/>
                </a:solidFill>
                <a:latin typeface="Times New Roman"/>
                <a:cs typeface="Times New Roman"/>
              </a:rPr>
              <a:t>Raw</a:t>
            </a:r>
            <a:r>
              <a:rPr dirty="0" sz="1800" spc="-6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373B48"/>
                </a:solidFill>
                <a:latin typeface="Times New Roman"/>
                <a:cs typeface="Times New Roman"/>
              </a:rPr>
              <a:t>CSV</a:t>
            </a:r>
            <a:r>
              <a:rPr dirty="0" sz="1800" spc="-9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373B48"/>
                </a:solidFill>
                <a:latin typeface="Times New Roman"/>
                <a:cs typeface="Times New Roman"/>
              </a:rPr>
              <a:t>to </a:t>
            </a:r>
            <a:r>
              <a:rPr dirty="0" sz="1800">
                <a:solidFill>
                  <a:srgbClr val="373B48"/>
                </a:solidFill>
                <a:latin typeface="Times New Roman"/>
                <a:cs typeface="Times New Roman"/>
              </a:rPr>
              <a:t>Semantic</a:t>
            </a:r>
            <a:r>
              <a:rPr dirty="0" sz="1800" spc="-11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373B48"/>
                </a:solidFill>
                <a:latin typeface="Times New Roman"/>
                <a:cs typeface="Times New Roman"/>
              </a:rPr>
              <a:t>Search</a:t>
            </a:r>
            <a:endParaRPr sz="1800">
              <a:latin typeface="Times New Roman"/>
              <a:cs typeface="Times New Roman"/>
            </a:endParaRPr>
          </a:p>
          <a:p>
            <a:pPr marL="203200" marR="911225" indent="-67310">
              <a:lnSpc>
                <a:spcPct val="142500"/>
              </a:lnSpc>
              <a:spcBef>
                <a:spcPts val="425"/>
              </a:spcBef>
              <a:buFont typeface="Arial MT"/>
              <a:buChar char="•"/>
              <a:tabLst>
                <a:tab pos="203200" algn="l"/>
              </a:tabLst>
            </a:pP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End-to-End</a:t>
            </a:r>
            <a:r>
              <a:rPr dirty="0" sz="1200" spc="-7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Automation:</a:t>
            </a:r>
            <a:r>
              <a:rPr dirty="0" sz="12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Ingest,</a:t>
            </a:r>
            <a:r>
              <a:rPr dirty="0" sz="12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clean,</a:t>
            </a:r>
            <a:r>
              <a:rPr dirty="0" sz="12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chunk,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2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transform</a:t>
            </a:r>
            <a:r>
              <a:rPr dirty="0" sz="12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CSV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data</a:t>
            </a:r>
            <a:r>
              <a:rPr dirty="0" sz="12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seamlessly.</a:t>
            </a:r>
            <a:endParaRPr sz="1200">
              <a:latin typeface="Times New Roman"/>
              <a:cs typeface="Times New Roman"/>
            </a:endParaRPr>
          </a:p>
          <a:p>
            <a:pPr marL="203200" marR="5080" indent="-67310">
              <a:lnSpc>
                <a:spcPct val="142500"/>
              </a:lnSpc>
              <a:spcBef>
                <a:spcPts val="225"/>
              </a:spcBef>
              <a:buFont typeface="Arial MT"/>
              <a:buChar char="•"/>
              <a:tabLst>
                <a:tab pos="203200" algn="l"/>
              </a:tabLst>
            </a:pP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Semantic</a:t>
            </a:r>
            <a:r>
              <a:rPr dirty="0" sz="1200" spc="-7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AI</a:t>
            </a:r>
            <a:r>
              <a:rPr dirty="0" sz="12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Integration:</a:t>
            </a:r>
            <a:r>
              <a:rPr dirty="0" sz="12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Converts</a:t>
            </a:r>
            <a:r>
              <a:rPr dirty="0" sz="12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raw</a:t>
            </a:r>
            <a:r>
              <a:rPr dirty="0" sz="12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text</a:t>
            </a:r>
            <a:r>
              <a:rPr dirty="0" sz="12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into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a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 knowledge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base</a:t>
            </a:r>
            <a:r>
              <a:rPr dirty="0" sz="1200" spc="-4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that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understands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meaning</a:t>
            </a:r>
            <a:r>
              <a:rPr dirty="0" sz="12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12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precise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query</a:t>
            </a:r>
            <a:r>
              <a:rPr dirty="0" sz="12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220345" indent="-66675">
              <a:lnSpc>
                <a:spcPct val="100000"/>
              </a:lnSpc>
              <a:spcBef>
                <a:spcPts val="969"/>
              </a:spcBef>
              <a:buFont typeface="Arial MT"/>
              <a:buChar char="•"/>
              <a:tabLst>
                <a:tab pos="220345" algn="l"/>
              </a:tabLst>
            </a:pP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Fast</a:t>
            </a:r>
            <a:r>
              <a:rPr dirty="0" sz="1200" spc="-7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&amp;</a:t>
            </a:r>
            <a:r>
              <a:rPr dirty="0" sz="1200" spc="-7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Accurate</a:t>
            </a:r>
            <a:r>
              <a:rPr dirty="0" sz="1200" spc="-7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Answers:</a:t>
            </a:r>
            <a:r>
              <a:rPr dirty="0" sz="12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Enables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rapid</a:t>
            </a:r>
            <a:r>
              <a:rPr dirty="0" sz="12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retrieval</a:t>
            </a:r>
            <a:endParaRPr sz="1200">
              <a:latin typeface="Times New Roman"/>
              <a:cs typeface="Times New Roman"/>
            </a:endParaRPr>
          </a:p>
          <a:p>
            <a:pPr marL="194945">
              <a:lnSpc>
                <a:spcPct val="100000"/>
              </a:lnSpc>
              <a:spcBef>
                <a:spcPts val="615"/>
              </a:spcBef>
            </a:pP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of</a:t>
            </a:r>
            <a:r>
              <a:rPr dirty="0" sz="12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relevant</a:t>
            </a:r>
            <a:r>
              <a:rPr dirty="0" sz="12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information</a:t>
            </a:r>
            <a:r>
              <a:rPr dirty="0" sz="12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through</a:t>
            </a:r>
            <a:r>
              <a:rPr dirty="0" sz="12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intelligent</a:t>
            </a:r>
            <a:r>
              <a:rPr dirty="0" sz="12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processing</a:t>
            </a:r>
            <a:r>
              <a:rPr dirty="0" sz="12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layers.</a:t>
            </a:r>
            <a:endParaRPr sz="1200">
              <a:latin typeface="Times New Roman"/>
              <a:cs typeface="Times New Roman"/>
            </a:endParaRPr>
          </a:p>
          <a:p>
            <a:pPr marL="29845" marR="637540">
              <a:lnSpc>
                <a:spcPct val="142500"/>
              </a:lnSpc>
              <a:spcBef>
                <a:spcPts val="550"/>
              </a:spcBef>
            </a:pP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This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architectural</a:t>
            </a:r>
            <a:r>
              <a:rPr dirty="0" sz="12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overview</a:t>
            </a:r>
            <a:r>
              <a:rPr dirty="0" sz="12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sets</a:t>
            </a:r>
            <a:r>
              <a:rPr dirty="0" sz="12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the</a:t>
            </a:r>
            <a:r>
              <a:rPr dirty="0" sz="12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stage</a:t>
            </a:r>
            <a:r>
              <a:rPr dirty="0" sz="12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12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detailed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exploration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of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each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52586B"/>
                </a:solidFill>
                <a:latin typeface="Times New Roman"/>
                <a:cs typeface="Times New Roman"/>
              </a:rPr>
              <a:t>processing</a:t>
            </a:r>
            <a:r>
              <a:rPr dirty="0" sz="12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52586B"/>
                </a:solidFill>
                <a:latin typeface="Times New Roman"/>
                <a:cs typeface="Times New Roman"/>
              </a:rPr>
              <a:t>layer.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6300" y="133739"/>
            <a:ext cx="4062166" cy="47098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050" rIns="0" bIns="0" rtlCol="0" vert="horz">
            <a:spAutoFit/>
          </a:bodyPr>
          <a:lstStyle/>
          <a:p>
            <a:pPr marL="12700" marR="5080">
              <a:lnSpc>
                <a:spcPct val="124600"/>
              </a:lnSpc>
              <a:spcBef>
                <a:spcPts val="150"/>
              </a:spcBef>
            </a:pPr>
            <a:r>
              <a:rPr dirty="0" sz="2500" spc="-10"/>
              <a:t>Architecture</a:t>
            </a:r>
            <a:r>
              <a:rPr dirty="0" sz="2500" spc="-50"/>
              <a:t> </a:t>
            </a:r>
            <a:r>
              <a:rPr dirty="0" sz="2500"/>
              <a:t>Layer</a:t>
            </a:r>
            <a:r>
              <a:rPr dirty="0" sz="2500" spc="-50"/>
              <a:t> </a:t>
            </a:r>
            <a:r>
              <a:rPr dirty="0" sz="2500"/>
              <a:t>1:</a:t>
            </a:r>
            <a:r>
              <a:rPr dirty="0" sz="2500" spc="-50"/>
              <a:t> </a:t>
            </a:r>
            <a:r>
              <a:rPr dirty="0" sz="2500" spc="-25"/>
              <a:t>CSV </a:t>
            </a:r>
            <a:r>
              <a:rPr dirty="0" sz="2500"/>
              <a:t>Reader</a:t>
            </a:r>
            <a:r>
              <a:rPr dirty="0" sz="2500" spc="-15"/>
              <a:t> </a:t>
            </a:r>
            <a:r>
              <a:rPr dirty="0" sz="2500"/>
              <a:t>&amp;</a:t>
            </a:r>
            <a:r>
              <a:rPr dirty="0" sz="2500" spc="-10"/>
              <a:t> Preprocessing </a:t>
            </a:r>
            <a:r>
              <a:rPr dirty="0" sz="2000" b="0">
                <a:latin typeface="Times New Roman"/>
                <a:cs typeface="Times New Roman"/>
              </a:rPr>
              <a:t>Purpose: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Reliable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Parsing</a:t>
            </a:r>
            <a:r>
              <a:rPr dirty="0" sz="2000" spc="-20" b="0">
                <a:latin typeface="Times New Roman"/>
                <a:cs typeface="Times New Roman"/>
              </a:rPr>
              <a:t> </a:t>
            </a:r>
            <a:r>
              <a:rPr dirty="0" sz="2000" spc="-25" b="0">
                <a:latin typeface="Times New Roman"/>
                <a:cs typeface="Times New Roman"/>
              </a:rPr>
              <a:t>and </a:t>
            </a:r>
            <a:r>
              <a:rPr dirty="0" sz="2000" b="0">
                <a:latin typeface="Times New Roman"/>
                <a:cs typeface="Times New Roman"/>
              </a:rPr>
              <a:t>Cleaning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of</a:t>
            </a:r>
            <a:r>
              <a:rPr dirty="0" sz="2000" spc="-25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Raw</a:t>
            </a:r>
            <a:r>
              <a:rPr dirty="0" sz="2000" spc="-30" b="0">
                <a:latin typeface="Times New Roman"/>
                <a:cs typeface="Times New Roman"/>
              </a:rPr>
              <a:t> </a:t>
            </a:r>
            <a:r>
              <a:rPr dirty="0" sz="2000" b="0">
                <a:latin typeface="Times New Roman"/>
                <a:cs typeface="Times New Roman"/>
              </a:rPr>
              <a:t>CSV</a:t>
            </a:r>
            <a:r>
              <a:rPr dirty="0" sz="2000" spc="-65" b="0">
                <a:latin typeface="Times New Roman"/>
                <a:cs typeface="Times New Roman"/>
              </a:rPr>
              <a:t> </a:t>
            </a:r>
            <a:r>
              <a:rPr dirty="0" sz="2000" spc="-20" b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36612" y="2326932"/>
            <a:ext cx="3800475" cy="1959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4465" indent="-571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64465" algn="l"/>
              </a:tabLst>
            </a:pP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Robust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Parsing: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Handles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complex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CSV</a:t>
            </a:r>
            <a:r>
              <a:rPr dirty="0" sz="1000" spc="-4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structures,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including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embedded</a:t>
            </a:r>
            <a:endParaRPr sz="10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10"/>
              </a:spcBef>
            </a:pP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commas</a:t>
            </a:r>
            <a:r>
              <a:rPr dirty="0" sz="10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and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multi-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line</a:t>
            </a:r>
            <a:r>
              <a:rPr dirty="0" sz="10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cells.</a:t>
            </a:r>
            <a:endParaRPr sz="1000">
              <a:latin typeface="Times New Roman"/>
              <a:cs typeface="Times New Roman"/>
            </a:endParaRPr>
          </a:p>
          <a:p>
            <a:pPr marL="164465" indent="-5715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164465" algn="l"/>
              </a:tabLst>
            </a:pP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Structural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Validation:</a:t>
            </a:r>
            <a:r>
              <a:rPr dirty="0" sz="1000" spc="-6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Auto-detects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 encoding,</a:t>
            </a:r>
            <a:r>
              <a:rPr dirty="0" sz="1000" spc="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delimiters,</a:t>
            </a:r>
            <a:r>
              <a:rPr dirty="0" sz="1000" spc="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000" spc="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verifies</a:t>
            </a:r>
            <a:endParaRPr sz="10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710"/>
              </a:spcBef>
            </a:pP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header</a:t>
            </a:r>
            <a:r>
              <a:rPr dirty="0" sz="10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integrity.</a:t>
            </a:r>
            <a:endParaRPr sz="1000">
              <a:latin typeface="Times New Roman"/>
              <a:cs typeface="Times New Roman"/>
            </a:endParaRPr>
          </a:p>
          <a:p>
            <a:pPr marL="165100" marR="82550" indent="-57785">
              <a:lnSpc>
                <a:spcPts val="1910"/>
              </a:lnSpc>
              <a:spcBef>
                <a:spcPts val="50"/>
              </a:spcBef>
              <a:buFont typeface="Arial MT"/>
              <a:buChar char="•"/>
              <a:tabLst>
                <a:tab pos="165100" algn="l"/>
              </a:tabLst>
            </a:pP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Smart</a:t>
            </a:r>
            <a:r>
              <a:rPr dirty="0" sz="10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Cleaning:</a:t>
            </a:r>
            <a:r>
              <a:rPr dirty="0" sz="10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Normalizes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text</a:t>
            </a:r>
            <a:r>
              <a:rPr dirty="0" sz="10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(e.g.,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lowercasing,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HTML</a:t>
            </a:r>
            <a:r>
              <a:rPr dirty="0" sz="1000" spc="-5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stripping)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while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preserving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numeric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fields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as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metadata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downstream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filtering.</a:t>
            </a:r>
            <a:endParaRPr sz="1000">
              <a:latin typeface="Times New Roman"/>
              <a:cs typeface="Times New Roman"/>
            </a:endParaRPr>
          </a:p>
          <a:p>
            <a:pPr marL="12700" marR="103505">
              <a:lnSpc>
                <a:spcPct val="159400"/>
              </a:lnSpc>
              <a:spcBef>
                <a:spcPts val="935"/>
              </a:spcBef>
            </a:pP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This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foundational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layer</a:t>
            </a:r>
            <a:r>
              <a:rPr dirty="0" sz="10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ensures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data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quality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0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integrity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10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subsequent stages.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7298" y="180441"/>
            <a:ext cx="3943242" cy="477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71" y="509721"/>
            <a:ext cx="3947160" cy="868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699"/>
              </a:lnSpc>
              <a:spcBef>
                <a:spcPts val="100"/>
              </a:spcBef>
            </a:pPr>
            <a:r>
              <a:rPr dirty="0" sz="2200" spc="-10"/>
              <a:t>Architecture</a:t>
            </a:r>
            <a:r>
              <a:rPr dirty="0" sz="2200" spc="-30"/>
              <a:t> </a:t>
            </a:r>
            <a:r>
              <a:rPr dirty="0" sz="2200"/>
              <a:t>Layer</a:t>
            </a:r>
            <a:r>
              <a:rPr dirty="0" sz="2200" spc="-30"/>
              <a:t> </a:t>
            </a:r>
            <a:r>
              <a:rPr dirty="0" sz="2200"/>
              <a:t>2:</a:t>
            </a:r>
            <a:r>
              <a:rPr dirty="0" sz="2200" spc="-30"/>
              <a:t> </a:t>
            </a:r>
            <a:r>
              <a:rPr dirty="0" sz="2200" spc="-10"/>
              <a:t>Optimized </a:t>
            </a:r>
            <a:r>
              <a:rPr dirty="0" sz="2200"/>
              <a:t>Chunking</a:t>
            </a:r>
            <a:r>
              <a:rPr dirty="0" sz="2200" spc="-95"/>
              <a:t> </a:t>
            </a:r>
            <a:r>
              <a:rPr dirty="0" sz="2200" spc="-10"/>
              <a:t>Strategies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412871" y="1501563"/>
            <a:ext cx="3770629" cy="284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solidFill>
                  <a:srgbClr val="373B48"/>
                </a:solidFill>
                <a:latin typeface="Times New Roman"/>
                <a:cs typeface="Times New Roman"/>
              </a:rPr>
              <a:t>Purpose:</a:t>
            </a:r>
            <a:r>
              <a:rPr dirty="0" sz="1100" spc="-4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73B48"/>
                </a:solidFill>
                <a:latin typeface="Times New Roman"/>
                <a:cs typeface="Times New Roman"/>
              </a:rPr>
              <a:t>Breaking</a:t>
            </a:r>
            <a:r>
              <a:rPr dirty="0" sz="1100" spc="-35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373B48"/>
                </a:solidFill>
                <a:latin typeface="Times New Roman"/>
                <a:cs typeface="Times New Roman"/>
              </a:rPr>
              <a:t>Text</a:t>
            </a:r>
            <a:r>
              <a:rPr dirty="0" sz="1100" spc="-25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73B48"/>
                </a:solidFill>
                <a:latin typeface="Times New Roman"/>
                <a:cs typeface="Times New Roman"/>
              </a:rPr>
              <a:t>into</a:t>
            </a:r>
            <a:r>
              <a:rPr dirty="0" sz="1100" spc="-2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73B48"/>
                </a:solidFill>
                <a:latin typeface="Times New Roman"/>
                <a:cs typeface="Times New Roman"/>
              </a:rPr>
              <a:t>Optimal</a:t>
            </a:r>
            <a:r>
              <a:rPr dirty="0" sz="1100" spc="-25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73B48"/>
                </a:solidFill>
                <a:latin typeface="Times New Roman"/>
                <a:cs typeface="Times New Roman"/>
              </a:rPr>
              <a:t>Chunks</a:t>
            </a:r>
            <a:r>
              <a:rPr dirty="0" sz="1100" spc="-25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73B48"/>
                </a:solidFill>
                <a:latin typeface="Times New Roman"/>
                <a:cs typeface="Times New Roman"/>
              </a:rPr>
              <a:t>for</a:t>
            </a:r>
            <a:r>
              <a:rPr dirty="0" sz="1100" spc="-7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373B48"/>
                </a:solidFill>
                <a:latin typeface="Times New Roman"/>
                <a:cs typeface="Times New Roman"/>
              </a:rPr>
              <a:t>AI</a:t>
            </a:r>
            <a:r>
              <a:rPr dirty="0" sz="1100" spc="-2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373B48"/>
                </a:solidFill>
                <a:latin typeface="Times New Roman"/>
                <a:cs typeface="Times New Roman"/>
              </a:rPr>
              <a:t>Retrieval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100">
              <a:latin typeface="Times New Roman"/>
              <a:cs typeface="Times New Roman"/>
            </a:endParaRPr>
          </a:p>
          <a:p>
            <a:pPr marL="165100" marR="213995" indent="-57785">
              <a:lnSpc>
                <a:spcPct val="140600"/>
              </a:lnSpc>
              <a:buFont typeface="Arial MT"/>
              <a:buChar char="•"/>
              <a:tabLst>
                <a:tab pos="165100" algn="l"/>
              </a:tabLst>
            </a:pP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Adaptive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Strategies:</a:t>
            </a:r>
            <a:r>
              <a:rPr dirty="0" sz="1000" spc="-6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Applies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four</a:t>
            </a:r>
            <a:r>
              <a:rPr dirty="0" sz="10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chunking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methods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based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on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data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characteristics:</a:t>
            </a:r>
            <a:endParaRPr sz="10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254"/>
              </a:spcBef>
            </a:pPr>
            <a:r>
              <a:rPr dirty="0" sz="1000" spc="65">
                <a:solidFill>
                  <a:srgbClr val="52586B"/>
                </a:solidFill>
                <a:latin typeface="Segoe UI Symbol"/>
                <a:cs typeface="Segoe UI Symbol"/>
              </a:rPr>
              <a:t>⚬</a:t>
            </a:r>
            <a:r>
              <a:rPr dirty="0" sz="1000" spc="240">
                <a:solidFill>
                  <a:srgbClr val="52586B"/>
                </a:solidFill>
                <a:latin typeface="Segoe UI Symbol"/>
                <a:cs typeface="Segoe UI Symbol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Row-based</a:t>
            </a:r>
            <a:endParaRPr sz="10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525"/>
              </a:spcBef>
            </a:pPr>
            <a:r>
              <a:rPr dirty="0" sz="1000" spc="65">
                <a:solidFill>
                  <a:srgbClr val="52586B"/>
                </a:solidFill>
                <a:latin typeface="Segoe UI Symbol"/>
                <a:cs typeface="Segoe UI Symbol"/>
              </a:rPr>
              <a:t>⚬</a:t>
            </a:r>
            <a:r>
              <a:rPr dirty="0" sz="1000" spc="229">
                <a:solidFill>
                  <a:srgbClr val="52586B"/>
                </a:solidFill>
                <a:latin typeface="Segoe UI Symbol"/>
                <a:cs typeface="Segoe UI Symbol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Cell-content</a:t>
            </a:r>
            <a:endParaRPr sz="10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525"/>
              </a:spcBef>
            </a:pPr>
            <a:r>
              <a:rPr dirty="0" sz="1000" spc="65">
                <a:solidFill>
                  <a:srgbClr val="52586B"/>
                </a:solidFill>
                <a:latin typeface="Segoe UI Symbol"/>
                <a:cs typeface="Segoe UI Symbol"/>
              </a:rPr>
              <a:t>⚬</a:t>
            </a:r>
            <a:r>
              <a:rPr dirty="0" sz="1000" spc="229">
                <a:solidFill>
                  <a:srgbClr val="52586B"/>
                </a:solidFill>
                <a:latin typeface="Segoe UI Symbol"/>
                <a:cs typeface="Segoe UI Symbol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Multi-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row</a:t>
            </a:r>
            <a:endParaRPr sz="1000">
              <a:latin typeface="Times New Roman"/>
              <a:cs typeface="Times New Roman"/>
            </a:endParaRPr>
          </a:p>
          <a:p>
            <a:pPr marL="248285">
              <a:lnSpc>
                <a:spcPct val="100000"/>
              </a:lnSpc>
              <a:spcBef>
                <a:spcPts val="530"/>
              </a:spcBef>
            </a:pPr>
            <a:r>
              <a:rPr dirty="0" sz="1000" spc="65">
                <a:solidFill>
                  <a:srgbClr val="52586B"/>
                </a:solidFill>
                <a:latin typeface="Segoe UI Symbol"/>
                <a:cs typeface="Segoe UI Symbol"/>
              </a:rPr>
              <a:t>⚬</a:t>
            </a:r>
            <a:r>
              <a:rPr dirty="0" sz="1000" spc="235">
                <a:solidFill>
                  <a:srgbClr val="52586B"/>
                </a:solidFill>
                <a:latin typeface="Segoe UI Symbol"/>
                <a:cs typeface="Segoe UI Symbol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Parent-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Child</a:t>
            </a:r>
            <a:r>
              <a:rPr dirty="0" sz="1000" spc="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relationships</a:t>
            </a:r>
            <a:endParaRPr sz="1000">
              <a:latin typeface="Times New Roman"/>
              <a:cs typeface="Times New Roman"/>
            </a:endParaRPr>
          </a:p>
          <a:p>
            <a:pPr marL="165100" marR="5080" indent="-57785">
              <a:lnSpc>
                <a:spcPct val="140600"/>
              </a:lnSpc>
              <a:spcBef>
                <a:spcPts val="35"/>
              </a:spcBef>
              <a:buFont typeface="Arial MT"/>
              <a:buChar char="•"/>
              <a:tabLst>
                <a:tab pos="165100" algn="l"/>
              </a:tabLst>
            </a:pP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Hybrid</a:t>
            </a:r>
            <a:r>
              <a:rPr dirty="0" sz="1000" spc="-5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Approach: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Simultaneously</a:t>
            </a:r>
            <a:r>
              <a:rPr dirty="0" sz="10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runs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multiple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chunking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strategies 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to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create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an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interconnected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"web"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of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retrievable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data.</a:t>
            </a:r>
            <a:endParaRPr sz="1000">
              <a:latin typeface="Times New Roman"/>
              <a:cs typeface="Times New Roman"/>
            </a:endParaRPr>
          </a:p>
          <a:p>
            <a:pPr marL="164465" indent="-5715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164465" algn="l"/>
              </a:tabLst>
            </a:pP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Metadata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Preservation:</a:t>
            </a:r>
            <a:r>
              <a:rPr dirty="0" sz="10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Tags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all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chunks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with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rich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metadata (source,</a:t>
            </a:r>
            <a:endParaRPr sz="10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  <a:spcBef>
                <a:spcPts val="490"/>
              </a:spcBef>
            </a:pP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attributes)</a:t>
            </a:r>
            <a:r>
              <a:rPr dirty="0" sz="1000" spc="-3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to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enable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traceability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precise</a:t>
            </a:r>
            <a:r>
              <a:rPr dirty="0" sz="10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filtering.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This</a:t>
            </a:r>
            <a:r>
              <a:rPr dirty="0" sz="10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layer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balances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chunk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size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context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to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maximize</a:t>
            </a:r>
            <a:r>
              <a:rPr dirty="0" sz="10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52586B"/>
                </a:solidFill>
                <a:latin typeface="Times New Roman"/>
                <a:cs typeface="Times New Roman"/>
              </a:rPr>
              <a:t>search</a:t>
            </a:r>
            <a:r>
              <a:rPr dirty="0" sz="1000" spc="-10">
                <a:solidFill>
                  <a:srgbClr val="52586B"/>
                </a:solidFill>
                <a:latin typeface="Times New Roman"/>
                <a:cs typeface="Times New Roman"/>
              </a:rPr>
              <a:t> relevance.</a:t>
            </a:r>
            <a:endParaRPr sz="10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4963" y="507541"/>
            <a:ext cx="4608381" cy="41096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577" y="386536"/>
            <a:ext cx="3714750" cy="1668780"/>
          </a:xfrm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 marR="5080">
              <a:lnSpc>
                <a:spcPct val="127499"/>
              </a:lnSpc>
              <a:spcBef>
                <a:spcPts val="40"/>
              </a:spcBef>
            </a:pPr>
            <a:r>
              <a:rPr dirty="0"/>
              <a:t>Architecture</a:t>
            </a:r>
            <a:r>
              <a:rPr dirty="0" spc="-105"/>
              <a:t> </a:t>
            </a:r>
            <a:r>
              <a:rPr dirty="0"/>
              <a:t>Layer</a:t>
            </a:r>
            <a:r>
              <a:rPr dirty="0" spc="-105"/>
              <a:t> </a:t>
            </a:r>
            <a:r>
              <a:rPr dirty="0" spc="-25"/>
              <a:t>3: </a:t>
            </a:r>
            <a:r>
              <a:rPr dirty="0"/>
              <a:t>Intelligence</a:t>
            </a:r>
            <a:r>
              <a:rPr dirty="0" spc="-60"/>
              <a:t> </a:t>
            </a:r>
            <a:r>
              <a:rPr dirty="0"/>
              <a:t>&amp;</a:t>
            </a:r>
            <a:r>
              <a:rPr dirty="0" spc="-55"/>
              <a:t> </a:t>
            </a:r>
            <a:r>
              <a:rPr dirty="0" spc="-10"/>
              <a:t>Storage</a:t>
            </a:r>
            <a:r>
              <a:rPr dirty="0" spc="575"/>
              <a:t> </a:t>
            </a:r>
            <a:r>
              <a:rPr dirty="0" sz="1900" b="0">
                <a:latin typeface="Times New Roman"/>
                <a:cs typeface="Times New Roman"/>
              </a:rPr>
              <a:t>Purpose:</a:t>
            </a:r>
            <a:r>
              <a:rPr dirty="0" sz="1900" spc="-30" b="0">
                <a:latin typeface="Times New Roman"/>
                <a:cs typeface="Times New Roman"/>
              </a:rPr>
              <a:t> </a:t>
            </a:r>
            <a:r>
              <a:rPr dirty="0" sz="1900" b="0">
                <a:latin typeface="Times New Roman"/>
                <a:cs typeface="Times New Roman"/>
              </a:rPr>
              <a:t>Semantic</a:t>
            </a:r>
            <a:r>
              <a:rPr dirty="0" sz="1900" spc="-30" b="0">
                <a:latin typeface="Times New Roman"/>
                <a:cs typeface="Times New Roman"/>
              </a:rPr>
              <a:t> </a:t>
            </a:r>
            <a:r>
              <a:rPr dirty="0" sz="1900" b="0">
                <a:latin typeface="Times New Roman"/>
                <a:cs typeface="Times New Roman"/>
              </a:rPr>
              <a:t>Understanding</a:t>
            </a:r>
            <a:r>
              <a:rPr dirty="0" sz="1900" spc="-20" b="0">
                <a:latin typeface="Times New Roman"/>
                <a:cs typeface="Times New Roman"/>
              </a:rPr>
              <a:t> </a:t>
            </a:r>
            <a:r>
              <a:rPr dirty="0" sz="1900" spc="-25" b="0">
                <a:latin typeface="Times New Roman"/>
                <a:cs typeface="Times New Roman"/>
              </a:rPr>
              <a:t>and </a:t>
            </a:r>
            <a:r>
              <a:rPr dirty="0" sz="1900" b="0">
                <a:latin typeface="Times New Roman"/>
                <a:cs typeface="Times New Roman"/>
              </a:rPr>
              <a:t>Efficient</a:t>
            </a:r>
            <a:r>
              <a:rPr dirty="0" sz="1900" spc="-50" b="0">
                <a:latin typeface="Times New Roman"/>
                <a:cs typeface="Times New Roman"/>
              </a:rPr>
              <a:t> </a:t>
            </a:r>
            <a:r>
              <a:rPr dirty="0" sz="1900" b="0">
                <a:latin typeface="Times New Roman"/>
                <a:cs typeface="Times New Roman"/>
              </a:rPr>
              <a:t>Storage</a:t>
            </a:r>
            <a:r>
              <a:rPr dirty="0" sz="1900" spc="-50" b="0">
                <a:latin typeface="Times New Roman"/>
                <a:cs typeface="Times New Roman"/>
              </a:rPr>
              <a:t> </a:t>
            </a:r>
            <a:r>
              <a:rPr dirty="0" sz="1900" b="0">
                <a:latin typeface="Times New Roman"/>
                <a:cs typeface="Times New Roman"/>
              </a:rPr>
              <a:t>for</a:t>
            </a:r>
            <a:r>
              <a:rPr dirty="0" sz="1900" spc="-50" b="0">
                <a:latin typeface="Times New Roman"/>
                <a:cs typeface="Times New Roman"/>
              </a:rPr>
              <a:t> </a:t>
            </a:r>
            <a:r>
              <a:rPr dirty="0" sz="1900" spc="-10" b="0">
                <a:latin typeface="Times New Roman"/>
                <a:cs typeface="Times New Roman"/>
              </a:rPr>
              <a:t>Search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37221" y="2174891"/>
            <a:ext cx="3723640" cy="2072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765" indent="-52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1765" algn="l"/>
              </a:tabLst>
            </a:pP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Semantic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Embedding: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Uses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Sentence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Transformer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models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to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encode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text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into</a:t>
            </a:r>
            <a:endParaRPr sz="9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45"/>
              </a:spcBef>
            </a:pP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vector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representations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capturing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semantic meaning.</a:t>
            </a:r>
            <a:endParaRPr sz="900">
              <a:latin typeface="Times New Roman"/>
              <a:cs typeface="Times New Roman"/>
            </a:endParaRPr>
          </a:p>
          <a:p>
            <a:pPr marL="152400" marR="17780" indent="-53340">
              <a:lnSpc>
                <a:spcPct val="160100"/>
              </a:lnSpc>
              <a:spcBef>
                <a:spcPts val="740"/>
              </a:spcBef>
              <a:buFont typeface="Arial MT"/>
              <a:buChar char="•"/>
              <a:tabLst>
                <a:tab pos="152400" algn="l"/>
              </a:tabLst>
            </a:pP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Vector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Database: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Stores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embeddings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 and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metadata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in</a:t>
            </a:r>
            <a:r>
              <a:rPr dirty="0" sz="900" spc="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ChromaDB/FAISS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with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HNSW</a:t>
            </a:r>
            <a:r>
              <a:rPr dirty="0" sz="900" spc="-4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indexing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900" spc="-5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Approximate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Nearest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Neighbor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(ANN)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search.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52586B"/>
              </a:buClr>
              <a:buFont typeface="Arial MT"/>
              <a:buChar char="•"/>
            </a:pPr>
            <a:endParaRPr sz="900">
              <a:latin typeface="Times New Roman"/>
              <a:cs typeface="Times New Roman"/>
            </a:endParaRPr>
          </a:p>
          <a:p>
            <a:pPr marL="152400" marR="80645" indent="-53340">
              <a:lnSpc>
                <a:spcPct val="160100"/>
              </a:lnSpc>
              <a:buFont typeface="Arial MT"/>
              <a:buChar char="•"/>
              <a:tabLst>
                <a:tab pos="152400" algn="l"/>
              </a:tabLst>
            </a:pP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Hybrid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Search: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Combines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semantic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vector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search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with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metadata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filters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(e.g.,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"positive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reviews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products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under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$100")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fine-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grained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querying.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 marR="5080">
              <a:lnSpc>
                <a:spcPct val="160100"/>
              </a:lnSpc>
            </a:pP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This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layer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enables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lightning-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fast,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context-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aware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retrieval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to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meet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complex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search demands.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800" y="461482"/>
            <a:ext cx="4300133" cy="3983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433" y="326274"/>
            <a:ext cx="332803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dirty="0" sz="2800"/>
              <a:t>Architecture</a:t>
            </a:r>
            <a:r>
              <a:rPr dirty="0" sz="2800" spc="-65"/>
              <a:t> </a:t>
            </a:r>
            <a:r>
              <a:rPr dirty="0" sz="2800"/>
              <a:t>Layer</a:t>
            </a:r>
            <a:r>
              <a:rPr dirty="0" sz="2800" spc="-65"/>
              <a:t> </a:t>
            </a:r>
            <a:r>
              <a:rPr dirty="0" sz="2800" spc="-25"/>
              <a:t>4: </a:t>
            </a:r>
            <a:r>
              <a:rPr dirty="0" sz="2800"/>
              <a:t>User </a:t>
            </a:r>
            <a:r>
              <a:rPr dirty="0" sz="2800" spc="-10"/>
              <a:t>Interface</a:t>
            </a:r>
            <a:endParaRPr sz="2800"/>
          </a:p>
        </p:txBody>
      </p:sp>
      <p:sp>
        <p:nvSpPr>
          <p:cNvPr id="3" name="object 3" descr=""/>
          <p:cNvSpPr txBox="1"/>
          <p:nvPr/>
        </p:nvSpPr>
        <p:spPr>
          <a:xfrm>
            <a:off x="478433" y="1376627"/>
            <a:ext cx="3846195" cy="2829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7965">
              <a:lnSpc>
                <a:spcPct val="125699"/>
              </a:lnSpc>
              <a:spcBef>
                <a:spcPts val="100"/>
              </a:spcBef>
            </a:pPr>
            <a:r>
              <a:rPr dirty="0" sz="2200">
                <a:solidFill>
                  <a:srgbClr val="373B48"/>
                </a:solidFill>
                <a:latin typeface="Times New Roman"/>
                <a:cs typeface="Times New Roman"/>
              </a:rPr>
              <a:t>Purpose:</a:t>
            </a:r>
            <a:r>
              <a:rPr dirty="0" sz="2200" spc="-80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73B48"/>
                </a:solidFill>
                <a:latin typeface="Times New Roman"/>
                <a:cs typeface="Times New Roman"/>
              </a:rPr>
              <a:t>Simple,</a:t>
            </a:r>
            <a:r>
              <a:rPr dirty="0" sz="2200" spc="-75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373B48"/>
                </a:solidFill>
                <a:latin typeface="Times New Roman"/>
                <a:cs typeface="Times New Roman"/>
              </a:rPr>
              <a:t>Powerful</a:t>
            </a:r>
            <a:r>
              <a:rPr dirty="0" sz="2200" spc="-75">
                <a:solidFill>
                  <a:srgbClr val="373B48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373B48"/>
                </a:solidFill>
                <a:latin typeface="Times New Roman"/>
                <a:cs typeface="Times New Roman"/>
              </a:rPr>
              <a:t>User </a:t>
            </a:r>
            <a:r>
              <a:rPr dirty="0" sz="2200" spc="-10">
                <a:solidFill>
                  <a:srgbClr val="373B48"/>
                </a:solidFill>
                <a:latin typeface="Times New Roman"/>
                <a:cs typeface="Times New Roman"/>
              </a:rPr>
              <a:t>Interaction</a:t>
            </a:r>
            <a:endParaRPr sz="2200">
              <a:latin typeface="Times New Roman"/>
              <a:cs typeface="Times New Roman"/>
            </a:endParaRPr>
          </a:p>
          <a:p>
            <a:pPr marL="176530" indent="-6223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Streamlit</a:t>
            </a:r>
            <a:r>
              <a:rPr dirty="0" sz="1100" spc="-4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35">
                <a:solidFill>
                  <a:srgbClr val="52586B"/>
                </a:solidFill>
                <a:latin typeface="Times New Roman"/>
                <a:cs typeface="Times New Roman"/>
              </a:rPr>
              <a:t>Web</a:t>
            </a:r>
            <a:r>
              <a:rPr dirty="0" sz="1100" spc="-6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App: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Clean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UI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CSV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upload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question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entry.</a:t>
            </a:r>
            <a:endParaRPr sz="1100">
              <a:latin typeface="Times New Roman"/>
              <a:cs typeface="Times New Roman"/>
            </a:endParaRPr>
          </a:p>
          <a:p>
            <a:pPr marL="176530" marR="92710" indent="-62230">
              <a:lnSpc>
                <a:spcPct val="160000"/>
              </a:lnSpc>
              <a:spcBef>
                <a:spcPts val="650"/>
              </a:spcBef>
              <a:buFont typeface="Arial MT"/>
              <a:buChar char="•"/>
              <a:tabLst>
                <a:tab pos="177800" algn="l"/>
              </a:tabLst>
            </a:pP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Real-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Time</a:t>
            </a:r>
            <a:r>
              <a:rPr dirty="0" sz="1100" spc="-4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Processing: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Executes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the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full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pipeline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live</a:t>
            </a:r>
            <a:r>
              <a:rPr dirty="0" sz="11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within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the 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	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app,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from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ingestion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to 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embedding.</a:t>
            </a:r>
            <a:endParaRPr sz="1100">
              <a:latin typeface="Times New Roman"/>
              <a:cs typeface="Times New Roman"/>
            </a:endParaRPr>
          </a:p>
          <a:p>
            <a:pPr marL="176530" indent="-62230">
              <a:lnSpc>
                <a:spcPct val="100000"/>
              </a:lnSpc>
              <a:spcBef>
                <a:spcPts val="545"/>
              </a:spcBef>
              <a:buFont typeface="Arial MT"/>
              <a:buChar char="•"/>
              <a:tabLst>
                <a:tab pos="176530" algn="l"/>
              </a:tabLst>
            </a:pP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Filtered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Results: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Presents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ranked,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semantically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relevant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answers</a:t>
            </a:r>
            <a:endParaRPr sz="1100">
              <a:latin typeface="Times New Roman"/>
              <a:cs typeface="Times New Roman"/>
            </a:endParaRPr>
          </a:p>
          <a:p>
            <a:pPr marL="177800">
              <a:lnSpc>
                <a:spcPct val="100000"/>
              </a:lnSpc>
              <a:spcBef>
                <a:spcPts val="790"/>
              </a:spcBef>
            </a:pP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with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source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context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filter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options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enhanced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user</a:t>
            </a:r>
            <a:r>
              <a:rPr dirty="0" sz="11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control.</a:t>
            </a:r>
            <a:endParaRPr sz="1100">
              <a:latin typeface="Times New Roman"/>
              <a:cs typeface="Times New Roman"/>
            </a:endParaRPr>
          </a:p>
          <a:p>
            <a:pPr marL="12700" marR="588645">
              <a:lnSpc>
                <a:spcPct val="160000"/>
              </a:lnSpc>
              <a:spcBef>
                <a:spcPts val="405"/>
              </a:spcBef>
            </a:pP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This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interface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layer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bridges</a:t>
            </a:r>
            <a:r>
              <a:rPr dirty="0" sz="11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technical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complexity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11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1100" spc="-20">
                <a:solidFill>
                  <a:srgbClr val="52586B"/>
                </a:solidFill>
                <a:latin typeface="Times New Roman"/>
                <a:cs typeface="Times New Roman"/>
              </a:rPr>
              <a:t>user </a:t>
            </a:r>
            <a:r>
              <a:rPr dirty="0" sz="1100" spc="-10">
                <a:solidFill>
                  <a:srgbClr val="52586B"/>
                </a:solidFill>
                <a:latin typeface="Times New Roman"/>
                <a:cs typeface="Times New Roman"/>
              </a:rPr>
              <a:t>accessibility.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9772" y="95250"/>
            <a:ext cx="3556530" cy="47258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4290" marR="5080" indent="19685">
              <a:lnSpc>
                <a:spcPct val="125299"/>
              </a:lnSpc>
              <a:spcBef>
                <a:spcPts val="100"/>
              </a:spcBef>
            </a:pPr>
            <a:r>
              <a:rPr dirty="0"/>
              <a:t>Architecture</a:t>
            </a:r>
            <a:r>
              <a:rPr dirty="0" spc="-105"/>
              <a:t> </a:t>
            </a:r>
            <a:r>
              <a:rPr dirty="0"/>
              <a:t>Layer</a:t>
            </a:r>
            <a:r>
              <a:rPr dirty="0" spc="-105"/>
              <a:t> </a:t>
            </a:r>
            <a:r>
              <a:rPr dirty="0" spc="-25"/>
              <a:t>5: </a:t>
            </a:r>
            <a:r>
              <a:rPr dirty="0"/>
              <a:t>Monitoring &amp; </a:t>
            </a:r>
            <a:r>
              <a:rPr dirty="0" spc="-10"/>
              <a:t>Observability</a:t>
            </a:r>
          </a:p>
          <a:p>
            <a:pPr marL="34290" marR="233045">
              <a:lnSpc>
                <a:spcPct val="125000"/>
              </a:lnSpc>
              <a:spcBef>
                <a:spcPts val="530"/>
              </a:spcBef>
            </a:pPr>
            <a:r>
              <a:rPr dirty="0" sz="1900" b="0">
                <a:latin typeface="Times New Roman"/>
                <a:cs typeface="Times New Roman"/>
              </a:rPr>
              <a:t>Purpose:</a:t>
            </a:r>
            <a:r>
              <a:rPr dirty="0" sz="1900" spc="-25" b="0">
                <a:latin typeface="Times New Roman"/>
                <a:cs typeface="Times New Roman"/>
              </a:rPr>
              <a:t> </a:t>
            </a:r>
            <a:r>
              <a:rPr dirty="0" sz="1900" b="0">
                <a:latin typeface="Times New Roman"/>
                <a:cs typeface="Times New Roman"/>
              </a:rPr>
              <a:t>Maintain</a:t>
            </a:r>
            <a:r>
              <a:rPr dirty="0" sz="1900" spc="-25" b="0">
                <a:latin typeface="Times New Roman"/>
                <a:cs typeface="Times New Roman"/>
              </a:rPr>
              <a:t> </a:t>
            </a:r>
            <a:r>
              <a:rPr dirty="0" sz="1900" b="0">
                <a:latin typeface="Times New Roman"/>
                <a:cs typeface="Times New Roman"/>
              </a:rPr>
              <a:t>System</a:t>
            </a:r>
            <a:r>
              <a:rPr dirty="0" sz="1900" spc="-20" b="0">
                <a:latin typeface="Times New Roman"/>
                <a:cs typeface="Times New Roman"/>
              </a:rPr>
              <a:t> </a:t>
            </a:r>
            <a:r>
              <a:rPr dirty="0" sz="1900" spc="-10" b="0">
                <a:latin typeface="Times New Roman"/>
                <a:cs typeface="Times New Roman"/>
              </a:rPr>
              <a:t>Health, </a:t>
            </a:r>
            <a:r>
              <a:rPr dirty="0" sz="1900" b="0">
                <a:latin typeface="Times New Roman"/>
                <a:cs typeface="Times New Roman"/>
              </a:rPr>
              <a:t>Performance, and </a:t>
            </a:r>
            <a:r>
              <a:rPr dirty="0" sz="1900" spc="-10" b="0">
                <a:latin typeface="Times New Roman"/>
                <a:cs typeface="Times New Roman"/>
              </a:rPr>
              <a:t>Quality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58694" y="2404403"/>
            <a:ext cx="3927475" cy="15119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1765" indent="-5270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51765" algn="l"/>
              </a:tabLst>
            </a:pP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Proactive</a:t>
            </a:r>
            <a:r>
              <a:rPr dirty="0" sz="9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Tracking: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Uses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Prometheus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to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monitor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data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quality,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chunk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sizes,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query</a:t>
            </a:r>
            <a:endParaRPr sz="9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45"/>
              </a:spcBef>
            </a:pP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latency,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overall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system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health.</a:t>
            </a:r>
            <a:endParaRPr sz="900">
              <a:latin typeface="Times New Roman"/>
              <a:cs typeface="Times New Roman"/>
            </a:endParaRPr>
          </a:p>
          <a:p>
            <a:pPr marL="152400" marR="5080" indent="-53340">
              <a:lnSpc>
                <a:spcPts val="1730"/>
              </a:lnSpc>
              <a:spcBef>
                <a:spcPts val="75"/>
              </a:spcBef>
              <a:buFont typeface="Arial MT"/>
              <a:buChar char="•"/>
              <a:tabLst>
                <a:tab pos="152400" algn="l"/>
              </a:tabLst>
            </a:pP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Centralized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Logging: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Loki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aggregates</a:t>
            </a:r>
            <a:r>
              <a:rPr dirty="0" sz="9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logs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debugging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auditing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all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pipeline stages.</a:t>
            </a:r>
            <a:endParaRPr sz="900">
              <a:latin typeface="Times New Roman"/>
              <a:cs typeface="Times New Roman"/>
            </a:endParaRPr>
          </a:p>
          <a:p>
            <a:pPr marL="151765" indent="-52705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151765" algn="l"/>
              </a:tabLst>
            </a:pP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Actionable</a:t>
            </a:r>
            <a:r>
              <a:rPr dirty="0" sz="900" spc="-5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Alerts: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Grafana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dashboards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visualize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metrics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900" spc="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trigger alerts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for</a:t>
            </a:r>
            <a:endParaRPr sz="900">
              <a:latin typeface="Times New Roman"/>
              <a:cs typeface="Times New Roman"/>
            </a:endParaRPr>
          </a:p>
          <a:p>
            <a:pPr marL="152400">
              <a:lnSpc>
                <a:spcPct val="100000"/>
              </a:lnSpc>
              <a:spcBef>
                <a:spcPts val="650"/>
              </a:spcBef>
            </a:pP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anomalies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such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as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slow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queries</a:t>
            </a:r>
            <a:r>
              <a:rPr dirty="0" sz="900" spc="-1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or</a:t>
            </a:r>
            <a:r>
              <a:rPr dirty="0" sz="900" spc="-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oversized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 chunks.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This</a:t>
            </a:r>
            <a:r>
              <a:rPr dirty="0" sz="900" spc="-3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ensures</a:t>
            </a:r>
            <a:r>
              <a:rPr dirty="0" sz="900" spc="-25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reliability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and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maintainability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in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>
                <a:solidFill>
                  <a:srgbClr val="52586B"/>
                </a:solidFill>
                <a:latin typeface="Times New Roman"/>
                <a:cs typeface="Times New Roman"/>
              </a:rPr>
              <a:t>production</a:t>
            </a:r>
            <a:r>
              <a:rPr dirty="0" sz="900" spc="-20">
                <a:solidFill>
                  <a:srgbClr val="52586B"/>
                </a:solidFill>
                <a:latin typeface="Times New Roman"/>
                <a:cs typeface="Times New Roman"/>
              </a:rPr>
              <a:t> </a:t>
            </a:r>
            <a:r>
              <a:rPr dirty="0" sz="900" spc="-10">
                <a:solidFill>
                  <a:srgbClr val="52586B"/>
                </a:solidFill>
                <a:latin typeface="Times New Roman"/>
                <a:cs typeface="Times New Roman"/>
              </a:rPr>
              <a:t>environments.</a:t>
            </a:r>
            <a:endParaRPr sz="9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3498" y="682394"/>
            <a:ext cx="4469201" cy="33976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CSV CHUNKING OPTIMIZER</dc:title>
  <dcterms:created xsi:type="dcterms:W3CDTF">2025-09-02T06:00:39Z</dcterms:created>
  <dcterms:modified xsi:type="dcterms:W3CDTF">2025-09-02T06:00:39Z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2025-09-02T00:00:00Z</vt:filetime>
  </property>
</Properties>
</file>