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Times New Roman Bold" panose="02030802070405020303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2.fntdata" /><Relationship Id="rId2" Type="http://schemas.openxmlformats.org/officeDocument/2006/relationships/slide" Target="slides/slide1.xml" /><Relationship Id="rId16" Type="http://schemas.openxmlformats.org/officeDocument/2006/relationships/font" Target="fonts/font1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C9F-B93D-1CDB-E777-0C976AD0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5562C-2631-59F9-532C-B8C01C382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AAFA-5926-21CC-F629-A450BE2F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BD9B3-CE8E-A2FD-4FEE-5CA0ADA3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2D7C-2626-CEA1-5AEA-E59F0610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6E1-8F50-76E3-78DB-B29F77AF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D91FC-7A8C-C966-F2B8-495D6C6E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E7B3C-251D-3205-A315-738F1136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91DF9-96F4-747B-8D8B-4019A9B9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B5E9-FA95-918F-4D3F-822620C3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59405-58F9-E8B2-818E-D315C004F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9E9EA-02DC-A8E6-B323-4DC9BAD4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5743C-5AC2-0100-8AF2-281BB960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0CAD-028C-ABC0-5FDF-0BC65D97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96C8-0D0D-3727-1ECD-AFC092D1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1D16-4335-FE04-980C-96897E24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9686-24A6-2914-B8EF-7E54C45C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B7A9-B80A-FE51-6048-4E8C7C0A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3BD0-AFC7-1AB7-C568-65247ADC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57F96-1B67-A9A9-63FF-F37D73C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DB6E-6699-AEBF-FA60-DC5463C8B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95F4-7F42-490D-6BBD-AE4DBFE1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B4B7-0B45-A406-49DC-6D25D3E9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D9F86-526A-451D-52D7-1CBBDC27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1F52-B232-8B63-4DE7-18556AB5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3423-F937-ED10-126D-11437BDB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EB7F-7C3E-AF94-DB66-92A365C88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FBEE-EB79-0E22-0D6E-CBC42438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D7012-73C2-47E4-3EA5-885D83E2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BA18-8BC3-E8F7-C770-18218657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81829-B689-80C4-25D4-5717900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9A2-CDBD-85E0-0262-8F3D1310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14ED-348A-C8E6-0659-C88A8091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6EB1A-E2EF-4867-678E-5264C2CDC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7752-F1E3-8A34-4D19-759DCAF38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CA16A-737B-BFA9-27EE-4EC806145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83D1A-DA7A-DEAE-8B43-14557658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1C994-0160-C3A7-697B-35E57B09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6F380-0F73-3AAB-7A5E-AD63339D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B53-7624-5B37-55A4-2DE3D207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F7EFD-F4C9-F771-1E54-B1FEFB03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E57DA-BAD2-2616-9CC5-9BEEEC00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20A97-F299-D245-D85B-D8AD27D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6D142-BACD-5FCB-461D-C574C3D6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361E5-E7C5-A02A-0E29-FE0F222E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154B5-F8CD-15DF-65F7-EAAAE777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1B1D-5EDA-B275-01D2-F74F2A34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74EB-ADD4-82A0-E227-AA9A5760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DB0F2-A3D5-5329-383D-24DF873AE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286A-5DB7-F5DF-510E-893BFFC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3C5B-B458-0E83-0EA9-2A8DB87E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5FC7-D8F5-43D1-BB7A-6F373725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17F5-F7E7-AD13-108D-D4FC1B27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AB7B8-EC8D-6396-B9D8-B74DE2803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BDDB-C430-18BC-1711-331C4FA0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40943-604A-7313-0647-B536D3C1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92B0-000E-677E-7AA6-426DBC0F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D1EB9-672B-242E-C0EB-620F04D9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E55D0-8491-4725-3B19-91E7CDA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828C4-B65F-1025-273B-9D974DE3A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0CD0-9A73-4902-77FB-A5E890493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FC37-D24D-6089-00C9-0B0C47452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2C5A-7577-9F41-0AED-518ABB812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7" y="3923541"/>
            <a:ext cx="16303526" cy="83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CSV CHUNKING OPTIMIZER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" y="5144928"/>
            <a:ext cx="16303526" cy="41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b="1" dirty="0">
                <a:solidFill>
                  <a:srgbClr val="52586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FE9A9-0705-AE5D-1185-C0E3831E950C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70701" y="310784"/>
            <a:ext cx="12175079" cy="81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5"/>
              </a:lnSpc>
            </a:pPr>
            <a:r>
              <a:rPr lang="en-US" sz="4000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Sprint Goal – Week 1 – Foundation &amp; Core Processing 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4C70B4-FA34-7348-E41E-8568EBD32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54563"/>
              </p:ext>
            </p:extLst>
          </p:nvPr>
        </p:nvGraphicFramePr>
        <p:xfrm>
          <a:off x="2400300" y="2095500"/>
          <a:ext cx="13487400" cy="6470477"/>
        </p:xfrm>
        <a:graphic>
          <a:graphicData uri="http://schemas.openxmlformats.org/drawingml/2006/table">
            <a:tbl>
              <a:tblPr/>
              <a:tblGrid>
                <a:gridCol w="1631710">
                  <a:extLst>
                    <a:ext uri="{9D8B030D-6E8A-4147-A177-3AD203B41FA5}">
                      <a16:colId xmlns:a16="http://schemas.microsoft.com/office/drawing/2014/main" val="1769136803"/>
                    </a:ext>
                  </a:extLst>
                </a:gridCol>
                <a:gridCol w="3795265">
                  <a:extLst>
                    <a:ext uri="{9D8B030D-6E8A-4147-A177-3AD203B41FA5}">
                      <a16:colId xmlns:a16="http://schemas.microsoft.com/office/drawing/2014/main" val="1072690060"/>
                    </a:ext>
                  </a:extLst>
                </a:gridCol>
                <a:gridCol w="5499262">
                  <a:extLst>
                    <a:ext uri="{9D8B030D-6E8A-4147-A177-3AD203B41FA5}">
                      <a16:colId xmlns:a16="http://schemas.microsoft.com/office/drawing/2014/main" val="739139127"/>
                    </a:ext>
                  </a:extLst>
                </a:gridCol>
                <a:gridCol w="2561163">
                  <a:extLst>
                    <a:ext uri="{9D8B030D-6E8A-4147-A177-3AD203B41FA5}">
                      <a16:colId xmlns:a16="http://schemas.microsoft.com/office/drawing/2014/main" val="945627184"/>
                    </a:ext>
                  </a:extLst>
                </a:gridCol>
              </a:tblGrid>
              <a:tr h="1684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061896"/>
                  </a:ext>
                </a:extLst>
              </a:tr>
              <a:tr h="1622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Setup &amp; Core Dependencies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Initialize project repository (e.g., Git). Create requirements.txt with libraries (LangChain, Pandas, Sentence-Transformers, ChromaDB, Streamlit). Set up virtual environment and install packages.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Python environment with dependencies installed. GitHub/GitLab repository.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00887"/>
                  </a:ext>
                </a:extLst>
              </a:tr>
              <a:tr h="1014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CSV Reader &amp; Validation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CSV reading using Pandas. Add validation: auto-detect encoding, delimiter, validate headers. Handle errors gracefully.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function that returns cleaned DataFrame or useful error message.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622212"/>
                  </a:ext>
                </a:extLst>
              </a:tr>
              <a:tr h="1379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Preprocessing Pipeline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text cleaning functions: lowercase, strip whitespace, remove HTML tags. Separate text columns (to be cleaned) from numeric/categorical (stored as metadata).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with preprocessing functions returning cleaned DataFrame.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07969"/>
                  </a:ext>
                </a:extLst>
              </a:tr>
              <a:tr h="1014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Row-Based Chunking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chunking strategy: convert each row into formatted text (e.g., "ColumnName: Value, OtherColumn: Value").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that outputs list of text chunks from DataFrame.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659809"/>
                  </a:ext>
                </a:extLst>
              </a:tr>
              <a:tr h="11360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lang="en-IN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Cell-Based Chunking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LangChain’s RecursiveCharacterTextSplitter for long text columns (e.g., descriptions). Preserve row metadata for each new chunk.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to generate chunks from specific long-text columns.</a:t>
                      </a:r>
                    </a:p>
                  </a:txBody>
                  <a:tcPr marL="29013" marR="29013" marT="14506" marB="14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15851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C6A143E-77EF-5DBE-6D02-4353C04C5CFF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75590" y="400351"/>
            <a:ext cx="9931341" cy="725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Week 2 – Intelligence, Search &amp; Interface 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70477"/>
              </p:ext>
            </p:extLst>
          </p:nvPr>
        </p:nvGraphicFramePr>
        <p:xfrm>
          <a:off x="2590800" y="1125605"/>
          <a:ext cx="12649200" cy="7837302"/>
        </p:xfrm>
        <a:graphic>
          <a:graphicData uri="http://schemas.openxmlformats.org/drawingml/2006/table">
            <a:tbl>
              <a:tblPr/>
              <a:tblGrid>
                <a:gridCol w="89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324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Task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Description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Deliverable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54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 6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Embedding Generation &amp; Storage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Initialize Sentence Transformer model. Create function to take list of text chunks, generate embeddings in batches, and store them in ChromaDB collection with metadata.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Script that processes chunks and populates ChromaDB vector store.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454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 7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Search &amp; Retrieval Logic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Build core search function: (1) take user query, (2) generate embedding, (3) query ChromaDB for similar vectors, (4) return top-K results with text + metadata.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ourier New OS Bold"/>
                          <a:cs typeface="Times New Roman" panose="02020603050405020304" pitchFamily="18" charset="0"/>
                          <a:sym typeface="Courier New OS Bold"/>
                        </a:rPr>
                        <a:t>Function search_query(query: str, filters: dict) returning ranked results.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3298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 8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Streamlit UI – Data Ingestion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Build UI components: file uploader + processing button. Trigger backend pipeline (Days 2–5) and store resulting vectors in </a:t>
                      </a:r>
                      <a:r>
                        <a:rPr lang="en-US" sz="18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ChromaDB</a:t>
                      </a: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 (Day 6).</a:t>
                      </a:r>
                      <a:endParaRPr 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Web app where user uploads CSV and sees “Processing Successful” message.</a:t>
                      </a:r>
                      <a:endParaRPr 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3298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 9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Streamlit UI – Search Interface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Build search bar + results display in Streamlit. Connect UI to search function (Day 7). Display results neatly, showing source text and metadata.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Web app where user asks a question and gets semantic search results.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3298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Day 10</a:t>
                      </a:r>
                      <a:endParaRPr 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Debugging, Polish &amp; Stretch Goals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Test pipeline with multiple CSVs. Fix bugs. Add loading indicators. Stretch goals: filter sidebar, better error messages, basic README for project.</a:t>
                      </a:r>
                      <a:endParaRPr lang="en-US" sz="14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defRPr/>
                      </a:pPr>
                      <a:r>
                        <a:rPr lang="en-US" sz="1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ea typeface="Calibri (MS) Bold"/>
                          <a:cs typeface="Times New Roman" panose="02020603050405020304" pitchFamily="18" charset="0"/>
                          <a:sym typeface="Calibri (MS) Bold"/>
                        </a:rPr>
                        <a:t>Robust functional MVP + plan for future improvements.</a:t>
                      </a:r>
                      <a:endParaRPr 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4" marR="58014" marT="58014" marB="5801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1B8A18B-932A-AC64-AE7D-CD3BC1377156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335857"/>
            <a:ext cx="10297120" cy="102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Expected Outcome &amp; Benefits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675609"/>
            <a:ext cx="8537972" cy="82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Delivering High-Impact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790480"/>
            <a:ext cx="16303526" cy="411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High-Quality Search: </a:t>
            </a:r>
            <a:r>
              <a:rPr lang="en-US" sz="2187" dirty="0" err="1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Drasatically</a:t>
            </a:r>
            <a:r>
              <a:rPr lang="en-US" sz="2187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improved accuracy and relevance through semantic understanding.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343227"/>
            <a:ext cx="16303526" cy="58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Processing: Automatic selection of optimal strategies for diverse CSV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5895975"/>
            <a:ext cx="16303526" cy="58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Powerful Hybrid Queries: Complex user queries with precise metadata-based filtering.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6448722"/>
            <a:ext cx="16303526" cy="58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Production-Ready: Robust, observable, and maintainable system suitable for real-world deployment.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06537A-F64C-A52D-4837-2A40CDB1A2C1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85BC-C8FF-C4FB-EC09-662C3826BB89}"/>
              </a:ext>
            </a:extLst>
          </p:cNvPr>
          <p:cNvSpPr txBox="1"/>
          <p:nvPr/>
        </p:nvSpPr>
        <p:spPr>
          <a:xfrm>
            <a:off x="4229100" y="4174004"/>
            <a:ext cx="9829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attention. Questions?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CE93B3-6E07-C69D-7761-F18886D077DB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1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882229"/>
            <a:ext cx="15993070" cy="102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 Challenges with CSV 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221980"/>
            <a:ext cx="8048774" cy="82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 with CSV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336851"/>
            <a:ext cx="16303526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&amp; Inefficient: Traditional CSV processing struggles with complexities such as commas within values, varying delimiters, and multi-line entries.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343227"/>
            <a:ext cx="16303526" cy="58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Searchability: Simple keyword searches do not capture user intent or semantic meaning, resulting in irrelevant results.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5895975"/>
            <a:ext cx="16303526" cy="58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One-Size-Fits-None: Basic chunking techniques generate poorly sized text fragments, limiting retrieval relevance.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6448722"/>
            <a:ext cx="16303526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Insight: Valuable metadata like sentiment or entity recognition within rows is often neglected, restricting advanced filtering capabilities.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9A2B8-97C2-FA07-ECC6-8C978D4E993C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2690" y="2109075"/>
            <a:ext cx="8371310" cy="1183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5500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 Stack: Open-Source Foundations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557694" y="2513260"/>
            <a:ext cx="7919294" cy="5201542"/>
            <a:chOff x="0" y="0"/>
            <a:chExt cx="10559058" cy="69353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59035" cy="6935343"/>
            </a:xfrm>
            <a:custGeom>
              <a:avLst/>
              <a:gdLst/>
              <a:ahLst/>
              <a:cxnLst/>
              <a:rect l="l" t="t" r="r" b="b"/>
              <a:pathLst>
                <a:path w="10559035" h="6935343">
                  <a:moveTo>
                    <a:pt x="0" y="117475"/>
                  </a:moveTo>
                  <a:cubicBezTo>
                    <a:pt x="0" y="52578"/>
                    <a:pt x="52705" y="0"/>
                    <a:pt x="117602" y="0"/>
                  </a:cubicBezTo>
                  <a:lnTo>
                    <a:pt x="10441432" y="0"/>
                  </a:lnTo>
                  <a:lnTo>
                    <a:pt x="10441432" y="6350"/>
                  </a:lnTo>
                  <a:lnTo>
                    <a:pt x="10441432" y="0"/>
                  </a:lnTo>
                  <a:cubicBezTo>
                    <a:pt x="10506329" y="0"/>
                    <a:pt x="10559035" y="52578"/>
                    <a:pt x="10559035" y="117475"/>
                  </a:cubicBezTo>
                  <a:lnTo>
                    <a:pt x="10552685" y="117475"/>
                  </a:lnTo>
                  <a:lnTo>
                    <a:pt x="10559035" y="117475"/>
                  </a:lnTo>
                  <a:lnTo>
                    <a:pt x="10559035" y="6817868"/>
                  </a:lnTo>
                  <a:lnTo>
                    <a:pt x="10552685" y="6817868"/>
                  </a:lnTo>
                  <a:lnTo>
                    <a:pt x="10559035" y="6817868"/>
                  </a:lnTo>
                  <a:cubicBezTo>
                    <a:pt x="10559035" y="6882765"/>
                    <a:pt x="10506329" y="6935343"/>
                    <a:pt x="10441432" y="6935343"/>
                  </a:cubicBezTo>
                  <a:lnTo>
                    <a:pt x="10441432" y="6928993"/>
                  </a:lnTo>
                  <a:lnTo>
                    <a:pt x="10441432" y="6935343"/>
                  </a:lnTo>
                  <a:lnTo>
                    <a:pt x="117602" y="6935343"/>
                  </a:lnTo>
                  <a:lnTo>
                    <a:pt x="117602" y="6928993"/>
                  </a:lnTo>
                  <a:lnTo>
                    <a:pt x="117602" y="6935343"/>
                  </a:lnTo>
                  <a:cubicBezTo>
                    <a:pt x="52705" y="6935343"/>
                    <a:pt x="0" y="6882765"/>
                    <a:pt x="0" y="6817868"/>
                  </a:cubicBezTo>
                  <a:lnTo>
                    <a:pt x="0" y="117475"/>
                  </a:lnTo>
                  <a:lnTo>
                    <a:pt x="6350" y="117475"/>
                  </a:lnTo>
                  <a:lnTo>
                    <a:pt x="0" y="117475"/>
                  </a:lnTo>
                  <a:moveTo>
                    <a:pt x="12700" y="117475"/>
                  </a:moveTo>
                  <a:lnTo>
                    <a:pt x="12700" y="6817868"/>
                  </a:lnTo>
                  <a:lnTo>
                    <a:pt x="6350" y="6817868"/>
                  </a:lnTo>
                  <a:lnTo>
                    <a:pt x="12700" y="6817868"/>
                  </a:lnTo>
                  <a:cubicBezTo>
                    <a:pt x="12700" y="6875780"/>
                    <a:pt x="59690" y="6922643"/>
                    <a:pt x="117602" y="6922643"/>
                  </a:cubicBezTo>
                  <a:lnTo>
                    <a:pt x="10441432" y="6922643"/>
                  </a:lnTo>
                  <a:cubicBezTo>
                    <a:pt x="10499344" y="6922643"/>
                    <a:pt x="10546335" y="6875653"/>
                    <a:pt x="10546335" y="6817868"/>
                  </a:cubicBezTo>
                  <a:lnTo>
                    <a:pt x="10546335" y="117475"/>
                  </a:lnTo>
                  <a:cubicBezTo>
                    <a:pt x="10546335" y="59563"/>
                    <a:pt x="10499344" y="12700"/>
                    <a:pt x="10441432" y="12700"/>
                  </a:cubicBezTo>
                  <a:lnTo>
                    <a:pt x="117602" y="12700"/>
                  </a:lnTo>
                  <a:lnTo>
                    <a:pt x="117602" y="6350"/>
                  </a:lnTo>
                  <a:lnTo>
                    <a:pt x="117602" y="12700"/>
                  </a:lnTo>
                  <a:cubicBezTo>
                    <a:pt x="59690" y="12700"/>
                    <a:pt x="12700" y="59690"/>
                    <a:pt x="12700" y="117475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571981" y="2527548"/>
            <a:ext cx="7890719" cy="574774"/>
            <a:chOff x="0" y="0"/>
            <a:chExt cx="10520958" cy="7663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20934" cy="766318"/>
            </a:xfrm>
            <a:custGeom>
              <a:avLst/>
              <a:gdLst/>
              <a:ahLst/>
              <a:cxnLst/>
              <a:rect l="l" t="t" r="r" b="b"/>
              <a:pathLst>
                <a:path w="10520934" h="766318">
                  <a:moveTo>
                    <a:pt x="0" y="0"/>
                  </a:moveTo>
                  <a:lnTo>
                    <a:pt x="10520934" y="0"/>
                  </a:lnTo>
                  <a:lnTo>
                    <a:pt x="10520934" y="766318"/>
                  </a:lnTo>
                  <a:lnTo>
                    <a:pt x="0" y="7663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571981" y="3102321"/>
            <a:ext cx="7890719" cy="574774"/>
            <a:chOff x="0" y="0"/>
            <a:chExt cx="10520958" cy="76636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520934" cy="766318"/>
            </a:xfrm>
            <a:custGeom>
              <a:avLst/>
              <a:gdLst/>
              <a:ahLst/>
              <a:cxnLst/>
              <a:rect l="l" t="t" r="r" b="b"/>
              <a:pathLst>
                <a:path w="10520934" h="766318">
                  <a:moveTo>
                    <a:pt x="0" y="0"/>
                  </a:moveTo>
                  <a:lnTo>
                    <a:pt x="10520934" y="0"/>
                  </a:lnTo>
                  <a:lnTo>
                    <a:pt x="10520934" y="766318"/>
                  </a:lnTo>
                  <a:lnTo>
                    <a:pt x="0" y="7663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8571981" y="3677096"/>
            <a:ext cx="7890719" cy="574774"/>
            <a:chOff x="0" y="0"/>
            <a:chExt cx="10520958" cy="7663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520934" cy="766318"/>
            </a:xfrm>
            <a:custGeom>
              <a:avLst/>
              <a:gdLst/>
              <a:ahLst/>
              <a:cxnLst/>
              <a:rect l="l" t="t" r="r" b="b"/>
              <a:pathLst>
                <a:path w="10520934" h="766318">
                  <a:moveTo>
                    <a:pt x="0" y="0"/>
                  </a:moveTo>
                  <a:lnTo>
                    <a:pt x="10520934" y="0"/>
                  </a:lnTo>
                  <a:lnTo>
                    <a:pt x="10520934" y="766318"/>
                  </a:lnTo>
                  <a:lnTo>
                    <a:pt x="0" y="7663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8571981" y="5976192"/>
            <a:ext cx="7890719" cy="574774"/>
            <a:chOff x="0" y="0"/>
            <a:chExt cx="10520958" cy="76636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520934" cy="766318"/>
            </a:xfrm>
            <a:custGeom>
              <a:avLst/>
              <a:gdLst/>
              <a:ahLst/>
              <a:cxnLst/>
              <a:rect l="l" t="t" r="r" b="b"/>
              <a:pathLst>
                <a:path w="10520934" h="766318">
                  <a:moveTo>
                    <a:pt x="0" y="0"/>
                  </a:moveTo>
                  <a:lnTo>
                    <a:pt x="10520934" y="0"/>
                  </a:lnTo>
                  <a:lnTo>
                    <a:pt x="10520934" y="766318"/>
                  </a:lnTo>
                  <a:lnTo>
                    <a:pt x="0" y="76631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id="37" name="Group 37"/>
          <p:cNvGrpSpPr/>
          <p:nvPr/>
        </p:nvGrpSpPr>
        <p:grpSpPr>
          <a:xfrm>
            <a:off x="8571981" y="6550966"/>
            <a:ext cx="7890719" cy="574774"/>
            <a:chOff x="0" y="0"/>
            <a:chExt cx="10520958" cy="76636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520934" cy="766318"/>
            </a:xfrm>
            <a:custGeom>
              <a:avLst/>
              <a:gdLst/>
              <a:ahLst/>
              <a:cxnLst/>
              <a:rect l="l" t="t" r="r" b="b"/>
              <a:pathLst>
                <a:path w="10520934" h="766318">
                  <a:moveTo>
                    <a:pt x="0" y="0"/>
                  </a:moveTo>
                  <a:lnTo>
                    <a:pt x="10520934" y="0"/>
                  </a:lnTo>
                  <a:lnTo>
                    <a:pt x="10520934" y="766318"/>
                  </a:lnTo>
                  <a:lnTo>
                    <a:pt x="0" y="7663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1131521" y="3984411"/>
            <a:ext cx="6636622" cy="1129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tools are open-source and installable via pip, except monitoring tools which run as separate services.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31521" y="5794150"/>
            <a:ext cx="6990562" cy="1013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stack supports scalable, maintainable,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extensible pipeline development.</a:t>
            </a:r>
          </a:p>
        </p:txBody>
      </p:sp>
      <p:sp>
        <p:nvSpPr>
          <p:cNvPr id="103" name="Shape 1">
            <a:extLst>
              <a:ext uri="{FF2B5EF4-FFF2-40B4-BE49-F238E27FC236}">
                <a16:creationId xmlns:a16="http://schemas.microsoft.com/office/drawing/2014/main" id="{DC7EB10D-3472-FD55-5DAE-757ED71BE9A9}"/>
              </a:ext>
            </a:extLst>
          </p:cNvPr>
          <p:cNvSpPr/>
          <p:nvPr/>
        </p:nvSpPr>
        <p:spPr>
          <a:xfrm>
            <a:off x="9281313" y="2634848"/>
            <a:ext cx="6327815" cy="4153614"/>
          </a:xfrm>
          <a:prstGeom prst="roundRect">
            <a:avLst>
              <a:gd name="adj" fmla="val 160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04" name="Shape 2">
            <a:extLst>
              <a:ext uri="{FF2B5EF4-FFF2-40B4-BE49-F238E27FC236}">
                <a16:creationId xmlns:a16="http://schemas.microsoft.com/office/drawing/2014/main" id="{0084D22F-C672-EEB3-F02C-AE138790D8A1}"/>
              </a:ext>
            </a:extLst>
          </p:cNvPr>
          <p:cNvSpPr/>
          <p:nvPr/>
        </p:nvSpPr>
        <p:spPr>
          <a:xfrm>
            <a:off x="9288933" y="2642468"/>
            <a:ext cx="6312575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5" name="Text 3">
            <a:extLst>
              <a:ext uri="{FF2B5EF4-FFF2-40B4-BE49-F238E27FC236}">
                <a16:creationId xmlns:a16="http://schemas.microsoft.com/office/drawing/2014/main" id="{57D977B1-EE63-A082-A3DB-EC14DAA612AC}"/>
              </a:ext>
            </a:extLst>
          </p:cNvPr>
          <p:cNvSpPr/>
          <p:nvPr/>
        </p:nvSpPr>
        <p:spPr>
          <a:xfrm>
            <a:off x="9447762" y="2745338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Component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Text 4">
            <a:extLst>
              <a:ext uri="{FF2B5EF4-FFF2-40B4-BE49-F238E27FC236}">
                <a16:creationId xmlns:a16="http://schemas.microsoft.com/office/drawing/2014/main" id="{DEE0FA5F-0E6E-A228-373B-3A75ABF02146}"/>
              </a:ext>
            </a:extLst>
          </p:cNvPr>
          <p:cNvSpPr/>
          <p:nvPr/>
        </p:nvSpPr>
        <p:spPr>
          <a:xfrm>
            <a:off x="12607800" y="2745338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Primary Tools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Shape 5">
            <a:extLst>
              <a:ext uri="{FF2B5EF4-FFF2-40B4-BE49-F238E27FC236}">
                <a16:creationId xmlns:a16="http://schemas.microsoft.com/office/drawing/2014/main" id="{63BF635A-014A-F6D4-BBE4-FB16D62A7747}"/>
              </a:ext>
            </a:extLst>
          </p:cNvPr>
          <p:cNvSpPr/>
          <p:nvPr/>
        </p:nvSpPr>
        <p:spPr>
          <a:xfrm>
            <a:off x="9288933" y="3102287"/>
            <a:ext cx="6312575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8" name="Text 6">
            <a:extLst>
              <a:ext uri="{FF2B5EF4-FFF2-40B4-BE49-F238E27FC236}">
                <a16:creationId xmlns:a16="http://schemas.microsoft.com/office/drawing/2014/main" id="{FAC613BF-145D-C70A-9A65-EFFE22159585}"/>
              </a:ext>
            </a:extLst>
          </p:cNvPr>
          <p:cNvSpPr/>
          <p:nvPr/>
        </p:nvSpPr>
        <p:spPr>
          <a:xfrm>
            <a:off x="9447762" y="3205157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Core Framework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 7">
            <a:extLst>
              <a:ext uri="{FF2B5EF4-FFF2-40B4-BE49-F238E27FC236}">
                <a16:creationId xmlns:a16="http://schemas.microsoft.com/office/drawing/2014/main" id="{7A3D5F6D-CF03-9998-518C-4D237A586C3B}"/>
              </a:ext>
            </a:extLst>
          </p:cNvPr>
          <p:cNvSpPr/>
          <p:nvPr/>
        </p:nvSpPr>
        <p:spPr>
          <a:xfrm>
            <a:off x="12607800" y="3205157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LangChain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Shape 8">
            <a:extLst>
              <a:ext uri="{FF2B5EF4-FFF2-40B4-BE49-F238E27FC236}">
                <a16:creationId xmlns:a16="http://schemas.microsoft.com/office/drawing/2014/main" id="{E88AC4F1-7B54-06D4-BB04-013AD86D2BDE}"/>
              </a:ext>
            </a:extLst>
          </p:cNvPr>
          <p:cNvSpPr/>
          <p:nvPr/>
        </p:nvSpPr>
        <p:spPr>
          <a:xfrm>
            <a:off x="9288933" y="3562107"/>
            <a:ext cx="6312575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1" name="Text 9">
            <a:extLst>
              <a:ext uri="{FF2B5EF4-FFF2-40B4-BE49-F238E27FC236}">
                <a16:creationId xmlns:a16="http://schemas.microsoft.com/office/drawing/2014/main" id="{D1BB8D70-9057-70CA-496E-9DF1D536ACEF}"/>
              </a:ext>
            </a:extLst>
          </p:cNvPr>
          <p:cNvSpPr/>
          <p:nvPr/>
        </p:nvSpPr>
        <p:spPr>
          <a:xfrm>
            <a:off x="9447762" y="3664977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Data Processing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10">
            <a:extLst>
              <a:ext uri="{FF2B5EF4-FFF2-40B4-BE49-F238E27FC236}">
                <a16:creationId xmlns:a16="http://schemas.microsoft.com/office/drawing/2014/main" id="{12068D10-55F7-2628-8EF6-A10207F43BCC}"/>
              </a:ext>
            </a:extLst>
          </p:cNvPr>
          <p:cNvSpPr/>
          <p:nvPr/>
        </p:nvSpPr>
        <p:spPr>
          <a:xfrm>
            <a:off x="12607800" y="3664977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Pandas, BeautifulSoup4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Shape 11">
            <a:extLst>
              <a:ext uri="{FF2B5EF4-FFF2-40B4-BE49-F238E27FC236}">
                <a16:creationId xmlns:a16="http://schemas.microsoft.com/office/drawing/2014/main" id="{57D021A6-AA4F-9670-008A-EB8BDC027A48}"/>
              </a:ext>
            </a:extLst>
          </p:cNvPr>
          <p:cNvSpPr/>
          <p:nvPr/>
        </p:nvSpPr>
        <p:spPr>
          <a:xfrm>
            <a:off x="9288933" y="4021926"/>
            <a:ext cx="6312575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4" name="Text 12">
            <a:extLst>
              <a:ext uri="{FF2B5EF4-FFF2-40B4-BE49-F238E27FC236}">
                <a16:creationId xmlns:a16="http://schemas.microsoft.com/office/drawing/2014/main" id="{B81DBB94-711F-1E51-D702-3FA694B8E966}"/>
              </a:ext>
            </a:extLst>
          </p:cNvPr>
          <p:cNvSpPr/>
          <p:nvPr/>
        </p:nvSpPr>
        <p:spPr>
          <a:xfrm>
            <a:off x="9447762" y="4124796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NLP &amp; Enrichment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 13">
            <a:extLst>
              <a:ext uri="{FF2B5EF4-FFF2-40B4-BE49-F238E27FC236}">
                <a16:creationId xmlns:a16="http://schemas.microsoft.com/office/drawing/2014/main" id="{077FE421-76C5-3E96-1FC7-2EA4858ADB53}"/>
              </a:ext>
            </a:extLst>
          </p:cNvPr>
          <p:cNvSpPr/>
          <p:nvPr/>
        </p:nvSpPr>
        <p:spPr>
          <a:xfrm>
            <a:off x="12607800" y="4124796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spaCy (NER), TextBlob (Sentiment)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Shape 14">
            <a:extLst>
              <a:ext uri="{FF2B5EF4-FFF2-40B4-BE49-F238E27FC236}">
                <a16:creationId xmlns:a16="http://schemas.microsoft.com/office/drawing/2014/main" id="{63594F25-A06B-6531-27F7-3CDA66F509C5}"/>
              </a:ext>
            </a:extLst>
          </p:cNvPr>
          <p:cNvSpPr/>
          <p:nvPr/>
        </p:nvSpPr>
        <p:spPr>
          <a:xfrm>
            <a:off x="9288933" y="4481745"/>
            <a:ext cx="6312575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7" name="Text 15">
            <a:extLst>
              <a:ext uri="{FF2B5EF4-FFF2-40B4-BE49-F238E27FC236}">
                <a16:creationId xmlns:a16="http://schemas.microsoft.com/office/drawing/2014/main" id="{59FFCE11-CD76-D06D-44C7-DFDB6C53A3E6}"/>
              </a:ext>
            </a:extLst>
          </p:cNvPr>
          <p:cNvSpPr/>
          <p:nvPr/>
        </p:nvSpPr>
        <p:spPr>
          <a:xfrm>
            <a:off x="9447762" y="4584615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Chunking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 16">
            <a:extLst>
              <a:ext uri="{FF2B5EF4-FFF2-40B4-BE49-F238E27FC236}">
                <a16:creationId xmlns:a16="http://schemas.microsoft.com/office/drawing/2014/main" id="{E8ADC0FC-2C21-B096-D459-C3346CF1D4D1}"/>
              </a:ext>
            </a:extLst>
          </p:cNvPr>
          <p:cNvSpPr/>
          <p:nvPr/>
        </p:nvSpPr>
        <p:spPr>
          <a:xfrm>
            <a:off x="12607800" y="4584615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LangChain Text Splitters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Shape 17">
            <a:extLst>
              <a:ext uri="{FF2B5EF4-FFF2-40B4-BE49-F238E27FC236}">
                <a16:creationId xmlns:a16="http://schemas.microsoft.com/office/drawing/2014/main" id="{F2D9DF62-2E17-92E7-FC51-47497F809C91}"/>
              </a:ext>
            </a:extLst>
          </p:cNvPr>
          <p:cNvSpPr/>
          <p:nvPr/>
        </p:nvSpPr>
        <p:spPr>
          <a:xfrm>
            <a:off x="9288933" y="4941565"/>
            <a:ext cx="6312575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0" name="Text 18">
            <a:extLst>
              <a:ext uri="{FF2B5EF4-FFF2-40B4-BE49-F238E27FC236}">
                <a16:creationId xmlns:a16="http://schemas.microsoft.com/office/drawing/2014/main" id="{444F5D26-2160-E631-7C49-F84E6F3D89B4}"/>
              </a:ext>
            </a:extLst>
          </p:cNvPr>
          <p:cNvSpPr/>
          <p:nvPr/>
        </p:nvSpPr>
        <p:spPr>
          <a:xfrm>
            <a:off x="9447762" y="5044435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Embedding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 19">
            <a:extLst>
              <a:ext uri="{FF2B5EF4-FFF2-40B4-BE49-F238E27FC236}">
                <a16:creationId xmlns:a16="http://schemas.microsoft.com/office/drawing/2014/main" id="{51BF10FB-7F4B-2651-B850-136FCE934B90}"/>
              </a:ext>
            </a:extLst>
          </p:cNvPr>
          <p:cNvSpPr/>
          <p:nvPr/>
        </p:nvSpPr>
        <p:spPr>
          <a:xfrm>
            <a:off x="12607800" y="5044435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Sentence Transformers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Shape 20">
            <a:extLst>
              <a:ext uri="{FF2B5EF4-FFF2-40B4-BE49-F238E27FC236}">
                <a16:creationId xmlns:a16="http://schemas.microsoft.com/office/drawing/2014/main" id="{CD7386C9-186B-BAA3-CBDD-0E5218F015B9}"/>
              </a:ext>
            </a:extLst>
          </p:cNvPr>
          <p:cNvSpPr/>
          <p:nvPr/>
        </p:nvSpPr>
        <p:spPr>
          <a:xfrm>
            <a:off x="9288933" y="5401384"/>
            <a:ext cx="6312575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3" name="Text 21">
            <a:extLst>
              <a:ext uri="{FF2B5EF4-FFF2-40B4-BE49-F238E27FC236}">
                <a16:creationId xmlns:a16="http://schemas.microsoft.com/office/drawing/2014/main" id="{37908FBE-4FB5-C479-00B5-19420CE4BE13}"/>
              </a:ext>
            </a:extLst>
          </p:cNvPr>
          <p:cNvSpPr/>
          <p:nvPr/>
        </p:nvSpPr>
        <p:spPr>
          <a:xfrm>
            <a:off x="9447762" y="5504254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Vector Database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 22">
            <a:extLst>
              <a:ext uri="{FF2B5EF4-FFF2-40B4-BE49-F238E27FC236}">
                <a16:creationId xmlns:a16="http://schemas.microsoft.com/office/drawing/2014/main" id="{982E8989-8E91-0DC9-17AA-436DA65BDE4E}"/>
              </a:ext>
            </a:extLst>
          </p:cNvPr>
          <p:cNvSpPr/>
          <p:nvPr/>
        </p:nvSpPr>
        <p:spPr>
          <a:xfrm>
            <a:off x="12607800" y="5504254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ChromaDB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Shape 23">
            <a:extLst>
              <a:ext uri="{FF2B5EF4-FFF2-40B4-BE49-F238E27FC236}">
                <a16:creationId xmlns:a16="http://schemas.microsoft.com/office/drawing/2014/main" id="{609A9A02-3A97-19EA-EF0C-2B4F5B65B733}"/>
              </a:ext>
            </a:extLst>
          </p:cNvPr>
          <p:cNvSpPr/>
          <p:nvPr/>
        </p:nvSpPr>
        <p:spPr>
          <a:xfrm>
            <a:off x="9288933" y="5861203"/>
            <a:ext cx="6312575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6" name="Text 24">
            <a:extLst>
              <a:ext uri="{FF2B5EF4-FFF2-40B4-BE49-F238E27FC236}">
                <a16:creationId xmlns:a16="http://schemas.microsoft.com/office/drawing/2014/main" id="{53762717-9750-8DDB-BDEB-72262E92BC93}"/>
              </a:ext>
            </a:extLst>
          </p:cNvPr>
          <p:cNvSpPr/>
          <p:nvPr/>
        </p:nvSpPr>
        <p:spPr>
          <a:xfrm>
            <a:off x="9447762" y="5964073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UI/API Framework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 25">
            <a:extLst>
              <a:ext uri="{FF2B5EF4-FFF2-40B4-BE49-F238E27FC236}">
                <a16:creationId xmlns:a16="http://schemas.microsoft.com/office/drawing/2014/main" id="{526829B3-D783-E174-52E6-8A9AB4C0D463}"/>
              </a:ext>
            </a:extLst>
          </p:cNvPr>
          <p:cNvSpPr/>
          <p:nvPr/>
        </p:nvSpPr>
        <p:spPr>
          <a:xfrm>
            <a:off x="12607800" y="5964073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Streamlit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Shape 26">
            <a:extLst>
              <a:ext uri="{FF2B5EF4-FFF2-40B4-BE49-F238E27FC236}">
                <a16:creationId xmlns:a16="http://schemas.microsoft.com/office/drawing/2014/main" id="{AAE68729-C7E1-122B-A444-36DA29EEC411}"/>
              </a:ext>
            </a:extLst>
          </p:cNvPr>
          <p:cNvSpPr/>
          <p:nvPr/>
        </p:nvSpPr>
        <p:spPr>
          <a:xfrm>
            <a:off x="9288933" y="6321023"/>
            <a:ext cx="6312575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9" name="Text 27">
            <a:extLst>
              <a:ext uri="{FF2B5EF4-FFF2-40B4-BE49-F238E27FC236}">
                <a16:creationId xmlns:a16="http://schemas.microsoft.com/office/drawing/2014/main" id="{15FE012E-0AD3-FAE4-5347-AD81F7945D1E}"/>
              </a:ext>
            </a:extLst>
          </p:cNvPr>
          <p:cNvSpPr/>
          <p:nvPr/>
        </p:nvSpPr>
        <p:spPr>
          <a:xfrm>
            <a:off x="9447762" y="6423893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Monitoring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 28">
            <a:extLst>
              <a:ext uri="{FF2B5EF4-FFF2-40B4-BE49-F238E27FC236}">
                <a16:creationId xmlns:a16="http://schemas.microsoft.com/office/drawing/2014/main" id="{A0940DA1-A29F-0840-7DAC-AD57F1D9E018}"/>
              </a:ext>
            </a:extLst>
          </p:cNvPr>
          <p:cNvSpPr/>
          <p:nvPr/>
        </p:nvSpPr>
        <p:spPr>
          <a:xfrm>
            <a:off x="12607800" y="6423893"/>
            <a:ext cx="2834997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52586B"/>
                </a:solidFill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Prometheus, Loki, Grafana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0BB418-CC1A-558E-AD5D-746AABDB3FB6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26424" y="794873"/>
            <a:ext cx="7407484" cy="2010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4499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Overview: A Layered Intelligent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6424" y="2872548"/>
            <a:ext cx="7662571" cy="1361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3500" dirty="0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Pipeline from Raw CSV to Semantic 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5642" y="4409740"/>
            <a:ext cx="6171447" cy="88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3562"/>
              </a:lnSpc>
              <a:buFont typeface="Arial"/>
              <a:buChar char="•"/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Automation: Ingest, clean, chunk, and transform CSV data seamlessly.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5642" y="5509509"/>
            <a:ext cx="8417576" cy="88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3562"/>
              </a:lnSpc>
              <a:buFont typeface="Arial"/>
              <a:buChar char="•"/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AI Integration: Converts raw text into a knowledge base that understands meaning for precise query results.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1150" y="6642914"/>
            <a:ext cx="8417576" cy="882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031" lvl="1" indent="-188516" algn="l">
              <a:lnSpc>
                <a:spcPts val="3562"/>
              </a:lnSpc>
              <a:buFont typeface="Arial"/>
              <a:buChar char="•"/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&amp; Accurate Answers: Enables rapid retrieval</a:t>
            </a:r>
          </a:p>
          <a:p>
            <a:pPr marL="377031" lvl="1" indent="-188516" algn="l">
              <a:lnSpc>
                <a:spcPts val="3562"/>
              </a:lnSpc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of relevant information through intelligent processing layers.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1150" y="7613646"/>
            <a:ext cx="6796109" cy="558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architectural overview sets the stage for detailed </a:t>
            </a:r>
          </a:p>
          <a:p>
            <a:pPr algn="l">
              <a:lnSpc>
                <a:spcPts val="3562"/>
              </a:lnSpc>
            </a:pPr>
            <a:r>
              <a:rPr lang="en-US" sz="2499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of each processing layer.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98F3B7-470A-23D0-5D76-A7D035B01D4E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74E004-E285-9F16-C803-44805EA1E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26" y="266700"/>
            <a:ext cx="8388124" cy="9220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98624" y="1268165"/>
            <a:ext cx="7932241" cy="1738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4999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Layer 1: CSV Reader &amp; 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8624" y="3158430"/>
            <a:ext cx="7932241" cy="138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4000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Reliable Parsing and Cleaning of Raw CSV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8624" y="4689425"/>
            <a:ext cx="7932241" cy="935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Parsing: Handles complex CSV structures, including embedded commas and multi-line cells.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8624" y="5574952"/>
            <a:ext cx="7932241" cy="935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Structural Validation: Auto-detects encoding, delimiters, and verifies header integrity.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8624" y="6511975"/>
            <a:ext cx="7932241" cy="134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3187"/>
              </a:lnSpc>
              <a:buFont typeface="Arial"/>
              <a:buChar char="•"/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Cleaning: Normalizes text (e.g., lowercasing, HTML stripping) while preserving numeric fields as metadata for downstream filtering.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8624" y="7766370"/>
            <a:ext cx="7932241" cy="935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foundational layer ensures data quality and integrity for subsequent stages.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C40E3F-A77A-6375-A4B6-8C9E79F567B1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FFF9DB-ABF4-CFE0-B3D0-820CE66A5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865" y="260460"/>
            <a:ext cx="8111580" cy="9057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51144" y="1239625"/>
            <a:ext cx="7885510" cy="185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375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Layer 2: Optimized Chunking Strategies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1144" y="3039703"/>
            <a:ext cx="7885510" cy="1009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2249" dirty="0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Breaking Text into Optimal Chunks for AI Retrieval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1144" y="3834751"/>
            <a:ext cx="7885510" cy="60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 algn="l">
              <a:lnSpc>
                <a:spcPts val="2812"/>
              </a:lnSpc>
              <a:buFont typeface="Arial"/>
              <a:buChar char="•"/>
            </a:pPr>
            <a:r>
              <a:rPr lang="en-US" sz="2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Strategies: Applies four chunking methods based on data characteristics: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1144" y="4613677"/>
            <a:ext cx="7885510" cy="34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250" lvl="2" indent="-243417" algn="l">
              <a:lnSpc>
                <a:spcPts val="2812"/>
              </a:lnSpc>
              <a:buFont typeface="Arial"/>
              <a:buChar char="⚬"/>
            </a:pPr>
            <a:r>
              <a:rPr lang="en-US" sz="2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Row-based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1144" y="5052124"/>
            <a:ext cx="7885510" cy="34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250" lvl="2" indent="-243417" algn="l">
              <a:lnSpc>
                <a:spcPts val="2812"/>
              </a:lnSpc>
              <a:buFont typeface="Arial"/>
              <a:buChar char="⚬"/>
            </a:pPr>
            <a:r>
              <a:rPr lang="en-US" sz="2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Cell-content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1144" y="5490571"/>
            <a:ext cx="7885510" cy="34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250" lvl="2" indent="-243417" algn="l">
              <a:lnSpc>
                <a:spcPts val="2812"/>
              </a:lnSpc>
              <a:buFont typeface="Arial"/>
              <a:buChar char="⚬"/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Multi-row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1144" y="5929019"/>
            <a:ext cx="7885510" cy="34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0250" lvl="2" indent="-243417" algn="l">
              <a:lnSpc>
                <a:spcPts val="2812"/>
              </a:lnSpc>
              <a:buFont typeface="Arial"/>
              <a:buChar char="⚬"/>
            </a:pPr>
            <a:r>
              <a:rPr lang="en-US" sz="2000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Parent-Child relationships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1144" y="6367468"/>
            <a:ext cx="7885510" cy="68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>
              <a:lnSpc>
                <a:spcPts val="2812"/>
              </a:lnSpc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multiple chunking strategies in parallel, combining their outputs to form a richer, interconnected set of retrievable data.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1144" y="7165633"/>
            <a:ext cx="7885510" cy="687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01625" lvl="1" indent="-150812">
              <a:lnSpc>
                <a:spcPts val="2812"/>
              </a:lnSpc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Preservation: Each chunk is tagged with source and attributes for traceability &amp; accurate filtering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51144" y="8087474"/>
            <a:ext cx="7885510" cy="34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00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layer balances chunk size and context to maximize search relevance.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5E8089-DA31-E1DD-DA62-482A8AB871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54" y="713326"/>
            <a:ext cx="9328658" cy="8677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066F28-299F-479A-013D-D4B10A36BAE3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02554" y="999381"/>
            <a:ext cx="7857827" cy="1620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Layer 3: Intelligence &amp; Storage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2554" y="2801392"/>
            <a:ext cx="7857827" cy="190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Semantic Understanding and Efficient Storage for Search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9842" y="4384327"/>
            <a:ext cx="7857827" cy="88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Embedding: Uses Sentence Transformer models to encode text into vector representations capturing semantic meaning.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9842" y="5450411"/>
            <a:ext cx="7857827" cy="729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Database: Stores embeddings and metadata in </a:t>
            </a:r>
            <a:r>
              <a:rPr lang="en-US" sz="1874" dirty="0" err="1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ChromaDB</a:t>
            </a:r>
            <a:r>
              <a:rPr lang="en-US" sz="1874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HNSW indexing for Approximate Nearest Neighbor (ANN) search.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842" y="6606806"/>
            <a:ext cx="7857827" cy="1270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Search: Combines semantic vector search with metadata filters (e.g., "positive reviews for products under $100") for fine-grained querying.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9842" y="7763201"/>
            <a:ext cx="7857827" cy="344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 dirty="0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layer enables context-aware retrieval to meet complex search demands.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D69724-6136-0C93-762D-989FB6FCF5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69" y="843971"/>
            <a:ext cx="8600263" cy="77200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BF4A69-74C5-FE58-3E00-9BB2B253B05F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2266" y="919758"/>
            <a:ext cx="7819430" cy="1887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Layer 4: User 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2266" y="2973437"/>
            <a:ext cx="7819430" cy="15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375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Simple, Powerful User Interaction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2266" y="4638377"/>
            <a:ext cx="7819430" cy="103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00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Web App: Clean UI for CSV upload and question entry.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2266" y="5339951"/>
            <a:ext cx="7819430" cy="103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00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Processing: Executes the full pipeline live within the app, from ingestion to embedding.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82266" y="6350349"/>
            <a:ext cx="7819430" cy="148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500"/>
              </a:lnSpc>
              <a:buFont typeface="Arial"/>
              <a:buChar char="•"/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Filtered Results: Presents ranked, semantically relevant answers with source context and filter options for enhanced user control.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2266" y="7526086"/>
            <a:ext cx="7819430" cy="1031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interface layer bridges technical complexity and user accessibility.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F59947-0A32-E080-D90E-B8B9010BD7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18" y="190500"/>
            <a:ext cx="7167074" cy="91683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3CABD1-9288-FEC0-536E-FAD6E50D7474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2714" y="1302371"/>
            <a:ext cx="7857827" cy="1620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b="1" dirty="0">
                <a:solidFill>
                  <a:srgbClr val="373B4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 Layer 5: Monitoring &amp; Observability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2789" y="3157370"/>
            <a:ext cx="7857827" cy="130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7"/>
              </a:lnSpc>
            </a:pPr>
            <a:r>
              <a:rPr lang="en-US" sz="3749">
                <a:solidFill>
                  <a:srgbClr val="373B4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Maintain System Health, Performance, and Quality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2789" y="4843351"/>
            <a:ext cx="7857827" cy="88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Proactive Tracking: Uses Prometheus to monitor data quality, chunk sizes, query latency, and overall system health.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789" y="5698517"/>
            <a:ext cx="7857827" cy="88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Logging: Loki aggregates logs for debugging and auditing all pipeline stages.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2789" y="6553684"/>
            <a:ext cx="7857827" cy="88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3000"/>
              </a:lnSpc>
              <a:buFont typeface="Arial"/>
              <a:buChar char="•"/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Alerts: Grafana dashboards visualize metrics and trigger alerts for anomalies such as slow queries or oversized chunks.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2789" y="7541456"/>
            <a:ext cx="7857827" cy="499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5258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ensures reliability and maintainability in production environments.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571091-2E83-7F52-3406-F91F8DC9D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1220024"/>
            <a:ext cx="9296400" cy="7788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EAFBCE6-6BF3-0034-ED3C-5C16916A8FEF}"/>
              </a:ext>
            </a:extLst>
          </p:cNvPr>
          <p:cNvSpPr/>
          <p:nvPr/>
        </p:nvSpPr>
        <p:spPr>
          <a:xfrm>
            <a:off x="-1" y="9563100"/>
            <a:ext cx="18288000" cy="723900"/>
          </a:xfrm>
          <a:prstGeom prst="rect">
            <a:avLst/>
          </a:prstGeom>
          <a:solidFill>
            <a:srgbClr val="F26F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1249</Words>
  <Application>Microsoft Office PowerPoint</Application>
  <PresentationFormat>Custom</PresentationFormat>
  <Paragraphs>159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Advanced-CSV-Processing-and-Semantic-Search-Pipeline (1).pptx</dc:title>
  <cp:lastModifiedBy>Shanttoosh V</cp:lastModifiedBy>
  <cp:revision>12</cp:revision>
  <dcterms:created xsi:type="dcterms:W3CDTF">2006-08-16T00:00:00Z</dcterms:created>
  <dcterms:modified xsi:type="dcterms:W3CDTF">2025-09-05T04:51:38Z</dcterms:modified>
  <dc:identifier>DAGxx98bbTY</dc:identifier>
</cp:coreProperties>
</file>