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62" r:id="rId2"/>
    <p:sldId id="256" r:id="rId3"/>
    <p:sldId id="257" r:id="rId4"/>
    <p:sldId id="258" r:id="rId5"/>
    <p:sldId id="259" r:id="rId6"/>
    <p:sldId id="260" r:id="rId7"/>
    <p:sldId id="261" r:id="rId8"/>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5" d="100"/>
          <a:sy n="55" d="100"/>
        </p:scale>
        <p:origin x="65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24.09.2025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ECB35-413F-30AC-4FD1-078BFB332735}"/>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38F301-D67C-B7D9-D937-D469722CF5AC}"/>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4C33959F-FCBE-4B84-4E16-D999ACBD7C24}"/>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id="{A4942A74-E55B-85C5-82C5-D231B764838F}"/>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EA16C93E-6FDB-6B90-A1F1-1CB3690D39B4}"/>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p>
        </p:txBody>
      </p:sp>
      <p:sp>
        <p:nvSpPr>
          <p:cNvPr id="6" name="Footer Placeholder 5">
            <a:extLst>
              <a:ext uri="{FF2B5EF4-FFF2-40B4-BE49-F238E27FC236}">
                <a16:creationId xmlns:a16="http://schemas.microsoft.com/office/drawing/2014/main" id="{D3DE584A-F737-31B5-C6DC-BD19D8E938E3}"/>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id="{5B9118BD-9AE6-30F7-9E95-6E52AB850E0C}"/>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936165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261D4-609D-E0CD-0B23-1B0890627857}"/>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BFB953-BAE3-2F15-A4A9-61F4ED26A275}"/>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18A1E68A-10FF-2131-C9A2-F150BCDB5622}"/>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id="{0AEF5A2F-E738-3A7F-43A8-8C628A427469}"/>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40BAA2D3-639D-7205-B6EA-62ED5907FE7C}"/>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p>
        </p:txBody>
      </p:sp>
      <p:sp>
        <p:nvSpPr>
          <p:cNvPr id="6" name="Footer Placeholder 5">
            <a:extLst>
              <a:ext uri="{FF2B5EF4-FFF2-40B4-BE49-F238E27FC236}">
                <a16:creationId xmlns:a16="http://schemas.microsoft.com/office/drawing/2014/main" id="{4BD5588F-B93F-2D41-055D-95B03195D263}"/>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id="{E8871D30-26B0-6453-6CF7-60716357B2A6}"/>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58153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DF147-59FD-A30C-A030-75991BC24714}"/>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CEEF9D60-7A12-7938-761E-858EB82E35FC}"/>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27382038-D104-DBD5-00CE-028901ADAFC0}"/>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id="{CF94AC8E-877E-944A-6CCE-66C68C80D0EE}"/>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731FE623-712B-53CA-B04A-34E7B22E17DE}"/>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p>
        </p:txBody>
      </p:sp>
      <p:sp>
        <p:nvSpPr>
          <p:cNvPr id="6" name="Footer Placeholder 5">
            <a:extLst>
              <a:ext uri="{FF2B5EF4-FFF2-40B4-BE49-F238E27FC236}">
                <a16:creationId xmlns:a16="http://schemas.microsoft.com/office/drawing/2014/main" id="{4A882CBF-7D8F-F86A-C3DD-D0B7213A49E1}"/>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id="{9276D376-2B8A-DF2E-1D4C-28DC382BDC3E}"/>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514399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6A5F6C-FA5B-57D7-76FA-27C5B1698A6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4081C5A-8D42-A5C1-D678-0AF9E0164EEF}"/>
              </a:ext>
            </a:extLst>
          </p:cNvPr>
          <p:cNvGrpSpPr>
            <a:grpSpLocks noChangeAspect="1"/>
          </p:cNvGrpSpPr>
          <p:nvPr/>
        </p:nvGrpSpPr>
        <p:grpSpPr>
          <a:xfrm>
            <a:off x="0" y="0"/>
            <a:ext cx="18288000" cy="10287000"/>
            <a:chOff x="0" y="0"/>
            <a:chExt cx="24384000" cy="13716000"/>
          </a:xfrm>
        </p:grpSpPr>
        <p:sp>
          <p:nvSpPr>
            <p:cNvPr id="3" name="Freeform 3" descr="preencoded.png">
              <a:extLst>
                <a:ext uri="{FF2B5EF4-FFF2-40B4-BE49-F238E27FC236}">
                  <a16:creationId xmlns:a16="http://schemas.microsoft.com/office/drawing/2014/main" id="{16E82CB1-5028-7EDA-AFD6-46619913A0AC}"/>
                </a:ext>
              </a:extLst>
            </p:cNvPr>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a:stretch>
            </a:blipFill>
          </p:spPr>
        </p:sp>
      </p:grpSp>
      <p:grpSp>
        <p:nvGrpSpPr>
          <p:cNvPr id="4" name="Group 4">
            <a:extLst>
              <a:ext uri="{FF2B5EF4-FFF2-40B4-BE49-F238E27FC236}">
                <a16:creationId xmlns:a16="http://schemas.microsoft.com/office/drawing/2014/main" id="{02A94D13-9E06-8CAE-48A4-C190FBB8BC88}"/>
              </a:ext>
            </a:extLst>
          </p:cNvPr>
          <p:cNvGrpSpPr/>
          <p:nvPr/>
        </p:nvGrpSpPr>
        <p:grpSpPr>
          <a:xfrm>
            <a:off x="0" y="0"/>
            <a:ext cx="18288000" cy="10287000"/>
            <a:chOff x="0" y="0"/>
            <a:chExt cx="24384000" cy="13716000"/>
          </a:xfrm>
        </p:grpSpPr>
        <p:sp>
          <p:nvSpPr>
            <p:cNvPr id="5" name="Freeform 5">
              <a:extLst>
                <a:ext uri="{FF2B5EF4-FFF2-40B4-BE49-F238E27FC236}">
                  <a16:creationId xmlns:a16="http://schemas.microsoft.com/office/drawing/2014/main" id="{91ED9BF9-7793-5F2D-13B0-8A2BDE7D12D6}"/>
                </a:ext>
              </a:extLst>
            </p:cNvPr>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30303">
                <a:alpha val="56078"/>
              </a:srgbClr>
            </a:solidFill>
          </p:spPr>
        </p:sp>
      </p:grpSp>
      <p:sp>
        <p:nvSpPr>
          <p:cNvPr id="6" name="TextBox 6">
            <a:extLst>
              <a:ext uri="{FF2B5EF4-FFF2-40B4-BE49-F238E27FC236}">
                <a16:creationId xmlns:a16="http://schemas.microsoft.com/office/drawing/2014/main" id="{A4D16AF5-E209-1B4A-5F02-8A18558254FB}"/>
              </a:ext>
            </a:extLst>
          </p:cNvPr>
          <p:cNvSpPr txBox="1"/>
          <p:nvPr/>
        </p:nvSpPr>
        <p:spPr>
          <a:xfrm>
            <a:off x="5609666" y="4413750"/>
            <a:ext cx="7068667" cy="733214"/>
          </a:xfrm>
          <a:prstGeom prst="rect">
            <a:avLst/>
          </a:prstGeom>
        </p:spPr>
        <p:txBody>
          <a:bodyPr wrap="square" lIns="0" tIns="0" rIns="0" bIns="0" rtlCol="0" anchor="t">
            <a:spAutoFit/>
          </a:bodyPr>
          <a:lstStyle/>
          <a:p>
            <a:pPr algn="l">
              <a:lnSpc>
                <a:spcPts val="6125"/>
              </a:lnSpc>
            </a:pPr>
            <a:r>
              <a:rPr lang="en-US" sz="4875" b="1" dirty="0">
                <a:solidFill>
                  <a:schemeClr val="accent6">
                    <a:lumMod val="75000"/>
                  </a:schemeClr>
                </a:solidFill>
                <a:latin typeface="Times New Roman" panose="02020603050405020304" pitchFamily="18" charset="0"/>
                <a:ea typeface="Saira Medium"/>
                <a:cs typeface="Times New Roman" panose="02020603050405020304" pitchFamily="18" charset="0"/>
                <a:sym typeface="Saira Medium"/>
              </a:rPr>
              <a:t>CSV Chunking Optimizer</a:t>
            </a:r>
          </a:p>
        </p:txBody>
      </p:sp>
    </p:spTree>
    <p:extLst>
      <p:ext uri="{BB962C8B-B14F-4D97-AF65-F5344CB8AC3E}">
        <p14:creationId xmlns:p14="http://schemas.microsoft.com/office/powerpoint/2010/main" val="975148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0"/>
            <a:ext cx="18288000" cy="10287000"/>
            <a:chOff x="0" y="0"/>
            <a:chExt cx="24384000" cy="13716000"/>
          </a:xfrm>
        </p:grpSpPr>
        <p:sp>
          <p:nvSpPr>
            <p:cNvPr id="3" name="Freeform 3" descr="preencoded.png"/>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a:stretch>
            </a:blip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30303">
                <a:alpha val="56078"/>
              </a:srgbClr>
            </a:solidFill>
          </p:spPr>
        </p:sp>
      </p:grpSp>
      <p:sp>
        <p:nvSpPr>
          <p:cNvPr id="6" name="TextBox 6"/>
          <p:cNvSpPr txBox="1"/>
          <p:nvPr/>
        </p:nvSpPr>
        <p:spPr>
          <a:xfrm>
            <a:off x="978024" y="1840245"/>
            <a:ext cx="8929789" cy="642292"/>
          </a:xfrm>
          <a:prstGeom prst="rect">
            <a:avLst/>
          </a:prstGeom>
        </p:spPr>
        <p:txBody>
          <a:bodyPr wrap="square" lIns="0" tIns="0" rIns="0" bIns="0" rtlCol="0" anchor="t">
            <a:spAutoFit/>
          </a:bodyPr>
          <a:lstStyle/>
          <a:p>
            <a:pPr algn="ctr">
              <a:lnSpc>
                <a:spcPts val="5567"/>
              </a:lnSpc>
            </a:pPr>
            <a:r>
              <a:rPr lang="en-US" sz="3449" dirty="0">
                <a:solidFill>
                  <a:srgbClr val="E5E0DF"/>
                </a:solidFill>
                <a:latin typeface="Times New Roman" panose="02020603050405020304" pitchFamily="18" charset="0"/>
                <a:ea typeface="Roboto"/>
                <a:cs typeface="Times New Roman" panose="02020603050405020304" pitchFamily="18" charset="0"/>
                <a:sym typeface="Roboto"/>
              </a:rPr>
              <a:t>Unlocking </a:t>
            </a:r>
            <a:r>
              <a:rPr lang="en-US" sz="3449" dirty="0">
                <a:solidFill>
                  <a:srgbClr val="FF7A00"/>
                </a:solidFill>
                <a:latin typeface="Times New Roman" panose="02020603050405020304" pitchFamily="18" charset="0"/>
                <a:ea typeface="Roboto"/>
                <a:cs typeface="Times New Roman" panose="02020603050405020304" pitchFamily="18" charset="0"/>
                <a:sym typeface="Roboto"/>
              </a:rPr>
              <a:t>Strategic Value</a:t>
            </a:r>
            <a:r>
              <a:rPr lang="en-US" sz="3449" dirty="0">
                <a:solidFill>
                  <a:srgbClr val="E5E0DF"/>
                </a:solidFill>
                <a:latin typeface="Times New Roman" panose="02020603050405020304" pitchFamily="18" charset="0"/>
                <a:ea typeface="Roboto"/>
                <a:cs typeface="Times New Roman" panose="02020603050405020304" pitchFamily="18" charset="0"/>
                <a:sym typeface="Roboto"/>
              </a:rPr>
              <a:t> from Unstructured Data</a:t>
            </a:r>
          </a:p>
        </p:txBody>
      </p:sp>
      <p:grpSp>
        <p:nvGrpSpPr>
          <p:cNvPr id="7" name="Group 7"/>
          <p:cNvGrpSpPr/>
          <p:nvPr/>
        </p:nvGrpSpPr>
        <p:grpSpPr>
          <a:xfrm>
            <a:off x="978024" y="3053358"/>
            <a:ext cx="5274022" cy="3523209"/>
            <a:chOff x="0" y="0"/>
            <a:chExt cx="7032030" cy="4697612"/>
          </a:xfrm>
        </p:grpSpPr>
        <p:sp>
          <p:nvSpPr>
            <p:cNvPr id="8" name="Freeform 8"/>
            <p:cNvSpPr/>
            <p:nvPr/>
          </p:nvSpPr>
          <p:spPr>
            <a:xfrm>
              <a:off x="19050" y="19050"/>
              <a:ext cx="6993890" cy="4659503"/>
            </a:xfrm>
            <a:custGeom>
              <a:avLst/>
              <a:gdLst/>
              <a:ahLst/>
              <a:cxnLst/>
              <a:rect l="l" t="t" r="r" b="b"/>
              <a:pathLst>
                <a:path w="6993890" h="4659503">
                  <a:moveTo>
                    <a:pt x="0" y="340233"/>
                  </a:moveTo>
                  <a:cubicBezTo>
                    <a:pt x="0" y="152273"/>
                    <a:pt x="152781" y="0"/>
                    <a:pt x="341122" y="0"/>
                  </a:cubicBezTo>
                  <a:lnTo>
                    <a:pt x="6652768" y="0"/>
                  </a:lnTo>
                  <a:cubicBezTo>
                    <a:pt x="6841237" y="0"/>
                    <a:pt x="6993890" y="152273"/>
                    <a:pt x="6993890" y="340233"/>
                  </a:cubicBezTo>
                  <a:lnTo>
                    <a:pt x="6993890" y="4319270"/>
                  </a:lnTo>
                  <a:cubicBezTo>
                    <a:pt x="6993890" y="4507230"/>
                    <a:pt x="6841110" y="4659503"/>
                    <a:pt x="6652768" y="4659503"/>
                  </a:cubicBezTo>
                  <a:lnTo>
                    <a:pt x="341122" y="4659503"/>
                  </a:lnTo>
                  <a:cubicBezTo>
                    <a:pt x="152781" y="4659503"/>
                    <a:pt x="0" y="4507230"/>
                    <a:pt x="0" y="4319270"/>
                  </a:cubicBezTo>
                  <a:close/>
                </a:path>
              </a:pathLst>
            </a:custGeom>
            <a:solidFill>
              <a:srgbClr val="030303"/>
            </a:solidFill>
          </p:spPr>
        </p:sp>
        <p:sp>
          <p:nvSpPr>
            <p:cNvPr id="9" name="Freeform 9"/>
            <p:cNvSpPr/>
            <p:nvPr/>
          </p:nvSpPr>
          <p:spPr>
            <a:xfrm>
              <a:off x="0" y="0"/>
              <a:ext cx="7031990" cy="4697603"/>
            </a:xfrm>
            <a:custGeom>
              <a:avLst/>
              <a:gdLst/>
              <a:ahLst/>
              <a:cxnLst/>
              <a:rect l="l" t="t" r="r" b="b"/>
              <a:pathLst>
                <a:path w="7031990" h="4697603">
                  <a:moveTo>
                    <a:pt x="0" y="359283"/>
                  </a:moveTo>
                  <a:cubicBezTo>
                    <a:pt x="0" y="160782"/>
                    <a:pt x="161290" y="0"/>
                    <a:pt x="360172" y="0"/>
                  </a:cubicBezTo>
                  <a:lnTo>
                    <a:pt x="6671818" y="0"/>
                  </a:lnTo>
                  <a:lnTo>
                    <a:pt x="6671818" y="19050"/>
                  </a:lnTo>
                  <a:lnTo>
                    <a:pt x="6671818" y="0"/>
                  </a:lnTo>
                  <a:cubicBezTo>
                    <a:pt x="6870700" y="0"/>
                    <a:pt x="7031990" y="160782"/>
                    <a:pt x="7031990" y="359283"/>
                  </a:cubicBezTo>
                  <a:lnTo>
                    <a:pt x="7012940" y="359283"/>
                  </a:lnTo>
                  <a:lnTo>
                    <a:pt x="7031990" y="359283"/>
                  </a:lnTo>
                  <a:lnTo>
                    <a:pt x="7031990" y="4338320"/>
                  </a:lnTo>
                  <a:lnTo>
                    <a:pt x="7012940" y="4338320"/>
                  </a:lnTo>
                  <a:lnTo>
                    <a:pt x="7031990" y="4338320"/>
                  </a:lnTo>
                  <a:cubicBezTo>
                    <a:pt x="7031990" y="4536821"/>
                    <a:pt x="6870700" y="4697603"/>
                    <a:pt x="6671818" y="4697603"/>
                  </a:cubicBezTo>
                  <a:lnTo>
                    <a:pt x="6671818" y="4678553"/>
                  </a:lnTo>
                  <a:lnTo>
                    <a:pt x="6671818" y="4697603"/>
                  </a:lnTo>
                  <a:lnTo>
                    <a:pt x="360172" y="4697603"/>
                  </a:lnTo>
                  <a:lnTo>
                    <a:pt x="360172" y="4678553"/>
                  </a:lnTo>
                  <a:lnTo>
                    <a:pt x="360172" y="4697603"/>
                  </a:lnTo>
                  <a:cubicBezTo>
                    <a:pt x="161290" y="4697603"/>
                    <a:pt x="0" y="4536821"/>
                    <a:pt x="0" y="4338320"/>
                  </a:cubicBezTo>
                  <a:lnTo>
                    <a:pt x="0" y="359283"/>
                  </a:lnTo>
                  <a:lnTo>
                    <a:pt x="19050" y="359283"/>
                  </a:lnTo>
                  <a:lnTo>
                    <a:pt x="0" y="359283"/>
                  </a:lnTo>
                  <a:moveTo>
                    <a:pt x="38100" y="359283"/>
                  </a:moveTo>
                  <a:lnTo>
                    <a:pt x="38100" y="4338320"/>
                  </a:lnTo>
                  <a:lnTo>
                    <a:pt x="19050" y="4338320"/>
                  </a:lnTo>
                  <a:lnTo>
                    <a:pt x="38100" y="4338320"/>
                  </a:lnTo>
                  <a:cubicBezTo>
                    <a:pt x="38100" y="4515612"/>
                    <a:pt x="182245" y="4659503"/>
                    <a:pt x="360172" y="4659503"/>
                  </a:cubicBezTo>
                  <a:lnTo>
                    <a:pt x="6671818" y="4659503"/>
                  </a:lnTo>
                  <a:cubicBezTo>
                    <a:pt x="6849745" y="4659503"/>
                    <a:pt x="6993890" y="4515612"/>
                    <a:pt x="6993890" y="4338320"/>
                  </a:cubicBezTo>
                  <a:lnTo>
                    <a:pt x="6993890" y="359283"/>
                  </a:lnTo>
                  <a:cubicBezTo>
                    <a:pt x="6993890" y="181991"/>
                    <a:pt x="6849745" y="38100"/>
                    <a:pt x="6671818" y="38100"/>
                  </a:cubicBezTo>
                  <a:lnTo>
                    <a:pt x="360172" y="38100"/>
                  </a:lnTo>
                  <a:lnTo>
                    <a:pt x="360172" y="19050"/>
                  </a:lnTo>
                  <a:lnTo>
                    <a:pt x="360172" y="38100"/>
                  </a:lnTo>
                  <a:cubicBezTo>
                    <a:pt x="182245" y="38100"/>
                    <a:pt x="38100" y="181991"/>
                    <a:pt x="38100" y="359283"/>
                  </a:cubicBezTo>
                  <a:close/>
                </a:path>
              </a:pathLst>
            </a:custGeom>
            <a:solidFill>
              <a:srgbClr val="FC8337"/>
            </a:solidFill>
          </p:spPr>
        </p:sp>
      </p:grpSp>
      <p:sp>
        <p:nvSpPr>
          <p:cNvPr id="10" name="TextBox 10"/>
          <p:cNvSpPr txBox="1"/>
          <p:nvPr/>
        </p:nvSpPr>
        <p:spPr>
          <a:xfrm>
            <a:off x="1304404" y="3370213"/>
            <a:ext cx="4105796" cy="409664"/>
          </a:xfrm>
          <a:prstGeom prst="rect">
            <a:avLst/>
          </a:prstGeom>
        </p:spPr>
        <p:txBody>
          <a:bodyPr wrap="square" lIns="0" tIns="0" rIns="0" bIns="0" rtlCol="0" anchor="t">
            <a:spAutoFit/>
          </a:bodyPr>
          <a:lstStyle/>
          <a:p>
            <a:pPr algn="l">
              <a:lnSpc>
                <a:spcPts val="3437"/>
              </a:lnSpc>
            </a:pPr>
            <a:r>
              <a:rPr lang="en-US" sz="2750" b="1" dirty="0">
                <a:solidFill>
                  <a:srgbClr val="E5E0DF"/>
                </a:solidFill>
                <a:latin typeface="Times New Roman" panose="02020603050405020304" pitchFamily="18" charset="0"/>
                <a:ea typeface="Saira Medium"/>
                <a:cs typeface="Times New Roman" panose="02020603050405020304" pitchFamily="18" charset="0"/>
                <a:sym typeface="Saira Medium"/>
              </a:rPr>
              <a:t>Automated Intelligence</a:t>
            </a:r>
          </a:p>
        </p:txBody>
      </p:sp>
      <p:sp>
        <p:nvSpPr>
          <p:cNvPr id="11" name="TextBox 11"/>
          <p:cNvSpPr txBox="1"/>
          <p:nvPr/>
        </p:nvSpPr>
        <p:spPr>
          <a:xfrm>
            <a:off x="1304404" y="3897511"/>
            <a:ext cx="4621262" cy="1796967"/>
          </a:xfrm>
          <a:prstGeom prst="rect">
            <a:avLst/>
          </a:prstGeom>
        </p:spPr>
        <p:txBody>
          <a:bodyPr lIns="0" tIns="0" rIns="0" bIns="0" rtlCol="0" anchor="t">
            <a:spAutoFit/>
          </a:bodyPr>
          <a:lstStyle/>
          <a:p>
            <a:pPr algn="l">
              <a:lnSpc>
                <a:spcPts val="3562"/>
              </a:lnSpc>
            </a:pPr>
            <a:r>
              <a:rPr lang="en-US" sz="2187">
                <a:solidFill>
                  <a:srgbClr val="E5E0DF"/>
                </a:solidFill>
                <a:latin typeface="Times New Roman" panose="02020603050405020304" pitchFamily="18" charset="0"/>
                <a:ea typeface="Roboto"/>
                <a:cs typeface="Times New Roman" panose="02020603050405020304" pitchFamily="18" charset="0"/>
                <a:sym typeface="Roboto"/>
              </a:rPr>
              <a:t>Streamlined transformation from raw CSVs to actionable intelligence, minimizing manual effort and accelerating insights.</a:t>
            </a:r>
          </a:p>
        </p:txBody>
      </p:sp>
      <p:grpSp>
        <p:nvGrpSpPr>
          <p:cNvPr id="12" name="Group 12"/>
          <p:cNvGrpSpPr/>
          <p:nvPr/>
        </p:nvGrpSpPr>
        <p:grpSpPr>
          <a:xfrm>
            <a:off x="6506989" y="3053358"/>
            <a:ext cx="5274022" cy="3523209"/>
            <a:chOff x="0" y="0"/>
            <a:chExt cx="7032030" cy="4697612"/>
          </a:xfrm>
        </p:grpSpPr>
        <p:sp>
          <p:nvSpPr>
            <p:cNvPr id="13" name="Freeform 13"/>
            <p:cNvSpPr/>
            <p:nvPr/>
          </p:nvSpPr>
          <p:spPr>
            <a:xfrm>
              <a:off x="19050" y="19050"/>
              <a:ext cx="6993890" cy="4659503"/>
            </a:xfrm>
            <a:custGeom>
              <a:avLst/>
              <a:gdLst/>
              <a:ahLst/>
              <a:cxnLst/>
              <a:rect l="l" t="t" r="r" b="b"/>
              <a:pathLst>
                <a:path w="6993890" h="4659503">
                  <a:moveTo>
                    <a:pt x="0" y="340233"/>
                  </a:moveTo>
                  <a:cubicBezTo>
                    <a:pt x="0" y="152273"/>
                    <a:pt x="152781" y="0"/>
                    <a:pt x="341122" y="0"/>
                  </a:cubicBezTo>
                  <a:lnTo>
                    <a:pt x="6652768" y="0"/>
                  </a:lnTo>
                  <a:cubicBezTo>
                    <a:pt x="6841237" y="0"/>
                    <a:pt x="6993890" y="152273"/>
                    <a:pt x="6993890" y="340233"/>
                  </a:cubicBezTo>
                  <a:lnTo>
                    <a:pt x="6993890" y="4319270"/>
                  </a:lnTo>
                  <a:cubicBezTo>
                    <a:pt x="6993890" y="4507230"/>
                    <a:pt x="6841110" y="4659503"/>
                    <a:pt x="6652768" y="4659503"/>
                  </a:cubicBezTo>
                  <a:lnTo>
                    <a:pt x="341122" y="4659503"/>
                  </a:lnTo>
                  <a:cubicBezTo>
                    <a:pt x="152781" y="4659503"/>
                    <a:pt x="0" y="4507230"/>
                    <a:pt x="0" y="4319270"/>
                  </a:cubicBezTo>
                  <a:close/>
                </a:path>
              </a:pathLst>
            </a:custGeom>
            <a:solidFill>
              <a:srgbClr val="030303"/>
            </a:solidFill>
          </p:spPr>
        </p:sp>
        <p:sp>
          <p:nvSpPr>
            <p:cNvPr id="14" name="Freeform 14"/>
            <p:cNvSpPr/>
            <p:nvPr/>
          </p:nvSpPr>
          <p:spPr>
            <a:xfrm>
              <a:off x="0" y="0"/>
              <a:ext cx="7031990" cy="4697603"/>
            </a:xfrm>
            <a:custGeom>
              <a:avLst/>
              <a:gdLst/>
              <a:ahLst/>
              <a:cxnLst/>
              <a:rect l="l" t="t" r="r" b="b"/>
              <a:pathLst>
                <a:path w="7031990" h="4697603">
                  <a:moveTo>
                    <a:pt x="0" y="359283"/>
                  </a:moveTo>
                  <a:cubicBezTo>
                    <a:pt x="0" y="160782"/>
                    <a:pt x="161290" y="0"/>
                    <a:pt x="360172" y="0"/>
                  </a:cubicBezTo>
                  <a:lnTo>
                    <a:pt x="6671818" y="0"/>
                  </a:lnTo>
                  <a:lnTo>
                    <a:pt x="6671818" y="19050"/>
                  </a:lnTo>
                  <a:lnTo>
                    <a:pt x="6671818" y="0"/>
                  </a:lnTo>
                  <a:cubicBezTo>
                    <a:pt x="6870700" y="0"/>
                    <a:pt x="7031990" y="160782"/>
                    <a:pt x="7031990" y="359283"/>
                  </a:cubicBezTo>
                  <a:lnTo>
                    <a:pt x="7012940" y="359283"/>
                  </a:lnTo>
                  <a:lnTo>
                    <a:pt x="7031990" y="359283"/>
                  </a:lnTo>
                  <a:lnTo>
                    <a:pt x="7031990" y="4338320"/>
                  </a:lnTo>
                  <a:lnTo>
                    <a:pt x="7012940" y="4338320"/>
                  </a:lnTo>
                  <a:lnTo>
                    <a:pt x="7031990" y="4338320"/>
                  </a:lnTo>
                  <a:cubicBezTo>
                    <a:pt x="7031990" y="4536821"/>
                    <a:pt x="6870700" y="4697603"/>
                    <a:pt x="6671818" y="4697603"/>
                  </a:cubicBezTo>
                  <a:lnTo>
                    <a:pt x="6671818" y="4678553"/>
                  </a:lnTo>
                  <a:lnTo>
                    <a:pt x="6671818" y="4697603"/>
                  </a:lnTo>
                  <a:lnTo>
                    <a:pt x="360172" y="4697603"/>
                  </a:lnTo>
                  <a:lnTo>
                    <a:pt x="360172" y="4678553"/>
                  </a:lnTo>
                  <a:lnTo>
                    <a:pt x="360172" y="4697603"/>
                  </a:lnTo>
                  <a:cubicBezTo>
                    <a:pt x="161290" y="4697603"/>
                    <a:pt x="0" y="4536821"/>
                    <a:pt x="0" y="4338320"/>
                  </a:cubicBezTo>
                  <a:lnTo>
                    <a:pt x="0" y="359283"/>
                  </a:lnTo>
                  <a:lnTo>
                    <a:pt x="19050" y="359283"/>
                  </a:lnTo>
                  <a:lnTo>
                    <a:pt x="0" y="359283"/>
                  </a:lnTo>
                  <a:moveTo>
                    <a:pt x="38100" y="359283"/>
                  </a:moveTo>
                  <a:lnTo>
                    <a:pt x="38100" y="4338320"/>
                  </a:lnTo>
                  <a:lnTo>
                    <a:pt x="19050" y="4338320"/>
                  </a:lnTo>
                  <a:lnTo>
                    <a:pt x="38100" y="4338320"/>
                  </a:lnTo>
                  <a:cubicBezTo>
                    <a:pt x="38100" y="4515612"/>
                    <a:pt x="182245" y="4659503"/>
                    <a:pt x="360172" y="4659503"/>
                  </a:cubicBezTo>
                  <a:lnTo>
                    <a:pt x="6671818" y="4659503"/>
                  </a:lnTo>
                  <a:cubicBezTo>
                    <a:pt x="6849745" y="4659503"/>
                    <a:pt x="6993890" y="4515612"/>
                    <a:pt x="6993890" y="4338320"/>
                  </a:cubicBezTo>
                  <a:lnTo>
                    <a:pt x="6993890" y="359283"/>
                  </a:lnTo>
                  <a:cubicBezTo>
                    <a:pt x="6993890" y="181991"/>
                    <a:pt x="6849745" y="38100"/>
                    <a:pt x="6671818" y="38100"/>
                  </a:cubicBezTo>
                  <a:lnTo>
                    <a:pt x="360172" y="38100"/>
                  </a:lnTo>
                  <a:lnTo>
                    <a:pt x="360172" y="19050"/>
                  </a:lnTo>
                  <a:lnTo>
                    <a:pt x="360172" y="38100"/>
                  </a:lnTo>
                  <a:cubicBezTo>
                    <a:pt x="182245" y="38100"/>
                    <a:pt x="38100" y="181991"/>
                    <a:pt x="38100" y="359283"/>
                  </a:cubicBezTo>
                  <a:close/>
                </a:path>
              </a:pathLst>
            </a:custGeom>
            <a:solidFill>
              <a:srgbClr val="FC8337"/>
            </a:solidFill>
          </p:spPr>
        </p:sp>
      </p:grpSp>
      <p:sp>
        <p:nvSpPr>
          <p:cNvPr id="15" name="TextBox 15"/>
          <p:cNvSpPr txBox="1"/>
          <p:nvPr/>
        </p:nvSpPr>
        <p:spPr>
          <a:xfrm>
            <a:off x="6833369" y="3370213"/>
            <a:ext cx="4890524" cy="409664"/>
          </a:xfrm>
          <a:prstGeom prst="rect">
            <a:avLst/>
          </a:prstGeom>
        </p:spPr>
        <p:txBody>
          <a:bodyPr wrap="square" lIns="0" tIns="0" rIns="0" bIns="0" rtlCol="0" anchor="t">
            <a:spAutoFit/>
          </a:bodyPr>
          <a:lstStyle/>
          <a:p>
            <a:pPr algn="l">
              <a:lnSpc>
                <a:spcPts val="3437"/>
              </a:lnSpc>
            </a:pPr>
            <a:r>
              <a:rPr lang="en-US" sz="2750" b="1" dirty="0">
                <a:solidFill>
                  <a:srgbClr val="E5E0DF"/>
                </a:solidFill>
                <a:latin typeface="Times New Roman" panose="02020603050405020304" pitchFamily="18" charset="0"/>
                <a:ea typeface="Saira Medium"/>
                <a:cs typeface="Times New Roman" panose="02020603050405020304" pitchFamily="18" charset="0"/>
                <a:sym typeface="Saira Medium"/>
              </a:rPr>
              <a:t>Optimized Storage &amp; Retrieval</a:t>
            </a:r>
          </a:p>
        </p:txBody>
      </p:sp>
      <p:sp>
        <p:nvSpPr>
          <p:cNvPr id="16" name="TextBox 16"/>
          <p:cNvSpPr txBox="1"/>
          <p:nvPr/>
        </p:nvSpPr>
        <p:spPr>
          <a:xfrm>
            <a:off x="6833353" y="3897511"/>
            <a:ext cx="4621262" cy="1335302"/>
          </a:xfrm>
          <a:prstGeom prst="rect">
            <a:avLst/>
          </a:prstGeom>
        </p:spPr>
        <p:txBody>
          <a:bodyPr lIns="0" tIns="0" rIns="0" bIns="0" rtlCol="0" anchor="t">
            <a:spAutoFit/>
          </a:bodyPr>
          <a:lstStyle/>
          <a:p>
            <a:pPr algn="l">
              <a:lnSpc>
                <a:spcPts val="3562"/>
              </a:lnSpc>
            </a:pPr>
            <a:r>
              <a:rPr lang="en-US" sz="2187" dirty="0">
                <a:solidFill>
                  <a:srgbClr val="E5E0DF"/>
                </a:solidFill>
                <a:latin typeface="Times New Roman" panose="02020603050405020304" pitchFamily="18" charset="0"/>
                <a:ea typeface="Roboto"/>
                <a:cs typeface="Times New Roman" panose="02020603050405020304" pitchFamily="18" charset="0"/>
                <a:sym typeface="Roboto"/>
              </a:rPr>
              <a:t>Intelligent data structuring designed for efficient search, long-term scalability, and maximized future utility.</a:t>
            </a:r>
          </a:p>
        </p:txBody>
      </p:sp>
      <p:grpSp>
        <p:nvGrpSpPr>
          <p:cNvPr id="17" name="Group 17"/>
          <p:cNvGrpSpPr/>
          <p:nvPr/>
        </p:nvGrpSpPr>
        <p:grpSpPr>
          <a:xfrm>
            <a:off x="12035953" y="3053358"/>
            <a:ext cx="5274022" cy="3523209"/>
            <a:chOff x="0" y="0"/>
            <a:chExt cx="7032030" cy="4697612"/>
          </a:xfrm>
        </p:grpSpPr>
        <p:sp>
          <p:nvSpPr>
            <p:cNvPr id="18" name="Freeform 18"/>
            <p:cNvSpPr/>
            <p:nvPr/>
          </p:nvSpPr>
          <p:spPr>
            <a:xfrm>
              <a:off x="19050" y="19050"/>
              <a:ext cx="6993890" cy="4659503"/>
            </a:xfrm>
            <a:custGeom>
              <a:avLst/>
              <a:gdLst/>
              <a:ahLst/>
              <a:cxnLst/>
              <a:rect l="l" t="t" r="r" b="b"/>
              <a:pathLst>
                <a:path w="6993890" h="4659503">
                  <a:moveTo>
                    <a:pt x="0" y="340233"/>
                  </a:moveTo>
                  <a:cubicBezTo>
                    <a:pt x="0" y="152273"/>
                    <a:pt x="152781" y="0"/>
                    <a:pt x="341122" y="0"/>
                  </a:cubicBezTo>
                  <a:lnTo>
                    <a:pt x="6652768" y="0"/>
                  </a:lnTo>
                  <a:cubicBezTo>
                    <a:pt x="6841237" y="0"/>
                    <a:pt x="6993890" y="152273"/>
                    <a:pt x="6993890" y="340233"/>
                  </a:cubicBezTo>
                  <a:lnTo>
                    <a:pt x="6993890" y="4319270"/>
                  </a:lnTo>
                  <a:cubicBezTo>
                    <a:pt x="6993890" y="4507230"/>
                    <a:pt x="6841110" y="4659503"/>
                    <a:pt x="6652768" y="4659503"/>
                  </a:cubicBezTo>
                  <a:lnTo>
                    <a:pt x="341122" y="4659503"/>
                  </a:lnTo>
                  <a:cubicBezTo>
                    <a:pt x="152781" y="4659503"/>
                    <a:pt x="0" y="4507230"/>
                    <a:pt x="0" y="4319270"/>
                  </a:cubicBezTo>
                  <a:close/>
                </a:path>
              </a:pathLst>
            </a:custGeom>
            <a:solidFill>
              <a:srgbClr val="030303"/>
            </a:solidFill>
          </p:spPr>
        </p:sp>
        <p:sp>
          <p:nvSpPr>
            <p:cNvPr id="19" name="Freeform 19"/>
            <p:cNvSpPr/>
            <p:nvPr/>
          </p:nvSpPr>
          <p:spPr>
            <a:xfrm>
              <a:off x="0" y="0"/>
              <a:ext cx="7031990" cy="4697603"/>
            </a:xfrm>
            <a:custGeom>
              <a:avLst/>
              <a:gdLst/>
              <a:ahLst/>
              <a:cxnLst/>
              <a:rect l="l" t="t" r="r" b="b"/>
              <a:pathLst>
                <a:path w="7031990" h="4697603">
                  <a:moveTo>
                    <a:pt x="0" y="359283"/>
                  </a:moveTo>
                  <a:cubicBezTo>
                    <a:pt x="0" y="160782"/>
                    <a:pt x="161290" y="0"/>
                    <a:pt x="360172" y="0"/>
                  </a:cubicBezTo>
                  <a:lnTo>
                    <a:pt x="6671818" y="0"/>
                  </a:lnTo>
                  <a:lnTo>
                    <a:pt x="6671818" y="19050"/>
                  </a:lnTo>
                  <a:lnTo>
                    <a:pt x="6671818" y="0"/>
                  </a:lnTo>
                  <a:cubicBezTo>
                    <a:pt x="6870700" y="0"/>
                    <a:pt x="7031990" y="160782"/>
                    <a:pt x="7031990" y="359283"/>
                  </a:cubicBezTo>
                  <a:lnTo>
                    <a:pt x="7012940" y="359283"/>
                  </a:lnTo>
                  <a:lnTo>
                    <a:pt x="7031990" y="359283"/>
                  </a:lnTo>
                  <a:lnTo>
                    <a:pt x="7031990" y="4338320"/>
                  </a:lnTo>
                  <a:lnTo>
                    <a:pt x="7012940" y="4338320"/>
                  </a:lnTo>
                  <a:lnTo>
                    <a:pt x="7031990" y="4338320"/>
                  </a:lnTo>
                  <a:cubicBezTo>
                    <a:pt x="7031990" y="4536821"/>
                    <a:pt x="6870700" y="4697603"/>
                    <a:pt x="6671818" y="4697603"/>
                  </a:cubicBezTo>
                  <a:lnTo>
                    <a:pt x="6671818" y="4678553"/>
                  </a:lnTo>
                  <a:lnTo>
                    <a:pt x="6671818" y="4697603"/>
                  </a:lnTo>
                  <a:lnTo>
                    <a:pt x="360172" y="4697603"/>
                  </a:lnTo>
                  <a:lnTo>
                    <a:pt x="360172" y="4678553"/>
                  </a:lnTo>
                  <a:lnTo>
                    <a:pt x="360172" y="4697603"/>
                  </a:lnTo>
                  <a:cubicBezTo>
                    <a:pt x="161290" y="4697603"/>
                    <a:pt x="0" y="4536821"/>
                    <a:pt x="0" y="4338320"/>
                  </a:cubicBezTo>
                  <a:lnTo>
                    <a:pt x="0" y="359283"/>
                  </a:lnTo>
                  <a:lnTo>
                    <a:pt x="19050" y="359283"/>
                  </a:lnTo>
                  <a:lnTo>
                    <a:pt x="0" y="359283"/>
                  </a:lnTo>
                  <a:moveTo>
                    <a:pt x="38100" y="359283"/>
                  </a:moveTo>
                  <a:lnTo>
                    <a:pt x="38100" y="4338320"/>
                  </a:lnTo>
                  <a:lnTo>
                    <a:pt x="19050" y="4338320"/>
                  </a:lnTo>
                  <a:lnTo>
                    <a:pt x="38100" y="4338320"/>
                  </a:lnTo>
                  <a:cubicBezTo>
                    <a:pt x="38100" y="4515612"/>
                    <a:pt x="182245" y="4659503"/>
                    <a:pt x="360172" y="4659503"/>
                  </a:cubicBezTo>
                  <a:lnTo>
                    <a:pt x="6671818" y="4659503"/>
                  </a:lnTo>
                  <a:cubicBezTo>
                    <a:pt x="6849745" y="4659503"/>
                    <a:pt x="6993890" y="4515612"/>
                    <a:pt x="6993890" y="4338320"/>
                  </a:cubicBezTo>
                  <a:lnTo>
                    <a:pt x="6993890" y="359283"/>
                  </a:lnTo>
                  <a:cubicBezTo>
                    <a:pt x="6993890" y="181991"/>
                    <a:pt x="6849745" y="38100"/>
                    <a:pt x="6671818" y="38100"/>
                  </a:cubicBezTo>
                  <a:lnTo>
                    <a:pt x="360172" y="38100"/>
                  </a:lnTo>
                  <a:lnTo>
                    <a:pt x="360172" y="19050"/>
                  </a:lnTo>
                  <a:lnTo>
                    <a:pt x="360172" y="38100"/>
                  </a:lnTo>
                  <a:cubicBezTo>
                    <a:pt x="182245" y="38100"/>
                    <a:pt x="38100" y="181991"/>
                    <a:pt x="38100" y="359283"/>
                  </a:cubicBezTo>
                  <a:close/>
                </a:path>
              </a:pathLst>
            </a:custGeom>
            <a:solidFill>
              <a:srgbClr val="FC8337"/>
            </a:solidFill>
          </p:spPr>
        </p:sp>
      </p:grpSp>
      <p:sp>
        <p:nvSpPr>
          <p:cNvPr id="20" name="TextBox 20"/>
          <p:cNvSpPr txBox="1"/>
          <p:nvPr/>
        </p:nvSpPr>
        <p:spPr>
          <a:xfrm>
            <a:off x="12362334" y="3370213"/>
            <a:ext cx="4173066" cy="409664"/>
          </a:xfrm>
          <a:prstGeom prst="rect">
            <a:avLst/>
          </a:prstGeom>
        </p:spPr>
        <p:txBody>
          <a:bodyPr wrap="square" lIns="0" tIns="0" rIns="0" bIns="0" rtlCol="0" anchor="t">
            <a:spAutoFit/>
          </a:bodyPr>
          <a:lstStyle/>
          <a:p>
            <a:pPr algn="l">
              <a:lnSpc>
                <a:spcPts val="3437"/>
              </a:lnSpc>
            </a:pPr>
            <a:r>
              <a:rPr lang="en-US" sz="2750" b="1" dirty="0">
                <a:solidFill>
                  <a:srgbClr val="E5E0DF"/>
                </a:solidFill>
                <a:latin typeface="Times New Roman" panose="02020603050405020304" pitchFamily="18" charset="0"/>
                <a:ea typeface="Saira Medium"/>
                <a:cs typeface="Times New Roman" panose="02020603050405020304" pitchFamily="18" charset="0"/>
                <a:sym typeface="Saira Medium"/>
              </a:rPr>
              <a:t>Tangible Business Value</a:t>
            </a:r>
          </a:p>
        </p:txBody>
      </p:sp>
      <p:sp>
        <p:nvSpPr>
          <p:cNvPr id="21" name="TextBox 21"/>
          <p:cNvSpPr txBox="1"/>
          <p:nvPr/>
        </p:nvSpPr>
        <p:spPr>
          <a:xfrm>
            <a:off x="12362334" y="3897511"/>
            <a:ext cx="4621263" cy="1796967"/>
          </a:xfrm>
          <a:prstGeom prst="rect">
            <a:avLst/>
          </a:prstGeom>
        </p:spPr>
        <p:txBody>
          <a:bodyPr lIns="0" tIns="0" rIns="0" bIns="0" rtlCol="0" anchor="t">
            <a:spAutoFit/>
          </a:bodyPr>
          <a:lstStyle/>
          <a:p>
            <a:pPr algn="l">
              <a:lnSpc>
                <a:spcPts val="3562"/>
              </a:lnSpc>
            </a:pPr>
            <a:r>
              <a:rPr lang="en-US" sz="2187">
                <a:solidFill>
                  <a:srgbClr val="E5E0DF"/>
                </a:solidFill>
                <a:latin typeface="Times New Roman" panose="02020603050405020304" pitchFamily="18" charset="0"/>
                <a:ea typeface="Roboto"/>
                <a:cs typeface="Times New Roman" panose="02020603050405020304" pitchFamily="18" charset="0"/>
                <a:sym typeface="Roboto"/>
              </a:rPr>
              <a:t>Converts data lakes into high-value knowledge bases, driving measurable business impact and competitive advantage.</a:t>
            </a:r>
          </a:p>
        </p:txBody>
      </p:sp>
      <p:sp>
        <p:nvSpPr>
          <p:cNvPr id="22" name="TextBox 22"/>
          <p:cNvSpPr txBox="1"/>
          <p:nvPr/>
        </p:nvSpPr>
        <p:spPr>
          <a:xfrm>
            <a:off x="1006419" y="6999628"/>
            <a:ext cx="16303526" cy="1447127"/>
          </a:xfrm>
          <a:prstGeom prst="rect">
            <a:avLst/>
          </a:prstGeom>
        </p:spPr>
        <p:txBody>
          <a:bodyPr lIns="0" tIns="0" rIns="0" bIns="0" rtlCol="0" anchor="t">
            <a:spAutoFit/>
          </a:bodyPr>
          <a:lstStyle/>
          <a:p>
            <a:pPr algn="l">
              <a:lnSpc>
                <a:spcPts val="3888"/>
              </a:lnSpc>
            </a:pPr>
            <a:r>
              <a:rPr lang="en-US" sz="2387" dirty="0">
                <a:solidFill>
                  <a:srgbClr val="FFFFFF"/>
                </a:solidFill>
                <a:latin typeface="Times New Roman" panose="02020603050405020304" pitchFamily="18" charset="0"/>
                <a:ea typeface="Roboto"/>
                <a:cs typeface="Times New Roman" panose="02020603050405020304" pitchFamily="18" charset="0"/>
                <a:sym typeface="Roboto"/>
              </a:rPr>
              <a:t>The CSV Chunking Optimizer transcends traditional data archiving. By focusing on intelligent preprocessing and strategic data structuring, this solution ensures that critical information is not just stored, but meticulously organized for immediate and future retrieval, delivering profound operational efficiencies and unlocking new strategic capabilities.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0"/>
            <a:ext cx="18288000" cy="10287000"/>
            <a:chOff x="0" y="0"/>
            <a:chExt cx="24384000" cy="13716000"/>
          </a:xfrm>
        </p:grpSpPr>
        <p:sp>
          <p:nvSpPr>
            <p:cNvPr id="3" name="Freeform 3" descr="preencoded.png"/>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a:stretch>
            </a:blip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30303">
                <a:alpha val="56078"/>
              </a:srgbClr>
            </a:solidFill>
          </p:spPr>
        </p:sp>
      </p:grpSp>
      <p:sp>
        <p:nvSpPr>
          <p:cNvPr id="6" name="TextBox 6"/>
          <p:cNvSpPr txBox="1"/>
          <p:nvPr/>
        </p:nvSpPr>
        <p:spPr>
          <a:xfrm>
            <a:off x="838200" y="1658051"/>
            <a:ext cx="17295762" cy="830805"/>
          </a:xfrm>
          <a:prstGeom prst="rect">
            <a:avLst/>
          </a:prstGeom>
        </p:spPr>
        <p:txBody>
          <a:bodyPr wrap="square" lIns="0" tIns="0" rIns="0" bIns="0" rtlCol="0" anchor="t">
            <a:spAutoFit/>
          </a:bodyPr>
          <a:lstStyle/>
          <a:p>
            <a:pPr algn="l">
              <a:lnSpc>
                <a:spcPts val="6937"/>
              </a:lnSpc>
            </a:pPr>
            <a:r>
              <a:rPr lang="en-US" sz="5562" b="1" dirty="0">
                <a:solidFill>
                  <a:srgbClr val="FFFFFF"/>
                </a:solidFill>
                <a:latin typeface="Times New Roman" panose="02020603050405020304" pitchFamily="18" charset="0"/>
                <a:ea typeface="Saira Medium"/>
                <a:cs typeface="Times New Roman" panose="02020603050405020304" pitchFamily="18" charset="0"/>
                <a:sym typeface="Saira Medium"/>
              </a:rPr>
              <a:t>The Critical Cost of Inefficient Data Management</a:t>
            </a:r>
          </a:p>
        </p:txBody>
      </p:sp>
      <p:grpSp>
        <p:nvGrpSpPr>
          <p:cNvPr id="7" name="Group 7"/>
          <p:cNvGrpSpPr/>
          <p:nvPr/>
        </p:nvGrpSpPr>
        <p:grpSpPr>
          <a:xfrm>
            <a:off x="973188" y="3092054"/>
            <a:ext cx="8048030" cy="2655243"/>
            <a:chOff x="0" y="0"/>
            <a:chExt cx="10730707" cy="3540323"/>
          </a:xfrm>
        </p:grpSpPr>
        <p:sp>
          <p:nvSpPr>
            <p:cNvPr id="8" name="Freeform 8"/>
            <p:cNvSpPr/>
            <p:nvPr/>
          </p:nvSpPr>
          <p:spPr>
            <a:xfrm>
              <a:off x="25400" y="25400"/>
              <a:ext cx="10679938" cy="3489579"/>
            </a:xfrm>
            <a:custGeom>
              <a:avLst/>
              <a:gdLst/>
              <a:ahLst/>
              <a:cxnLst/>
              <a:rect l="l" t="t" r="r" b="b"/>
              <a:pathLst>
                <a:path w="10679938" h="3489579">
                  <a:moveTo>
                    <a:pt x="0" y="340233"/>
                  </a:moveTo>
                  <a:cubicBezTo>
                    <a:pt x="0" y="152273"/>
                    <a:pt x="153797" y="0"/>
                    <a:pt x="343535" y="0"/>
                  </a:cubicBezTo>
                  <a:lnTo>
                    <a:pt x="10336403" y="0"/>
                  </a:lnTo>
                  <a:cubicBezTo>
                    <a:pt x="10526141" y="0"/>
                    <a:pt x="10679938" y="152273"/>
                    <a:pt x="10679938" y="340233"/>
                  </a:cubicBezTo>
                  <a:lnTo>
                    <a:pt x="10679938" y="3149346"/>
                  </a:lnTo>
                  <a:cubicBezTo>
                    <a:pt x="10679938" y="3337306"/>
                    <a:pt x="10526141" y="3489579"/>
                    <a:pt x="10336403" y="3489579"/>
                  </a:cubicBezTo>
                  <a:lnTo>
                    <a:pt x="343535" y="3489579"/>
                  </a:lnTo>
                  <a:cubicBezTo>
                    <a:pt x="153797" y="3489579"/>
                    <a:pt x="0" y="3337179"/>
                    <a:pt x="0" y="3149346"/>
                  </a:cubicBezTo>
                  <a:close/>
                </a:path>
              </a:pathLst>
            </a:custGeom>
            <a:solidFill>
              <a:srgbClr val="030303">
                <a:alpha val="56078"/>
              </a:srgbClr>
            </a:solidFill>
          </p:spPr>
        </p:sp>
        <p:sp>
          <p:nvSpPr>
            <p:cNvPr id="9" name="Freeform 9"/>
            <p:cNvSpPr/>
            <p:nvPr/>
          </p:nvSpPr>
          <p:spPr>
            <a:xfrm>
              <a:off x="0" y="0"/>
              <a:ext cx="10730738" cy="3540379"/>
            </a:xfrm>
            <a:custGeom>
              <a:avLst/>
              <a:gdLst/>
              <a:ahLst/>
              <a:cxnLst/>
              <a:rect l="l" t="t" r="r" b="b"/>
              <a:pathLst>
                <a:path w="10730738" h="3540379">
                  <a:moveTo>
                    <a:pt x="0" y="365633"/>
                  </a:moveTo>
                  <a:cubicBezTo>
                    <a:pt x="0" y="163449"/>
                    <a:pt x="165354" y="0"/>
                    <a:pt x="368935" y="0"/>
                  </a:cubicBezTo>
                  <a:lnTo>
                    <a:pt x="10361803" y="0"/>
                  </a:lnTo>
                  <a:lnTo>
                    <a:pt x="10361803" y="25400"/>
                  </a:lnTo>
                  <a:lnTo>
                    <a:pt x="10361803" y="0"/>
                  </a:lnTo>
                  <a:cubicBezTo>
                    <a:pt x="10565385" y="0"/>
                    <a:pt x="10730738" y="163449"/>
                    <a:pt x="10730738" y="365633"/>
                  </a:cubicBezTo>
                  <a:lnTo>
                    <a:pt x="10705338" y="365633"/>
                  </a:lnTo>
                  <a:lnTo>
                    <a:pt x="10730738" y="365633"/>
                  </a:lnTo>
                  <a:lnTo>
                    <a:pt x="10730738" y="3174746"/>
                  </a:lnTo>
                  <a:lnTo>
                    <a:pt x="10705338" y="3174746"/>
                  </a:lnTo>
                  <a:lnTo>
                    <a:pt x="10730738" y="3174746"/>
                  </a:lnTo>
                  <a:cubicBezTo>
                    <a:pt x="10730738" y="3376930"/>
                    <a:pt x="10565385" y="3540379"/>
                    <a:pt x="10361803" y="3540379"/>
                  </a:cubicBezTo>
                  <a:lnTo>
                    <a:pt x="10361803" y="3514979"/>
                  </a:lnTo>
                  <a:lnTo>
                    <a:pt x="10361803" y="3540379"/>
                  </a:lnTo>
                  <a:lnTo>
                    <a:pt x="368935" y="3540379"/>
                  </a:lnTo>
                  <a:lnTo>
                    <a:pt x="368935" y="3514979"/>
                  </a:lnTo>
                  <a:lnTo>
                    <a:pt x="368935" y="3540379"/>
                  </a:lnTo>
                  <a:cubicBezTo>
                    <a:pt x="165354" y="3540379"/>
                    <a:pt x="0" y="3376803"/>
                    <a:pt x="0" y="3174746"/>
                  </a:cubicBezTo>
                  <a:lnTo>
                    <a:pt x="0" y="365633"/>
                  </a:lnTo>
                  <a:lnTo>
                    <a:pt x="25400" y="365633"/>
                  </a:lnTo>
                  <a:lnTo>
                    <a:pt x="0" y="365633"/>
                  </a:lnTo>
                  <a:moveTo>
                    <a:pt x="50800" y="365633"/>
                  </a:moveTo>
                  <a:lnTo>
                    <a:pt x="50800" y="3174746"/>
                  </a:lnTo>
                  <a:lnTo>
                    <a:pt x="25400" y="3174746"/>
                  </a:lnTo>
                  <a:lnTo>
                    <a:pt x="50800" y="3174746"/>
                  </a:lnTo>
                  <a:cubicBezTo>
                    <a:pt x="50800" y="3348355"/>
                    <a:pt x="193040" y="3489579"/>
                    <a:pt x="368935" y="3489579"/>
                  </a:cubicBezTo>
                  <a:lnTo>
                    <a:pt x="10361803" y="3489579"/>
                  </a:lnTo>
                  <a:cubicBezTo>
                    <a:pt x="10537698" y="3489579"/>
                    <a:pt x="10679938" y="3348355"/>
                    <a:pt x="10679938" y="3174746"/>
                  </a:cubicBezTo>
                  <a:lnTo>
                    <a:pt x="10679938" y="365633"/>
                  </a:lnTo>
                  <a:cubicBezTo>
                    <a:pt x="10679938" y="192024"/>
                    <a:pt x="10537698" y="50800"/>
                    <a:pt x="10361803" y="50800"/>
                  </a:cubicBezTo>
                  <a:lnTo>
                    <a:pt x="368935" y="50800"/>
                  </a:lnTo>
                  <a:lnTo>
                    <a:pt x="368935" y="25400"/>
                  </a:lnTo>
                  <a:lnTo>
                    <a:pt x="368935" y="50800"/>
                  </a:lnTo>
                  <a:cubicBezTo>
                    <a:pt x="193040" y="50800"/>
                    <a:pt x="50800" y="192024"/>
                    <a:pt x="50800" y="365633"/>
                  </a:cubicBezTo>
                  <a:close/>
                </a:path>
              </a:pathLst>
            </a:custGeom>
            <a:solidFill>
              <a:srgbClr val="FC8337"/>
            </a:solidFill>
          </p:spPr>
        </p:sp>
      </p:grpSp>
      <p:sp>
        <p:nvSpPr>
          <p:cNvPr id="10" name="TextBox 10"/>
          <p:cNvSpPr txBox="1"/>
          <p:nvPr/>
        </p:nvSpPr>
        <p:spPr>
          <a:xfrm>
            <a:off x="1313855" y="3423196"/>
            <a:ext cx="6979564" cy="409664"/>
          </a:xfrm>
          <a:prstGeom prst="rect">
            <a:avLst/>
          </a:prstGeom>
        </p:spPr>
        <p:txBody>
          <a:bodyPr wrap="square" lIns="0" tIns="0" rIns="0" bIns="0" rtlCol="0" anchor="t">
            <a:spAutoFit/>
          </a:bodyPr>
          <a:lstStyle/>
          <a:p>
            <a:pPr algn="l">
              <a:lnSpc>
                <a:spcPts val="3437"/>
              </a:lnSpc>
            </a:pPr>
            <a:r>
              <a:rPr lang="en-US" sz="2750" b="1" dirty="0">
                <a:solidFill>
                  <a:srgbClr val="E5E0DF"/>
                </a:solidFill>
                <a:latin typeface="Times New Roman" panose="02020603050405020304" pitchFamily="18" charset="0"/>
                <a:ea typeface="Saira Medium"/>
                <a:cs typeface="Times New Roman" panose="02020603050405020304" pitchFamily="18" charset="0"/>
                <a:sym typeface="Saira Medium"/>
              </a:rPr>
              <a:t>Escalating Storage &amp; Performance Costs</a:t>
            </a:r>
          </a:p>
        </p:txBody>
      </p:sp>
      <p:sp>
        <p:nvSpPr>
          <p:cNvPr id="11" name="TextBox 11"/>
          <p:cNvSpPr txBox="1"/>
          <p:nvPr/>
        </p:nvSpPr>
        <p:spPr>
          <a:xfrm>
            <a:off x="1313855" y="3950494"/>
            <a:ext cx="7366695" cy="1335302"/>
          </a:xfrm>
          <a:prstGeom prst="rect">
            <a:avLst/>
          </a:prstGeom>
        </p:spPr>
        <p:txBody>
          <a:bodyPr lIns="0" tIns="0" rIns="0" bIns="0" rtlCol="0" anchor="t">
            <a:spAutoFit/>
          </a:bodyPr>
          <a:lstStyle/>
          <a:p>
            <a:pPr algn="l">
              <a:lnSpc>
                <a:spcPts val="3562"/>
              </a:lnSpc>
            </a:pPr>
            <a:r>
              <a:rPr lang="en-US" sz="2187">
                <a:solidFill>
                  <a:srgbClr val="FFFFFF"/>
                </a:solidFill>
                <a:latin typeface="Times New Roman" panose="02020603050405020304" pitchFamily="18" charset="0"/>
                <a:ea typeface="Roboto"/>
                <a:cs typeface="Times New Roman" panose="02020603050405020304" pitchFamily="18" charset="0"/>
                <a:sym typeface="Roboto"/>
              </a:rPr>
              <a:t>Data duplication and inconsistent formatting lead to bloated storage expenses and degraded system performance, hindering agile operations.</a:t>
            </a:r>
          </a:p>
        </p:txBody>
      </p:sp>
      <p:grpSp>
        <p:nvGrpSpPr>
          <p:cNvPr id="12" name="Group 12"/>
          <p:cNvGrpSpPr/>
          <p:nvPr/>
        </p:nvGrpSpPr>
        <p:grpSpPr>
          <a:xfrm>
            <a:off x="9266635" y="3092054"/>
            <a:ext cx="8048179" cy="2655243"/>
            <a:chOff x="0" y="0"/>
            <a:chExt cx="10730905" cy="3540323"/>
          </a:xfrm>
        </p:grpSpPr>
        <p:sp>
          <p:nvSpPr>
            <p:cNvPr id="13" name="Freeform 13"/>
            <p:cNvSpPr/>
            <p:nvPr/>
          </p:nvSpPr>
          <p:spPr>
            <a:xfrm>
              <a:off x="25400" y="25400"/>
              <a:ext cx="10680065" cy="3489579"/>
            </a:xfrm>
            <a:custGeom>
              <a:avLst/>
              <a:gdLst/>
              <a:ahLst/>
              <a:cxnLst/>
              <a:rect l="l" t="t" r="r" b="b"/>
              <a:pathLst>
                <a:path w="10680065" h="3489579">
                  <a:moveTo>
                    <a:pt x="0" y="340233"/>
                  </a:moveTo>
                  <a:cubicBezTo>
                    <a:pt x="0" y="152273"/>
                    <a:pt x="153797" y="0"/>
                    <a:pt x="343535" y="0"/>
                  </a:cubicBezTo>
                  <a:lnTo>
                    <a:pt x="10336530" y="0"/>
                  </a:lnTo>
                  <a:cubicBezTo>
                    <a:pt x="10526268" y="0"/>
                    <a:pt x="10680065" y="152273"/>
                    <a:pt x="10680065" y="340233"/>
                  </a:cubicBezTo>
                  <a:lnTo>
                    <a:pt x="10680065" y="3149346"/>
                  </a:lnTo>
                  <a:cubicBezTo>
                    <a:pt x="10680065" y="3337306"/>
                    <a:pt x="10526268" y="3489579"/>
                    <a:pt x="10336530" y="3489579"/>
                  </a:cubicBezTo>
                  <a:lnTo>
                    <a:pt x="343535" y="3489579"/>
                  </a:lnTo>
                  <a:cubicBezTo>
                    <a:pt x="153797" y="3489579"/>
                    <a:pt x="0" y="3337179"/>
                    <a:pt x="0" y="3149346"/>
                  </a:cubicBezTo>
                  <a:close/>
                </a:path>
              </a:pathLst>
            </a:custGeom>
            <a:solidFill>
              <a:srgbClr val="030303">
                <a:alpha val="56078"/>
              </a:srgbClr>
            </a:solidFill>
          </p:spPr>
        </p:sp>
        <p:sp>
          <p:nvSpPr>
            <p:cNvPr id="14" name="Freeform 14"/>
            <p:cNvSpPr/>
            <p:nvPr/>
          </p:nvSpPr>
          <p:spPr>
            <a:xfrm>
              <a:off x="0" y="0"/>
              <a:ext cx="10730865" cy="3540379"/>
            </a:xfrm>
            <a:custGeom>
              <a:avLst/>
              <a:gdLst/>
              <a:ahLst/>
              <a:cxnLst/>
              <a:rect l="l" t="t" r="r" b="b"/>
              <a:pathLst>
                <a:path w="10730865" h="3540379">
                  <a:moveTo>
                    <a:pt x="0" y="365633"/>
                  </a:moveTo>
                  <a:cubicBezTo>
                    <a:pt x="0" y="163449"/>
                    <a:pt x="165354" y="0"/>
                    <a:pt x="368935" y="0"/>
                  </a:cubicBezTo>
                  <a:lnTo>
                    <a:pt x="10361930" y="0"/>
                  </a:lnTo>
                  <a:lnTo>
                    <a:pt x="10361930" y="25400"/>
                  </a:lnTo>
                  <a:lnTo>
                    <a:pt x="10361930" y="0"/>
                  </a:lnTo>
                  <a:cubicBezTo>
                    <a:pt x="10565512" y="0"/>
                    <a:pt x="10730865" y="163449"/>
                    <a:pt x="10730865" y="365633"/>
                  </a:cubicBezTo>
                  <a:lnTo>
                    <a:pt x="10705465" y="365633"/>
                  </a:lnTo>
                  <a:lnTo>
                    <a:pt x="10730865" y="365633"/>
                  </a:lnTo>
                  <a:lnTo>
                    <a:pt x="10730865" y="3174746"/>
                  </a:lnTo>
                  <a:lnTo>
                    <a:pt x="10705465" y="3174746"/>
                  </a:lnTo>
                  <a:lnTo>
                    <a:pt x="10730865" y="3174746"/>
                  </a:lnTo>
                  <a:cubicBezTo>
                    <a:pt x="10730865" y="3376930"/>
                    <a:pt x="10565512" y="3540379"/>
                    <a:pt x="10361930" y="3540379"/>
                  </a:cubicBezTo>
                  <a:lnTo>
                    <a:pt x="10361930" y="3514979"/>
                  </a:lnTo>
                  <a:lnTo>
                    <a:pt x="10361930" y="3540379"/>
                  </a:lnTo>
                  <a:lnTo>
                    <a:pt x="368935" y="3540379"/>
                  </a:lnTo>
                  <a:lnTo>
                    <a:pt x="368935" y="3514979"/>
                  </a:lnTo>
                  <a:lnTo>
                    <a:pt x="368935" y="3540379"/>
                  </a:lnTo>
                  <a:cubicBezTo>
                    <a:pt x="165354" y="3540379"/>
                    <a:pt x="0" y="3376803"/>
                    <a:pt x="0" y="3174746"/>
                  </a:cubicBezTo>
                  <a:lnTo>
                    <a:pt x="0" y="365633"/>
                  </a:lnTo>
                  <a:lnTo>
                    <a:pt x="25400" y="365633"/>
                  </a:lnTo>
                  <a:lnTo>
                    <a:pt x="0" y="365633"/>
                  </a:lnTo>
                  <a:moveTo>
                    <a:pt x="50800" y="365633"/>
                  </a:moveTo>
                  <a:lnTo>
                    <a:pt x="50800" y="3174746"/>
                  </a:lnTo>
                  <a:lnTo>
                    <a:pt x="25400" y="3174746"/>
                  </a:lnTo>
                  <a:lnTo>
                    <a:pt x="50800" y="3174746"/>
                  </a:lnTo>
                  <a:cubicBezTo>
                    <a:pt x="50800" y="3348355"/>
                    <a:pt x="193040" y="3489579"/>
                    <a:pt x="368935" y="3489579"/>
                  </a:cubicBezTo>
                  <a:lnTo>
                    <a:pt x="10361930" y="3489579"/>
                  </a:lnTo>
                  <a:cubicBezTo>
                    <a:pt x="10537825" y="3489579"/>
                    <a:pt x="10680065" y="3348355"/>
                    <a:pt x="10680065" y="3174746"/>
                  </a:cubicBezTo>
                  <a:lnTo>
                    <a:pt x="10680065" y="365633"/>
                  </a:lnTo>
                  <a:cubicBezTo>
                    <a:pt x="10680065" y="192024"/>
                    <a:pt x="10537952" y="50800"/>
                    <a:pt x="10361930" y="50800"/>
                  </a:cubicBezTo>
                  <a:lnTo>
                    <a:pt x="368935" y="50800"/>
                  </a:lnTo>
                  <a:lnTo>
                    <a:pt x="368935" y="25400"/>
                  </a:lnTo>
                  <a:lnTo>
                    <a:pt x="368935" y="50800"/>
                  </a:lnTo>
                  <a:cubicBezTo>
                    <a:pt x="193040" y="50800"/>
                    <a:pt x="50800" y="192024"/>
                    <a:pt x="50800" y="365633"/>
                  </a:cubicBezTo>
                  <a:close/>
                </a:path>
              </a:pathLst>
            </a:custGeom>
            <a:solidFill>
              <a:srgbClr val="FC8337"/>
            </a:solidFill>
          </p:spPr>
        </p:sp>
      </p:grpSp>
      <p:sp>
        <p:nvSpPr>
          <p:cNvPr id="15" name="TextBox 15"/>
          <p:cNvSpPr txBox="1"/>
          <p:nvPr/>
        </p:nvSpPr>
        <p:spPr>
          <a:xfrm>
            <a:off x="9607302" y="3423196"/>
            <a:ext cx="5480298" cy="409664"/>
          </a:xfrm>
          <a:prstGeom prst="rect">
            <a:avLst/>
          </a:prstGeom>
        </p:spPr>
        <p:txBody>
          <a:bodyPr wrap="square" lIns="0" tIns="0" rIns="0" bIns="0" rtlCol="0" anchor="t">
            <a:spAutoFit/>
          </a:bodyPr>
          <a:lstStyle/>
          <a:p>
            <a:pPr algn="l">
              <a:lnSpc>
                <a:spcPts val="3437"/>
              </a:lnSpc>
            </a:pPr>
            <a:r>
              <a:rPr lang="en-US" sz="2750" b="1" dirty="0">
                <a:solidFill>
                  <a:srgbClr val="E5E0DF"/>
                </a:solidFill>
                <a:latin typeface="Times New Roman" panose="02020603050405020304" pitchFamily="18" charset="0"/>
                <a:ea typeface="Saira Medium"/>
                <a:cs typeface="Times New Roman" panose="02020603050405020304" pitchFamily="18" charset="0"/>
                <a:sym typeface="Saira Medium"/>
              </a:rPr>
              <a:t>Significant Productivity Drain</a:t>
            </a:r>
          </a:p>
        </p:txBody>
      </p:sp>
      <p:sp>
        <p:nvSpPr>
          <p:cNvPr id="16" name="TextBox 16"/>
          <p:cNvSpPr txBox="1"/>
          <p:nvPr/>
        </p:nvSpPr>
        <p:spPr>
          <a:xfrm>
            <a:off x="9607302" y="3950494"/>
            <a:ext cx="7366844" cy="873637"/>
          </a:xfrm>
          <a:prstGeom prst="rect">
            <a:avLst/>
          </a:prstGeom>
        </p:spPr>
        <p:txBody>
          <a:bodyPr lIns="0" tIns="0" rIns="0" bIns="0" rtlCol="0" anchor="t">
            <a:spAutoFit/>
          </a:bodyPr>
          <a:lstStyle/>
          <a:p>
            <a:pPr algn="l">
              <a:lnSpc>
                <a:spcPts val="3562"/>
              </a:lnSpc>
            </a:pPr>
            <a:r>
              <a:rPr lang="en-US" sz="2187">
                <a:solidFill>
                  <a:srgbClr val="FFFFFF"/>
                </a:solidFill>
                <a:latin typeface="Times New Roman" panose="02020603050405020304" pitchFamily="18" charset="0"/>
                <a:ea typeface="Roboto"/>
                <a:cs typeface="Times New Roman" panose="02020603050405020304" pitchFamily="18" charset="0"/>
                <a:sym typeface="Roboto"/>
              </a:rPr>
              <a:t>Poor data structuring results in ineffective search and manual data compilation, wasting valuable analyst and engineering hours.</a:t>
            </a:r>
          </a:p>
        </p:txBody>
      </p:sp>
      <p:grpSp>
        <p:nvGrpSpPr>
          <p:cNvPr id="17" name="Group 17"/>
          <p:cNvGrpSpPr/>
          <p:nvPr/>
        </p:nvGrpSpPr>
        <p:grpSpPr>
          <a:xfrm>
            <a:off x="973188" y="5992714"/>
            <a:ext cx="8048030" cy="2655243"/>
            <a:chOff x="0" y="0"/>
            <a:chExt cx="10730707" cy="3540323"/>
          </a:xfrm>
        </p:grpSpPr>
        <p:sp>
          <p:nvSpPr>
            <p:cNvPr id="18" name="Freeform 18"/>
            <p:cNvSpPr/>
            <p:nvPr/>
          </p:nvSpPr>
          <p:spPr>
            <a:xfrm>
              <a:off x="25400" y="25400"/>
              <a:ext cx="10679938" cy="3489579"/>
            </a:xfrm>
            <a:custGeom>
              <a:avLst/>
              <a:gdLst/>
              <a:ahLst/>
              <a:cxnLst/>
              <a:rect l="l" t="t" r="r" b="b"/>
              <a:pathLst>
                <a:path w="10679938" h="3489579">
                  <a:moveTo>
                    <a:pt x="0" y="340233"/>
                  </a:moveTo>
                  <a:cubicBezTo>
                    <a:pt x="0" y="152273"/>
                    <a:pt x="153797" y="0"/>
                    <a:pt x="343535" y="0"/>
                  </a:cubicBezTo>
                  <a:lnTo>
                    <a:pt x="10336403" y="0"/>
                  </a:lnTo>
                  <a:cubicBezTo>
                    <a:pt x="10526141" y="0"/>
                    <a:pt x="10679938" y="152273"/>
                    <a:pt x="10679938" y="340233"/>
                  </a:cubicBezTo>
                  <a:lnTo>
                    <a:pt x="10679938" y="3149346"/>
                  </a:lnTo>
                  <a:cubicBezTo>
                    <a:pt x="10679938" y="3337306"/>
                    <a:pt x="10526141" y="3489579"/>
                    <a:pt x="10336403" y="3489579"/>
                  </a:cubicBezTo>
                  <a:lnTo>
                    <a:pt x="343535" y="3489579"/>
                  </a:lnTo>
                  <a:cubicBezTo>
                    <a:pt x="153797" y="3489579"/>
                    <a:pt x="0" y="3337179"/>
                    <a:pt x="0" y="3149346"/>
                  </a:cubicBezTo>
                  <a:close/>
                </a:path>
              </a:pathLst>
            </a:custGeom>
            <a:solidFill>
              <a:srgbClr val="030303">
                <a:alpha val="56078"/>
              </a:srgbClr>
            </a:solidFill>
          </p:spPr>
        </p:sp>
        <p:sp>
          <p:nvSpPr>
            <p:cNvPr id="19" name="Freeform 19"/>
            <p:cNvSpPr/>
            <p:nvPr/>
          </p:nvSpPr>
          <p:spPr>
            <a:xfrm>
              <a:off x="0" y="0"/>
              <a:ext cx="10730738" cy="3540379"/>
            </a:xfrm>
            <a:custGeom>
              <a:avLst/>
              <a:gdLst/>
              <a:ahLst/>
              <a:cxnLst/>
              <a:rect l="l" t="t" r="r" b="b"/>
              <a:pathLst>
                <a:path w="10730738" h="3540379">
                  <a:moveTo>
                    <a:pt x="0" y="365633"/>
                  </a:moveTo>
                  <a:cubicBezTo>
                    <a:pt x="0" y="163449"/>
                    <a:pt x="165354" y="0"/>
                    <a:pt x="368935" y="0"/>
                  </a:cubicBezTo>
                  <a:lnTo>
                    <a:pt x="10361803" y="0"/>
                  </a:lnTo>
                  <a:lnTo>
                    <a:pt x="10361803" y="25400"/>
                  </a:lnTo>
                  <a:lnTo>
                    <a:pt x="10361803" y="0"/>
                  </a:lnTo>
                  <a:cubicBezTo>
                    <a:pt x="10565385" y="0"/>
                    <a:pt x="10730738" y="163449"/>
                    <a:pt x="10730738" y="365633"/>
                  </a:cubicBezTo>
                  <a:lnTo>
                    <a:pt x="10705338" y="365633"/>
                  </a:lnTo>
                  <a:lnTo>
                    <a:pt x="10730738" y="365633"/>
                  </a:lnTo>
                  <a:lnTo>
                    <a:pt x="10730738" y="3174746"/>
                  </a:lnTo>
                  <a:lnTo>
                    <a:pt x="10705338" y="3174746"/>
                  </a:lnTo>
                  <a:lnTo>
                    <a:pt x="10730738" y="3174746"/>
                  </a:lnTo>
                  <a:cubicBezTo>
                    <a:pt x="10730738" y="3376930"/>
                    <a:pt x="10565385" y="3540379"/>
                    <a:pt x="10361803" y="3540379"/>
                  </a:cubicBezTo>
                  <a:lnTo>
                    <a:pt x="10361803" y="3514979"/>
                  </a:lnTo>
                  <a:lnTo>
                    <a:pt x="10361803" y="3540379"/>
                  </a:lnTo>
                  <a:lnTo>
                    <a:pt x="368935" y="3540379"/>
                  </a:lnTo>
                  <a:lnTo>
                    <a:pt x="368935" y="3514979"/>
                  </a:lnTo>
                  <a:lnTo>
                    <a:pt x="368935" y="3540379"/>
                  </a:lnTo>
                  <a:cubicBezTo>
                    <a:pt x="165354" y="3540379"/>
                    <a:pt x="0" y="3376803"/>
                    <a:pt x="0" y="3174746"/>
                  </a:cubicBezTo>
                  <a:lnTo>
                    <a:pt x="0" y="365633"/>
                  </a:lnTo>
                  <a:lnTo>
                    <a:pt x="25400" y="365633"/>
                  </a:lnTo>
                  <a:lnTo>
                    <a:pt x="0" y="365633"/>
                  </a:lnTo>
                  <a:moveTo>
                    <a:pt x="50800" y="365633"/>
                  </a:moveTo>
                  <a:lnTo>
                    <a:pt x="50800" y="3174746"/>
                  </a:lnTo>
                  <a:lnTo>
                    <a:pt x="25400" y="3174746"/>
                  </a:lnTo>
                  <a:lnTo>
                    <a:pt x="50800" y="3174746"/>
                  </a:lnTo>
                  <a:cubicBezTo>
                    <a:pt x="50800" y="3348355"/>
                    <a:pt x="193040" y="3489579"/>
                    <a:pt x="368935" y="3489579"/>
                  </a:cubicBezTo>
                  <a:lnTo>
                    <a:pt x="10361803" y="3489579"/>
                  </a:lnTo>
                  <a:cubicBezTo>
                    <a:pt x="10537698" y="3489579"/>
                    <a:pt x="10679938" y="3348355"/>
                    <a:pt x="10679938" y="3174746"/>
                  </a:cubicBezTo>
                  <a:lnTo>
                    <a:pt x="10679938" y="365633"/>
                  </a:lnTo>
                  <a:cubicBezTo>
                    <a:pt x="10679938" y="192024"/>
                    <a:pt x="10537698" y="50800"/>
                    <a:pt x="10361803" y="50800"/>
                  </a:cubicBezTo>
                  <a:lnTo>
                    <a:pt x="368935" y="50800"/>
                  </a:lnTo>
                  <a:lnTo>
                    <a:pt x="368935" y="25400"/>
                  </a:lnTo>
                  <a:lnTo>
                    <a:pt x="368935" y="50800"/>
                  </a:lnTo>
                  <a:cubicBezTo>
                    <a:pt x="193040" y="50800"/>
                    <a:pt x="50800" y="192024"/>
                    <a:pt x="50800" y="365633"/>
                  </a:cubicBezTo>
                  <a:close/>
                </a:path>
              </a:pathLst>
            </a:custGeom>
            <a:solidFill>
              <a:srgbClr val="FC8337"/>
            </a:solidFill>
          </p:spPr>
        </p:sp>
      </p:grpSp>
      <p:sp>
        <p:nvSpPr>
          <p:cNvPr id="20" name="TextBox 20"/>
          <p:cNvSpPr txBox="1"/>
          <p:nvPr/>
        </p:nvSpPr>
        <p:spPr>
          <a:xfrm>
            <a:off x="1313855" y="6323856"/>
            <a:ext cx="5809506" cy="409664"/>
          </a:xfrm>
          <a:prstGeom prst="rect">
            <a:avLst/>
          </a:prstGeom>
        </p:spPr>
        <p:txBody>
          <a:bodyPr lIns="0" tIns="0" rIns="0" bIns="0" rtlCol="0" anchor="t">
            <a:spAutoFit/>
          </a:bodyPr>
          <a:lstStyle/>
          <a:p>
            <a:pPr algn="l">
              <a:lnSpc>
                <a:spcPts val="3437"/>
              </a:lnSpc>
            </a:pPr>
            <a:r>
              <a:rPr lang="en-US" sz="2750" b="1">
                <a:solidFill>
                  <a:srgbClr val="E5E0DF"/>
                </a:solidFill>
                <a:latin typeface="Times New Roman" panose="02020603050405020304" pitchFamily="18" charset="0"/>
                <a:ea typeface="Saira Medium"/>
                <a:cs typeface="Times New Roman" panose="02020603050405020304" pitchFamily="18" charset="0"/>
                <a:sym typeface="Saira Medium"/>
              </a:rPr>
              <a:t>Unnecessary Operational Overhead</a:t>
            </a:r>
          </a:p>
        </p:txBody>
      </p:sp>
      <p:sp>
        <p:nvSpPr>
          <p:cNvPr id="21" name="TextBox 21"/>
          <p:cNvSpPr txBox="1"/>
          <p:nvPr/>
        </p:nvSpPr>
        <p:spPr>
          <a:xfrm>
            <a:off x="1313855" y="6851154"/>
            <a:ext cx="7366695" cy="1335302"/>
          </a:xfrm>
          <a:prstGeom prst="rect">
            <a:avLst/>
          </a:prstGeom>
        </p:spPr>
        <p:txBody>
          <a:bodyPr lIns="0" tIns="0" rIns="0" bIns="0" rtlCol="0" anchor="t">
            <a:spAutoFit/>
          </a:bodyPr>
          <a:lstStyle/>
          <a:p>
            <a:pPr algn="l">
              <a:lnSpc>
                <a:spcPts val="3562"/>
              </a:lnSpc>
            </a:pPr>
            <a:r>
              <a:rPr lang="en-US" sz="2187">
                <a:solidFill>
                  <a:srgbClr val="FFFFFF"/>
                </a:solidFill>
                <a:latin typeface="Times New Roman" panose="02020603050405020304" pitchFamily="18" charset="0"/>
                <a:ea typeface="Roboto"/>
                <a:cs typeface="Times New Roman" panose="02020603050405020304" pitchFamily="18" charset="0"/>
                <a:sym typeface="Roboto"/>
              </a:rPr>
              <a:t>Teams spend excessive time on data cleaning, version control, and building temporary solutions, diverting resources from core innovation.</a:t>
            </a:r>
          </a:p>
        </p:txBody>
      </p:sp>
      <p:grpSp>
        <p:nvGrpSpPr>
          <p:cNvPr id="22" name="Group 22"/>
          <p:cNvGrpSpPr/>
          <p:nvPr/>
        </p:nvGrpSpPr>
        <p:grpSpPr>
          <a:xfrm>
            <a:off x="9266635" y="5992714"/>
            <a:ext cx="8048179" cy="2655243"/>
            <a:chOff x="0" y="0"/>
            <a:chExt cx="10730905" cy="3540323"/>
          </a:xfrm>
        </p:grpSpPr>
        <p:sp>
          <p:nvSpPr>
            <p:cNvPr id="23" name="Freeform 23"/>
            <p:cNvSpPr/>
            <p:nvPr/>
          </p:nvSpPr>
          <p:spPr>
            <a:xfrm>
              <a:off x="25400" y="25400"/>
              <a:ext cx="10680065" cy="3489579"/>
            </a:xfrm>
            <a:custGeom>
              <a:avLst/>
              <a:gdLst/>
              <a:ahLst/>
              <a:cxnLst/>
              <a:rect l="l" t="t" r="r" b="b"/>
              <a:pathLst>
                <a:path w="10680065" h="3489579">
                  <a:moveTo>
                    <a:pt x="0" y="340233"/>
                  </a:moveTo>
                  <a:cubicBezTo>
                    <a:pt x="0" y="152273"/>
                    <a:pt x="153797" y="0"/>
                    <a:pt x="343535" y="0"/>
                  </a:cubicBezTo>
                  <a:lnTo>
                    <a:pt x="10336530" y="0"/>
                  </a:lnTo>
                  <a:cubicBezTo>
                    <a:pt x="10526268" y="0"/>
                    <a:pt x="10680065" y="152273"/>
                    <a:pt x="10680065" y="340233"/>
                  </a:cubicBezTo>
                  <a:lnTo>
                    <a:pt x="10680065" y="3149346"/>
                  </a:lnTo>
                  <a:cubicBezTo>
                    <a:pt x="10680065" y="3337306"/>
                    <a:pt x="10526268" y="3489579"/>
                    <a:pt x="10336530" y="3489579"/>
                  </a:cubicBezTo>
                  <a:lnTo>
                    <a:pt x="343535" y="3489579"/>
                  </a:lnTo>
                  <a:cubicBezTo>
                    <a:pt x="153797" y="3489579"/>
                    <a:pt x="0" y="3337179"/>
                    <a:pt x="0" y="3149346"/>
                  </a:cubicBezTo>
                  <a:close/>
                </a:path>
              </a:pathLst>
            </a:custGeom>
            <a:solidFill>
              <a:srgbClr val="030303">
                <a:alpha val="56078"/>
              </a:srgbClr>
            </a:solidFill>
          </p:spPr>
        </p:sp>
        <p:sp>
          <p:nvSpPr>
            <p:cNvPr id="24" name="Freeform 24"/>
            <p:cNvSpPr/>
            <p:nvPr/>
          </p:nvSpPr>
          <p:spPr>
            <a:xfrm>
              <a:off x="0" y="0"/>
              <a:ext cx="10730865" cy="3540379"/>
            </a:xfrm>
            <a:custGeom>
              <a:avLst/>
              <a:gdLst/>
              <a:ahLst/>
              <a:cxnLst/>
              <a:rect l="l" t="t" r="r" b="b"/>
              <a:pathLst>
                <a:path w="10730865" h="3540379">
                  <a:moveTo>
                    <a:pt x="0" y="365633"/>
                  </a:moveTo>
                  <a:cubicBezTo>
                    <a:pt x="0" y="163449"/>
                    <a:pt x="165354" y="0"/>
                    <a:pt x="368935" y="0"/>
                  </a:cubicBezTo>
                  <a:lnTo>
                    <a:pt x="10361930" y="0"/>
                  </a:lnTo>
                  <a:lnTo>
                    <a:pt x="10361930" y="25400"/>
                  </a:lnTo>
                  <a:lnTo>
                    <a:pt x="10361930" y="0"/>
                  </a:lnTo>
                  <a:cubicBezTo>
                    <a:pt x="10565512" y="0"/>
                    <a:pt x="10730865" y="163449"/>
                    <a:pt x="10730865" y="365633"/>
                  </a:cubicBezTo>
                  <a:lnTo>
                    <a:pt x="10705465" y="365633"/>
                  </a:lnTo>
                  <a:lnTo>
                    <a:pt x="10730865" y="365633"/>
                  </a:lnTo>
                  <a:lnTo>
                    <a:pt x="10730865" y="3174746"/>
                  </a:lnTo>
                  <a:lnTo>
                    <a:pt x="10705465" y="3174746"/>
                  </a:lnTo>
                  <a:lnTo>
                    <a:pt x="10730865" y="3174746"/>
                  </a:lnTo>
                  <a:cubicBezTo>
                    <a:pt x="10730865" y="3376930"/>
                    <a:pt x="10565512" y="3540379"/>
                    <a:pt x="10361930" y="3540379"/>
                  </a:cubicBezTo>
                  <a:lnTo>
                    <a:pt x="10361930" y="3514979"/>
                  </a:lnTo>
                  <a:lnTo>
                    <a:pt x="10361930" y="3540379"/>
                  </a:lnTo>
                  <a:lnTo>
                    <a:pt x="368935" y="3540379"/>
                  </a:lnTo>
                  <a:lnTo>
                    <a:pt x="368935" y="3514979"/>
                  </a:lnTo>
                  <a:lnTo>
                    <a:pt x="368935" y="3540379"/>
                  </a:lnTo>
                  <a:cubicBezTo>
                    <a:pt x="165354" y="3540379"/>
                    <a:pt x="0" y="3376803"/>
                    <a:pt x="0" y="3174746"/>
                  </a:cubicBezTo>
                  <a:lnTo>
                    <a:pt x="0" y="365633"/>
                  </a:lnTo>
                  <a:lnTo>
                    <a:pt x="25400" y="365633"/>
                  </a:lnTo>
                  <a:lnTo>
                    <a:pt x="0" y="365633"/>
                  </a:lnTo>
                  <a:moveTo>
                    <a:pt x="50800" y="365633"/>
                  </a:moveTo>
                  <a:lnTo>
                    <a:pt x="50800" y="3174746"/>
                  </a:lnTo>
                  <a:lnTo>
                    <a:pt x="25400" y="3174746"/>
                  </a:lnTo>
                  <a:lnTo>
                    <a:pt x="50800" y="3174746"/>
                  </a:lnTo>
                  <a:cubicBezTo>
                    <a:pt x="50800" y="3348355"/>
                    <a:pt x="193040" y="3489579"/>
                    <a:pt x="368935" y="3489579"/>
                  </a:cubicBezTo>
                  <a:lnTo>
                    <a:pt x="10361930" y="3489579"/>
                  </a:lnTo>
                  <a:cubicBezTo>
                    <a:pt x="10537825" y="3489579"/>
                    <a:pt x="10680065" y="3348355"/>
                    <a:pt x="10680065" y="3174746"/>
                  </a:cubicBezTo>
                  <a:lnTo>
                    <a:pt x="10680065" y="365633"/>
                  </a:lnTo>
                  <a:cubicBezTo>
                    <a:pt x="10680065" y="192024"/>
                    <a:pt x="10537952" y="50800"/>
                    <a:pt x="10361930" y="50800"/>
                  </a:cubicBezTo>
                  <a:lnTo>
                    <a:pt x="368935" y="50800"/>
                  </a:lnTo>
                  <a:lnTo>
                    <a:pt x="368935" y="25400"/>
                  </a:lnTo>
                  <a:lnTo>
                    <a:pt x="368935" y="50800"/>
                  </a:lnTo>
                  <a:cubicBezTo>
                    <a:pt x="193040" y="50800"/>
                    <a:pt x="50800" y="192024"/>
                    <a:pt x="50800" y="365633"/>
                  </a:cubicBezTo>
                  <a:close/>
                </a:path>
              </a:pathLst>
            </a:custGeom>
            <a:solidFill>
              <a:srgbClr val="FC8337"/>
            </a:solidFill>
          </p:spPr>
        </p:sp>
      </p:grpSp>
      <p:sp>
        <p:nvSpPr>
          <p:cNvPr id="25" name="TextBox 25"/>
          <p:cNvSpPr txBox="1"/>
          <p:nvPr/>
        </p:nvSpPr>
        <p:spPr>
          <a:xfrm>
            <a:off x="9607302" y="6323856"/>
            <a:ext cx="4936777" cy="409664"/>
          </a:xfrm>
          <a:prstGeom prst="rect">
            <a:avLst/>
          </a:prstGeom>
        </p:spPr>
        <p:txBody>
          <a:bodyPr lIns="0" tIns="0" rIns="0" bIns="0" rtlCol="0" anchor="t">
            <a:spAutoFit/>
          </a:bodyPr>
          <a:lstStyle/>
          <a:p>
            <a:pPr algn="l">
              <a:lnSpc>
                <a:spcPts val="3437"/>
              </a:lnSpc>
            </a:pPr>
            <a:r>
              <a:rPr lang="en-US" sz="2750" b="1">
                <a:solidFill>
                  <a:srgbClr val="E5E0DF"/>
                </a:solidFill>
                <a:latin typeface="Times New Roman" panose="02020603050405020304" pitchFamily="18" charset="0"/>
                <a:ea typeface="Saira Medium"/>
                <a:cs typeface="Times New Roman" panose="02020603050405020304" pitchFamily="18" charset="0"/>
                <a:sym typeface="Saira Medium"/>
              </a:rPr>
              <a:t>Loss of Actionable Knowledge</a:t>
            </a:r>
          </a:p>
        </p:txBody>
      </p:sp>
      <p:sp>
        <p:nvSpPr>
          <p:cNvPr id="26" name="TextBox 26"/>
          <p:cNvSpPr txBox="1"/>
          <p:nvPr/>
        </p:nvSpPr>
        <p:spPr>
          <a:xfrm>
            <a:off x="9607302" y="6851154"/>
            <a:ext cx="7366844" cy="1335302"/>
          </a:xfrm>
          <a:prstGeom prst="rect">
            <a:avLst/>
          </a:prstGeom>
        </p:spPr>
        <p:txBody>
          <a:bodyPr lIns="0" tIns="0" rIns="0" bIns="0" rtlCol="0" anchor="t">
            <a:spAutoFit/>
          </a:bodyPr>
          <a:lstStyle/>
          <a:p>
            <a:pPr algn="l">
              <a:lnSpc>
                <a:spcPts val="3562"/>
              </a:lnSpc>
            </a:pPr>
            <a:r>
              <a:rPr lang="en-US" sz="2187">
                <a:solidFill>
                  <a:srgbClr val="FFFFFF"/>
                </a:solidFill>
                <a:latin typeface="Times New Roman" panose="02020603050405020304" pitchFamily="18" charset="0"/>
                <a:ea typeface="Roboto"/>
                <a:cs typeface="Times New Roman" panose="02020603050405020304" pitchFamily="18" charset="0"/>
                <a:sym typeface="Roboto"/>
              </a:rPr>
              <a:t>Data without semantic context or logical structure remains inaccessible, leading to missed insights and undervalued business assets.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0"/>
            <a:ext cx="18288000" cy="10287000"/>
            <a:chOff x="0" y="0"/>
            <a:chExt cx="24384000" cy="13716000"/>
          </a:xfrm>
        </p:grpSpPr>
        <p:sp>
          <p:nvSpPr>
            <p:cNvPr id="3" name="Freeform 3" descr="preencoded.png"/>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a:stretch>
            </a:blip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30303">
                <a:alpha val="56078"/>
              </a:srgbClr>
            </a:solidFill>
          </p:spPr>
        </p:sp>
      </p:grpSp>
      <p:sp>
        <p:nvSpPr>
          <p:cNvPr id="6" name="TextBox 6"/>
          <p:cNvSpPr txBox="1"/>
          <p:nvPr/>
        </p:nvSpPr>
        <p:spPr>
          <a:xfrm>
            <a:off x="849957" y="750242"/>
            <a:ext cx="13968115" cy="710259"/>
          </a:xfrm>
          <a:prstGeom prst="rect">
            <a:avLst/>
          </a:prstGeom>
        </p:spPr>
        <p:txBody>
          <a:bodyPr lIns="0" tIns="0" rIns="0" bIns="0" rtlCol="0" anchor="t">
            <a:spAutoFit/>
          </a:bodyPr>
          <a:lstStyle/>
          <a:p>
            <a:pPr algn="l">
              <a:lnSpc>
                <a:spcPts val="5937"/>
              </a:lnSpc>
            </a:pPr>
            <a:r>
              <a:rPr lang="en-US" sz="4750" b="1" dirty="0">
                <a:solidFill>
                  <a:srgbClr val="FFFFFF"/>
                </a:solidFill>
                <a:latin typeface="Times New Roman" panose="02020603050405020304" pitchFamily="18" charset="0"/>
                <a:ea typeface="Saira Medium"/>
                <a:cs typeface="Times New Roman" panose="02020603050405020304" pitchFamily="18" charset="0"/>
                <a:sym typeface="Saira Medium"/>
              </a:rPr>
              <a:t>Strategic Integration with </a:t>
            </a:r>
            <a:r>
              <a:rPr lang="en-US" sz="4750" b="1" dirty="0">
                <a:solidFill>
                  <a:schemeClr val="accent6">
                    <a:lumMod val="75000"/>
                  </a:schemeClr>
                </a:solidFill>
                <a:latin typeface="Times New Roman" panose="02020603050405020304" pitchFamily="18" charset="0"/>
                <a:ea typeface="Saira Medium"/>
                <a:cs typeface="Times New Roman" panose="02020603050405020304" pitchFamily="18" charset="0"/>
                <a:sym typeface="Saira Medium"/>
              </a:rPr>
              <a:t>IOPEX</a:t>
            </a:r>
            <a:r>
              <a:rPr lang="en-US" sz="4750" b="1" dirty="0">
                <a:solidFill>
                  <a:srgbClr val="FFFFFF"/>
                </a:solidFill>
                <a:latin typeface="Times New Roman" panose="02020603050405020304" pitchFamily="18" charset="0"/>
                <a:ea typeface="Saira Medium"/>
                <a:cs typeface="Times New Roman" panose="02020603050405020304" pitchFamily="18" charset="0"/>
                <a:sym typeface="Saira Medium"/>
              </a:rPr>
              <a:t> Elevate Platform</a:t>
            </a:r>
          </a:p>
        </p:txBody>
      </p:sp>
      <p:grpSp>
        <p:nvGrpSpPr>
          <p:cNvPr id="7" name="Group 7"/>
          <p:cNvGrpSpPr/>
          <p:nvPr/>
        </p:nvGrpSpPr>
        <p:grpSpPr>
          <a:xfrm>
            <a:off x="835670" y="2009180"/>
            <a:ext cx="8201174" cy="2650778"/>
            <a:chOff x="0" y="0"/>
            <a:chExt cx="10934898" cy="3534370"/>
          </a:xfrm>
        </p:grpSpPr>
        <p:sp>
          <p:nvSpPr>
            <p:cNvPr id="8" name="Freeform 8"/>
            <p:cNvSpPr/>
            <p:nvPr/>
          </p:nvSpPr>
          <p:spPr>
            <a:xfrm>
              <a:off x="19050" y="19050"/>
              <a:ext cx="10896854" cy="3496310"/>
            </a:xfrm>
            <a:custGeom>
              <a:avLst/>
              <a:gdLst/>
              <a:ahLst/>
              <a:cxnLst/>
              <a:rect l="l" t="t" r="r" b="b"/>
              <a:pathLst>
                <a:path w="10896854" h="3496310">
                  <a:moveTo>
                    <a:pt x="0" y="291465"/>
                  </a:moveTo>
                  <a:cubicBezTo>
                    <a:pt x="0" y="130429"/>
                    <a:pt x="131445" y="0"/>
                    <a:pt x="293624" y="0"/>
                  </a:cubicBezTo>
                  <a:lnTo>
                    <a:pt x="10603230" y="0"/>
                  </a:lnTo>
                  <a:cubicBezTo>
                    <a:pt x="10765410" y="0"/>
                    <a:pt x="10896854" y="130429"/>
                    <a:pt x="10896854" y="291465"/>
                  </a:cubicBezTo>
                  <a:lnTo>
                    <a:pt x="10896854" y="3204845"/>
                  </a:lnTo>
                  <a:cubicBezTo>
                    <a:pt x="10896854" y="3365754"/>
                    <a:pt x="10765410" y="3496310"/>
                    <a:pt x="10603230" y="3496310"/>
                  </a:cubicBezTo>
                  <a:lnTo>
                    <a:pt x="293624" y="3496310"/>
                  </a:lnTo>
                  <a:cubicBezTo>
                    <a:pt x="131445" y="3496310"/>
                    <a:pt x="0" y="3365881"/>
                    <a:pt x="0" y="3204845"/>
                  </a:cubicBezTo>
                  <a:close/>
                </a:path>
              </a:pathLst>
            </a:custGeom>
            <a:solidFill>
              <a:srgbClr val="030303">
                <a:alpha val="56078"/>
              </a:srgbClr>
            </a:solidFill>
          </p:spPr>
        </p:sp>
        <p:sp>
          <p:nvSpPr>
            <p:cNvPr id="9" name="Freeform 9"/>
            <p:cNvSpPr/>
            <p:nvPr/>
          </p:nvSpPr>
          <p:spPr>
            <a:xfrm>
              <a:off x="0" y="0"/>
              <a:ext cx="10934954" cy="3534410"/>
            </a:xfrm>
            <a:custGeom>
              <a:avLst/>
              <a:gdLst/>
              <a:ahLst/>
              <a:cxnLst/>
              <a:rect l="l" t="t" r="r" b="b"/>
              <a:pathLst>
                <a:path w="10934954" h="3534410">
                  <a:moveTo>
                    <a:pt x="0" y="310515"/>
                  </a:moveTo>
                  <a:cubicBezTo>
                    <a:pt x="0" y="138938"/>
                    <a:pt x="140081" y="0"/>
                    <a:pt x="312674" y="0"/>
                  </a:cubicBezTo>
                  <a:lnTo>
                    <a:pt x="10622280" y="0"/>
                  </a:lnTo>
                  <a:lnTo>
                    <a:pt x="10622280" y="19050"/>
                  </a:lnTo>
                  <a:lnTo>
                    <a:pt x="10622280" y="0"/>
                  </a:lnTo>
                  <a:cubicBezTo>
                    <a:pt x="10794874" y="0"/>
                    <a:pt x="10934954" y="138938"/>
                    <a:pt x="10934954" y="310515"/>
                  </a:cubicBezTo>
                  <a:lnTo>
                    <a:pt x="10915904" y="310515"/>
                  </a:lnTo>
                  <a:lnTo>
                    <a:pt x="10934954" y="310515"/>
                  </a:lnTo>
                  <a:lnTo>
                    <a:pt x="10934954" y="3223895"/>
                  </a:lnTo>
                  <a:lnTo>
                    <a:pt x="10915904" y="3223895"/>
                  </a:lnTo>
                  <a:lnTo>
                    <a:pt x="10934954" y="3223895"/>
                  </a:lnTo>
                  <a:cubicBezTo>
                    <a:pt x="10934954" y="3395472"/>
                    <a:pt x="10794874" y="3534410"/>
                    <a:pt x="10622280" y="3534410"/>
                  </a:cubicBezTo>
                  <a:lnTo>
                    <a:pt x="10622280" y="3515360"/>
                  </a:lnTo>
                  <a:lnTo>
                    <a:pt x="10622280" y="3534410"/>
                  </a:lnTo>
                  <a:lnTo>
                    <a:pt x="312674" y="3534410"/>
                  </a:lnTo>
                  <a:lnTo>
                    <a:pt x="312674" y="3515360"/>
                  </a:lnTo>
                  <a:lnTo>
                    <a:pt x="312674" y="3534410"/>
                  </a:lnTo>
                  <a:cubicBezTo>
                    <a:pt x="140081" y="3534410"/>
                    <a:pt x="0" y="3395472"/>
                    <a:pt x="0" y="3223895"/>
                  </a:cubicBezTo>
                  <a:lnTo>
                    <a:pt x="0" y="310515"/>
                  </a:lnTo>
                  <a:lnTo>
                    <a:pt x="19050" y="310515"/>
                  </a:lnTo>
                  <a:lnTo>
                    <a:pt x="0" y="310515"/>
                  </a:lnTo>
                  <a:moveTo>
                    <a:pt x="38100" y="310515"/>
                  </a:moveTo>
                  <a:lnTo>
                    <a:pt x="38100" y="3223895"/>
                  </a:lnTo>
                  <a:lnTo>
                    <a:pt x="19050" y="3223895"/>
                  </a:lnTo>
                  <a:lnTo>
                    <a:pt x="38100" y="3223895"/>
                  </a:lnTo>
                  <a:cubicBezTo>
                    <a:pt x="38100" y="3374263"/>
                    <a:pt x="160909" y="3496310"/>
                    <a:pt x="312674" y="3496310"/>
                  </a:cubicBezTo>
                  <a:lnTo>
                    <a:pt x="10622280" y="3496310"/>
                  </a:lnTo>
                  <a:cubicBezTo>
                    <a:pt x="10774045" y="3496310"/>
                    <a:pt x="10896854" y="3374263"/>
                    <a:pt x="10896854" y="3223895"/>
                  </a:cubicBezTo>
                  <a:lnTo>
                    <a:pt x="10896854" y="310515"/>
                  </a:lnTo>
                  <a:cubicBezTo>
                    <a:pt x="10896854" y="160147"/>
                    <a:pt x="10774045" y="38100"/>
                    <a:pt x="10622280" y="38100"/>
                  </a:cubicBezTo>
                  <a:lnTo>
                    <a:pt x="312674" y="38100"/>
                  </a:lnTo>
                  <a:lnTo>
                    <a:pt x="312674" y="19050"/>
                  </a:lnTo>
                  <a:lnTo>
                    <a:pt x="312674" y="38100"/>
                  </a:lnTo>
                  <a:cubicBezTo>
                    <a:pt x="160909" y="38100"/>
                    <a:pt x="38100" y="160147"/>
                    <a:pt x="38100" y="310515"/>
                  </a:cubicBezTo>
                  <a:close/>
                </a:path>
              </a:pathLst>
            </a:custGeom>
            <a:solidFill>
              <a:srgbClr val="FC8337"/>
            </a:solidFill>
          </p:spPr>
        </p:sp>
      </p:grpSp>
      <p:sp>
        <p:nvSpPr>
          <p:cNvPr id="10" name="TextBox 10"/>
          <p:cNvSpPr txBox="1"/>
          <p:nvPr/>
        </p:nvSpPr>
        <p:spPr>
          <a:xfrm>
            <a:off x="1121271" y="2285256"/>
            <a:ext cx="4746129" cy="350289"/>
          </a:xfrm>
          <a:prstGeom prst="rect">
            <a:avLst/>
          </a:prstGeom>
        </p:spPr>
        <p:txBody>
          <a:bodyPr wrap="square" lIns="0" tIns="0" rIns="0" bIns="0" rtlCol="0" anchor="t">
            <a:spAutoFit/>
          </a:bodyPr>
          <a:lstStyle/>
          <a:p>
            <a:pPr algn="l">
              <a:lnSpc>
                <a:spcPts val="2937"/>
              </a:lnSpc>
            </a:pPr>
            <a:r>
              <a:rPr lang="en-US" sz="2375" b="1" dirty="0">
                <a:solidFill>
                  <a:srgbClr val="E5E0DF"/>
                </a:solidFill>
                <a:latin typeface="Times New Roman" panose="02020603050405020304" pitchFamily="18" charset="0"/>
                <a:ea typeface="Saira Medium"/>
                <a:cs typeface="Times New Roman" panose="02020603050405020304" pitchFamily="18" charset="0"/>
                <a:sym typeface="Saira Medium"/>
              </a:rPr>
              <a:t>Intelligent Data Storage Engine</a:t>
            </a:r>
          </a:p>
        </p:txBody>
      </p:sp>
      <p:sp>
        <p:nvSpPr>
          <p:cNvPr id="11" name="TextBox 11"/>
          <p:cNvSpPr txBox="1"/>
          <p:nvPr/>
        </p:nvSpPr>
        <p:spPr>
          <a:xfrm>
            <a:off x="1121271" y="2734270"/>
            <a:ext cx="7629971" cy="1514475"/>
          </a:xfrm>
          <a:prstGeom prst="rect">
            <a:avLst/>
          </a:prstGeom>
        </p:spPr>
        <p:txBody>
          <a:bodyPr lIns="0" tIns="0" rIns="0" bIns="0" rtlCol="0" anchor="t">
            <a:spAutoFit/>
          </a:bodyPr>
          <a:lstStyle/>
          <a:p>
            <a:pPr algn="l">
              <a:lnSpc>
                <a:spcPts val="3000"/>
              </a:lnSpc>
            </a:pPr>
            <a:r>
              <a:rPr lang="en-US" sz="1874">
                <a:solidFill>
                  <a:srgbClr val="E5E0DF"/>
                </a:solidFill>
                <a:latin typeface="Times New Roman" panose="02020603050405020304" pitchFamily="18" charset="0"/>
                <a:ea typeface="Roboto"/>
                <a:cs typeface="Times New Roman" panose="02020603050405020304" pitchFamily="18" charset="0"/>
                <a:sym typeface="Roboto"/>
              </a:rPr>
              <a:t>This tool integrates with Elevate by serving as its intelligent data storage and retrieval engine for structured file-based data. The integration adds a crucial layer of storage optimisation that Elevate can leverage for enhanced performance.</a:t>
            </a:r>
          </a:p>
        </p:txBody>
      </p:sp>
      <p:grpSp>
        <p:nvGrpSpPr>
          <p:cNvPr id="12" name="Group 12"/>
          <p:cNvGrpSpPr/>
          <p:nvPr/>
        </p:nvGrpSpPr>
        <p:grpSpPr>
          <a:xfrm>
            <a:off x="9251007" y="2009180"/>
            <a:ext cx="8201322" cy="2650778"/>
            <a:chOff x="0" y="0"/>
            <a:chExt cx="10935097" cy="3534370"/>
          </a:xfrm>
        </p:grpSpPr>
        <p:sp>
          <p:nvSpPr>
            <p:cNvPr id="13" name="Freeform 13"/>
            <p:cNvSpPr/>
            <p:nvPr/>
          </p:nvSpPr>
          <p:spPr>
            <a:xfrm>
              <a:off x="19050" y="19050"/>
              <a:ext cx="10897108" cy="3496310"/>
            </a:xfrm>
            <a:custGeom>
              <a:avLst/>
              <a:gdLst/>
              <a:ahLst/>
              <a:cxnLst/>
              <a:rect l="l" t="t" r="r" b="b"/>
              <a:pathLst>
                <a:path w="10897108" h="3496310">
                  <a:moveTo>
                    <a:pt x="0" y="291465"/>
                  </a:moveTo>
                  <a:cubicBezTo>
                    <a:pt x="0" y="130429"/>
                    <a:pt x="131445" y="0"/>
                    <a:pt x="293624" y="0"/>
                  </a:cubicBezTo>
                  <a:lnTo>
                    <a:pt x="10603484" y="0"/>
                  </a:lnTo>
                  <a:cubicBezTo>
                    <a:pt x="10765663" y="0"/>
                    <a:pt x="10897108" y="130429"/>
                    <a:pt x="10897108" y="291465"/>
                  </a:cubicBezTo>
                  <a:lnTo>
                    <a:pt x="10897108" y="3204845"/>
                  </a:lnTo>
                  <a:cubicBezTo>
                    <a:pt x="10897108" y="3365754"/>
                    <a:pt x="10765663" y="3496310"/>
                    <a:pt x="10603484" y="3496310"/>
                  </a:cubicBezTo>
                  <a:lnTo>
                    <a:pt x="293624" y="3496310"/>
                  </a:lnTo>
                  <a:cubicBezTo>
                    <a:pt x="131445" y="3496310"/>
                    <a:pt x="0" y="3365881"/>
                    <a:pt x="0" y="3204845"/>
                  </a:cubicBezTo>
                  <a:close/>
                </a:path>
              </a:pathLst>
            </a:custGeom>
            <a:solidFill>
              <a:srgbClr val="030303">
                <a:alpha val="56078"/>
              </a:srgbClr>
            </a:solidFill>
          </p:spPr>
        </p:sp>
        <p:sp>
          <p:nvSpPr>
            <p:cNvPr id="14" name="Freeform 14"/>
            <p:cNvSpPr/>
            <p:nvPr/>
          </p:nvSpPr>
          <p:spPr>
            <a:xfrm>
              <a:off x="0" y="0"/>
              <a:ext cx="10935081" cy="3534410"/>
            </a:xfrm>
            <a:custGeom>
              <a:avLst/>
              <a:gdLst/>
              <a:ahLst/>
              <a:cxnLst/>
              <a:rect l="l" t="t" r="r" b="b"/>
              <a:pathLst>
                <a:path w="10935081" h="3534410">
                  <a:moveTo>
                    <a:pt x="0" y="310515"/>
                  </a:moveTo>
                  <a:cubicBezTo>
                    <a:pt x="0" y="138938"/>
                    <a:pt x="140081" y="0"/>
                    <a:pt x="312674" y="0"/>
                  </a:cubicBezTo>
                  <a:lnTo>
                    <a:pt x="10622534" y="0"/>
                  </a:lnTo>
                  <a:lnTo>
                    <a:pt x="10622534" y="19050"/>
                  </a:lnTo>
                  <a:lnTo>
                    <a:pt x="10622534" y="0"/>
                  </a:lnTo>
                  <a:cubicBezTo>
                    <a:pt x="10795000" y="0"/>
                    <a:pt x="10935081" y="138938"/>
                    <a:pt x="10935081" y="310515"/>
                  </a:cubicBezTo>
                  <a:lnTo>
                    <a:pt x="10916031" y="310515"/>
                  </a:lnTo>
                  <a:lnTo>
                    <a:pt x="10935081" y="310515"/>
                  </a:lnTo>
                  <a:lnTo>
                    <a:pt x="10935081" y="3223895"/>
                  </a:lnTo>
                  <a:lnTo>
                    <a:pt x="10916031" y="3223895"/>
                  </a:lnTo>
                  <a:lnTo>
                    <a:pt x="10935081" y="3223895"/>
                  </a:lnTo>
                  <a:cubicBezTo>
                    <a:pt x="10935081" y="3395472"/>
                    <a:pt x="10795000" y="3534410"/>
                    <a:pt x="10622407" y="3534410"/>
                  </a:cubicBezTo>
                  <a:lnTo>
                    <a:pt x="10622407" y="3515360"/>
                  </a:lnTo>
                  <a:lnTo>
                    <a:pt x="10622407" y="3534410"/>
                  </a:lnTo>
                  <a:lnTo>
                    <a:pt x="312674" y="3534410"/>
                  </a:lnTo>
                  <a:lnTo>
                    <a:pt x="312674" y="3515360"/>
                  </a:lnTo>
                  <a:lnTo>
                    <a:pt x="312674" y="3534410"/>
                  </a:lnTo>
                  <a:cubicBezTo>
                    <a:pt x="140081" y="3534410"/>
                    <a:pt x="0" y="3395472"/>
                    <a:pt x="0" y="3223895"/>
                  </a:cubicBezTo>
                  <a:lnTo>
                    <a:pt x="0" y="310515"/>
                  </a:lnTo>
                  <a:lnTo>
                    <a:pt x="19050" y="310515"/>
                  </a:lnTo>
                  <a:lnTo>
                    <a:pt x="0" y="310515"/>
                  </a:lnTo>
                  <a:moveTo>
                    <a:pt x="38100" y="310515"/>
                  </a:moveTo>
                  <a:lnTo>
                    <a:pt x="38100" y="3223895"/>
                  </a:lnTo>
                  <a:lnTo>
                    <a:pt x="19050" y="3223895"/>
                  </a:lnTo>
                  <a:lnTo>
                    <a:pt x="38100" y="3223895"/>
                  </a:lnTo>
                  <a:cubicBezTo>
                    <a:pt x="38100" y="3374263"/>
                    <a:pt x="160909" y="3496310"/>
                    <a:pt x="312674" y="3496310"/>
                  </a:cubicBezTo>
                  <a:lnTo>
                    <a:pt x="10622534" y="3496310"/>
                  </a:lnTo>
                  <a:cubicBezTo>
                    <a:pt x="10774299" y="3496310"/>
                    <a:pt x="10897108" y="3374263"/>
                    <a:pt x="10897108" y="3223895"/>
                  </a:cubicBezTo>
                  <a:lnTo>
                    <a:pt x="10897108" y="310515"/>
                  </a:lnTo>
                  <a:cubicBezTo>
                    <a:pt x="10896981" y="160147"/>
                    <a:pt x="10774172" y="38100"/>
                    <a:pt x="10622407" y="38100"/>
                  </a:cubicBezTo>
                  <a:lnTo>
                    <a:pt x="312674" y="38100"/>
                  </a:lnTo>
                  <a:lnTo>
                    <a:pt x="312674" y="19050"/>
                  </a:lnTo>
                  <a:lnTo>
                    <a:pt x="312674" y="38100"/>
                  </a:lnTo>
                  <a:cubicBezTo>
                    <a:pt x="160909" y="38100"/>
                    <a:pt x="38100" y="160147"/>
                    <a:pt x="38100" y="310515"/>
                  </a:cubicBezTo>
                  <a:close/>
                </a:path>
              </a:pathLst>
            </a:custGeom>
            <a:solidFill>
              <a:srgbClr val="FC8337"/>
            </a:solidFill>
          </p:spPr>
        </p:sp>
      </p:grpSp>
      <p:sp>
        <p:nvSpPr>
          <p:cNvPr id="15" name="TextBox 15"/>
          <p:cNvSpPr txBox="1"/>
          <p:nvPr/>
        </p:nvSpPr>
        <p:spPr>
          <a:xfrm>
            <a:off x="9536609" y="2285256"/>
            <a:ext cx="4067324" cy="350289"/>
          </a:xfrm>
          <a:prstGeom prst="rect">
            <a:avLst/>
          </a:prstGeom>
        </p:spPr>
        <p:txBody>
          <a:bodyPr lIns="0" tIns="0" rIns="0" bIns="0" rtlCol="0" anchor="t">
            <a:spAutoFit/>
          </a:bodyPr>
          <a:lstStyle/>
          <a:p>
            <a:pPr algn="l">
              <a:lnSpc>
                <a:spcPts val="2937"/>
              </a:lnSpc>
            </a:pPr>
            <a:r>
              <a:rPr lang="en-US" sz="2375" b="1" dirty="0">
                <a:solidFill>
                  <a:srgbClr val="E5E0DF"/>
                </a:solidFill>
                <a:latin typeface="Times New Roman" panose="02020603050405020304" pitchFamily="18" charset="0"/>
                <a:ea typeface="Saira Medium"/>
                <a:cs typeface="Times New Roman" panose="02020603050405020304" pitchFamily="18" charset="0"/>
                <a:sym typeface="Saira Medium"/>
              </a:rPr>
              <a:t>Enhanced Data Management</a:t>
            </a:r>
          </a:p>
        </p:txBody>
      </p:sp>
      <p:sp>
        <p:nvSpPr>
          <p:cNvPr id="16" name="TextBox 16"/>
          <p:cNvSpPr txBox="1"/>
          <p:nvPr/>
        </p:nvSpPr>
        <p:spPr>
          <a:xfrm>
            <a:off x="9536609" y="2734270"/>
            <a:ext cx="7630120" cy="1114344"/>
          </a:xfrm>
          <a:prstGeom prst="rect">
            <a:avLst/>
          </a:prstGeom>
        </p:spPr>
        <p:txBody>
          <a:bodyPr lIns="0" tIns="0" rIns="0" bIns="0" rtlCol="0" anchor="t">
            <a:spAutoFit/>
          </a:bodyPr>
          <a:lstStyle/>
          <a:p>
            <a:pPr algn="l">
              <a:lnSpc>
                <a:spcPts val="3000"/>
              </a:lnSpc>
            </a:pPr>
            <a:r>
              <a:rPr lang="en-US" sz="1874">
                <a:solidFill>
                  <a:srgbClr val="E5E0DF"/>
                </a:solidFill>
                <a:latin typeface="Times New Roman" panose="02020603050405020304" pitchFamily="18" charset="0"/>
                <a:ea typeface="Roboto"/>
                <a:cs typeface="Times New Roman" panose="02020603050405020304" pitchFamily="18" charset="0"/>
                <a:sym typeface="Roboto"/>
              </a:rPr>
              <a:t>Acts as a pre-processing and storage optimisation layer, ensuring CSV data feeding into Elevate is clean, well-structured, and ready for high-performance semantic search.</a:t>
            </a:r>
          </a:p>
        </p:txBody>
      </p:sp>
      <p:grpSp>
        <p:nvGrpSpPr>
          <p:cNvPr id="17" name="Group 17"/>
          <p:cNvGrpSpPr/>
          <p:nvPr/>
        </p:nvGrpSpPr>
        <p:grpSpPr>
          <a:xfrm>
            <a:off x="835670" y="4874121"/>
            <a:ext cx="8201174" cy="3597920"/>
            <a:chOff x="0" y="0"/>
            <a:chExt cx="10934898" cy="4797227"/>
          </a:xfrm>
        </p:grpSpPr>
        <p:sp>
          <p:nvSpPr>
            <p:cNvPr id="18" name="Freeform 18"/>
            <p:cNvSpPr/>
            <p:nvPr/>
          </p:nvSpPr>
          <p:spPr>
            <a:xfrm>
              <a:off x="19050" y="19050"/>
              <a:ext cx="10896727" cy="4759198"/>
            </a:xfrm>
            <a:custGeom>
              <a:avLst/>
              <a:gdLst/>
              <a:ahLst/>
              <a:cxnLst/>
              <a:rect l="l" t="t" r="r" b="b"/>
              <a:pathLst>
                <a:path w="10896727" h="4759198">
                  <a:moveTo>
                    <a:pt x="0" y="291465"/>
                  </a:moveTo>
                  <a:cubicBezTo>
                    <a:pt x="0" y="130429"/>
                    <a:pt x="131064" y="0"/>
                    <a:pt x="292735" y="0"/>
                  </a:cubicBezTo>
                  <a:lnTo>
                    <a:pt x="10603992" y="0"/>
                  </a:lnTo>
                  <a:cubicBezTo>
                    <a:pt x="10765663" y="0"/>
                    <a:pt x="10896727" y="130429"/>
                    <a:pt x="10896727" y="291465"/>
                  </a:cubicBezTo>
                  <a:lnTo>
                    <a:pt x="10896727" y="4467733"/>
                  </a:lnTo>
                  <a:cubicBezTo>
                    <a:pt x="10896727" y="4628642"/>
                    <a:pt x="10765663" y="4759198"/>
                    <a:pt x="10603992" y="4759198"/>
                  </a:cubicBezTo>
                  <a:lnTo>
                    <a:pt x="292735" y="4759198"/>
                  </a:lnTo>
                  <a:cubicBezTo>
                    <a:pt x="131064" y="4759198"/>
                    <a:pt x="0" y="4628769"/>
                    <a:pt x="0" y="4467733"/>
                  </a:cubicBezTo>
                  <a:close/>
                </a:path>
              </a:pathLst>
            </a:custGeom>
            <a:solidFill>
              <a:srgbClr val="030303">
                <a:alpha val="56078"/>
              </a:srgbClr>
            </a:solidFill>
          </p:spPr>
        </p:sp>
        <p:sp>
          <p:nvSpPr>
            <p:cNvPr id="19" name="Freeform 19"/>
            <p:cNvSpPr/>
            <p:nvPr/>
          </p:nvSpPr>
          <p:spPr>
            <a:xfrm>
              <a:off x="0" y="0"/>
              <a:ext cx="10934827" cy="4797298"/>
            </a:xfrm>
            <a:custGeom>
              <a:avLst/>
              <a:gdLst/>
              <a:ahLst/>
              <a:cxnLst/>
              <a:rect l="l" t="t" r="r" b="b"/>
              <a:pathLst>
                <a:path w="10934827" h="4797298">
                  <a:moveTo>
                    <a:pt x="0" y="310515"/>
                  </a:moveTo>
                  <a:cubicBezTo>
                    <a:pt x="0" y="138938"/>
                    <a:pt x="139700" y="0"/>
                    <a:pt x="311785" y="0"/>
                  </a:cubicBezTo>
                  <a:lnTo>
                    <a:pt x="10623042" y="0"/>
                  </a:lnTo>
                  <a:lnTo>
                    <a:pt x="10623042" y="19050"/>
                  </a:lnTo>
                  <a:lnTo>
                    <a:pt x="10623042" y="0"/>
                  </a:lnTo>
                  <a:cubicBezTo>
                    <a:pt x="10795127" y="0"/>
                    <a:pt x="10934827" y="138938"/>
                    <a:pt x="10934827" y="310515"/>
                  </a:cubicBezTo>
                  <a:lnTo>
                    <a:pt x="10915777" y="310515"/>
                  </a:lnTo>
                  <a:lnTo>
                    <a:pt x="10934827" y="310515"/>
                  </a:lnTo>
                  <a:lnTo>
                    <a:pt x="10934827" y="4486783"/>
                  </a:lnTo>
                  <a:lnTo>
                    <a:pt x="10915777" y="4486783"/>
                  </a:lnTo>
                  <a:lnTo>
                    <a:pt x="10934827" y="4486783"/>
                  </a:lnTo>
                  <a:cubicBezTo>
                    <a:pt x="10934827" y="4658360"/>
                    <a:pt x="10795127" y="4797298"/>
                    <a:pt x="10623042" y="4797298"/>
                  </a:cubicBezTo>
                  <a:lnTo>
                    <a:pt x="10623042" y="4778248"/>
                  </a:lnTo>
                  <a:lnTo>
                    <a:pt x="10623042" y="4797298"/>
                  </a:lnTo>
                  <a:lnTo>
                    <a:pt x="311785" y="4797298"/>
                  </a:lnTo>
                  <a:lnTo>
                    <a:pt x="311785" y="4778248"/>
                  </a:lnTo>
                  <a:lnTo>
                    <a:pt x="311785" y="4797298"/>
                  </a:lnTo>
                  <a:cubicBezTo>
                    <a:pt x="139700" y="4797171"/>
                    <a:pt x="0" y="4658233"/>
                    <a:pt x="0" y="4486783"/>
                  </a:cubicBezTo>
                  <a:lnTo>
                    <a:pt x="0" y="310515"/>
                  </a:lnTo>
                  <a:lnTo>
                    <a:pt x="19050" y="310515"/>
                  </a:lnTo>
                  <a:lnTo>
                    <a:pt x="0" y="310515"/>
                  </a:lnTo>
                  <a:moveTo>
                    <a:pt x="38100" y="310515"/>
                  </a:moveTo>
                  <a:lnTo>
                    <a:pt x="38100" y="4486783"/>
                  </a:lnTo>
                  <a:lnTo>
                    <a:pt x="19050" y="4486783"/>
                  </a:lnTo>
                  <a:lnTo>
                    <a:pt x="38100" y="4486783"/>
                  </a:lnTo>
                  <a:cubicBezTo>
                    <a:pt x="38100" y="4637151"/>
                    <a:pt x="160528" y="4759198"/>
                    <a:pt x="311785" y="4759198"/>
                  </a:cubicBezTo>
                  <a:lnTo>
                    <a:pt x="10623042" y="4759198"/>
                  </a:lnTo>
                  <a:cubicBezTo>
                    <a:pt x="10774299" y="4759198"/>
                    <a:pt x="10896727" y="4637151"/>
                    <a:pt x="10896727" y="4486783"/>
                  </a:cubicBezTo>
                  <a:lnTo>
                    <a:pt x="10896727" y="310515"/>
                  </a:lnTo>
                  <a:cubicBezTo>
                    <a:pt x="10896854" y="160147"/>
                    <a:pt x="10774299" y="38100"/>
                    <a:pt x="10623042" y="38100"/>
                  </a:cubicBezTo>
                  <a:lnTo>
                    <a:pt x="311785" y="38100"/>
                  </a:lnTo>
                  <a:lnTo>
                    <a:pt x="311785" y="19050"/>
                  </a:lnTo>
                  <a:lnTo>
                    <a:pt x="311785" y="38100"/>
                  </a:lnTo>
                  <a:cubicBezTo>
                    <a:pt x="160528" y="38100"/>
                    <a:pt x="38100" y="160147"/>
                    <a:pt x="38100" y="310515"/>
                  </a:cubicBezTo>
                  <a:close/>
                </a:path>
              </a:pathLst>
            </a:custGeom>
            <a:solidFill>
              <a:srgbClr val="FC8337"/>
            </a:solidFill>
          </p:spPr>
        </p:sp>
      </p:grpSp>
      <p:sp>
        <p:nvSpPr>
          <p:cNvPr id="20" name="TextBox 20"/>
          <p:cNvSpPr txBox="1"/>
          <p:nvPr/>
        </p:nvSpPr>
        <p:spPr>
          <a:xfrm>
            <a:off x="1121271" y="5150198"/>
            <a:ext cx="3035796" cy="350289"/>
          </a:xfrm>
          <a:prstGeom prst="rect">
            <a:avLst/>
          </a:prstGeom>
        </p:spPr>
        <p:txBody>
          <a:bodyPr lIns="0" tIns="0" rIns="0" bIns="0" rtlCol="0" anchor="t">
            <a:spAutoFit/>
          </a:bodyPr>
          <a:lstStyle/>
          <a:p>
            <a:pPr algn="l">
              <a:lnSpc>
                <a:spcPts val="2937"/>
              </a:lnSpc>
            </a:pPr>
            <a:r>
              <a:rPr lang="en-US" sz="2375" b="1">
                <a:solidFill>
                  <a:srgbClr val="E5E0DF"/>
                </a:solidFill>
                <a:latin typeface="Times New Roman" panose="02020603050405020304" pitchFamily="18" charset="0"/>
                <a:ea typeface="Saira Medium"/>
                <a:cs typeface="Times New Roman" panose="02020603050405020304" pitchFamily="18" charset="0"/>
                <a:sym typeface="Saira Medium"/>
              </a:rPr>
              <a:t>Unified API Access</a:t>
            </a:r>
          </a:p>
        </p:txBody>
      </p:sp>
      <p:sp>
        <p:nvSpPr>
          <p:cNvPr id="21" name="TextBox 21"/>
          <p:cNvSpPr txBox="1"/>
          <p:nvPr/>
        </p:nvSpPr>
        <p:spPr>
          <a:xfrm>
            <a:off x="1121271" y="5599211"/>
            <a:ext cx="7629971" cy="1133475"/>
          </a:xfrm>
          <a:prstGeom prst="rect">
            <a:avLst/>
          </a:prstGeom>
        </p:spPr>
        <p:txBody>
          <a:bodyPr lIns="0" tIns="0" rIns="0" bIns="0" rtlCol="0" anchor="t">
            <a:spAutoFit/>
          </a:bodyPr>
          <a:lstStyle/>
          <a:p>
            <a:pPr algn="l">
              <a:lnSpc>
                <a:spcPts val="3000"/>
              </a:lnSpc>
            </a:pPr>
            <a:r>
              <a:rPr lang="en-US" sz="1874">
                <a:solidFill>
                  <a:srgbClr val="E5E0DF"/>
                </a:solidFill>
                <a:latin typeface="Times New Roman" panose="02020603050405020304" pitchFamily="18" charset="0"/>
                <a:ea typeface="Roboto"/>
                <a:cs typeface="Times New Roman" panose="02020603050405020304" pitchFamily="18" charset="0"/>
                <a:sym typeface="Roboto"/>
              </a:rPr>
              <a:t>Elevate calls this tool's API instead of interacting directly with raw CSV files, receiving precisely relevant, context-rich information from the optimised vectorised knowledge base.</a:t>
            </a:r>
          </a:p>
        </p:txBody>
      </p:sp>
      <p:grpSp>
        <p:nvGrpSpPr>
          <p:cNvPr id="22" name="Group 22"/>
          <p:cNvGrpSpPr/>
          <p:nvPr/>
        </p:nvGrpSpPr>
        <p:grpSpPr>
          <a:xfrm>
            <a:off x="9251007" y="4874121"/>
            <a:ext cx="8201322" cy="3597920"/>
            <a:chOff x="0" y="0"/>
            <a:chExt cx="10935097" cy="4797227"/>
          </a:xfrm>
        </p:grpSpPr>
        <p:sp>
          <p:nvSpPr>
            <p:cNvPr id="23" name="Freeform 23"/>
            <p:cNvSpPr/>
            <p:nvPr/>
          </p:nvSpPr>
          <p:spPr>
            <a:xfrm>
              <a:off x="19050" y="19050"/>
              <a:ext cx="10896981" cy="4759198"/>
            </a:xfrm>
            <a:custGeom>
              <a:avLst/>
              <a:gdLst/>
              <a:ahLst/>
              <a:cxnLst/>
              <a:rect l="l" t="t" r="r" b="b"/>
              <a:pathLst>
                <a:path w="10896981" h="4759198">
                  <a:moveTo>
                    <a:pt x="0" y="291465"/>
                  </a:moveTo>
                  <a:cubicBezTo>
                    <a:pt x="0" y="130429"/>
                    <a:pt x="131064" y="0"/>
                    <a:pt x="292735" y="0"/>
                  </a:cubicBezTo>
                  <a:lnTo>
                    <a:pt x="10604246" y="0"/>
                  </a:lnTo>
                  <a:cubicBezTo>
                    <a:pt x="10765917" y="0"/>
                    <a:pt x="10896981" y="130429"/>
                    <a:pt x="10896981" y="291465"/>
                  </a:cubicBezTo>
                  <a:lnTo>
                    <a:pt x="10896981" y="4467733"/>
                  </a:lnTo>
                  <a:cubicBezTo>
                    <a:pt x="10896981" y="4628642"/>
                    <a:pt x="10765917" y="4759198"/>
                    <a:pt x="10604246" y="4759198"/>
                  </a:cubicBezTo>
                  <a:lnTo>
                    <a:pt x="292735" y="4759198"/>
                  </a:lnTo>
                  <a:cubicBezTo>
                    <a:pt x="131064" y="4759198"/>
                    <a:pt x="0" y="4628769"/>
                    <a:pt x="0" y="4467733"/>
                  </a:cubicBezTo>
                  <a:close/>
                </a:path>
              </a:pathLst>
            </a:custGeom>
            <a:solidFill>
              <a:srgbClr val="030303">
                <a:alpha val="56078"/>
              </a:srgbClr>
            </a:solidFill>
          </p:spPr>
        </p:sp>
        <p:sp>
          <p:nvSpPr>
            <p:cNvPr id="24" name="Freeform 24"/>
            <p:cNvSpPr/>
            <p:nvPr/>
          </p:nvSpPr>
          <p:spPr>
            <a:xfrm>
              <a:off x="0" y="0"/>
              <a:ext cx="10935081" cy="4797298"/>
            </a:xfrm>
            <a:custGeom>
              <a:avLst/>
              <a:gdLst/>
              <a:ahLst/>
              <a:cxnLst/>
              <a:rect l="l" t="t" r="r" b="b"/>
              <a:pathLst>
                <a:path w="10935081" h="4797298">
                  <a:moveTo>
                    <a:pt x="0" y="310515"/>
                  </a:moveTo>
                  <a:cubicBezTo>
                    <a:pt x="0" y="138938"/>
                    <a:pt x="139700" y="0"/>
                    <a:pt x="311785" y="0"/>
                  </a:cubicBezTo>
                  <a:lnTo>
                    <a:pt x="10623296" y="0"/>
                  </a:lnTo>
                  <a:lnTo>
                    <a:pt x="10623296" y="19050"/>
                  </a:lnTo>
                  <a:lnTo>
                    <a:pt x="10623296" y="0"/>
                  </a:lnTo>
                  <a:cubicBezTo>
                    <a:pt x="10795381" y="0"/>
                    <a:pt x="10935081" y="138938"/>
                    <a:pt x="10935081" y="310515"/>
                  </a:cubicBezTo>
                  <a:lnTo>
                    <a:pt x="10916031" y="310515"/>
                  </a:lnTo>
                  <a:lnTo>
                    <a:pt x="10935081" y="310515"/>
                  </a:lnTo>
                  <a:lnTo>
                    <a:pt x="10935081" y="4486783"/>
                  </a:lnTo>
                  <a:lnTo>
                    <a:pt x="10916031" y="4486783"/>
                  </a:lnTo>
                  <a:lnTo>
                    <a:pt x="10935081" y="4486783"/>
                  </a:lnTo>
                  <a:cubicBezTo>
                    <a:pt x="10935081" y="4658360"/>
                    <a:pt x="10795381" y="4797298"/>
                    <a:pt x="10623296" y="4797298"/>
                  </a:cubicBezTo>
                  <a:lnTo>
                    <a:pt x="10623296" y="4778248"/>
                  </a:lnTo>
                  <a:lnTo>
                    <a:pt x="10623296" y="4797298"/>
                  </a:lnTo>
                  <a:lnTo>
                    <a:pt x="311785" y="4797298"/>
                  </a:lnTo>
                  <a:lnTo>
                    <a:pt x="311785" y="4778248"/>
                  </a:lnTo>
                  <a:lnTo>
                    <a:pt x="311785" y="4797298"/>
                  </a:lnTo>
                  <a:cubicBezTo>
                    <a:pt x="139700" y="4797171"/>
                    <a:pt x="0" y="4658233"/>
                    <a:pt x="0" y="4486783"/>
                  </a:cubicBezTo>
                  <a:lnTo>
                    <a:pt x="0" y="310515"/>
                  </a:lnTo>
                  <a:lnTo>
                    <a:pt x="19050" y="310515"/>
                  </a:lnTo>
                  <a:lnTo>
                    <a:pt x="0" y="310515"/>
                  </a:lnTo>
                  <a:moveTo>
                    <a:pt x="38100" y="310515"/>
                  </a:moveTo>
                  <a:lnTo>
                    <a:pt x="38100" y="4486783"/>
                  </a:lnTo>
                  <a:lnTo>
                    <a:pt x="19050" y="4486783"/>
                  </a:lnTo>
                  <a:lnTo>
                    <a:pt x="38100" y="4486783"/>
                  </a:lnTo>
                  <a:cubicBezTo>
                    <a:pt x="38100" y="4637151"/>
                    <a:pt x="160528" y="4759198"/>
                    <a:pt x="311785" y="4759198"/>
                  </a:cubicBezTo>
                  <a:lnTo>
                    <a:pt x="10623296" y="4759198"/>
                  </a:lnTo>
                  <a:cubicBezTo>
                    <a:pt x="10774552" y="4759198"/>
                    <a:pt x="10896981" y="4637151"/>
                    <a:pt x="10896981" y="4486783"/>
                  </a:cubicBezTo>
                  <a:lnTo>
                    <a:pt x="10896981" y="310515"/>
                  </a:lnTo>
                  <a:cubicBezTo>
                    <a:pt x="10896981" y="160147"/>
                    <a:pt x="10774553" y="38100"/>
                    <a:pt x="10623296" y="38100"/>
                  </a:cubicBezTo>
                  <a:lnTo>
                    <a:pt x="311785" y="38100"/>
                  </a:lnTo>
                  <a:lnTo>
                    <a:pt x="311785" y="19050"/>
                  </a:lnTo>
                  <a:lnTo>
                    <a:pt x="311785" y="38100"/>
                  </a:lnTo>
                  <a:cubicBezTo>
                    <a:pt x="160528" y="38100"/>
                    <a:pt x="38100" y="160147"/>
                    <a:pt x="38100" y="310515"/>
                  </a:cubicBezTo>
                  <a:close/>
                </a:path>
              </a:pathLst>
            </a:custGeom>
            <a:solidFill>
              <a:srgbClr val="FC8337"/>
            </a:solidFill>
          </p:spPr>
        </p:sp>
      </p:grpSp>
      <p:sp>
        <p:nvSpPr>
          <p:cNvPr id="25" name="TextBox 25"/>
          <p:cNvSpPr txBox="1"/>
          <p:nvPr/>
        </p:nvSpPr>
        <p:spPr>
          <a:xfrm>
            <a:off x="9536609" y="5150198"/>
            <a:ext cx="4067324" cy="350289"/>
          </a:xfrm>
          <a:prstGeom prst="rect">
            <a:avLst/>
          </a:prstGeom>
        </p:spPr>
        <p:txBody>
          <a:bodyPr lIns="0" tIns="0" rIns="0" bIns="0" rtlCol="0" anchor="t">
            <a:spAutoFit/>
          </a:bodyPr>
          <a:lstStyle/>
          <a:p>
            <a:pPr algn="l">
              <a:lnSpc>
                <a:spcPts val="2937"/>
              </a:lnSpc>
            </a:pPr>
            <a:r>
              <a:rPr lang="en-US" sz="2375" b="1">
                <a:solidFill>
                  <a:srgbClr val="E5E0DF"/>
                </a:solidFill>
                <a:latin typeface="Times New Roman" panose="02020603050405020304" pitchFamily="18" charset="0"/>
                <a:ea typeface="Saira Medium"/>
                <a:cs typeface="Times New Roman" panose="02020603050405020304" pitchFamily="18" charset="0"/>
                <a:sym typeface="Saira Medium"/>
              </a:rPr>
              <a:t>Layered Storage Strategies</a:t>
            </a:r>
          </a:p>
        </p:txBody>
      </p:sp>
      <p:sp>
        <p:nvSpPr>
          <p:cNvPr id="26" name="TextBox 26"/>
          <p:cNvSpPr txBox="1"/>
          <p:nvPr/>
        </p:nvSpPr>
        <p:spPr>
          <a:xfrm>
            <a:off x="9536609" y="5599211"/>
            <a:ext cx="7630120" cy="729623"/>
          </a:xfrm>
          <a:prstGeom prst="rect">
            <a:avLst/>
          </a:prstGeom>
        </p:spPr>
        <p:txBody>
          <a:bodyPr lIns="0" tIns="0" rIns="0" bIns="0" rtlCol="0" anchor="t">
            <a:spAutoFit/>
          </a:bodyPr>
          <a:lstStyle/>
          <a:p>
            <a:pPr marL="282773" lvl="1" indent="-141387" algn="l">
              <a:lnSpc>
                <a:spcPts val="3000"/>
              </a:lnSpc>
              <a:buFont typeface="Arial"/>
              <a:buChar char="•"/>
            </a:pPr>
            <a:r>
              <a:rPr lang="en-US" sz="1874" b="1">
                <a:solidFill>
                  <a:srgbClr val="E5E0DF"/>
                </a:solidFill>
                <a:latin typeface="Times New Roman" panose="02020603050405020304" pitchFamily="18" charset="0"/>
                <a:ea typeface="Roboto Bold"/>
                <a:cs typeface="Times New Roman" panose="02020603050405020304" pitchFamily="18" charset="0"/>
                <a:sym typeface="Roboto Bold"/>
              </a:rPr>
              <a:t>Fast Mode:</a:t>
            </a:r>
            <a:r>
              <a:rPr lang="en-US" sz="1874">
                <a:solidFill>
                  <a:srgbClr val="E5E0DF"/>
                </a:solidFill>
                <a:latin typeface="Times New Roman" panose="02020603050405020304" pitchFamily="18" charset="0"/>
                <a:ea typeface="Roboto"/>
                <a:cs typeface="Times New Roman" panose="02020603050405020304" pitchFamily="18" charset="0"/>
                <a:sym typeface="Roboto"/>
              </a:rPr>
              <a:t> Optimised for immediate access and lightning-fast retrieval of high-value data.</a:t>
            </a:r>
          </a:p>
        </p:txBody>
      </p:sp>
      <p:sp>
        <p:nvSpPr>
          <p:cNvPr id="27" name="TextBox 27"/>
          <p:cNvSpPr txBox="1"/>
          <p:nvPr/>
        </p:nvSpPr>
        <p:spPr>
          <a:xfrm>
            <a:off x="9536609" y="6461372"/>
            <a:ext cx="7630120" cy="729623"/>
          </a:xfrm>
          <a:prstGeom prst="rect">
            <a:avLst/>
          </a:prstGeom>
        </p:spPr>
        <p:txBody>
          <a:bodyPr lIns="0" tIns="0" rIns="0" bIns="0" rtlCol="0" anchor="t">
            <a:spAutoFit/>
          </a:bodyPr>
          <a:lstStyle/>
          <a:p>
            <a:pPr marL="282773" lvl="1" indent="-141387" algn="l">
              <a:lnSpc>
                <a:spcPts val="3000"/>
              </a:lnSpc>
              <a:buFont typeface="Arial"/>
              <a:buChar char="•"/>
            </a:pPr>
            <a:r>
              <a:rPr lang="en-US" sz="1874" b="1">
                <a:solidFill>
                  <a:srgbClr val="E5E0DF"/>
                </a:solidFill>
                <a:latin typeface="Times New Roman" panose="02020603050405020304" pitchFamily="18" charset="0"/>
                <a:ea typeface="Roboto Bold"/>
                <a:cs typeface="Times New Roman" panose="02020603050405020304" pitchFamily="18" charset="0"/>
                <a:sym typeface="Roboto Bold"/>
              </a:rPr>
              <a:t>Config Mode:</a:t>
            </a:r>
            <a:r>
              <a:rPr lang="en-US" sz="1874">
                <a:solidFill>
                  <a:srgbClr val="E5E0DF"/>
                </a:solidFill>
                <a:latin typeface="Times New Roman" panose="02020603050405020304" pitchFamily="18" charset="0"/>
                <a:ea typeface="Roboto"/>
                <a:cs typeface="Times New Roman" panose="02020603050405020304" pitchFamily="18" charset="0"/>
                <a:sym typeface="Roboto"/>
              </a:rPr>
              <a:t> Balanced approach between storage efficiency and accessibility for regular operations.</a:t>
            </a:r>
          </a:p>
        </p:txBody>
      </p:sp>
      <p:sp>
        <p:nvSpPr>
          <p:cNvPr id="28" name="TextBox 28"/>
          <p:cNvSpPr txBox="1"/>
          <p:nvPr/>
        </p:nvSpPr>
        <p:spPr>
          <a:xfrm>
            <a:off x="9536609" y="7323535"/>
            <a:ext cx="7630120" cy="729623"/>
          </a:xfrm>
          <a:prstGeom prst="rect">
            <a:avLst/>
          </a:prstGeom>
        </p:spPr>
        <p:txBody>
          <a:bodyPr lIns="0" tIns="0" rIns="0" bIns="0" rtlCol="0" anchor="t">
            <a:spAutoFit/>
          </a:bodyPr>
          <a:lstStyle/>
          <a:p>
            <a:pPr marL="282773" lvl="1" indent="-141387" algn="l">
              <a:lnSpc>
                <a:spcPts val="3000"/>
              </a:lnSpc>
              <a:buFont typeface="Arial"/>
              <a:buChar char="•"/>
            </a:pPr>
            <a:r>
              <a:rPr lang="en-US" sz="1874" b="1">
                <a:solidFill>
                  <a:srgbClr val="E5E0DF"/>
                </a:solidFill>
                <a:latin typeface="Times New Roman" panose="02020603050405020304" pitchFamily="18" charset="0"/>
                <a:ea typeface="Roboto Bold"/>
                <a:cs typeface="Times New Roman" panose="02020603050405020304" pitchFamily="18" charset="0"/>
                <a:sym typeface="Roboto Bold"/>
              </a:rPr>
              <a:t>Deep Config:</a:t>
            </a:r>
            <a:r>
              <a:rPr lang="en-US" sz="1874">
                <a:solidFill>
                  <a:srgbClr val="E5E0DF"/>
                </a:solidFill>
                <a:latin typeface="Times New Roman" panose="02020603050405020304" pitchFamily="18" charset="0"/>
                <a:ea typeface="Roboto"/>
                <a:cs typeface="Times New Roman" panose="02020603050405020304" pitchFamily="18" charset="0"/>
                <a:sym typeface="Roboto"/>
              </a:rPr>
              <a:t> Maximum compression for less-critical data whilst maintaining searchability.</a:t>
            </a:r>
          </a:p>
        </p:txBody>
      </p:sp>
      <p:sp>
        <p:nvSpPr>
          <p:cNvPr id="29" name="TextBox 29"/>
          <p:cNvSpPr txBox="1"/>
          <p:nvPr/>
        </p:nvSpPr>
        <p:spPr>
          <a:xfrm>
            <a:off x="849957" y="8645129"/>
            <a:ext cx="16588085" cy="851535"/>
          </a:xfrm>
          <a:prstGeom prst="rect">
            <a:avLst/>
          </a:prstGeom>
        </p:spPr>
        <p:txBody>
          <a:bodyPr lIns="0" tIns="0" rIns="0" bIns="0" rtlCol="0" anchor="t">
            <a:spAutoFit/>
          </a:bodyPr>
          <a:lstStyle/>
          <a:p>
            <a:pPr algn="l">
              <a:lnSpc>
                <a:spcPts val="3479"/>
              </a:lnSpc>
            </a:pPr>
            <a:r>
              <a:rPr lang="en-US" sz="2174" b="1">
                <a:solidFill>
                  <a:srgbClr val="FFFFFF"/>
                </a:solidFill>
                <a:latin typeface="Times New Roman" panose="02020603050405020304" pitchFamily="18" charset="0"/>
                <a:ea typeface="Roboto Bold"/>
                <a:cs typeface="Times New Roman" panose="02020603050405020304" pitchFamily="18" charset="0"/>
                <a:sym typeface="Roboto Bold"/>
              </a:rPr>
              <a:t>Governance and Cost Control:</a:t>
            </a:r>
            <a:r>
              <a:rPr lang="en-US" sz="2174">
                <a:solidFill>
                  <a:srgbClr val="FFFFFF"/>
                </a:solidFill>
                <a:latin typeface="Times New Roman" panose="02020603050405020304" pitchFamily="18" charset="0"/>
                <a:ea typeface="Roboto"/>
                <a:cs typeface="Times New Roman" panose="02020603050405020304" pitchFamily="18" charset="0"/>
                <a:sym typeface="Roboto"/>
              </a:rPr>
              <a:t> Centralised optimisation reduces redundant storage and ensures efficient compute resource usage, directly lowering total cost of ownership for the Elevate platform.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0"/>
            <a:ext cx="18288000" cy="10287000"/>
            <a:chOff x="0" y="0"/>
            <a:chExt cx="24384000" cy="13716000"/>
          </a:xfrm>
        </p:grpSpPr>
        <p:sp>
          <p:nvSpPr>
            <p:cNvPr id="3" name="Freeform 3" descr="preencoded.png"/>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a:stretch>
            </a:blipFill>
          </p:spPr>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30303">
                <a:alpha val="56078"/>
              </a:srgbClr>
            </a:solidFill>
          </p:spPr>
        </p:sp>
      </p:grpSp>
      <p:sp>
        <p:nvSpPr>
          <p:cNvPr id="6" name="TextBox 6"/>
          <p:cNvSpPr txBox="1"/>
          <p:nvPr/>
        </p:nvSpPr>
        <p:spPr>
          <a:xfrm>
            <a:off x="874067" y="468154"/>
            <a:ext cx="12613333" cy="733214"/>
          </a:xfrm>
          <a:prstGeom prst="rect">
            <a:avLst/>
          </a:prstGeom>
        </p:spPr>
        <p:txBody>
          <a:bodyPr wrap="square" lIns="0" tIns="0" rIns="0" bIns="0" rtlCol="0" anchor="t">
            <a:spAutoFit/>
          </a:bodyPr>
          <a:lstStyle/>
          <a:p>
            <a:pPr algn="l">
              <a:lnSpc>
                <a:spcPts val="6125"/>
              </a:lnSpc>
            </a:pPr>
            <a:r>
              <a:rPr lang="en-US" sz="4875" b="1" dirty="0">
                <a:solidFill>
                  <a:srgbClr val="FFFFFF"/>
                </a:solidFill>
                <a:latin typeface="Times New Roman" panose="02020603050405020304" pitchFamily="18" charset="0"/>
                <a:ea typeface="Saira Medium"/>
                <a:cs typeface="Times New Roman" panose="02020603050405020304" pitchFamily="18" charset="0"/>
                <a:sym typeface="Saira Medium"/>
              </a:rPr>
              <a:t>Return on Investment: Strategic Benefits</a:t>
            </a:r>
          </a:p>
        </p:txBody>
      </p:sp>
      <p:sp>
        <p:nvSpPr>
          <p:cNvPr id="7" name="TextBox 7"/>
          <p:cNvSpPr txBox="1"/>
          <p:nvPr/>
        </p:nvSpPr>
        <p:spPr>
          <a:xfrm>
            <a:off x="859780" y="1515160"/>
            <a:ext cx="16539865" cy="934700"/>
          </a:xfrm>
          <a:prstGeom prst="rect">
            <a:avLst/>
          </a:prstGeom>
        </p:spPr>
        <p:txBody>
          <a:bodyPr lIns="0" tIns="0" rIns="0" bIns="0" rtlCol="0" anchor="t">
            <a:spAutoFit/>
          </a:bodyPr>
          <a:lstStyle/>
          <a:p>
            <a:pPr algn="l">
              <a:lnSpc>
                <a:spcPts val="3770"/>
              </a:lnSpc>
            </a:pPr>
            <a:r>
              <a:rPr lang="en-US" sz="2337">
                <a:solidFill>
                  <a:srgbClr val="E5E0DF"/>
                </a:solidFill>
                <a:latin typeface="Times New Roman" panose="02020603050405020304" pitchFamily="18" charset="0"/>
                <a:ea typeface="Roboto"/>
                <a:cs typeface="Times New Roman" panose="02020603050405020304" pitchFamily="18" charset="0"/>
                <a:sym typeface="Roboto"/>
              </a:rPr>
              <a:t>This solution delivers significant efficiencies through optimized data storage and management strategies, directly impacting key business metrics.</a:t>
            </a:r>
          </a:p>
        </p:txBody>
      </p:sp>
      <p:grpSp>
        <p:nvGrpSpPr>
          <p:cNvPr id="8" name="Group 8"/>
          <p:cNvGrpSpPr/>
          <p:nvPr/>
        </p:nvGrpSpPr>
        <p:grpSpPr>
          <a:xfrm>
            <a:off x="859780" y="2668935"/>
            <a:ext cx="8173641" cy="2323505"/>
            <a:chOff x="0" y="0"/>
            <a:chExt cx="10898188" cy="3098007"/>
          </a:xfrm>
        </p:grpSpPr>
        <p:sp>
          <p:nvSpPr>
            <p:cNvPr id="9" name="Freeform 9"/>
            <p:cNvSpPr/>
            <p:nvPr/>
          </p:nvSpPr>
          <p:spPr>
            <a:xfrm>
              <a:off x="19050" y="19050"/>
              <a:ext cx="10860024" cy="3059938"/>
            </a:xfrm>
            <a:custGeom>
              <a:avLst/>
              <a:gdLst/>
              <a:ahLst/>
              <a:cxnLst/>
              <a:rect l="l" t="t" r="r" b="b"/>
              <a:pathLst>
                <a:path w="10860024" h="3059938">
                  <a:moveTo>
                    <a:pt x="0" y="299720"/>
                  </a:moveTo>
                  <a:cubicBezTo>
                    <a:pt x="0" y="134239"/>
                    <a:pt x="135382" y="0"/>
                    <a:pt x="302387" y="0"/>
                  </a:cubicBezTo>
                  <a:lnTo>
                    <a:pt x="10557637" y="0"/>
                  </a:lnTo>
                  <a:cubicBezTo>
                    <a:pt x="10724642" y="0"/>
                    <a:pt x="10860024" y="134239"/>
                    <a:pt x="10860024" y="299720"/>
                  </a:cubicBezTo>
                  <a:lnTo>
                    <a:pt x="10860024" y="2760218"/>
                  </a:lnTo>
                  <a:cubicBezTo>
                    <a:pt x="10860024" y="2925699"/>
                    <a:pt x="10724642" y="3059938"/>
                    <a:pt x="10557637" y="3059938"/>
                  </a:cubicBezTo>
                  <a:lnTo>
                    <a:pt x="302387" y="3059938"/>
                  </a:lnTo>
                  <a:cubicBezTo>
                    <a:pt x="135382" y="3059938"/>
                    <a:pt x="0" y="2925699"/>
                    <a:pt x="0" y="2760218"/>
                  </a:cubicBezTo>
                  <a:close/>
                </a:path>
              </a:pathLst>
            </a:custGeom>
            <a:solidFill>
              <a:srgbClr val="030303">
                <a:alpha val="56078"/>
              </a:srgbClr>
            </a:solidFill>
          </p:spPr>
        </p:sp>
        <p:sp>
          <p:nvSpPr>
            <p:cNvPr id="10" name="Freeform 10"/>
            <p:cNvSpPr/>
            <p:nvPr/>
          </p:nvSpPr>
          <p:spPr>
            <a:xfrm>
              <a:off x="0" y="0"/>
              <a:ext cx="10898124" cy="3098038"/>
            </a:xfrm>
            <a:custGeom>
              <a:avLst/>
              <a:gdLst/>
              <a:ahLst/>
              <a:cxnLst/>
              <a:rect l="l" t="t" r="r" b="b"/>
              <a:pathLst>
                <a:path w="10898124" h="3098038">
                  <a:moveTo>
                    <a:pt x="0" y="318770"/>
                  </a:moveTo>
                  <a:cubicBezTo>
                    <a:pt x="0" y="142621"/>
                    <a:pt x="144018" y="0"/>
                    <a:pt x="321437" y="0"/>
                  </a:cubicBezTo>
                  <a:lnTo>
                    <a:pt x="10576687" y="0"/>
                  </a:lnTo>
                  <a:lnTo>
                    <a:pt x="10576687" y="19050"/>
                  </a:lnTo>
                  <a:lnTo>
                    <a:pt x="10576687" y="0"/>
                  </a:lnTo>
                  <a:cubicBezTo>
                    <a:pt x="10754106" y="0"/>
                    <a:pt x="10898124" y="142621"/>
                    <a:pt x="10898124" y="318770"/>
                  </a:cubicBezTo>
                  <a:lnTo>
                    <a:pt x="10879074" y="318770"/>
                  </a:lnTo>
                  <a:lnTo>
                    <a:pt x="10898124" y="318770"/>
                  </a:lnTo>
                  <a:lnTo>
                    <a:pt x="10898124" y="2779268"/>
                  </a:lnTo>
                  <a:lnTo>
                    <a:pt x="10879074" y="2779268"/>
                  </a:lnTo>
                  <a:lnTo>
                    <a:pt x="10898124" y="2779268"/>
                  </a:lnTo>
                  <a:cubicBezTo>
                    <a:pt x="10898124" y="2955417"/>
                    <a:pt x="10754106" y="3098038"/>
                    <a:pt x="10576687" y="3098038"/>
                  </a:cubicBezTo>
                  <a:lnTo>
                    <a:pt x="10576687" y="3078988"/>
                  </a:lnTo>
                  <a:lnTo>
                    <a:pt x="10576687" y="3098038"/>
                  </a:lnTo>
                  <a:lnTo>
                    <a:pt x="321437" y="3098038"/>
                  </a:lnTo>
                  <a:lnTo>
                    <a:pt x="321437" y="3078988"/>
                  </a:lnTo>
                  <a:lnTo>
                    <a:pt x="321437" y="3098038"/>
                  </a:lnTo>
                  <a:cubicBezTo>
                    <a:pt x="144018" y="3098038"/>
                    <a:pt x="0" y="2955417"/>
                    <a:pt x="0" y="2779268"/>
                  </a:cubicBezTo>
                  <a:lnTo>
                    <a:pt x="0" y="318770"/>
                  </a:lnTo>
                  <a:lnTo>
                    <a:pt x="19050" y="318770"/>
                  </a:lnTo>
                  <a:lnTo>
                    <a:pt x="0" y="318770"/>
                  </a:lnTo>
                  <a:moveTo>
                    <a:pt x="38100" y="318770"/>
                  </a:moveTo>
                  <a:lnTo>
                    <a:pt x="38100" y="2779268"/>
                  </a:lnTo>
                  <a:lnTo>
                    <a:pt x="19050" y="2779268"/>
                  </a:lnTo>
                  <a:lnTo>
                    <a:pt x="38100" y="2779268"/>
                  </a:lnTo>
                  <a:cubicBezTo>
                    <a:pt x="38100" y="2934081"/>
                    <a:pt x="164846" y="3059938"/>
                    <a:pt x="321437" y="3059938"/>
                  </a:cubicBezTo>
                  <a:lnTo>
                    <a:pt x="10576687" y="3059938"/>
                  </a:lnTo>
                  <a:cubicBezTo>
                    <a:pt x="10733278" y="3059938"/>
                    <a:pt x="10860024" y="2934081"/>
                    <a:pt x="10860024" y="2779268"/>
                  </a:cubicBezTo>
                  <a:lnTo>
                    <a:pt x="10860024" y="318770"/>
                  </a:lnTo>
                  <a:cubicBezTo>
                    <a:pt x="10860024" y="163957"/>
                    <a:pt x="10733278" y="38100"/>
                    <a:pt x="10576687" y="38100"/>
                  </a:cubicBezTo>
                  <a:lnTo>
                    <a:pt x="321437" y="38100"/>
                  </a:lnTo>
                  <a:lnTo>
                    <a:pt x="321437" y="19050"/>
                  </a:lnTo>
                  <a:lnTo>
                    <a:pt x="321437" y="38100"/>
                  </a:lnTo>
                  <a:cubicBezTo>
                    <a:pt x="164846" y="38100"/>
                    <a:pt x="38100" y="163957"/>
                    <a:pt x="38100" y="318770"/>
                  </a:cubicBezTo>
                  <a:close/>
                </a:path>
              </a:pathLst>
            </a:custGeom>
            <a:solidFill>
              <a:srgbClr val="FC8337"/>
            </a:solidFill>
          </p:spPr>
        </p:sp>
      </p:grpSp>
      <p:sp>
        <p:nvSpPr>
          <p:cNvPr id="11" name="TextBox 11"/>
          <p:cNvSpPr txBox="1"/>
          <p:nvPr/>
        </p:nvSpPr>
        <p:spPr>
          <a:xfrm>
            <a:off x="1152376" y="2942481"/>
            <a:ext cx="4780061" cy="371384"/>
          </a:xfrm>
          <a:prstGeom prst="rect">
            <a:avLst/>
          </a:prstGeom>
        </p:spPr>
        <p:txBody>
          <a:bodyPr lIns="0" tIns="0" rIns="0" bIns="0" rtlCol="0" anchor="t">
            <a:spAutoFit/>
          </a:bodyPr>
          <a:lstStyle/>
          <a:p>
            <a:pPr algn="l">
              <a:lnSpc>
                <a:spcPts val="3062"/>
              </a:lnSpc>
            </a:pPr>
            <a:r>
              <a:rPr lang="en-US" sz="2437" b="1" dirty="0">
                <a:solidFill>
                  <a:srgbClr val="E5E0DF"/>
                </a:solidFill>
                <a:latin typeface="Times New Roman" panose="02020603050405020304" pitchFamily="18" charset="0"/>
                <a:ea typeface="Saira Medium"/>
                <a:cs typeface="Times New Roman" panose="02020603050405020304" pitchFamily="18" charset="0"/>
                <a:sym typeface="Saira Medium"/>
              </a:rPr>
              <a:t>Reduced Cloud Costs &amp; Overhead</a:t>
            </a:r>
          </a:p>
        </p:txBody>
      </p:sp>
      <p:sp>
        <p:nvSpPr>
          <p:cNvPr id="12" name="TextBox 12"/>
          <p:cNvSpPr txBox="1"/>
          <p:nvPr/>
        </p:nvSpPr>
        <p:spPr>
          <a:xfrm>
            <a:off x="1152376" y="3406229"/>
            <a:ext cx="7588449" cy="1151469"/>
          </a:xfrm>
          <a:prstGeom prst="rect">
            <a:avLst/>
          </a:prstGeom>
        </p:spPr>
        <p:txBody>
          <a:bodyPr lIns="0" tIns="0" rIns="0" bIns="0" rtlCol="0" anchor="t">
            <a:spAutoFit/>
          </a:bodyPr>
          <a:lstStyle/>
          <a:p>
            <a:pPr algn="l">
              <a:lnSpc>
                <a:spcPts val="3125"/>
              </a:lnSpc>
            </a:pPr>
            <a:r>
              <a:rPr lang="en-US" sz="1937">
                <a:solidFill>
                  <a:srgbClr val="E5E0DF"/>
                </a:solidFill>
                <a:latin typeface="Times New Roman" panose="02020603050405020304" pitchFamily="18" charset="0"/>
                <a:ea typeface="Roboto"/>
                <a:cs typeface="Times New Roman" panose="02020603050405020304" pitchFamily="18" charset="0"/>
                <a:sym typeface="Roboto"/>
              </a:rPr>
              <a:t>Intelligent data chunking and processing directly minimize cloud storage expenses and reduce computational overhead, leading to significant cost savings.</a:t>
            </a:r>
          </a:p>
        </p:txBody>
      </p:sp>
      <p:grpSp>
        <p:nvGrpSpPr>
          <p:cNvPr id="13" name="Group 13"/>
          <p:cNvGrpSpPr/>
          <p:nvPr/>
        </p:nvGrpSpPr>
        <p:grpSpPr>
          <a:xfrm>
            <a:off x="9254579" y="2668935"/>
            <a:ext cx="8173641" cy="2323505"/>
            <a:chOff x="0" y="0"/>
            <a:chExt cx="10898188" cy="3098007"/>
          </a:xfrm>
        </p:grpSpPr>
        <p:sp>
          <p:nvSpPr>
            <p:cNvPr id="14" name="Freeform 14"/>
            <p:cNvSpPr/>
            <p:nvPr/>
          </p:nvSpPr>
          <p:spPr>
            <a:xfrm>
              <a:off x="19050" y="19050"/>
              <a:ext cx="10860024" cy="3059938"/>
            </a:xfrm>
            <a:custGeom>
              <a:avLst/>
              <a:gdLst/>
              <a:ahLst/>
              <a:cxnLst/>
              <a:rect l="l" t="t" r="r" b="b"/>
              <a:pathLst>
                <a:path w="10860024" h="3059938">
                  <a:moveTo>
                    <a:pt x="0" y="299720"/>
                  </a:moveTo>
                  <a:cubicBezTo>
                    <a:pt x="0" y="134239"/>
                    <a:pt x="135382" y="0"/>
                    <a:pt x="302387" y="0"/>
                  </a:cubicBezTo>
                  <a:lnTo>
                    <a:pt x="10557637" y="0"/>
                  </a:lnTo>
                  <a:cubicBezTo>
                    <a:pt x="10724642" y="0"/>
                    <a:pt x="10860024" y="134239"/>
                    <a:pt x="10860024" y="299720"/>
                  </a:cubicBezTo>
                  <a:lnTo>
                    <a:pt x="10860024" y="2760218"/>
                  </a:lnTo>
                  <a:cubicBezTo>
                    <a:pt x="10860024" y="2925699"/>
                    <a:pt x="10724642" y="3059938"/>
                    <a:pt x="10557637" y="3059938"/>
                  </a:cubicBezTo>
                  <a:lnTo>
                    <a:pt x="302387" y="3059938"/>
                  </a:lnTo>
                  <a:cubicBezTo>
                    <a:pt x="135382" y="3059938"/>
                    <a:pt x="0" y="2925699"/>
                    <a:pt x="0" y="2760218"/>
                  </a:cubicBezTo>
                  <a:close/>
                </a:path>
              </a:pathLst>
            </a:custGeom>
            <a:solidFill>
              <a:srgbClr val="030303">
                <a:alpha val="56078"/>
              </a:srgbClr>
            </a:solidFill>
          </p:spPr>
        </p:sp>
        <p:sp>
          <p:nvSpPr>
            <p:cNvPr id="15" name="Freeform 15"/>
            <p:cNvSpPr/>
            <p:nvPr/>
          </p:nvSpPr>
          <p:spPr>
            <a:xfrm>
              <a:off x="0" y="0"/>
              <a:ext cx="10898124" cy="3098038"/>
            </a:xfrm>
            <a:custGeom>
              <a:avLst/>
              <a:gdLst/>
              <a:ahLst/>
              <a:cxnLst/>
              <a:rect l="l" t="t" r="r" b="b"/>
              <a:pathLst>
                <a:path w="10898124" h="3098038">
                  <a:moveTo>
                    <a:pt x="0" y="318770"/>
                  </a:moveTo>
                  <a:cubicBezTo>
                    <a:pt x="0" y="142621"/>
                    <a:pt x="144018" y="0"/>
                    <a:pt x="321437" y="0"/>
                  </a:cubicBezTo>
                  <a:lnTo>
                    <a:pt x="10576687" y="0"/>
                  </a:lnTo>
                  <a:lnTo>
                    <a:pt x="10576687" y="19050"/>
                  </a:lnTo>
                  <a:lnTo>
                    <a:pt x="10576687" y="0"/>
                  </a:lnTo>
                  <a:cubicBezTo>
                    <a:pt x="10754106" y="0"/>
                    <a:pt x="10898124" y="142621"/>
                    <a:pt x="10898124" y="318770"/>
                  </a:cubicBezTo>
                  <a:lnTo>
                    <a:pt x="10879074" y="318770"/>
                  </a:lnTo>
                  <a:lnTo>
                    <a:pt x="10898124" y="318770"/>
                  </a:lnTo>
                  <a:lnTo>
                    <a:pt x="10898124" y="2779268"/>
                  </a:lnTo>
                  <a:lnTo>
                    <a:pt x="10879074" y="2779268"/>
                  </a:lnTo>
                  <a:lnTo>
                    <a:pt x="10898124" y="2779268"/>
                  </a:lnTo>
                  <a:cubicBezTo>
                    <a:pt x="10898124" y="2955417"/>
                    <a:pt x="10754106" y="3098038"/>
                    <a:pt x="10576687" y="3098038"/>
                  </a:cubicBezTo>
                  <a:lnTo>
                    <a:pt x="10576687" y="3078988"/>
                  </a:lnTo>
                  <a:lnTo>
                    <a:pt x="10576687" y="3098038"/>
                  </a:lnTo>
                  <a:lnTo>
                    <a:pt x="321437" y="3098038"/>
                  </a:lnTo>
                  <a:lnTo>
                    <a:pt x="321437" y="3078988"/>
                  </a:lnTo>
                  <a:lnTo>
                    <a:pt x="321437" y="3098038"/>
                  </a:lnTo>
                  <a:cubicBezTo>
                    <a:pt x="144018" y="3098038"/>
                    <a:pt x="0" y="2955417"/>
                    <a:pt x="0" y="2779268"/>
                  </a:cubicBezTo>
                  <a:lnTo>
                    <a:pt x="0" y="318770"/>
                  </a:lnTo>
                  <a:lnTo>
                    <a:pt x="19050" y="318770"/>
                  </a:lnTo>
                  <a:lnTo>
                    <a:pt x="0" y="318770"/>
                  </a:lnTo>
                  <a:moveTo>
                    <a:pt x="38100" y="318770"/>
                  </a:moveTo>
                  <a:lnTo>
                    <a:pt x="38100" y="2779268"/>
                  </a:lnTo>
                  <a:lnTo>
                    <a:pt x="19050" y="2779268"/>
                  </a:lnTo>
                  <a:lnTo>
                    <a:pt x="38100" y="2779268"/>
                  </a:lnTo>
                  <a:cubicBezTo>
                    <a:pt x="38100" y="2934081"/>
                    <a:pt x="164846" y="3059938"/>
                    <a:pt x="321437" y="3059938"/>
                  </a:cubicBezTo>
                  <a:lnTo>
                    <a:pt x="10576687" y="3059938"/>
                  </a:lnTo>
                  <a:cubicBezTo>
                    <a:pt x="10733278" y="3059938"/>
                    <a:pt x="10860024" y="2934081"/>
                    <a:pt x="10860024" y="2779268"/>
                  </a:cubicBezTo>
                  <a:lnTo>
                    <a:pt x="10860024" y="318770"/>
                  </a:lnTo>
                  <a:cubicBezTo>
                    <a:pt x="10860024" y="163957"/>
                    <a:pt x="10733278" y="38100"/>
                    <a:pt x="10576687" y="38100"/>
                  </a:cubicBezTo>
                  <a:lnTo>
                    <a:pt x="321437" y="38100"/>
                  </a:lnTo>
                  <a:lnTo>
                    <a:pt x="321437" y="19050"/>
                  </a:lnTo>
                  <a:lnTo>
                    <a:pt x="321437" y="38100"/>
                  </a:lnTo>
                  <a:cubicBezTo>
                    <a:pt x="164846" y="38100"/>
                    <a:pt x="38100" y="163957"/>
                    <a:pt x="38100" y="318770"/>
                  </a:cubicBezTo>
                  <a:close/>
                </a:path>
              </a:pathLst>
            </a:custGeom>
            <a:solidFill>
              <a:srgbClr val="FC8337"/>
            </a:solidFill>
          </p:spPr>
        </p:sp>
      </p:grpSp>
      <p:sp>
        <p:nvSpPr>
          <p:cNvPr id="16" name="TextBox 16"/>
          <p:cNvSpPr txBox="1"/>
          <p:nvPr/>
        </p:nvSpPr>
        <p:spPr>
          <a:xfrm>
            <a:off x="9547175" y="2942481"/>
            <a:ext cx="4309765" cy="371384"/>
          </a:xfrm>
          <a:prstGeom prst="rect">
            <a:avLst/>
          </a:prstGeom>
        </p:spPr>
        <p:txBody>
          <a:bodyPr lIns="0" tIns="0" rIns="0" bIns="0" rtlCol="0" anchor="t">
            <a:spAutoFit/>
          </a:bodyPr>
          <a:lstStyle/>
          <a:p>
            <a:pPr algn="l">
              <a:lnSpc>
                <a:spcPts val="3062"/>
              </a:lnSpc>
            </a:pPr>
            <a:r>
              <a:rPr lang="en-US" sz="2437" b="1" dirty="0">
                <a:solidFill>
                  <a:srgbClr val="E5E0DF"/>
                </a:solidFill>
                <a:latin typeface="Times New Roman" panose="02020603050405020304" pitchFamily="18" charset="0"/>
                <a:ea typeface="Saira Medium"/>
                <a:cs typeface="Times New Roman" panose="02020603050405020304" pitchFamily="18" charset="0"/>
                <a:sym typeface="Saira Medium"/>
              </a:rPr>
              <a:t>Accelerated Business Insights</a:t>
            </a:r>
          </a:p>
        </p:txBody>
      </p:sp>
      <p:sp>
        <p:nvSpPr>
          <p:cNvPr id="17" name="TextBox 17"/>
          <p:cNvSpPr txBox="1"/>
          <p:nvPr/>
        </p:nvSpPr>
        <p:spPr>
          <a:xfrm>
            <a:off x="9547175" y="3406229"/>
            <a:ext cx="7588449" cy="1151469"/>
          </a:xfrm>
          <a:prstGeom prst="rect">
            <a:avLst/>
          </a:prstGeom>
        </p:spPr>
        <p:txBody>
          <a:bodyPr lIns="0" tIns="0" rIns="0" bIns="0" rtlCol="0" anchor="t">
            <a:spAutoFit/>
          </a:bodyPr>
          <a:lstStyle/>
          <a:p>
            <a:pPr algn="l">
              <a:lnSpc>
                <a:spcPts val="3125"/>
              </a:lnSpc>
            </a:pPr>
            <a:r>
              <a:rPr lang="en-US" sz="1937" dirty="0">
                <a:solidFill>
                  <a:srgbClr val="E5E0DF"/>
                </a:solidFill>
                <a:latin typeface="Times New Roman" panose="02020603050405020304" pitchFamily="18" charset="0"/>
                <a:ea typeface="Roboto"/>
                <a:cs typeface="Times New Roman" panose="02020603050405020304" pitchFamily="18" charset="0"/>
                <a:sym typeface="Roboto"/>
              </a:rPr>
              <a:t>Pre-processed, semantically organized data drastically reduces the time from raw information to actionable insights, enabling faster decision-making for analysts and leadership.</a:t>
            </a:r>
          </a:p>
        </p:txBody>
      </p:sp>
      <p:grpSp>
        <p:nvGrpSpPr>
          <p:cNvPr id="18" name="Group 18"/>
          <p:cNvGrpSpPr/>
          <p:nvPr/>
        </p:nvGrpSpPr>
        <p:grpSpPr>
          <a:xfrm>
            <a:off x="859780" y="5213598"/>
            <a:ext cx="8173641" cy="2722960"/>
            <a:chOff x="0" y="0"/>
            <a:chExt cx="10898188" cy="3630613"/>
          </a:xfrm>
        </p:grpSpPr>
        <p:sp>
          <p:nvSpPr>
            <p:cNvPr id="19" name="Freeform 19"/>
            <p:cNvSpPr/>
            <p:nvPr/>
          </p:nvSpPr>
          <p:spPr>
            <a:xfrm>
              <a:off x="19050" y="19050"/>
              <a:ext cx="10860151" cy="3592449"/>
            </a:xfrm>
            <a:custGeom>
              <a:avLst/>
              <a:gdLst/>
              <a:ahLst/>
              <a:cxnLst/>
              <a:rect l="l" t="t" r="r" b="b"/>
              <a:pathLst>
                <a:path w="10860151" h="3592449">
                  <a:moveTo>
                    <a:pt x="0" y="299720"/>
                  </a:moveTo>
                  <a:cubicBezTo>
                    <a:pt x="0" y="134239"/>
                    <a:pt x="135128" y="0"/>
                    <a:pt x="301879" y="0"/>
                  </a:cubicBezTo>
                  <a:lnTo>
                    <a:pt x="10558272" y="0"/>
                  </a:lnTo>
                  <a:cubicBezTo>
                    <a:pt x="10725023" y="0"/>
                    <a:pt x="10860151" y="134239"/>
                    <a:pt x="10860151" y="299720"/>
                  </a:cubicBezTo>
                  <a:lnTo>
                    <a:pt x="10860151" y="3292729"/>
                  </a:lnTo>
                  <a:cubicBezTo>
                    <a:pt x="10860151" y="3458210"/>
                    <a:pt x="10725023" y="3592449"/>
                    <a:pt x="10558272" y="3592449"/>
                  </a:cubicBezTo>
                  <a:lnTo>
                    <a:pt x="301879" y="3592449"/>
                  </a:lnTo>
                  <a:cubicBezTo>
                    <a:pt x="135128" y="3592449"/>
                    <a:pt x="0" y="3458210"/>
                    <a:pt x="0" y="3292729"/>
                  </a:cubicBezTo>
                  <a:close/>
                </a:path>
              </a:pathLst>
            </a:custGeom>
            <a:solidFill>
              <a:srgbClr val="030303">
                <a:alpha val="56078"/>
              </a:srgbClr>
            </a:solidFill>
          </p:spPr>
        </p:sp>
        <p:sp>
          <p:nvSpPr>
            <p:cNvPr id="20" name="Freeform 20"/>
            <p:cNvSpPr/>
            <p:nvPr/>
          </p:nvSpPr>
          <p:spPr>
            <a:xfrm>
              <a:off x="0" y="0"/>
              <a:ext cx="10898251" cy="3630676"/>
            </a:xfrm>
            <a:custGeom>
              <a:avLst/>
              <a:gdLst/>
              <a:ahLst/>
              <a:cxnLst/>
              <a:rect l="l" t="t" r="r" b="b"/>
              <a:pathLst>
                <a:path w="10898251" h="3630676">
                  <a:moveTo>
                    <a:pt x="0" y="318770"/>
                  </a:moveTo>
                  <a:cubicBezTo>
                    <a:pt x="0" y="142621"/>
                    <a:pt x="143764" y="0"/>
                    <a:pt x="320929" y="0"/>
                  </a:cubicBezTo>
                  <a:lnTo>
                    <a:pt x="10577322" y="0"/>
                  </a:lnTo>
                  <a:lnTo>
                    <a:pt x="10577322" y="19050"/>
                  </a:lnTo>
                  <a:lnTo>
                    <a:pt x="10577322" y="0"/>
                  </a:lnTo>
                  <a:cubicBezTo>
                    <a:pt x="10754360" y="0"/>
                    <a:pt x="10898251" y="142621"/>
                    <a:pt x="10898251" y="318770"/>
                  </a:cubicBezTo>
                  <a:lnTo>
                    <a:pt x="10879201" y="318770"/>
                  </a:lnTo>
                  <a:lnTo>
                    <a:pt x="10898251" y="318770"/>
                  </a:lnTo>
                  <a:lnTo>
                    <a:pt x="10898251" y="3311779"/>
                  </a:lnTo>
                  <a:lnTo>
                    <a:pt x="10879201" y="3311779"/>
                  </a:lnTo>
                  <a:lnTo>
                    <a:pt x="10898251" y="3311779"/>
                  </a:lnTo>
                  <a:cubicBezTo>
                    <a:pt x="10898251" y="3487928"/>
                    <a:pt x="10754487" y="3630549"/>
                    <a:pt x="10577322" y="3630549"/>
                  </a:cubicBezTo>
                  <a:lnTo>
                    <a:pt x="10577322" y="3611499"/>
                  </a:lnTo>
                  <a:lnTo>
                    <a:pt x="10577322" y="3630549"/>
                  </a:lnTo>
                  <a:lnTo>
                    <a:pt x="320929" y="3630549"/>
                  </a:lnTo>
                  <a:lnTo>
                    <a:pt x="320929" y="3611499"/>
                  </a:lnTo>
                  <a:lnTo>
                    <a:pt x="320929" y="3630549"/>
                  </a:lnTo>
                  <a:cubicBezTo>
                    <a:pt x="143764" y="3630676"/>
                    <a:pt x="0" y="3488055"/>
                    <a:pt x="0" y="3311779"/>
                  </a:cubicBezTo>
                  <a:lnTo>
                    <a:pt x="0" y="318770"/>
                  </a:lnTo>
                  <a:lnTo>
                    <a:pt x="19050" y="318770"/>
                  </a:lnTo>
                  <a:lnTo>
                    <a:pt x="0" y="318770"/>
                  </a:lnTo>
                  <a:moveTo>
                    <a:pt x="38100" y="318770"/>
                  </a:moveTo>
                  <a:lnTo>
                    <a:pt x="38100" y="3311779"/>
                  </a:lnTo>
                  <a:lnTo>
                    <a:pt x="19050" y="3311779"/>
                  </a:lnTo>
                  <a:lnTo>
                    <a:pt x="38100" y="3311779"/>
                  </a:lnTo>
                  <a:cubicBezTo>
                    <a:pt x="38100" y="3466719"/>
                    <a:pt x="164592" y="3592449"/>
                    <a:pt x="320929" y="3592449"/>
                  </a:cubicBezTo>
                  <a:lnTo>
                    <a:pt x="10577322" y="3592449"/>
                  </a:lnTo>
                  <a:cubicBezTo>
                    <a:pt x="10733659" y="3592449"/>
                    <a:pt x="10860151" y="3466719"/>
                    <a:pt x="10860151" y="3311779"/>
                  </a:cubicBezTo>
                  <a:lnTo>
                    <a:pt x="10860151" y="318770"/>
                  </a:lnTo>
                  <a:cubicBezTo>
                    <a:pt x="10860151" y="163830"/>
                    <a:pt x="10733659" y="38100"/>
                    <a:pt x="10577322" y="38100"/>
                  </a:cubicBezTo>
                  <a:lnTo>
                    <a:pt x="320929" y="38100"/>
                  </a:lnTo>
                  <a:lnTo>
                    <a:pt x="320929" y="19050"/>
                  </a:lnTo>
                  <a:lnTo>
                    <a:pt x="320929" y="38100"/>
                  </a:lnTo>
                  <a:cubicBezTo>
                    <a:pt x="164592" y="38100"/>
                    <a:pt x="38100" y="163830"/>
                    <a:pt x="38100" y="318770"/>
                  </a:cubicBezTo>
                  <a:close/>
                </a:path>
              </a:pathLst>
            </a:custGeom>
            <a:solidFill>
              <a:srgbClr val="FC8337"/>
            </a:solidFill>
          </p:spPr>
        </p:sp>
      </p:grpSp>
      <p:sp>
        <p:nvSpPr>
          <p:cNvPr id="21" name="TextBox 21"/>
          <p:cNvSpPr txBox="1"/>
          <p:nvPr/>
        </p:nvSpPr>
        <p:spPr>
          <a:xfrm>
            <a:off x="1152376" y="5487144"/>
            <a:ext cx="4699248" cy="371384"/>
          </a:xfrm>
          <a:prstGeom prst="rect">
            <a:avLst/>
          </a:prstGeom>
        </p:spPr>
        <p:txBody>
          <a:bodyPr lIns="0" tIns="0" rIns="0" bIns="0" rtlCol="0" anchor="t">
            <a:spAutoFit/>
          </a:bodyPr>
          <a:lstStyle/>
          <a:p>
            <a:pPr algn="l">
              <a:lnSpc>
                <a:spcPts val="3062"/>
              </a:lnSpc>
            </a:pPr>
            <a:r>
              <a:rPr lang="en-US" sz="2437" b="1" dirty="0">
                <a:solidFill>
                  <a:srgbClr val="E5E0DF"/>
                </a:solidFill>
                <a:latin typeface="Times New Roman" panose="02020603050405020304" pitchFamily="18" charset="0"/>
                <a:ea typeface="Saira Medium"/>
                <a:cs typeface="Times New Roman" panose="02020603050405020304" pitchFamily="18" charset="0"/>
                <a:sym typeface="Saira Medium"/>
              </a:rPr>
              <a:t>Enhanced Operational Efficiency</a:t>
            </a:r>
          </a:p>
        </p:txBody>
      </p:sp>
      <p:sp>
        <p:nvSpPr>
          <p:cNvPr id="22" name="TextBox 22"/>
          <p:cNvSpPr txBox="1"/>
          <p:nvPr/>
        </p:nvSpPr>
        <p:spPr>
          <a:xfrm>
            <a:off x="1152376" y="5950892"/>
            <a:ext cx="7588449" cy="1151469"/>
          </a:xfrm>
          <a:prstGeom prst="rect">
            <a:avLst/>
          </a:prstGeom>
        </p:spPr>
        <p:txBody>
          <a:bodyPr lIns="0" tIns="0" rIns="0" bIns="0" rtlCol="0" anchor="t">
            <a:spAutoFit/>
          </a:bodyPr>
          <a:lstStyle/>
          <a:p>
            <a:pPr algn="l">
              <a:lnSpc>
                <a:spcPts val="3125"/>
              </a:lnSpc>
            </a:pPr>
            <a:r>
              <a:rPr lang="en-US" sz="1937">
                <a:solidFill>
                  <a:srgbClr val="E5E0DF"/>
                </a:solidFill>
                <a:latin typeface="Times New Roman" panose="02020603050405020304" pitchFamily="18" charset="0"/>
                <a:ea typeface="Roboto"/>
                <a:cs typeface="Times New Roman" panose="02020603050405020304" pitchFamily="18" charset="0"/>
                <a:sym typeface="Roboto"/>
              </a:rPr>
              <a:t>Engineers and analysts are freed from mundane data warehousing and preparation tasks, allowing them to focus on higher-value strategic initiatives that drive innovation and growth.</a:t>
            </a:r>
          </a:p>
        </p:txBody>
      </p:sp>
      <p:grpSp>
        <p:nvGrpSpPr>
          <p:cNvPr id="23" name="Group 23"/>
          <p:cNvGrpSpPr/>
          <p:nvPr/>
        </p:nvGrpSpPr>
        <p:grpSpPr>
          <a:xfrm>
            <a:off x="9254579" y="5213598"/>
            <a:ext cx="8173641" cy="2722960"/>
            <a:chOff x="0" y="0"/>
            <a:chExt cx="10898188" cy="3630613"/>
          </a:xfrm>
        </p:grpSpPr>
        <p:sp>
          <p:nvSpPr>
            <p:cNvPr id="24" name="Freeform 24"/>
            <p:cNvSpPr/>
            <p:nvPr/>
          </p:nvSpPr>
          <p:spPr>
            <a:xfrm>
              <a:off x="19050" y="19050"/>
              <a:ext cx="10860151" cy="3592449"/>
            </a:xfrm>
            <a:custGeom>
              <a:avLst/>
              <a:gdLst/>
              <a:ahLst/>
              <a:cxnLst/>
              <a:rect l="l" t="t" r="r" b="b"/>
              <a:pathLst>
                <a:path w="10860151" h="3592449">
                  <a:moveTo>
                    <a:pt x="0" y="299720"/>
                  </a:moveTo>
                  <a:cubicBezTo>
                    <a:pt x="0" y="134239"/>
                    <a:pt x="135128" y="0"/>
                    <a:pt x="301879" y="0"/>
                  </a:cubicBezTo>
                  <a:lnTo>
                    <a:pt x="10558272" y="0"/>
                  </a:lnTo>
                  <a:cubicBezTo>
                    <a:pt x="10725023" y="0"/>
                    <a:pt x="10860151" y="134239"/>
                    <a:pt x="10860151" y="299720"/>
                  </a:cubicBezTo>
                  <a:lnTo>
                    <a:pt x="10860151" y="3292729"/>
                  </a:lnTo>
                  <a:cubicBezTo>
                    <a:pt x="10860151" y="3458210"/>
                    <a:pt x="10725023" y="3592449"/>
                    <a:pt x="10558272" y="3592449"/>
                  </a:cubicBezTo>
                  <a:lnTo>
                    <a:pt x="301879" y="3592449"/>
                  </a:lnTo>
                  <a:cubicBezTo>
                    <a:pt x="135128" y="3592449"/>
                    <a:pt x="0" y="3458210"/>
                    <a:pt x="0" y="3292729"/>
                  </a:cubicBezTo>
                  <a:close/>
                </a:path>
              </a:pathLst>
            </a:custGeom>
            <a:solidFill>
              <a:srgbClr val="030303">
                <a:alpha val="56078"/>
              </a:srgbClr>
            </a:solidFill>
          </p:spPr>
        </p:sp>
        <p:sp>
          <p:nvSpPr>
            <p:cNvPr id="25" name="Freeform 25"/>
            <p:cNvSpPr/>
            <p:nvPr/>
          </p:nvSpPr>
          <p:spPr>
            <a:xfrm>
              <a:off x="0" y="0"/>
              <a:ext cx="10898251" cy="3630676"/>
            </a:xfrm>
            <a:custGeom>
              <a:avLst/>
              <a:gdLst/>
              <a:ahLst/>
              <a:cxnLst/>
              <a:rect l="l" t="t" r="r" b="b"/>
              <a:pathLst>
                <a:path w="10898251" h="3630676">
                  <a:moveTo>
                    <a:pt x="0" y="318770"/>
                  </a:moveTo>
                  <a:cubicBezTo>
                    <a:pt x="0" y="142621"/>
                    <a:pt x="143764" y="0"/>
                    <a:pt x="320929" y="0"/>
                  </a:cubicBezTo>
                  <a:lnTo>
                    <a:pt x="10577322" y="0"/>
                  </a:lnTo>
                  <a:lnTo>
                    <a:pt x="10577322" y="19050"/>
                  </a:lnTo>
                  <a:lnTo>
                    <a:pt x="10577322" y="0"/>
                  </a:lnTo>
                  <a:cubicBezTo>
                    <a:pt x="10754360" y="0"/>
                    <a:pt x="10898251" y="142621"/>
                    <a:pt x="10898251" y="318770"/>
                  </a:cubicBezTo>
                  <a:lnTo>
                    <a:pt x="10879201" y="318770"/>
                  </a:lnTo>
                  <a:lnTo>
                    <a:pt x="10898251" y="318770"/>
                  </a:lnTo>
                  <a:lnTo>
                    <a:pt x="10898251" y="3311779"/>
                  </a:lnTo>
                  <a:lnTo>
                    <a:pt x="10879201" y="3311779"/>
                  </a:lnTo>
                  <a:lnTo>
                    <a:pt x="10898251" y="3311779"/>
                  </a:lnTo>
                  <a:cubicBezTo>
                    <a:pt x="10898251" y="3487928"/>
                    <a:pt x="10754487" y="3630549"/>
                    <a:pt x="10577322" y="3630549"/>
                  </a:cubicBezTo>
                  <a:lnTo>
                    <a:pt x="10577322" y="3611499"/>
                  </a:lnTo>
                  <a:lnTo>
                    <a:pt x="10577322" y="3630549"/>
                  </a:lnTo>
                  <a:lnTo>
                    <a:pt x="320929" y="3630549"/>
                  </a:lnTo>
                  <a:lnTo>
                    <a:pt x="320929" y="3611499"/>
                  </a:lnTo>
                  <a:lnTo>
                    <a:pt x="320929" y="3630549"/>
                  </a:lnTo>
                  <a:cubicBezTo>
                    <a:pt x="143764" y="3630676"/>
                    <a:pt x="0" y="3488055"/>
                    <a:pt x="0" y="3311779"/>
                  </a:cubicBezTo>
                  <a:lnTo>
                    <a:pt x="0" y="318770"/>
                  </a:lnTo>
                  <a:lnTo>
                    <a:pt x="19050" y="318770"/>
                  </a:lnTo>
                  <a:lnTo>
                    <a:pt x="0" y="318770"/>
                  </a:lnTo>
                  <a:moveTo>
                    <a:pt x="38100" y="318770"/>
                  </a:moveTo>
                  <a:lnTo>
                    <a:pt x="38100" y="3311779"/>
                  </a:lnTo>
                  <a:lnTo>
                    <a:pt x="19050" y="3311779"/>
                  </a:lnTo>
                  <a:lnTo>
                    <a:pt x="38100" y="3311779"/>
                  </a:lnTo>
                  <a:cubicBezTo>
                    <a:pt x="38100" y="3466719"/>
                    <a:pt x="164592" y="3592449"/>
                    <a:pt x="320929" y="3592449"/>
                  </a:cubicBezTo>
                  <a:lnTo>
                    <a:pt x="10577322" y="3592449"/>
                  </a:lnTo>
                  <a:cubicBezTo>
                    <a:pt x="10733659" y="3592449"/>
                    <a:pt x="10860151" y="3466719"/>
                    <a:pt x="10860151" y="3311779"/>
                  </a:cubicBezTo>
                  <a:lnTo>
                    <a:pt x="10860151" y="318770"/>
                  </a:lnTo>
                  <a:cubicBezTo>
                    <a:pt x="10860151" y="163830"/>
                    <a:pt x="10733659" y="38100"/>
                    <a:pt x="10577322" y="38100"/>
                  </a:cubicBezTo>
                  <a:lnTo>
                    <a:pt x="320929" y="38100"/>
                  </a:lnTo>
                  <a:lnTo>
                    <a:pt x="320929" y="19050"/>
                  </a:lnTo>
                  <a:lnTo>
                    <a:pt x="320929" y="38100"/>
                  </a:lnTo>
                  <a:cubicBezTo>
                    <a:pt x="164592" y="38100"/>
                    <a:pt x="38100" y="163830"/>
                    <a:pt x="38100" y="318770"/>
                  </a:cubicBezTo>
                  <a:close/>
                </a:path>
              </a:pathLst>
            </a:custGeom>
            <a:solidFill>
              <a:srgbClr val="FC8337"/>
            </a:solidFill>
          </p:spPr>
        </p:sp>
      </p:grpSp>
      <p:sp>
        <p:nvSpPr>
          <p:cNvPr id="26" name="TextBox 26"/>
          <p:cNvSpPr txBox="1"/>
          <p:nvPr/>
        </p:nvSpPr>
        <p:spPr>
          <a:xfrm>
            <a:off x="9547175" y="5487144"/>
            <a:ext cx="3809405" cy="371384"/>
          </a:xfrm>
          <a:prstGeom prst="rect">
            <a:avLst/>
          </a:prstGeom>
        </p:spPr>
        <p:txBody>
          <a:bodyPr lIns="0" tIns="0" rIns="0" bIns="0" rtlCol="0" anchor="t">
            <a:spAutoFit/>
          </a:bodyPr>
          <a:lstStyle/>
          <a:p>
            <a:pPr algn="l">
              <a:lnSpc>
                <a:spcPts val="3062"/>
              </a:lnSpc>
            </a:pPr>
            <a:r>
              <a:rPr lang="en-US" sz="2437" b="1">
                <a:solidFill>
                  <a:srgbClr val="E5E0DF"/>
                </a:solidFill>
                <a:latin typeface="Times New Roman" panose="02020603050405020304" pitchFamily="18" charset="0"/>
                <a:ea typeface="Saira Medium"/>
                <a:cs typeface="Times New Roman" panose="02020603050405020304" pitchFamily="18" charset="0"/>
                <a:sym typeface="Saira Medium"/>
              </a:rPr>
              <a:t>Future-Proofed Scalability</a:t>
            </a:r>
          </a:p>
        </p:txBody>
      </p:sp>
      <p:sp>
        <p:nvSpPr>
          <p:cNvPr id="27" name="TextBox 27"/>
          <p:cNvSpPr txBox="1"/>
          <p:nvPr/>
        </p:nvSpPr>
        <p:spPr>
          <a:xfrm>
            <a:off x="9547175" y="5950892"/>
            <a:ext cx="7588449" cy="1151469"/>
          </a:xfrm>
          <a:prstGeom prst="rect">
            <a:avLst/>
          </a:prstGeom>
        </p:spPr>
        <p:txBody>
          <a:bodyPr lIns="0" tIns="0" rIns="0" bIns="0" rtlCol="0" anchor="t">
            <a:spAutoFit/>
          </a:bodyPr>
          <a:lstStyle/>
          <a:p>
            <a:pPr algn="l">
              <a:lnSpc>
                <a:spcPts val="3125"/>
              </a:lnSpc>
            </a:pPr>
            <a:r>
              <a:rPr lang="en-US" sz="1937">
                <a:solidFill>
                  <a:srgbClr val="E5E0DF"/>
                </a:solidFill>
                <a:latin typeface="Times New Roman" panose="02020603050405020304" pitchFamily="18" charset="0"/>
                <a:ea typeface="Roboto"/>
                <a:cs typeface="Times New Roman" panose="02020603050405020304" pitchFamily="18" charset="0"/>
                <a:sym typeface="Roboto"/>
              </a:rPr>
              <a:t>An optimally structured knowledge base scales efficiently with growing data volumes. This ensures long-term sustainability, reduces future complexities, and maintains consistent data accessibility at a manageable cost.</a:t>
            </a:r>
          </a:p>
        </p:txBody>
      </p:sp>
      <p:sp>
        <p:nvSpPr>
          <p:cNvPr id="28" name="TextBox 28"/>
          <p:cNvSpPr txBox="1"/>
          <p:nvPr/>
        </p:nvSpPr>
        <p:spPr>
          <a:xfrm>
            <a:off x="1248667" y="8379173"/>
            <a:ext cx="16165265" cy="934700"/>
          </a:xfrm>
          <a:prstGeom prst="rect">
            <a:avLst/>
          </a:prstGeom>
        </p:spPr>
        <p:txBody>
          <a:bodyPr lIns="0" tIns="0" rIns="0" bIns="0" rtlCol="0" anchor="t">
            <a:spAutoFit/>
          </a:bodyPr>
          <a:lstStyle/>
          <a:p>
            <a:pPr algn="l">
              <a:lnSpc>
                <a:spcPts val="3770"/>
              </a:lnSpc>
            </a:pPr>
            <a:r>
              <a:rPr lang="en-US" sz="2337" b="1">
                <a:solidFill>
                  <a:srgbClr val="FFFFFF"/>
                </a:solidFill>
                <a:latin typeface="Times New Roman" panose="02020603050405020304" pitchFamily="18" charset="0"/>
                <a:ea typeface="Roboto Bold"/>
                <a:cs typeface="Times New Roman" panose="02020603050405020304" pitchFamily="18" charset="0"/>
                <a:sym typeface="Roboto Bold"/>
              </a:rPr>
              <a:t>Strategic Impact:</a:t>
            </a:r>
            <a:r>
              <a:rPr lang="en-US" sz="2337">
                <a:solidFill>
                  <a:srgbClr val="FFFFFF"/>
                </a:solidFill>
                <a:latin typeface="Times New Roman" panose="02020603050405020304" pitchFamily="18" charset="0"/>
                <a:ea typeface="Roboto"/>
                <a:cs typeface="Times New Roman" panose="02020603050405020304" pitchFamily="18" charset="0"/>
                <a:sym typeface="Roboto"/>
              </a:rPr>
              <a:t> This solution protects the organization's investment in its data while creating a sustainable model for knowledge management that delivers measurable business value across all operational levels.</a:t>
            </a:r>
          </a:p>
        </p:txBody>
      </p:sp>
      <p:grpSp>
        <p:nvGrpSpPr>
          <p:cNvPr id="29" name="Group 29"/>
          <p:cNvGrpSpPr/>
          <p:nvPr/>
        </p:nvGrpSpPr>
        <p:grpSpPr>
          <a:xfrm>
            <a:off x="874067" y="8203109"/>
            <a:ext cx="28575" cy="1360586"/>
            <a:chOff x="0" y="0"/>
            <a:chExt cx="38100" cy="1814115"/>
          </a:xfrm>
        </p:grpSpPr>
        <p:sp>
          <p:nvSpPr>
            <p:cNvPr id="30" name="Freeform 30"/>
            <p:cNvSpPr/>
            <p:nvPr/>
          </p:nvSpPr>
          <p:spPr>
            <a:xfrm>
              <a:off x="0" y="0"/>
              <a:ext cx="38100" cy="1814068"/>
            </a:xfrm>
            <a:custGeom>
              <a:avLst/>
              <a:gdLst/>
              <a:ahLst/>
              <a:cxnLst/>
              <a:rect l="l" t="t" r="r" b="b"/>
              <a:pathLst>
                <a:path w="38100" h="1814068">
                  <a:moveTo>
                    <a:pt x="0" y="0"/>
                  </a:moveTo>
                  <a:lnTo>
                    <a:pt x="38100" y="0"/>
                  </a:lnTo>
                  <a:lnTo>
                    <a:pt x="38100" y="1814068"/>
                  </a:lnTo>
                  <a:lnTo>
                    <a:pt x="0" y="1814068"/>
                  </a:lnTo>
                  <a:close/>
                </a:path>
              </a:pathLst>
            </a:custGeom>
            <a:solidFill>
              <a:srgbClr val="FC8337"/>
            </a:solid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15467-1883-8B7F-EF16-A2DAA9B20B8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4F49E702-E400-C6EF-E731-5DDFE45320B3}"/>
              </a:ext>
            </a:extLst>
          </p:cNvPr>
          <p:cNvGrpSpPr>
            <a:grpSpLocks noChangeAspect="1"/>
          </p:cNvGrpSpPr>
          <p:nvPr/>
        </p:nvGrpSpPr>
        <p:grpSpPr>
          <a:xfrm>
            <a:off x="0" y="0"/>
            <a:ext cx="18288000" cy="10287000"/>
            <a:chOff x="0" y="0"/>
            <a:chExt cx="24384000" cy="13716000"/>
          </a:xfrm>
        </p:grpSpPr>
        <p:sp>
          <p:nvSpPr>
            <p:cNvPr id="3" name="Freeform 3" descr="preencoded.png">
              <a:extLst>
                <a:ext uri="{FF2B5EF4-FFF2-40B4-BE49-F238E27FC236}">
                  <a16:creationId xmlns:a16="http://schemas.microsoft.com/office/drawing/2014/main" id="{920E1D8A-DA22-9205-6961-E51337666438}"/>
                </a:ext>
              </a:extLst>
            </p:cNvPr>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a:stretch>
            </a:blipFill>
          </p:spPr>
        </p:sp>
      </p:grpSp>
      <p:grpSp>
        <p:nvGrpSpPr>
          <p:cNvPr id="4" name="Group 4">
            <a:extLst>
              <a:ext uri="{FF2B5EF4-FFF2-40B4-BE49-F238E27FC236}">
                <a16:creationId xmlns:a16="http://schemas.microsoft.com/office/drawing/2014/main" id="{C0863C39-2A7D-BDD2-0638-76FBC8161FF8}"/>
              </a:ext>
            </a:extLst>
          </p:cNvPr>
          <p:cNvGrpSpPr/>
          <p:nvPr/>
        </p:nvGrpSpPr>
        <p:grpSpPr>
          <a:xfrm>
            <a:off x="0" y="0"/>
            <a:ext cx="18288000" cy="10287000"/>
            <a:chOff x="0" y="0"/>
            <a:chExt cx="24384000" cy="13716000"/>
          </a:xfrm>
        </p:grpSpPr>
        <p:sp>
          <p:nvSpPr>
            <p:cNvPr id="5" name="Freeform 5">
              <a:extLst>
                <a:ext uri="{FF2B5EF4-FFF2-40B4-BE49-F238E27FC236}">
                  <a16:creationId xmlns:a16="http://schemas.microsoft.com/office/drawing/2014/main" id="{D6DB7883-7F09-5006-BE63-9D0B0009A3E9}"/>
                </a:ext>
              </a:extLst>
            </p:cNvPr>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30303">
                <a:alpha val="56078"/>
              </a:srgbClr>
            </a:solidFill>
          </p:spPr>
        </p:sp>
      </p:grpSp>
      <p:sp>
        <p:nvSpPr>
          <p:cNvPr id="6" name="TextBox 6">
            <a:extLst>
              <a:ext uri="{FF2B5EF4-FFF2-40B4-BE49-F238E27FC236}">
                <a16:creationId xmlns:a16="http://schemas.microsoft.com/office/drawing/2014/main" id="{A60B93CC-B8E3-FE95-66A1-9F9216DE90D3}"/>
              </a:ext>
            </a:extLst>
          </p:cNvPr>
          <p:cNvSpPr txBox="1"/>
          <p:nvPr/>
        </p:nvSpPr>
        <p:spPr>
          <a:xfrm>
            <a:off x="6037733" y="4410286"/>
            <a:ext cx="6212533" cy="733214"/>
          </a:xfrm>
          <a:prstGeom prst="rect">
            <a:avLst/>
          </a:prstGeom>
        </p:spPr>
        <p:txBody>
          <a:bodyPr wrap="square" lIns="0" tIns="0" rIns="0" bIns="0" rtlCol="0" anchor="t">
            <a:spAutoFit/>
          </a:bodyPr>
          <a:lstStyle/>
          <a:p>
            <a:pPr algn="l">
              <a:lnSpc>
                <a:spcPts val="6125"/>
              </a:lnSpc>
            </a:pPr>
            <a:r>
              <a:rPr lang="en-US" sz="4875" b="1" dirty="0">
                <a:solidFill>
                  <a:schemeClr val="accent6">
                    <a:lumMod val="75000"/>
                  </a:schemeClr>
                </a:solidFill>
                <a:latin typeface="Times New Roman" panose="02020603050405020304" pitchFamily="18" charset="0"/>
                <a:ea typeface="Saira Medium"/>
                <a:cs typeface="Times New Roman" panose="02020603050405020304" pitchFamily="18" charset="0"/>
                <a:sym typeface="Saira Medium"/>
              </a:rPr>
              <a:t>Question &amp; Discussion</a:t>
            </a:r>
          </a:p>
        </p:txBody>
      </p:sp>
    </p:spTree>
    <p:extLst>
      <p:ext uri="{BB962C8B-B14F-4D97-AF65-F5344CB8AC3E}">
        <p14:creationId xmlns:p14="http://schemas.microsoft.com/office/powerpoint/2010/main" val="2203456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B8E34D-AEDD-8353-4467-8FA8788BCFD2}"/>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79841D46-1704-F589-92FD-0AA68C3B1B01}"/>
              </a:ext>
            </a:extLst>
          </p:cNvPr>
          <p:cNvGrpSpPr>
            <a:grpSpLocks noChangeAspect="1"/>
          </p:cNvGrpSpPr>
          <p:nvPr/>
        </p:nvGrpSpPr>
        <p:grpSpPr>
          <a:xfrm>
            <a:off x="0" y="0"/>
            <a:ext cx="18288000" cy="10287000"/>
            <a:chOff x="0" y="0"/>
            <a:chExt cx="24384000" cy="13716000"/>
          </a:xfrm>
        </p:grpSpPr>
        <p:sp>
          <p:nvSpPr>
            <p:cNvPr id="3" name="Freeform 3" descr="preencoded.png">
              <a:extLst>
                <a:ext uri="{FF2B5EF4-FFF2-40B4-BE49-F238E27FC236}">
                  <a16:creationId xmlns:a16="http://schemas.microsoft.com/office/drawing/2014/main" id="{414B231B-44D4-660F-DB86-86D280F9D281}"/>
                </a:ext>
              </a:extLst>
            </p:cNvPr>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a:stretch>
            </a:blipFill>
          </p:spPr>
        </p:sp>
      </p:grpSp>
      <p:grpSp>
        <p:nvGrpSpPr>
          <p:cNvPr id="4" name="Group 4">
            <a:extLst>
              <a:ext uri="{FF2B5EF4-FFF2-40B4-BE49-F238E27FC236}">
                <a16:creationId xmlns:a16="http://schemas.microsoft.com/office/drawing/2014/main" id="{FBC4C7B8-5500-1E69-0500-8D348DA002B0}"/>
              </a:ext>
            </a:extLst>
          </p:cNvPr>
          <p:cNvGrpSpPr/>
          <p:nvPr/>
        </p:nvGrpSpPr>
        <p:grpSpPr>
          <a:xfrm>
            <a:off x="0" y="0"/>
            <a:ext cx="18288000" cy="10287000"/>
            <a:chOff x="0" y="0"/>
            <a:chExt cx="24384000" cy="13716000"/>
          </a:xfrm>
        </p:grpSpPr>
        <p:sp>
          <p:nvSpPr>
            <p:cNvPr id="5" name="Freeform 5">
              <a:extLst>
                <a:ext uri="{FF2B5EF4-FFF2-40B4-BE49-F238E27FC236}">
                  <a16:creationId xmlns:a16="http://schemas.microsoft.com/office/drawing/2014/main" id="{0905370C-391E-56BE-722B-BBC301CD42D7}"/>
                </a:ext>
              </a:extLst>
            </p:cNvPr>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30303">
                <a:alpha val="56078"/>
              </a:srgbClr>
            </a:solidFill>
          </p:spPr>
        </p:sp>
      </p:grpSp>
      <p:sp>
        <p:nvSpPr>
          <p:cNvPr id="6" name="TextBox 6">
            <a:extLst>
              <a:ext uri="{FF2B5EF4-FFF2-40B4-BE49-F238E27FC236}">
                <a16:creationId xmlns:a16="http://schemas.microsoft.com/office/drawing/2014/main" id="{E98DFCDB-61D7-6B5A-841E-9429E7593441}"/>
              </a:ext>
            </a:extLst>
          </p:cNvPr>
          <p:cNvSpPr txBox="1"/>
          <p:nvPr/>
        </p:nvSpPr>
        <p:spPr>
          <a:xfrm>
            <a:off x="5190566" y="4410286"/>
            <a:ext cx="7906867" cy="733214"/>
          </a:xfrm>
          <a:prstGeom prst="rect">
            <a:avLst/>
          </a:prstGeom>
        </p:spPr>
        <p:txBody>
          <a:bodyPr wrap="square" lIns="0" tIns="0" rIns="0" bIns="0" rtlCol="0" anchor="t">
            <a:spAutoFit/>
          </a:bodyPr>
          <a:lstStyle/>
          <a:p>
            <a:pPr algn="l">
              <a:lnSpc>
                <a:spcPts val="6125"/>
              </a:lnSpc>
            </a:pPr>
            <a:r>
              <a:rPr lang="en-US" sz="4875" b="1" dirty="0">
                <a:solidFill>
                  <a:schemeClr val="accent6">
                    <a:lumMod val="75000"/>
                  </a:schemeClr>
                </a:solidFill>
                <a:latin typeface="Times New Roman" panose="02020603050405020304" pitchFamily="18" charset="0"/>
                <a:ea typeface="Saira Medium"/>
                <a:cs typeface="Times New Roman" panose="02020603050405020304" pitchFamily="18" charset="0"/>
                <a:sym typeface="Saira Medium"/>
              </a:rPr>
              <a:t>Thank you for your attention</a:t>
            </a:r>
          </a:p>
        </p:txBody>
      </p:sp>
    </p:spTree>
    <p:extLst>
      <p:ext uri="{BB962C8B-B14F-4D97-AF65-F5344CB8AC3E}">
        <p14:creationId xmlns:p14="http://schemas.microsoft.com/office/powerpoint/2010/main" val="1641472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594</Words>
  <Application>Microsoft Office PowerPoint</Application>
  <PresentationFormat>Custom</PresentationFormat>
  <Paragraphs>64</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CSV-Chunking-Optimizer.pptx</dc:title>
  <dc:creator>DELL</dc:creator>
  <cp:lastModifiedBy>Shanttoosh V</cp:lastModifiedBy>
  <cp:revision>4</cp:revision>
  <dcterms:created xsi:type="dcterms:W3CDTF">2006-08-16T00:00:00Z</dcterms:created>
  <dcterms:modified xsi:type="dcterms:W3CDTF">2025-09-24T05:16:29Z</dcterms:modified>
  <dc:identifier>DAGz2hyxLsk</dc:identifier>
</cp:coreProperties>
</file>