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9"/>
  </p:notesMasterIdLst>
  <p:sldIdLst>
    <p:sldId id="256" r:id="rId6"/>
    <p:sldId id="257" r:id="rId7"/>
    <p:sldId id="258" r:id="rId8"/>
  </p:sldIdLst>
  <p:sldSz cx="18288000" cy="10287000"/>
  <p:notesSz cx="6858000" cy="9144000"/>
  <p:embeddedFontLst>
    <p:embeddedFont>
      <p:font typeface="Saira Medium" charset="1" panose="00000600000000000000"/>
      <p:regular r:id="rId12"/>
    </p:embeddedFont>
    <p:embeddedFont>
      <p:font typeface="Roboto" charset="1" panose="02000000000000000000"/>
      <p:regular r:id="rId13"/>
    </p:embeddedFont>
    <p:embeddedFont>
      <p:font typeface="Roboto Bold" charset="1" panose="020000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heme/theme2.xml" Type="http://schemas.openxmlformats.org/officeDocument/2006/relationships/theme"/><Relationship Id="rId11" Target="notesSlides/notesSlide1.xml" Type="http://schemas.openxmlformats.org/officeDocument/2006/relationships/notes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notesSlides/notesSlide2.xml" Type="http://schemas.openxmlformats.org/officeDocument/2006/relationships/notesSlide"/><Relationship Id="rId15" Target="fonts/font15.fntdata" Type="http://schemas.openxmlformats.org/officeDocument/2006/relationships/font"/><Relationship Id="rId16" Target="notesSlides/notesSlide3.xml" Type="http://schemas.openxmlformats.org/officeDocument/2006/relationships/notes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notesMasters/notesMaster1.xml" Type="http://schemas.openxmlformats.org/officeDocument/2006/relationships/notesMaster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 descr="preencoded.png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30303">
                <a:alpha val="56078"/>
              </a:srgbClr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992238" y="926604"/>
            <a:ext cx="16303526" cy="17909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 b="true">
                <a:solidFill>
                  <a:srgbClr val="FFFFFF"/>
                </a:solidFill>
                <a:latin typeface="Saira Medium"/>
                <a:ea typeface="Saira Medium"/>
                <a:cs typeface="Saira Medium"/>
                <a:sym typeface="Saira Medium"/>
              </a:rPr>
              <a:t>Improved ROI Presentation: CSV Chunking Optimizer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92238" y="3123754"/>
            <a:ext cx="16173896" cy="727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62"/>
              </a:lnSpc>
            </a:pPr>
            <a:r>
              <a:rPr lang="en-US" sz="4437" b="true">
                <a:solidFill>
                  <a:srgbClr val="FFFFFF"/>
                </a:solidFill>
                <a:latin typeface="Saira Medium"/>
                <a:ea typeface="Saira Medium"/>
                <a:cs typeface="Saira Medium"/>
                <a:sym typeface="Saira Medium"/>
              </a:rPr>
              <a:t>Problem Statement: Turning CSVs into Searchable Knowledge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977950" y="4262437"/>
            <a:ext cx="5274022" cy="5093047"/>
            <a:chOff x="0" y="0"/>
            <a:chExt cx="7032030" cy="679073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9050" y="19050"/>
              <a:ext cx="6994017" cy="6752590"/>
            </a:xfrm>
            <a:custGeom>
              <a:avLst/>
              <a:gdLst/>
              <a:ahLst/>
              <a:cxnLst/>
              <a:rect r="r" b="b" t="t" l="l"/>
              <a:pathLst>
                <a:path h="6752590" w="6994017">
                  <a:moveTo>
                    <a:pt x="0" y="340233"/>
                  </a:moveTo>
                  <a:cubicBezTo>
                    <a:pt x="0" y="152400"/>
                    <a:pt x="152400" y="0"/>
                    <a:pt x="340360" y="0"/>
                  </a:cubicBezTo>
                  <a:lnTo>
                    <a:pt x="6653657" y="0"/>
                  </a:lnTo>
                  <a:cubicBezTo>
                    <a:pt x="6841617" y="0"/>
                    <a:pt x="6994017" y="152400"/>
                    <a:pt x="6994017" y="340233"/>
                  </a:cubicBezTo>
                  <a:lnTo>
                    <a:pt x="6994017" y="6412357"/>
                  </a:lnTo>
                  <a:cubicBezTo>
                    <a:pt x="6994017" y="6600317"/>
                    <a:pt x="6841617" y="6752590"/>
                    <a:pt x="6653657" y="6752590"/>
                  </a:cubicBezTo>
                  <a:lnTo>
                    <a:pt x="340360" y="6752590"/>
                  </a:lnTo>
                  <a:cubicBezTo>
                    <a:pt x="152400" y="6752590"/>
                    <a:pt x="0" y="6600190"/>
                    <a:pt x="0" y="6412357"/>
                  </a:cubicBezTo>
                  <a:close/>
                </a:path>
              </a:pathLst>
            </a:custGeom>
            <a:solidFill>
              <a:srgbClr val="030303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032117" cy="6790690"/>
            </a:xfrm>
            <a:custGeom>
              <a:avLst/>
              <a:gdLst/>
              <a:ahLst/>
              <a:cxnLst/>
              <a:rect r="r" b="b" t="t" l="l"/>
              <a:pathLst>
                <a:path h="6790690" w="7032117">
                  <a:moveTo>
                    <a:pt x="0" y="359283"/>
                  </a:moveTo>
                  <a:cubicBezTo>
                    <a:pt x="0" y="160909"/>
                    <a:pt x="160909" y="0"/>
                    <a:pt x="359410" y="0"/>
                  </a:cubicBezTo>
                  <a:lnTo>
                    <a:pt x="6672707" y="0"/>
                  </a:lnTo>
                  <a:lnTo>
                    <a:pt x="6672707" y="19050"/>
                  </a:lnTo>
                  <a:lnTo>
                    <a:pt x="6672707" y="0"/>
                  </a:lnTo>
                  <a:cubicBezTo>
                    <a:pt x="6871208" y="0"/>
                    <a:pt x="7032117" y="160909"/>
                    <a:pt x="7032117" y="359283"/>
                  </a:cubicBezTo>
                  <a:lnTo>
                    <a:pt x="7013067" y="359283"/>
                  </a:lnTo>
                  <a:lnTo>
                    <a:pt x="7032117" y="359283"/>
                  </a:lnTo>
                  <a:lnTo>
                    <a:pt x="7032117" y="6431407"/>
                  </a:lnTo>
                  <a:lnTo>
                    <a:pt x="7013067" y="6431407"/>
                  </a:lnTo>
                  <a:lnTo>
                    <a:pt x="7032117" y="6431407"/>
                  </a:lnTo>
                  <a:cubicBezTo>
                    <a:pt x="7032117" y="6629908"/>
                    <a:pt x="6871208" y="6790690"/>
                    <a:pt x="6672707" y="6790690"/>
                  </a:cubicBezTo>
                  <a:lnTo>
                    <a:pt x="6672707" y="6771640"/>
                  </a:lnTo>
                  <a:lnTo>
                    <a:pt x="6672707" y="6790690"/>
                  </a:lnTo>
                  <a:lnTo>
                    <a:pt x="359410" y="6790690"/>
                  </a:lnTo>
                  <a:lnTo>
                    <a:pt x="359410" y="6771640"/>
                  </a:lnTo>
                  <a:lnTo>
                    <a:pt x="359410" y="6790690"/>
                  </a:lnTo>
                  <a:cubicBezTo>
                    <a:pt x="160909" y="6790690"/>
                    <a:pt x="0" y="6629908"/>
                    <a:pt x="0" y="6431407"/>
                  </a:cubicBezTo>
                  <a:lnTo>
                    <a:pt x="0" y="359283"/>
                  </a:lnTo>
                  <a:lnTo>
                    <a:pt x="19050" y="359283"/>
                  </a:lnTo>
                  <a:lnTo>
                    <a:pt x="0" y="359283"/>
                  </a:lnTo>
                  <a:moveTo>
                    <a:pt x="38100" y="359283"/>
                  </a:moveTo>
                  <a:lnTo>
                    <a:pt x="38100" y="6431407"/>
                  </a:lnTo>
                  <a:lnTo>
                    <a:pt x="19050" y="6431407"/>
                  </a:lnTo>
                  <a:lnTo>
                    <a:pt x="38100" y="6431407"/>
                  </a:lnTo>
                  <a:cubicBezTo>
                    <a:pt x="38100" y="6608826"/>
                    <a:pt x="181991" y="6752590"/>
                    <a:pt x="359410" y="6752590"/>
                  </a:cubicBezTo>
                  <a:lnTo>
                    <a:pt x="6672707" y="6752590"/>
                  </a:lnTo>
                  <a:cubicBezTo>
                    <a:pt x="6850125" y="6752590"/>
                    <a:pt x="6994017" y="6608826"/>
                    <a:pt x="6994017" y="6431407"/>
                  </a:cubicBezTo>
                  <a:lnTo>
                    <a:pt x="6994017" y="359283"/>
                  </a:lnTo>
                  <a:cubicBezTo>
                    <a:pt x="6993890" y="181864"/>
                    <a:pt x="6850126" y="38100"/>
                    <a:pt x="6672707" y="38100"/>
                  </a:cubicBezTo>
                  <a:lnTo>
                    <a:pt x="359410" y="38100"/>
                  </a:lnTo>
                  <a:lnTo>
                    <a:pt x="359410" y="19050"/>
                  </a:lnTo>
                  <a:lnTo>
                    <a:pt x="359410" y="38100"/>
                  </a:lnTo>
                  <a:cubicBezTo>
                    <a:pt x="181991" y="38100"/>
                    <a:pt x="38100" y="181864"/>
                    <a:pt x="38100" y="359283"/>
                  </a:cubicBezTo>
                  <a:close/>
                </a:path>
              </a:pathLst>
            </a:custGeom>
            <a:solidFill>
              <a:srgbClr val="FC8337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304330" y="4579292"/>
            <a:ext cx="3544044" cy="452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E5E0DF"/>
                </a:solidFill>
                <a:latin typeface="Saira Medium"/>
                <a:ea typeface="Saira Medium"/>
                <a:cs typeface="Saira Medium"/>
                <a:sym typeface="Saira Medium"/>
              </a:rPr>
              <a:t>Current State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04330" y="5106590"/>
            <a:ext cx="4621262" cy="1456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sz="2187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Analysts manually sift through large CSVs; search is brittle (exact-match only)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04330" y="6566595"/>
            <a:ext cx="4621262" cy="1456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sz="2187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Context is lost across rows/columns; insights trapped in files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04330" y="8026599"/>
            <a:ext cx="4621262" cy="1002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sz="2187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Low reusability across teams; knowledge dispersion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6506915" y="4262437"/>
            <a:ext cx="5274022" cy="5093047"/>
            <a:chOff x="0" y="0"/>
            <a:chExt cx="7032030" cy="679073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19050" y="19050"/>
              <a:ext cx="6994017" cy="6752590"/>
            </a:xfrm>
            <a:custGeom>
              <a:avLst/>
              <a:gdLst/>
              <a:ahLst/>
              <a:cxnLst/>
              <a:rect r="r" b="b" t="t" l="l"/>
              <a:pathLst>
                <a:path h="6752590" w="6994017">
                  <a:moveTo>
                    <a:pt x="0" y="340233"/>
                  </a:moveTo>
                  <a:cubicBezTo>
                    <a:pt x="0" y="152400"/>
                    <a:pt x="152400" y="0"/>
                    <a:pt x="340360" y="0"/>
                  </a:cubicBezTo>
                  <a:lnTo>
                    <a:pt x="6653657" y="0"/>
                  </a:lnTo>
                  <a:cubicBezTo>
                    <a:pt x="6841617" y="0"/>
                    <a:pt x="6994017" y="152400"/>
                    <a:pt x="6994017" y="340233"/>
                  </a:cubicBezTo>
                  <a:lnTo>
                    <a:pt x="6994017" y="6412357"/>
                  </a:lnTo>
                  <a:cubicBezTo>
                    <a:pt x="6994017" y="6600317"/>
                    <a:pt x="6841617" y="6752590"/>
                    <a:pt x="6653657" y="6752590"/>
                  </a:cubicBezTo>
                  <a:lnTo>
                    <a:pt x="340360" y="6752590"/>
                  </a:lnTo>
                  <a:cubicBezTo>
                    <a:pt x="152400" y="6752590"/>
                    <a:pt x="0" y="6600190"/>
                    <a:pt x="0" y="6412357"/>
                  </a:cubicBezTo>
                  <a:close/>
                </a:path>
              </a:pathLst>
            </a:custGeom>
            <a:solidFill>
              <a:srgbClr val="030303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7032117" cy="6790690"/>
            </a:xfrm>
            <a:custGeom>
              <a:avLst/>
              <a:gdLst/>
              <a:ahLst/>
              <a:cxnLst/>
              <a:rect r="r" b="b" t="t" l="l"/>
              <a:pathLst>
                <a:path h="6790690" w="7032117">
                  <a:moveTo>
                    <a:pt x="0" y="359283"/>
                  </a:moveTo>
                  <a:cubicBezTo>
                    <a:pt x="0" y="160909"/>
                    <a:pt x="160909" y="0"/>
                    <a:pt x="359410" y="0"/>
                  </a:cubicBezTo>
                  <a:lnTo>
                    <a:pt x="6672707" y="0"/>
                  </a:lnTo>
                  <a:lnTo>
                    <a:pt x="6672707" y="19050"/>
                  </a:lnTo>
                  <a:lnTo>
                    <a:pt x="6672707" y="0"/>
                  </a:lnTo>
                  <a:cubicBezTo>
                    <a:pt x="6871208" y="0"/>
                    <a:pt x="7032117" y="160909"/>
                    <a:pt x="7032117" y="359283"/>
                  </a:cubicBezTo>
                  <a:lnTo>
                    <a:pt x="7013067" y="359283"/>
                  </a:lnTo>
                  <a:lnTo>
                    <a:pt x="7032117" y="359283"/>
                  </a:lnTo>
                  <a:lnTo>
                    <a:pt x="7032117" y="6431407"/>
                  </a:lnTo>
                  <a:lnTo>
                    <a:pt x="7013067" y="6431407"/>
                  </a:lnTo>
                  <a:lnTo>
                    <a:pt x="7032117" y="6431407"/>
                  </a:lnTo>
                  <a:cubicBezTo>
                    <a:pt x="7032117" y="6629908"/>
                    <a:pt x="6871208" y="6790690"/>
                    <a:pt x="6672707" y="6790690"/>
                  </a:cubicBezTo>
                  <a:lnTo>
                    <a:pt x="6672707" y="6771640"/>
                  </a:lnTo>
                  <a:lnTo>
                    <a:pt x="6672707" y="6790690"/>
                  </a:lnTo>
                  <a:lnTo>
                    <a:pt x="359410" y="6790690"/>
                  </a:lnTo>
                  <a:lnTo>
                    <a:pt x="359410" y="6771640"/>
                  </a:lnTo>
                  <a:lnTo>
                    <a:pt x="359410" y="6790690"/>
                  </a:lnTo>
                  <a:cubicBezTo>
                    <a:pt x="160909" y="6790690"/>
                    <a:pt x="0" y="6629908"/>
                    <a:pt x="0" y="6431407"/>
                  </a:cubicBezTo>
                  <a:lnTo>
                    <a:pt x="0" y="359283"/>
                  </a:lnTo>
                  <a:lnTo>
                    <a:pt x="19050" y="359283"/>
                  </a:lnTo>
                  <a:lnTo>
                    <a:pt x="0" y="359283"/>
                  </a:lnTo>
                  <a:moveTo>
                    <a:pt x="38100" y="359283"/>
                  </a:moveTo>
                  <a:lnTo>
                    <a:pt x="38100" y="6431407"/>
                  </a:lnTo>
                  <a:lnTo>
                    <a:pt x="19050" y="6431407"/>
                  </a:lnTo>
                  <a:lnTo>
                    <a:pt x="38100" y="6431407"/>
                  </a:lnTo>
                  <a:cubicBezTo>
                    <a:pt x="38100" y="6608826"/>
                    <a:pt x="181991" y="6752590"/>
                    <a:pt x="359410" y="6752590"/>
                  </a:cubicBezTo>
                  <a:lnTo>
                    <a:pt x="6672707" y="6752590"/>
                  </a:lnTo>
                  <a:cubicBezTo>
                    <a:pt x="6850125" y="6752590"/>
                    <a:pt x="6994017" y="6608826"/>
                    <a:pt x="6994017" y="6431407"/>
                  </a:cubicBezTo>
                  <a:lnTo>
                    <a:pt x="6994017" y="359283"/>
                  </a:lnTo>
                  <a:cubicBezTo>
                    <a:pt x="6993890" y="181864"/>
                    <a:pt x="6850126" y="38100"/>
                    <a:pt x="6672707" y="38100"/>
                  </a:cubicBezTo>
                  <a:lnTo>
                    <a:pt x="359410" y="38100"/>
                  </a:lnTo>
                  <a:lnTo>
                    <a:pt x="359410" y="19050"/>
                  </a:lnTo>
                  <a:lnTo>
                    <a:pt x="359410" y="38100"/>
                  </a:lnTo>
                  <a:cubicBezTo>
                    <a:pt x="181991" y="38100"/>
                    <a:pt x="38100" y="181864"/>
                    <a:pt x="38100" y="359283"/>
                  </a:cubicBezTo>
                  <a:close/>
                </a:path>
              </a:pathLst>
            </a:custGeom>
            <a:solidFill>
              <a:srgbClr val="FC8337"/>
            </a:solid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6833295" y="4579292"/>
            <a:ext cx="3544044" cy="452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E5E0DF"/>
                </a:solidFill>
                <a:latin typeface="Saira Medium"/>
                <a:ea typeface="Saira Medium"/>
                <a:cs typeface="Saira Medium"/>
                <a:sym typeface="Saira Medium"/>
              </a:rPr>
              <a:t>Operational Pains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833295" y="5106590"/>
            <a:ext cx="4621262" cy="1002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sz="2187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Slow discovery: minutes-to-hours to find relevant rows/sections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833295" y="6112966"/>
            <a:ext cx="4621262" cy="1456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sz="2187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Reprocessing churn: one-size chunking leads to noisy hits or missed context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833295" y="7572970"/>
            <a:ext cx="4621262" cy="1456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sz="2187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Inconsistent quality: ad-hoc cleaning causes errors and reruns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12035879" y="4262437"/>
            <a:ext cx="5274022" cy="5093047"/>
            <a:chOff x="0" y="0"/>
            <a:chExt cx="7032030" cy="679073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19050" y="19050"/>
              <a:ext cx="6994017" cy="6752590"/>
            </a:xfrm>
            <a:custGeom>
              <a:avLst/>
              <a:gdLst/>
              <a:ahLst/>
              <a:cxnLst/>
              <a:rect r="r" b="b" t="t" l="l"/>
              <a:pathLst>
                <a:path h="6752590" w="6994017">
                  <a:moveTo>
                    <a:pt x="0" y="340233"/>
                  </a:moveTo>
                  <a:cubicBezTo>
                    <a:pt x="0" y="152400"/>
                    <a:pt x="152400" y="0"/>
                    <a:pt x="340360" y="0"/>
                  </a:cubicBezTo>
                  <a:lnTo>
                    <a:pt x="6653657" y="0"/>
                  </a:lnTo>
                  <a:cubicBezTo>
                    <a:pt x="6841617" y="0"/>
                    <a:pt x="6994017" y="152400"/>
                    <a:pt x="6994017" y="340233"/>
                  </a:cubicBezTo>
                  <a:lnTo>
                    <a:pt x="6994017" y="6412357"/>
                  </a:lnTo>
                  <a:cubicBezTo>
                    <a:pt x="6994017" y="6600317"/>
                    <a:pt x="6841617" y="6752590"/>
                    <a:pt x="6653657" y="6752590"/>
                  </a:cubicBezTo>
                  <a:lnTo>
                    <a:pt x="340360" y="6752590"/>
                  </a:lnTo>
                  <a:cubicBezTo>
                    <a:pt x="152400" y="6752590"/>
                    <a:pt x="0" y="6600190"/>
                    <a:pt x="0" y="6412357"/>
                  </a:cubicBezTo>
                  <a:close/>
                </a:path>
              </a:pathLst>
            </a:custGeom>
            <a:solidFill>
              <a:srgbClr val="030303"/>
            </a:solid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7032117" cy="6790690"/>
            </a:xfrm>
            <a:custGeom>
              <a:avLst/>
              <a:gdLst/>
              <a:ahLst/>
              <a:cxnLst/>
              <a:rect r="r" b="b" t="t" l="l"/>
              <a:pathLst>
                <a:path h="6790690" w="7032117">
                  <a:moveTo>
                    <a:pt x="0" y="359283"/>
                  </a:moveTo>
                  <a:cubicBezTo>
                    <a:pt x="0" y="160909"/>
                    <a:pt x="160909" y="0"/>
                    <a:pt x="359410" y="0"/>
                  </a:cubicBezTo>
                  <a:lnTo>
                    <a:pt x="6672707" y="0"/>
                  </a:lnTo>
                  <a:lnTo>
                    <a:pt x="6672707" y="19050"/>
                  </a:lnTo>
                  <a:lnTo>
                    <a:pt x="6672707" y="0"/>
                  </a:lnTo>
                  <a:cubicBezTo>
                    <a:pt x="6871208" y="0"/>
                    <a:pt x="7032117" y="160909"/>
                    <a:pt x="7032117" y="359283"/>
                  </a:cubicBezTo>
                  <a:lnTo>
                    <a:pt x="7013067" y="359283"/>
                  </a:lnTo>
                  <a:lnTo>
                    <a:pt x="7032117" y="359283"/>
                  </a:lnTo>
                  <a:lnTo>
                    <a:pt x="7032117" y="6431407"/>
                  </a:lnTo>
                  <a:lnTo>
                    <a:pt x="7013067" y="6431407"/>
                  </a:lnTo>
                  <a:lnTo>
                    <a:pt x="7032117" y="6431407"/>
                  </a:lnTo>
                  <a:cubicBezTo>
                    <a:pt x="7032117" y="6629908"/>
                    <a:pt x="6871208" y="6790690"/>
                    <a:pt x="6672707" y="6790690"/>
                  </a:cubicBezTo>
                  <a:lnTo>
                    <a:pt x="6672707" y="6771640"/>
                  </a:lnTo>
                  <a:lnTo>
                    <a:pt x="6672707" y="6790690"/>
                  </a:lnTo>
                  <a:lnTo>
                    <a:pt x="359410" y="6790690"/>
                  </a:lnTo>
                  <a:lnTo>
                    <a:pt x="359410" y="6771640"/>
                  </a:lnTo>
                  <a:lnTo>
                    <a:pt x="359410" y="6790690"/>
                  </a:lnTo>
                  <a:cubicBezTo>
                    <a:pt x="160909" y="6790690"/>
                    <a:pt x="0" y="6629908"/>
                    <a:pt x="0" y="6431407"/>
                  </a:cubicBezTo>
                  <a:lnTo>
                    <a:pt x="0" y="359283"/>
                  </a:lnTo>
                  <a:lnTo>
                    <a:pt x="19050" y="359283"/>
                  </a:lnTo>
                  <a:lnTo>
                    <a:pt x="0" y="359283"/>
                  </a:lnTo>
                  <a:moveTo>
                    <a:pt x="38100" y="359283"/>
                  </a:moveTo>
                  <a:lnTo>
                    <a:pt x="38100" y="6431407"/>
                  </a:lnTo>
                  <a:lnTo>
                    <a:pt x="19050" y="6431407"/>
                  </a:lnTo>
                  <a:lnTo>
                    <a:pt x="38100" y="6431407"/>
                  </a:lnTo>
                  <a:cubicBezTo>
                    <a:pt x="38100" y="6608826"/>
                    <a:pt x="181991" y="6752590"/>
                    <a:pt x="359410" y="6752590"/>
                  </a:cubicBezTo>
                  <a:lnTo>
                    <a:pt x="6672707" y="6752590"/>
                  </a:lnTo>
                  <a:cubicBezTo>
                    <a:pt x="6850125" y="6752590"/>
                    <a:pt x="6994017" y="6608826"/>
                    <a:pt x="6994017" y="6431407"/>
                  </a:cubicBezTo>
                  <a:lnTo>
                    <a:pt x="6994017" y="359283"/>
                  </a:lnTo>
                  <a:cubicBezTo>
                    <a:pt x="6993890" y="181864"/>
                    <a:pt x="6850126" y="38100"/>
                    <a:pt x="6672707" y="38100"/>
                  </a:cubicBezTo>
                  <a:lnTo>
                    <a:pt x="359410" y="38100"/>
                  </a:lnTo>
                  <a:lnTo>
                    <a:pt x="359410" y="19050"/>
                  </a:lnTo>
                  <a:lnTo>
                    <a:pt x="359410" y="38100"/>
                  </a:lnTo>
                  <a:cubicBezTo>
                    <a:pt x="181991" y="38100"/>
                    <a:pt x="38100" y="181864"/>
                    <a:pt x="38100" y="359283"/>
                  </a:cubicBezTo>
                  <a:close/>
                </a:path>
              </a:pathLst>
            </a:custGeom>
            <a:solidFill>
              <a:srgbClr val="FC8337"/>
            </a:solidFill>
          </p:spPr>
        </p:sp>
      </p:grpSp>
      <p:sp>
        <p:nvSpPr>
          <p:cNvPr name="TextBox 25" id="25"/>
          <p:cNvSpPr txBox="true"/>
          <p:nvPr/>
        </p:nvSpPr>
        <p:spPr>
          <a:xfrm rot="0">
            <a:off x="12362260" y="4579292"/>
            <a:ext cx="3544044" cy="452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E5E0DF"/>
                </a:solidFill>
                <a:latin typeface="Saira Medium"/>
                <a:ea typeface="Saira Medium"/>
                <a:cs typeface="Saira Medium"/>
                <a:sym typeface="Saira Medium"/>
              </a:rPr>
              <a:t>What We Need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2362260" y="5106590"/>
            <a:ext cx="4621263" cy="1456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sz="2187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Consistent preprocessing + chunking choices matched to data shape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2362260" y="6566595"/>
            <a:ext cx="4621263" cy="1456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sz="2187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Semantic retrieval that understands meaning, not just strings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2362260" y="8026599"/>
            <a:ext cx="4621263" cy="1002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sz="2187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Safe way to start fast, then add control only where needed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 descr="preencoded.png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30303">
                <a:alpha val="56078"/>
              </a:srgbClr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992238" y="914697"/>
            <a:ext cx="5884366" cy="692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50"/>
              </a:lnSpc>
            </a:pPr>
            <a:r>
              <a:rPr lang="en-US" sz="4187" b="true">
                <a:solidFill>
                  <a:srgbClr val="E04F00"/>
                </a:solidFill>
                <a:latin typeface="Saira Medium"/>
                <a:ea typeface="Saira Medium"/>
                <a:cs typeface="Saira Medium"/>
                <a:sym typeface="Saira Medium"/>
              </a:rPr>
              <a:t>Solution Differentiation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977950" y="2131516"/>
            <a:ext cx="5283548" cy="4832598"/>
            <a:chOff x="0" y="0"/>
            <a:chExt cx="7044730" cy="644346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19050" y="19050"/>
              <a:ext cx="7006590" cy="6405372"/>
            </a:xfrm>
            <a:custGeom>
              <a:avLst/>
              <a:gdLst/>
              <a:ahLst/>
              <a:cxnLst/>
              <a:rect r="r" b="b" t="t" l="l"/>
              <a:pathLst>
                <a:path h="6405372" w="7006590">
                  <a:moveTo>
                    <a:pt x="0" y="323215"/>
                  </a:moveTo>
                  <a:cubicBezTo>
                    <a:pt x="0" y="144653"/>
                    <a:pt x="144780" y="0"/>
                    <a:pt x="323342" y="0"/>
                  </a:cubicBezTo>
                  <a:lnTo>
                    <a:pt x="6683248" y="0"/>
                  </a:lnTo>
                  <a:cubicBezTo>
                    <a:pt x="6861810" y="0"/>
                    <a:pt x="7006590" y="144653"/>
                    <a:pt x="7006590" y="323215"/>
                  </a:cubicBezTo>
                  <a:lnTo>
                    <a:pt x="7006590" y="6082157"/>
                  </a:lnTo>
                  <a:cubicBezTo>
                    <a:pt x="7006590" y="6260719"/>
                    <a:pt x="6861810" y="6405372"/>
                    <a:pt x="6683248" y="6405372"/>
                  </a:cubicBezTo>
                  <a:lnTo>
                    <a:pt x="323342" y="6405372"/>
                  </a:lnTo>
                  <a:cubicBezTo>
                    <a:pt x="144780" y="6405372"/>
                    <a:pt x="0" y="6260719"/>
                    <a:pt x="0" y="6082157"/>
                  </a:cubicBezTo>
                  <a:close/>
                </a:path>
              </a:pathLst>
            </a:custGeom>
            <a:solidFill>
              <a:srgbClr val="030303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044690" cy="6443472"/>
            </a:xfrm>
            <a:custGeom>
              <a:avLst/>
              <a:gdLst/>
              <a:ahLst/>
              <a:cxnLst/>
              <a:rect r="r" b="b" t="t" l="l"/>
              <a:pathLst>
                <a:path h="6443472" w="7044690">
                  <a:moveTo>
                    <a:pt x="0" y="342265"/>
                  </a:moveTo>
                  <a:cubicBezTo>
                    <a:pt x="0" y="153289"/>
                    <a:pt x="153289" y="0"/>
                    <a:pt x="342392" y="0"/>
                  </a:cubicBezTo>
                  <a:lnTo>
                    <a:pt x="6702298" y="0"/>
                  </a:lnTo>
                  <a:lnTo>
                    <a:pt x="6702298" y="19050"/>
                  </a:lnTo>
                  <a:lnTo>
                    <a:pt x="6702298" y="0"/>
                  </a:lnTo>
                  <a:cubicBezTo>
                    <a:pt x="6891401" y="0"/>
                    <a:pt x="7044690" y="153289"/>
                    <a:pt x="7044690" y="342265"/>
                  </a:cubicBezTo>
                  <a:lnTo>
                    <a:pt x="7025640" y="342265"/>
                  </a:lnTo>
                  <a:lnTo>
                    <a:pt x="7044690" y="342265"/>
                  </a:lnTo>
                  <a:lnTo>
                    <a:pt x="7044690" y="6101207"/>
                  </a:lnTo>
                  <a:lnTo>
                    <a:pt x="7025640" y="6101207"/>
                  </a:lnTo>
                  <a:lnTo>
                    <a:pt x="7044690" y="6101207"/>
                  </a:lnTo>
                  <a:cubicBezTo>
                    <a:pt x="7044690" y="6290183"/>
                    <a:pt x="6891401" y="6443472"/>
                    <a:pt x="6702298" y="6443472"/>
                  </a:cubicBezTo>
                  <a:lnTo>
                    <a:pt x="6702298" y="6424422"/>
                  </a:lnTo>
                  <a:lnTo>
                    <a:pt x="6702298" y="6443472"/>
                  </a:lnTo>
                  <a:lnTo>
                    <a:pt x="342392" y="6443472"/>
                  </a:lnTo>
                  <a:lnTo>
                    <a:pt x="342392" y="6424422"/>
                  </a:lnTo>
                  <a:lnTo>
                    <a:pt x="342392" y="6443472"/>
                  </a:lnTo>
                  <a:cubicBezTo>
                    <a:pt x="153289" y="6443472"/>
                    <a:pt x="0" y="6290183"/>
                    <a:pt x="0" y="6101207"/>
                  </a:cubicBezTo>
                  <a:lnTo>
                    <a:pt x="0" y="342265"/>
                  </a:lnTo>
                  <a:lnTo>
                    <a:pt x="19050" y="342265"/>
                  </a:lnTo>
                  <a:lnTo>
                    <a:pt x="0" y="342265"/>
                  </a:lnTo>
                  <a:moveTo>
                    <a:pt x="38100" y="342265"/>
                  </a:moveTo>
                  <a:lnTo>
                    <a:pt x="38100" y="6101207"/>
                  </a:lnTo>
                  <a:lnTo>
                    <a:pt x="19050" y="6101207"/>
                  </a:lnTo>
                  <a:lnTo>
                    <a:pt x="38100" y="6101207"/>
                  </a:lnTo>
                  <a:cubicBezTo>
                    <a:pt x="38100" y="6269228"/>
                    <a:pt x="174371" y="6405372"/>
                    <a:pt x="342392" y="6405372"/>
                  </a:cubicBezTo>
                  <a:lnTo>
                    <a:pt x="6702298" y="6405372"/>
                  </a:lnTo>
                  <a:cubicBezTo>
                    <a:pt x="6870446" y="6405372"/>
                    <a:pt x="7006590" y="6269228"/>
                    <a:pt x="7006590" y="6101207"/>
                  </a:cubicBezTo>
                  <a:lnTo>
                    <a:pt x="7006590" y="342265"/>
                  </a:lnTo>
                  <a:cubicBezTo>
                    <a:pt x="7006590" y="174244"/>
                    <a:pt x="6870446" y="38100"/>
                    <a:pt x="6702298" y="38100"/>
                  </a:cubicBezTo>
                  <a:lnTo>
                    <a:pt x="342392" y="38100"/>
                  </a:lnTo>
                  <a:lnTo>
                    <a:pt x="342392" y="19050"/>
                  </a:lnTo>
                  <a:lnTo>
                    <a:pt x="342392" y="38100"/>
                  </a:lnTo>
                  <a:cubicBezTo>
                    <a:pt x="174371" y="38100"/>
                    <a:pt x="38100" y="174244"/>
                    <a:pt x="38100" y="342265"/>
                  </a:cubicBezTo>
                  <a:close/>
                </a:path>
              </a:pathLst>
            </a:custGeom>
            <a:solidFill>
              <a:srgbClr val="FC8337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290042" y="2424559"/>
            <a:ext cx="4659362" cy="8605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625" b="true">
                <a:solidFill>
                  <a:srgbClr val="E5E0DF"/>
                </a:solidFill>
                <a:latin typeface="Saira Medium"/>
                <a:ea typeface="Saira Medium"/>
                <a:cs typeface="Saira Medium"/>
                <a:sym typeface="Saira Medium"/>
              </a:rPr>
              <a:t>Layered Execution for Rapid Value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90042" y="3360836"/>
            <a:ext cx="4659362" cy="947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11051" indent="-155525" lvl="1">
              <a:lnSpc>
                <a:spcPts val="3374"/>
              </a:lnSpc>
              <a:buFont typeface="Arial"/>
              <a:buChar char="•"/>
            </a:pPr>
            <a:r>
              <a:rPr lang="en-US" b="true" sz="2062">
                <a:solidFill>
                  <a:srgbClr val="E5E0DF"/>
                </a:solidFill>
                <a:latin typeface="Roboto Bold"/>
                <a:ea typeface="Roboto Bold"/>
                <a:cs typeface="Roboto Bold"/>
                <a:sym typeface="Roboto Bold"/>
              </a:rPr>
              <a:t>Fast Mode:</a:t>
            </a:r>
            <a:r>
              <a:rPr lang="en-US" sz="2062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 Deploy quickly with optimized defaults.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90042" y="4317057"/>
            <a:ext cx="4659362" cy="947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11051" indent="-155525" lvl="1">
              <a:lnSpc>
                <a:spcPts val="3374"/>
              </a:lnSpc>
              <a:buFont typeface="Arial"/>
              <a:buChar char="•"/>
            </a:pPr>
            <a:r>
              <a:rPr lang="en-US" b="true" sz="2062">
                <a:solidFill>
                  <a:srgbClr val="E5E0DF"/>
                </a:solidFill>
                <a:latin typeface="Roboto Bold"/>
                <a:ea typeface="Roboto Bold"/>
                <a:cs typeface="Roboto Bold"/>
                <a:sym typeface="Roboto Bold"/>
              </a:rPr>
              <a:t>Config Mode:</a:t>
            </a:r>
            <a:r>
              <a:rPr lang="en-US" sz="2062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 Customize chunking, preprocessing, and models.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90042" y="5273279"/>
            <a:ext cx="4659362" cy="1378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11051" indent="-155525" lvl="1">
              <a:lnSpc>
                <a:spcPts val="3374"/>
              </a:lnSpc>
              <a:buFont typeface="Arial"/>
              <a:buChar char="•"/>
            </a:pPr>
            <a:r>
              <a:rPr lang="en-US" b="true" sz="2062">
                <a:solidFill>
                  <a:srgbClr val="E5E0DF"/>
                </a:solidFill>
                <a:latin typeface="Roboto Bold"/>
                <a:ea typeface="Roboto Bold"/>
                <a:cs typeface="Roboto Bold"/>
                <a:sym typeface="Roboto Bold"/>
              </a:rPr>
              <a:t>Deep Config:</a:t>
            </a:r>
            <a:r>
              <a:rPr lang="en-US" sz="2062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 Fine-tune performance with advanced options.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6502152" y="2131516"/>
            <a:ext cx="5283548" cy="4832598"/>
            <a:chOff x="0" y="0"/>
            <a:chExt cx="7044730" cy="644346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19050" y="19050"/>
              <a:ext cx="7006590" cy="6405372"/>
            </a:xfrm>
            <a:custGeom>
              <a:avLst/>
              <a:gdLst/>
              <a:ahLst/>
              <a:cxnLst/>
              <a:rect r="r" b="b" t="t" l="l"/>
              <a:pathLst>
                <a:path h="6405372" w="7006590">
                  <a:moveTo>
                    <a:pt x="0" y="323215"/>
                  </a:moveTo>
                  <a:cubicBezTo>
                    <a:pt x="0" y="144653"/>
                    <a:pt x="144780" y="0"/>
                    <a:pt x="323342" y="0"/>
                  </a:cubicBezTo>
                  <a:lnTo>
                    <a:pt x="6683248" y="0"/>
                  </a:lnTo>
                  <a:cubicBezTo>
                    <a:pt x="6861810" y="0"/>
                    <a:pt x="7006590" y="144653"/>
                    <a:pt x="7006590" y="323215"/>
                  </a:cubicBezTo>
                  <a:lnTo>
                    <a:pt x="7006590" y="6082157"/>
                  </a:lnTo>
                  <a:cubicBezTo>
                    <a:pt x="7006590" y="6260719"/>
                    <a:pt x="6861810" y="6405372"/>
                    <a:pt x="6683248" y="6405372"/>
                  </a:cubicBezTo>
                  <a:lnTo>
                    <a:pt x="323342" y="6405372"/>
                  </a:lnTo>
                  <a:cubicBezTo>
                    <a:pt x="144780" y="6405372"/>
                    <a:pt x="0" y="6260719"/>
                    <a:pt x="0" y="6082157"/>
                  </a:cubicBezTo>
                  <a:close/>
                </a:path>
              </a:pathLst>
            </a:custGeom>
            <a:solidFill>
              <a:srgbClr val="030303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7044690" cy="6443472"/>
            </a:xfrm>
            <a:custGeom>
              <a:avLst/>
              <a:gdLst/>
              <a:ahLst/>
              <a:cxnLst/>
              <a:rect r="r" b="b" t="t" l="l"/>
              <a:pathLst>
                <a:path h="6443472" w="7044690">
                  <a:moveTo>
                    <a:pt x="0" y="342265"/>
                  </a:moveTo>
                  <a:cubicBezTo>
                    <a:pt x="0" y="153289"/>
                    <a:pt x="153289" y="0"/>
                    <a:pt x="342392" y="0"/>
                  </a:cubicBezTo>
                  <a:lnTo>
                    <a:pt x="6702298" y="0"/>
                  </a:lnTo>
                  <a:lnTo>
                    <a:pt x="6702298" y="19050"/>
                  </a:lnTo>
                  <a:lnTo>
                    <a:pt x="6702298" y="0"/>
                  </a:lnTo>
                  <a:cubicBezTo>
                    <a:pt x="6891401" y="0"/>
                    <a:pt x="7044690" y="153289"/>
                    <a:pt x="7044690" y="342265"/>
                  </a:cubicBezTo>
                  <a:lnTo>
                    <a:pt x="7025640" y="342265"/>
                  </a:lnTo>
                  <a:lnTo>
                    <a:pt x="7044690" y="342265"/>
                  </a:lnTo>
                  <a:lnTo>
                    <a:pt x="7044690" y="6101207"/>
                  </a:lnTo>
                  <a:lnTo>
                    <a:pt x="7025640" y="6101207"/>
                  </a:lnTo>
                  <a:lnTo>
                    <a:pt x="7044690" y="6101207"/>
                  </a:lnTo>
                  <a:cubicBezTo>
                    <a:pt x="7044690" y="6290183"/>
                    <a:pt x="6891401" y="6443472"/>
                    <a:pt x="6702298" y="6443472"/>
                  </a:cubicBezTo>
                  <a:lnTo>
                    <a:pt x="6702298" y="6424422"/>
                  </a:lnTo>
                  <a:lnTo>
                    <a:pt x="6702298" y="6443472"/>
                  </a:lnTo>
                  <a:lnTo>
                    <a:pt x="342392" y="6443472"/>
                  </a:lnTo>
                  <a:lnTo>
                    <a:pt x="342392" y="6424422"/>
                  </a:lnTo>
                  <a:lnTo>
                    <a:pt x="342392" y="6443472"/>
                  </a:lnTo>
                  <a:cubicBezTo>
                    <a:pt x="153289" y="6443472"/>
                    <a:pt x="0" y="6290183"/>
                    <a:pt x="0" y="6101207"/>
                  </a:cubicBezTo>
                  <a:lnTo>
                    <a:pt x="0" y="342265"/>
                  </a:lnTo>
                  <a:lnTo>
                    <a:pt x="19050" y="342265"/>
                  </a:lnTo>
                  <a:lnTo>
                    <a:pt x="0" y="342265"/>
                  </a:lnTo>
                  <a:moveTo>
                    <a:pt x="38100" y="342265"/>
                  </a:moveTo>
                  <a:lnTo>
                    <a:pt x="38100" y="6101207"/>
                  </a:lnTo>
                  <a:lnTo>
                    <a:pt x="19050" y="6101207"/>
                  </a:lnTo>
                  <a:lnTo>
                    <a:pt x="38100" y="6101207"/>
                  </a:lnTo>
                  <a:cubicBezTo>
                    <a:pt x="38100" y="6269228"/>
                    <a:pt x="174371" y="6405372"/>
                    <a:pt x="342392" y="6405372"/>
                  </a:cubicBezTo>
                  <a:lnTo>
                    <a:pt x="6702298" y="6405372"/>
                  </a:lnTo>
                  <a:cubicBezTo>
                    <a:pt x="6870446" y="6405372"/>
                    <a:pt x="7006590" y="6269228"/>
                    <a:pt x="7006590" y="6101207"/>
                  </a:cubicBezTo>
                  <a:lnTo>
                    <a:pt x="7006590" y="342265"/>
                  </a:lnTo>
                  <a:cubicBezTo>
                    <a:pt x="7006590" y="174244"/>
                    <a:pt x="6870446" y="38100"/>
                    <a:pt x="6702298" y="38100"/>
                  </a:cubicBezTo>
                  <a:lnTo>
                    <a:pt x="342392" y="38100"/>
                  </a:lnTo>
                  <a:lnTo>
                    <a:pt x="342392" y="19050"/>
                  </a:lnTo>
                  <a:lnTo>
                    <a:pt x="342392" y="38100"/>
                  </a:lnTo>
                  <a:cubicBezTo>
                    <a:pt x="174371" y="38100"/>
                    <a:pt x="38100" y="174244"/>
                    <a:pt x="38100" y="342265"/>
                  </a:cubicBezTo>
                  <a:close/>
                </a:path>
              </a:pathLst>
            </a:custGeom>
            <a:solidFill>
              <a:srgbClr val="FC8337"/>
            </a:solid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6814245" y="2424559"/>
            <a:ext cx="4659362" cy="8605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625" b="true">
                <a:solidFill>
                  <a:srgbClr val="E5E0DF"/>
                </a:solidFill>
                <a:latin typeface="Saira Medium"/>
                <a:ea typeface="Saira Medium"/>
                <a:cs typeface="Saira Medium"/>
                <a:sym typeface="Saira Medium"/>
              </a:rPr>
              <a:t>Integrated CSV-to-Search Pipeline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814245" y="3360836"/>
            <a:ext cx="4659362" cy="1809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11051" indent="-155525" lvl="1">
              <a:lnSpc>
                <a:spcPts val="3374"/>
              </a:lnSpc>
              <a:buFont typeface="Arial"/>
              <a:buChar char="•"/>
            </a:pPr>
            <a:r>
              <a:rPr lang="en-US" sz="2062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A unified pipeline: pandas preprocessing, configurable chunking, embeddings, and semantic search.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814245" y="5179070"/>
            <a:ext cx="4659362" cy="1378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11051" indent="-155525" lvl="1">
              <a:lnSpc>
                <a:spcPts val="3374"/>
              </a:lnSpc>
              <a:buFont typeface="Arial"/>
              <a:buChar char="•"/>
            </a:pPr>
            <a:r>
              <a:rPr lang="en-US" sz="2062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Ready-to-use defaults: fixed-size chunks, optimized models, and API for seamless integration.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12026354" y="2131516"/>
            <a:ext cx="5283548" cy="4832598"/>
            <a:chOff x="0" y="0"/>
            <a:chExt cx="7044730" cy="6443463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19050" y="19050"/>
              <a:ext cx="7006590" cy="6405372"/>
            </a:xfrm>
            <a:custGeom>
              <a:avLst/>
              <a:gdLst/>
              <a:ahLst/>
              <a:cxnLst/>
              <a:rect r="r" b="b" t="t" l="l"/>
              <a:pathLst>
                <a:path h="6405372" w="7006590">
                  <a:moveTo>
                    <a:pt x="0" y="323215"/>
                  </a:moveTo>
                  <a:cubicBezTo>
                    <a:pt x="0" y="144653"/>
                    <a:pt x="144780" y="0"/>
                    <a:pt x="323342" y="0"/>
                  </a:cubicBezTo>
                  <a:lnTo>
                    <a:pt x="6683248" y="0"/>
                  </a:lnTo>
                  <a:cubicBezTo>
                    <a:pt x="6861810" y="0"/>
                    <a:pt x="7006590" y="144653"/>
                    <a:pt x="7006590" y="323215"/>
                  </a:cubicBezTo>
                  <a:lnTo>
                    <a:pt x="7006590" y="6082157"/>
                  </a:lnTo>
                  <a:cubicBezTo>
                    <a:pt x="7006590" y="6260719"/>
                    <a:pt x="6861810" y="6405372"/>
                    <a:pt x="6683248" y="6405372"/>
                  </a:cubicBezTo>
                  <a:lnTo>
                    <a:pt x="323342" y="6405372"/>
                  </a:lnTo>
                  <a:cubicBezTo>
                    <a:pt x="144780" y="6405372"/>
                    <a:pt x="0" y="6260719"/>
                    <a:pt x="0" y="6082157"/>
                  </a:cubicBezTo>
                  <a:close/>
                </a:path>
              </a:pathLst>
            </a:custGeom>
            <a:solidFill>
              <a:srgbClr val="030303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7044690" cy="6443472"/>
            </a:xfrm>
            <a:custGeom>
              <a:avLst/>
              <a:gdLst/>
              <a:ahLst/>
              <a:cxnLst/>
              <a:rect r="r" b="b" t="t" l="l"/>
              <a:pathLst>
                <a:path h="6443472" w="7044690">
                  <a:moveTo>
                    <a:pt x="0" y="342265"/>
                  </a:moveTo>
                  <a:cubicBezTo>
                    <a:pt x="0" y="153289"/>
                    <a:pt x="153289" y="0"/>
                    <a:pt x="342392" y="0"/>
                  </a:cubicBezTo>
                  <a:lnTo>
                    <a:pt x="6702298" y="0"/>
                  </a:lnTo>
                  <a:lnTo>
                    <a:pt x="6702298" y="19050"/>
                  </a:lnTo>
                  <a:lnTo>
                    <a:pt x="6702298" y="0"/>
                  </a:lnTo>
                  <a:cubicBezTo>
                    <a:pt x="6891401" y="0"/>
                    <a:pt x="7044690" y="153289"/>
                    <a:pt x="7044690" y="342265"/>
                  </a:cubicBezTo>
                  <a:lnTo>
                    <a:pt x="7025640" y="342265"/>
                  </a:lnTo>
                  <a:lnTo>
                    <a:pt x="7044690" y="342265"/>
                  </a:lnTo>
                  <a:lnTo>
                    <a:pt x="7044690" y="6101207"/>
                  </a:lnTo>
                  <a:lnTo>
                    <a:pt x="7025640" y="6101207"/>
                  </a:lnTo>
                  <a:lnTo>
                    <a:pt x="7044690" y="6101207"/>
                  </a:lnTo>
                  <a:cubicBezTo>
                    <a:pt x="7044690" y="6290183"/>
                    <a:pt x="6891401" y="6443472"/>
                    <a:pt x="6702298" y="6443472"/>
                  </a:cubicBezTo>
                  <a:lnTo>
                    <a:pt x="6702298" y="6424422"/>
                  </a:lnTo>
                  <a:lnTo>
                    <a:pt x="6702298" y="6443472"/>
                  </a:lnTo>
                  <a:lnTo>
                    <a:pt x="342392" y="6443472"/>
                  </a:lnTo>
                  <a:lnTo>
                    <a:pt x="342392" y="6424422"/>
                  </a:lnTo>
                  <a:lnTo>
                    <a:pt x="342392" y="6443472"/>
                  </a:lnTo>
                  <a:cubicBezTo>
                    <a:pt x="153289" y="6443472"/>
                    <a:pt x="0" y="6290183"/>
                    <a:pt x="0" y="6101207"/>
                  </a:cubicBezTo>
                  <a:lnTo>
                    <a:pt x="0" y="342265"/>
                  </a:lnTo>
                  <a:lnTo>
                    <a:pt x="19050" y="342265"/>
                  </a:lnTo>
                  <a:lnTo>
                    <a:pt x="0" y="342265"/>
                  </a:lnTo>
                  <a:moveTo>
                    <a:pt x="38100" y="342265"/>
                  </a:moveTo>
                  <a:lnTo>
                    <a:pt x="38100" y="6101207"/>
                  </a:lnTo>
                  <a:lnTo>
                    <a:pt x="19050" y="6101207"/>
                  </a:lnTo>
                  <a:lnTo>
                    <a:pt x="38100" y="6101207"/>
                  </a:lnTo>
                  <a:cubicBezTo>
                    <a:pt x="38100" y="6269228"/>
                    <a:pt x="174371" y="6405372"/>
                    <a:pt x="342392" y="6405372"/>
                  </a:cubicBezTo>
                  <a:lnTo>
                    <a:pt x="6702298" y="6405372"/>
                  </a:lnTo>
                  <a:cubicBezTo>
                    <a:pt x="6870446" y="6405372"/>
                    <a:pt x="7006590" y="6269228"/>
                    <a:pt x="7006590" y="6101207"/>
                  </a:cubicBezTo>
                  <a:lnTo>
                    <a:pt x="7006590" y="342265"/>
                  </a:lnTo>
                  <a:cubicBezTo>
                    <a:pt x="7006590" y="174244"/>
                    <a:pt x="6870446" y="38100"/>
                    <a:pt x="6702298" y="38100"/>
                  </a:cubicBezTo>
                  <a:lnTo>
                    <a:pt x="342392" y="38100"/>
                  </a:lnTo>
                  <a:lnTo>
                    <a:pt x="342392" y="19050"/>
                  </a:lnTo>
                  <a:lnTo>
                    <a:pt x="342392" y="38100"/>
                  </a:lnTo>
                  <a:cubicBezTo>
                    <a:pt x="174371" y="38100"/>
                    <a:pt x="38100" y="174244"/>
                    <a:pt x="38100" y="342265"/>
                  </a:cubicBezTo>
                  <a:close/>
                </a:path>
              </a:pathLst>
            </a:custGeom>
            <a:solidFill>
              <a:srgbClr val="FC8337"/>
            </a:solidFill>
          </p:spPr>
        </p:sp>
      </p:grpSp>
      <p:sp>
        <p:nvSpPr>
          <p:cNvPr name="TextBox 23" id="23"/>
          <p:cNvSpPr txBox="true"/>
          <p:nvPr/>
        </p:nvSpPr>
        <p:spPr>
          <a:xfrm rot="0">
            <a:off x="12338448" y="2424559"/>
            <a:ext cx="3366939" cy="439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625" b="true">
                <a:solidFill>
                  <a:srgbClr val="E5E0DF"/>
                </a:solidFill>
                <a:latin typeface="Saira Medium"/>
                <a:ea typeface="Saira Medium"/>
                <a:cs typeface="Saira Medium"/>
                <a:sym typeface="Saira Medium"/>
              </a:rPr>
              <a:t>Controlled Scalability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2338448" y="2940100"/>
            <a:ext cx="4659362" cy="1378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11051" indent="-155525" lvl="1">
              <a:lnSpc>
                <a:spcPts val="3374"/>
              </a:lnSpc>
              <a:buFont typeface="Arial"/>
              <a:buChar char="•"/>
            </a:pPr>
            <a:r>
              <a:rPr lang="en-US" sz="2062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Seamless transitions between configuration layers to reduce integration complexity.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338448" y="4327326"/>
            <a:ext cx="4659362" cy="1378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11051" indent="-155525" lvl="1">
              <a:lnSpc>
                <a:spcPts val="3374"/>
              </a:lnSpc>
              <a:buFont typeface="Arial"/>
              <a:buChar char="•"/>
            </a:pPr>
            <a:r>
              <a:rPr lang="en-US" sz="2062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Flexible handling of data, including missing values and data types, and customizable model selection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977950" y="7204770"/>
            <a:ext cx="16331952" cy="2162621"/>
            <a:chOff x="0" y="0"/>
            <a:chExt cx="21775937" cy="288349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19050" y="19050"/>
              <a:ext cx="21737828" cy="2845435"/>
            </a:xfrm>
            <a:custGeom>
              <a:avLst/>
              <a:gdLst/>
              <a:ahLst/>
              <a:cxnLst/>
              <a:rect r="r" b="b" t="t" l="l"/>
              <a:pathLst>
                <a:path h="2845435" w="21737828">
                  <a:moveTo>
                    <a:pt x="0" y="323215"/>
                  </a:moveTo>
                  <a:cubicBezTo>
                    <a:pt x="0" y="144780"/>
                    <a:pt x="146431" y="0"/>
                    <a:pt x="327025" y="0"/>
                  </a:cubicBezTo>
                  <a:lnTo>
                    <a:pt x="21410803" y="0"/>
                  </a:lnTo>
                  <a:cubicBezTo>
                    <a:pt x="21591397" y="0"/>
                    <a:pt x="21737828" y="144780"/>
                    <a:pt x="21737828" y="323215"/>
                  </a:cubicBezTo>
                  <a:lnTo>
                    <a:pt x="21737828" y="2522220"/>
                  </a:lnTo>
                  <a:cubicBezTo>
                    <a:pt x="21737828" y="2700782"/>
                    <a:pt x="21591397" y="2845435"/>
                    <a:pt x="21410803" y="2845435"/>
                  </a:cubicBezTo>
                  <a:lnTo>
                    <a:pt x="327025" y="2845435"/>
                  </a:lnTo>
                  <a:cubicBezTo>
                    <a:pt x="146431" y="2845435"/>
                    <a:pt x="0" y="2700655"/>
                    <a:pt x="0" y="2522220"/>
                  </a:cubicBezTo>
                  <a:close/>
                </a:path>
              </a:pathLst>
            </a:custGeom>
            <a:solidFill>
              <a:srgbClr val="030303"/>
            </a:solidFill>
          </p:spPr>
        </p:sp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21775928" cy="2883535"/>
            </a:xfrm>
            <a:custGeom>
              <a:avLst/>
              <a:gdLst/>
              <a:ahLst/>
              <a:cxnLst/>
              <a:rect r="r" b="b" t="t" l="l"/>
              <a:pathLst>
                <a:path h="2883535" w="21775928">
                  <a:moveTo>
                    <a:pt x="0" y="342265"/>
                  </a:moveTo>
                  <a:cubicBezTo>
                    <a:pt x="0" y="153035"/>
                    <a:pt x="155194" y="0"/>
                    <a:pt x="346075" y="0"/>
                  </a:cubicBezTo>
                  <a:lnTo>
                    <a:pt x="21429853" y="0"/>
                  </a:lnTo>
                  <a:lnTo>
                    <a:pt x="21429853" y="19050"/>
                  </a:lnTo>
                  <a:lnTo>
                    <a:pt x="21429853" y="0"/>
                  </a:lnTo>
                  <a:cubicBezTo>
                    <a:pt x="21620735" y="0"/>
                    <a:pt x="21775928" y="153035"/>
                    <a:pt x="21775928" y="342265"/>
                  </a:cubicBezTo>
                  <a:lnTo>
                    <a:pt x="21756878" y="342265"/>
                  </a:lnTo>
                  <a:lnTo>
                    <a:pt x="21775928" y="342265"/>
                  </a:lnTo>
                  <a:lnTo>
                    <a:pt x="21775928" y="2541270"/>
                  </a:lnTo>
                  <a:lnTo>
                    <a:pt x="21756878" y="2541270"/>
                  </a:lnTo>
                  <a:lnTo>
                    <a:pt x="21775928" y="2541270"/>
                  </a:lnTo>
                  <a:cubicBezTo>
                    <a:pt x="21775928" y="2730500"/>
                    <a:pt x="21620735" y="2883535"/>
                    <a:pt x="21429853" y="2883535"/>
                  </a:cubicBezTo>
                  <a:lnTo>
                    <a:pt x="21429853" y="2864485"/>
                  </a:lnTo>
                  <a:lnTo>
                    <a:pt x="21429853" y="2883535"/>
                  </a:lnTo>
                  <a:lnTo>
                    <a:pt x="346075" y="2883535"/>
                  </a:lnTo>
                  <a:lnTo>
                    <a:pt x="346075" y="2864485"/>
                  </a:lnTo>
                  <a:lnTo>
                    <a:pt x="346075" y="2883535"/>
                  </a:lnTo>
                  <a:cubicBezTo>
                    <a:pt x="155194" y="2883535"/>
                    <a:pt x="0" y="2730500"/>
                    <a:pt x="0" y="2541270"/>
                  </a:cubicBezTo>
                  <a:lnTo>
                    <a:pt x="0" y="342265"/>
                  </a:lnTo>
                  <a:lnTo>
                    <a:pt x="19050" y="342265"/>
                  </a:lnTo>
                  <a:lnTo>
                    <a:pt x="0" y="342265"/>
                  </a:lnTo>
                  <a:moveTo>
                    <a:pt x="38100" y="342265"/>
                  </a:moveTo>
                  <a:lnTo>
                    <a:pt x="38100" y="2541270"/>
                  </a:lnTo>
                  <a:lnTo>
                    <a:pt x="19050" y="2541270"/>
                  </a:lnTo>
                  <a:lnTo>
                    <a:pt x="38100" y="2541270"/>
                  </a:lnTo>
                  <a:cubicBezTo>
                    <a:pt x="38100" y="2709037"/>
                    <a:pt x="175768" y="2845435"/>
                    <a:pt x="346075" y="2845435"/>
                  </a:cubicBezTo>
                  <a:lnTo>
                    <a:pt x="21429853" y="2845435"/>
                  </a:lnTo>
                  <a:cubicBezTo>
                    <a:pt x="21600161" y="2845435"/>
                    <a:pt x="21737828" y="2709037"/>
                    <a:pt x="21737828" y="2541270"/>
                  </a:cubicBezTo>
                  <a:lnTo>
                    <a:pt x="21737828" y="342265"/>
                  </a:lnTo>
                  <a:cubicBezTo>
                    <a:pt x="21737828" y="174498"/>
                    <a:pt x="21600161" y="38100"/>
                    <a:pt x="21429853" y="38100"/>
                  </a:cubicBezTo>
                  <a:lnTo>
                    <a:pt x="346075" y="38100"/>
                  </a:lnTo>
                  <a:lnTo>
                    <a:pt x="346075" y="19050"/>
                  </a:lnTo>
                  <a:lnTo>
                    <a:pt x="346075" y="38100"/>
                  </a:lnTo>
                  <a:cubicBezTo>
                    <a:pt x="175768" y="38100"/>
                    <a:pt x="38100" y="174498"/>
                    <a:pt x="38100" y="342265"/>
                  </a:cubicBezTo>
                  <a:close/>
                </a:path>
              </a:pathLst>
            </a:custGeom>
            <a:solidFill>
              <a:srgbClr val="FC8337"/>
            </a:solid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1290042" y="7497812"/>
            <a:ext cx="5333256" cy="4397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625" b="true">
                <a:solidFill>
                  <a:srgbClr val="E5E0DF"/>
                </a:solidFill>
                <a:latin typeface="Saira Medium"/>
                <a:ea typeface="Saira Medium"/>
                <a:cs typeface="Saira Medium"/>
                <a:sym typeface="Saira Medium"/>
              </a:rPr>
              <a:t>Key Advantages Over Alternatives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290042" y="8013352"/>
            <a:ext cx="15707766" cy="516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11051" indent="-155525" lvl="1">
              <a:lnSpc>
                <a:spcPts val="3374"/>
              </a:lnSpc>
              <a:buFont typeface="Arial"/>
              <a:buChar char="•"/>
            </a:pPr>
            <a:r>
              <a:rPr lang="en-US" b="true" sz="2062">
                <a:solidFill>
                  <a:srgbClr val="E5E0DF"/>
                </a:solidFill>
                <a:latin typeface="Roboto Bold"/>
                <a:ea typeface="Roboto Bold"/>
                <a:cs typeface="Roboto Bold"/>
                <a:sym typeface="Roboto Bold"/>
              </a:rPr>
              <a:t>Text Splitters:</a:t>
            </a:r>
            <a:r>
              <a:rPr lang="en-US" sz="2062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 CSV-unaware and lack a layered operations model.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290042" y="8538567"/>
            <a:ext cx="15707766" cy="516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11051" indent="-155525" lvl="1">
              <a:lnSpc>
                <a:spcPts val="3374"/>
              </a:lnSpc>
              <a:buFont typeface="Arial"/>
              <a:buChar char="•"/>
            </a:pPr>
            <a:r>
              <a:rPr lang="en-US" b="true" sz="2062">
                <a:solidFill>
                  <a:srgbClr val="E5E0DF"/>
                </a:solidFill>
                <a:latin typeface="Roboto Bold"/>
                <a:ea typeface="Roboto Bold"/>
                <a:cs typeface="Roboto Bold"/>
                <a:sym typeface="Roboto Bold"/>
              </a:rPr>
              <a:t>Standalone CSV Tools:</a:t>
            </a:r>
            <a:r>
              <a:rPr lang="en-US" sz="2062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 Limited to splitting and cleaning; no embedding or vector retrieval capabilities.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 descr="preencoded.png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30303">
                <a:alpha val="56078"/>
              </a:srgbClr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3880843" y="1073646"/>
            <a:ext cx="10526166" cy="6392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75"/>
              </a:lnSpc>
            </a:pPr>
            <a:r>
              <a:rPr lang="en-US" sz="3875" b="true">
                <a:solidFill>
                  <a:srgbClr val="FFFFFF"/>
                </a:solidFill>
                <a:latin typeface="Saira Medium"/>
                <a:ea typeface="Saira Medium"/>
                <a:cs typeface="Saira Medium"/>
                <a:sym typeface="Saira Medium"/>
              </a:rPr>
              <a:t>Tangible ROI &amp; Business Case (Year 1 Outlook)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92238" y="2043113"/>
            <a:ext cx="16303526" cy="384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99"/>
              </a:lnSpc>
            </a:pPr>
            <a:r>
              <a:rPr lang="en-US" sz="1562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Our solution delivers measurable business value through enhanced operational efficiency and strategic resource allocation.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977950" y="2636341"/>
            <a:ext cx="5330726" cy="1546771"/>
            <a:chOff x="0" y="0"/>
            <a:chExt cx="7107635" cy="206236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9050" y="19050"/>
              <a:ext cx="7069455" cy="2024253"/>
            </a:xfrm>
            <a:custGeom>
              <a:avLst/>
              <a:gdLst/>
              <a:ahLst/>
              <a:cxnLst/>
              <a:rect r="r" b="b" t="t" l="l"/>
              <a:pathLst>
                <a:path h="2024253" w="7069455">
                  <a:moveTo>
                    <a:pt x="0" y="182880"/>
                  </a:moveTo>
                  <a:cubicBezTo>
                    <a:pt x="0" y="81915"/>
                    <a:pt x="82931" y="0"/>
                    <a:pt x="185293" y="0"/>
                  </a:cubicBezTo>
                  <a:lnTo>
                    <a:pt x="6884162" y="0"/>
                  </a:lnTo>
                  <a:cubicBezTo>
                    <a:pt x="6986524" y="0"/>
                    <a:pt x="7069455" y="81915"/>
                    <a:pt x="7069455" y="182880"/>
                  </a:cubicBezTo>
                  <a:lnTo>
                    <a:pt x="7069455" y="1841373"/>
                  </a:lnTo>
                  <a:cubicBezTo>
                    <a:pt x="7069455" y="1942338"/>
                    <a:pt x="6986524" y="2024253"/>
                    <a:pt x="6884162" y="2024253"/>
                  </a:cubicBezTo>
                  <a:lnTo>
                    <a:pt x="185293" y="2024253"/>
                  </a:lnTo>
                  <a:cubicBezTo>
                    <a:pt x="82931" y="2024253"/>
                    <a:pt x="0" y="1942338"/>
                    <a:pt x="0" y="1841373"/>
                  </a:cubicBezTo>
                  <a:close/>
                </a:path>
              </a:pathLst>
            </a:custGeom>
            <a:solidFill>
              <a:srgbClr val="030303">
                <a:alpha val="56078"/>
              </a:srgbClr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107555" cy="2062353"/>
            </a:xfrm>
            <a:custGeom>
              <a:avLst/>
              <a:gdLst/>
              <a:ahLst/>
              <a:cxnLst/>
              <a:rect r="r" b="b" t="t" l="l"/>
              <a:pathLst>
                <a:path h="2062353" w="7107555">
                  <a:moveTo>
                    <a:pt x="0" y="201930"/>
                  </a:moveTo>
                  <a:cubicBezTo>
                    <a:pt x="0" y="90170"/>
                    <a:pt x="91694" y="0"/>
                    <a:pt x="204343" y="0"/>
                  </a:cubicBezTo>
                  <a:lnTo>
                    <a:pt x="6903212" y="0"/>
                  </a:lnTo>
                  <a:lnTo>
                    <a:pt x="6903212" y="19050"/>
                  </a:lnTo>
                  <a:lnTo>
                    <a:pt x="6903212" y="0"/>
                  </a:lnTo>
                  <a:cubicBezTo>
                    <a:pt x="7015861" y="0"/>
                    <a:pt x="7107555" y="90170"/>
                    <a:pt x="7107555" y="201930"/>
                  </a:cubicBezTo>
                  <a:lnTo>
                    <a:pt x="7088505" y="201930"/>
                  </a:lnTo>
                  <a:lnTo>
                    <a:pt x="7107555" y="201930"/>
                  </a:lnTo>
                  <a:lnTo>
                    <a:pt x="7107555" y="1860423"/>
                  </a:lnTo>
                  <a:lnTo>
                    <a:pt x="7088505" y="1860423"/>
                  </a:lnTo>
                  <a:lnTo>
                    <a:pt x="7107555" y="1860423"/>
                  </a:lnTo>
                  <a:cubicBezTo>
                    <a:pt x="7107555" y="1972183"/>
                    <a:pt x="7015861" y="2062353"/>
                    <a:pt x="6903212" y="2062353"/>
                  </a:cubicBezTo>
                  <a:lnTo>
                    <a:pt x="6903212" y="2043303"/>
                  </a:lnTo>
                  <a:lnTo>
                    <a:pt x="6903212" y="2062353"/>
                  </a:lnTo>
                  <a:lnTo>
                    <a:pt x="204343" y="2062353"/>
                  </a:lnTo>
                  <a:lnTo>
                    <a:pt x="204343" y="2043303"/>
                  </a:lnTo>
                  <a:lnTo>
                    <a:pt x="204343" y="2062353"/>
                  </a:lnTo>
                  <a:cubicBezTo>
                    <a:pt x="91694" y="2062353"/>
                    <a:pt x="0" y="1972183"/>
                    <a:pt x="0" y="1860423"/>
                  </a:cubicBezTo>
                  <a:lnTo>
                    <a:pt x="0" y="201930"/>
                  </a:lnTo>
                  <a:lnTo>
                    <a:pt x="19050" y="201930"/>
                  </a:lnTo>
                  <a:lnTo>
                    <a:pt x="0" y="201930"/>
                  </a:lnTo>
                  <a:moveTo>
                    <a:pt x="38100" y="201930"/>
                  </a:moveTo>
                  <a:lnTo>
                    <a:pt x="38100" y="1860423"/>
                  </a:lnTo>
                  <a:lnTo>
                    <a:pt x="19050" y="1860423"/>
                  </a:lnTo>
                  <a:lnTo>
                    <a:pt x="38100" y="1860423"/>
                  </a:lnTo>
                  <a:cubicBezTo>
                    <a:pt x="38100" y="1950720"/>
                    <a:pt x="112268" y="2024253"/>
                    <a:pt x="204343" y="2024253"/>
                  </a:cubicBezTo>
                  <a:lnTo>
                    <a:pt x="6903212" y="2024253"/>
                  </a:lnTo>
                  <a:cubicBezTo>
                    <a:pt x="6995287" y="2024253"/>
                    <a:pt x="7069455" y="1950720"/>
                    <a:pt x="7069455" y="1860423"/>
                  </a:cubicBezTo>
                  <a:lnTo>
                    <a:pt x="7069455" y="201930"/>
                  </a:lnTo>
                  <a:cubicBezTo>
                    <a:pt x="7069455" y="111633"/>
                    <a:pt x="6995287" y="38100"/>
                    <a:pt x="6903212" y="38100"/>
                  </a:cubicBezTo>
                  <a:lnTo>
                    <a:pt x="204343" y="38100"/>
                  </a:lnTo>
                  <a:lnTo>
                    <a:pt x="204343" y="19050"/>
                  </a:lnTo>
                  <a:lnTo>
                    <a:pt x="204343" y="38100"/>
                  </a:lnTo>
                  <a:cubicBezTo>
                    <a:pt x="112268" y="38100"/>
                    <a:pt x="38100" y="111633"/>
                    <a:pt x="38100" y="201930"/>
                  </a:cubicBezTo>
                  <a:close/>
                </a:path>
              </a:pathLst>
            </a:custGeom>
            <a:solidFill>
              <a:srgbClr val="E04F00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963662" y="2650629"/>
            <a:ext cx="114300" cy="1518196"/>
            <a:chOff x="0" y="0"/>
            <a:chExt cx="152400" cy="202426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52400" cy="2024253"/>
            </a:xfrm>
            <a:custGeom>
              <a:avLst/>
              <a:gdLst/>
              <a:ahLst/>
              <a:cxnLst/>
              <a:rect r="r" b="b" t="t" l="l"/>
              <a:pathLst>
                <a:path h="2024253" w="152400">
                  <a:moveTo>
                    <a:pt x="0" y="76200"/>
                  </a:moveTo>
                  <a:cubicBezTo>
                    <a:pt x="0" y="34163"/>
                    <a:pt x="34163" y="0"/>
                    <a:pt x="76200" y="0"/>
                  </a:cubicBezTo>
                  <a:cubicBezTo>
                    <a:pt x="118237" y="0"/>
                    <a:pt x="152400" y="34163"/>
                    <a:pt x="152400" y="76200"/>
                  </a:cubicBezTo>
                  <a:lnTo>
                    <a:pt x="152400" y="1948053"/>
                  </a:lnTo>
                  <a:cubicBezTo>
                    <a:pt x="152400" y="1990090"/>
                    <a:pt x="118237" y="2024253"/>
                    <a:pt x="76200" y="2024253"/>
                  </a:cubicBezTo>
                  <a:cubicBezTo>
                    <a:pt x="34163" y="2024253"/>
                    <a:pt x="0" y="1990090"/>
                    <a:pt x="0" y="1948053"/>
                  </a:cubicBezTo>
                  <a:close/>
                </a:path>
              </a:pathLst>
            </a:custGeom>
            <a:solidFill>
              <a:srgbClr val="E04F00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304925" y="2858541"/>
            <a:ext cx="2480816" cy="3290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37"/>
              </a:lnSpc>
            </a:pPr>
            <a:r>
              <a:rPr lang="en-US" sz="1937" b="true">
                <a:solidFill>
                  <a:srgbClr val="E5E0DF"/>
                </a:solidFill>
                <a:latin typeface="Saira Medium"/>
                <a:ea typeface="Saira Medium"/>
                <a:cs typeface="Saira Medium"/>
                <a:sym typeface="Saira Medium"/>
              </a:rPr>
              <a:t>Accelerated Insights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04925" y="3239989"/>
            <a:ext cx="4762500" cy="701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9"/>
              </a:lnSpc>
            </a:pPr>
            <a:r>
              <a:rPr lang="en-US" sz="1562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Semantic search empowers faster, more accurate data comprehension, replacing manual analysis.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6478489" y="2636341"/>
            <a:ext cx="5330875" cy="1546771"/>
            <a:chOff x="0" y="0"/>
            <a:chExt cx="7107833" cy="2062362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19050" y="19050"/>
              <a:ext cx="7069710" cy="2024253"/>
            </a:xfrm>
            <a:custGeom>
              <a:avLst/>
              <a:gdLst/>
              <a:ahLst/>
              <a:cxnLst/>
              <a:rect r="r" b="b" t="t" l="l"/>
              <a:pathLst>
                <a:path h="2024253" w="7069710">
                  <a:moveTo>
                    <a:pt x="0" y="182880"/>
                  </a:moveTo>
                  <a:cubicBezTo>
                    <a:pt x="0" y="81915"/>
                    <a:pt x="82931" y="0"/>
                    <a:pt x="185293" y="0"/>
                  </a:cubicBezTo>
                  <a:lnTo>
                    <a:pt x="6884416" y="0"/>
                  </a:lnTo>
                  <a:cubicBezTo>
                    <a:pt x="6986778" y="0"/>
                    <a:pt x="7069710" y="81915"/>
                    <a:pt x="7069710" y="182880"/>
                  </a:cubicBezTo>
                  <a:lnTo>
                    <a:pt x="7069710" y="1841373"/>
                  </a:lnTo>
                  <a:cubicBezTo>
                    <a:pt x="7069710" y="1942338"/>
                    <a:pt x="6986778" y="2024253"/>
                    <a:pt x="6884416" y="2024253"/>
                  </a:cubicBezTo>
                  <a:lnTo>
                    <a:pt x="185293" y="2024253"/>
                  </a:lnTo>
                  <a:cubicBezTo>
                    <a:pt x="82931" y="2024253"/>
                    <a:pt x="0" y="1942338"/>
                    <a:pt x="0" y="1841373"/>
                  </a:cubicBezTo>
                  <a:close/>
                </a:path>
              </a:pathLst>
            </a:custGeom>
            <a:solidFill>
              <a:srgbClr val="030303">
                <a:alpha val="56078"/>
              </a:srgbClr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7107810" cy="2062353"/>
            </a:xfrm>
            <a:custGeom>
              <a:avLst/>
              <a:gdLst/>
              <a:ahLst/>
              <a:cxnLst/>
              <a:rect r="r" b="b" t="t" l="l"/>
              <a:pathLst>
                <a:path h="2062353" w="7107810">
                  <a:moveTo>
                    <a:pt x="0" y="201930"/>
                  </a:moveTo>
                  <a:cubicBezTo>
                    <a:pt x="0" y="90170"/>
                    <a:pt x="91694" y="0"/>
                    <a:pt x="204343" y="0"/>
                  </a:cubicBezTo>
                  <a:lnTo>
                    <a:pt x="6903466" y="0"/>
                  </a:lnTo>
                  <a:lnTo>
                    <a:pt x="6903466" y="19050"/>
                  </a:lnTo>
                  <a:lnTo>
                    <a:pt x="6903466" y="0"/>
                  </a:lnTo>
                  <a:cubicBezTo>
                    <a:pt x="7016115" y="0"/>
                    <a:pt x="7107810" y="90170"/>
                    <a:pt x="7107810" y="201930"/>
                  </a:cubicBezTo>
                  <a:lnTo>
                    <a:pt x="7088760" y="201930"/>
                  </a:lnTo>
                  <a:lnTo>
                    <a:pt x="7107810" y="201930"/>
                  </a:lnTo>
                  <a:lnTo>
                    <a:pt x="7107810" y="1860423"/>
                  </a:lnTo>
                  <a:lnTo>
                    <a:pt x="7088760" y="1860423"/>
                  </a:lnTo>
                  <a:lnTo>
                    <a:pt x="7107810" y="1860423"/>
                  </a:lnTo>
                  <a:cubicBezTo>
                    <a:pt x="7107810" y="1972183"/>
                    <a:pt x="7016115" y="2062353"/>
                    <a:pt x="6903466" y="2062353"/>
                  </a:cubicBezTo>
                  <a:lnTo>
                    <a:pt x="6903466" y="2043303"/>
                  </a:lnTo>
                  <a:lnTo>
                    <a:pt x="6903466" y="2062353"/>
                  </a:lnTo>
                  <a:lnTo>
                    <a:pt x="204343" y="2062353"/>
                  </a:lnTo>
                  <a:lnTo>
                    <a:pt x="204343" y="2043303"/>
                  </a:lnTo>
                  <a:lnTo>
                    <a:pt x="204343" y="2062353"/>
                  </a:lnTo>
                  <a:cubicBezTo>
                    <a:pt x="91694" y="2062353"/>
                    <a:pt x="0" y="1972183"/>
                    <a:pt x="0" y="1860423"/>
                  </a:cubicBezTo>
                  <a:lnTo>
                    <a:pt x="0" y="201930"/>
                  </a:lnTo>
                  <a:lnTo>
                    <a:pt x="19050" y="201930"/>
                  </a:lnTo>
                  <a:lnTo>
                    <a:pt x="0" y="201930"/>
                  </a:lnTo>
                  <a:moveTo>
                    <a:pt x="38100" y="201930"/>
                  </a:moveTo>
                  <a:lnTo>
                    <a:pt x="38100" y="1860423"/>
                  </a:lnTo>
                  <a:lnTo>
                    <a:pt x="19050" y="1860423"/>
                  </a:lnTo>
                  <a:lnTo>
                    <a:pt x="38100" y="1860423"/>
                  </a:lnTo>
                  <a:cubicBezTo>
                    <a:pt x="38100" y="1950720"/>
                    <a:pt x="112268" y="2024253"/>
                    <a:pt x="204343" y="2024253"/>
                  </a:cubicBezTo>
                  <a:lnTo>
                    <a:pt x="6903466" y="2024253"/>
                  </a:lnTo>
                  <a:cubicBezTo>
                    <a:pt x="6995541" y="2024253"/>
                    <a:pt x="7069710" y="1950720"/>
                    <a:pt x="7069710" y="1860423"/>
                  </a:cubicBezTo>
                  <a:lnTo>
                    <a:pt x="7069710" y="201930"/>
                  </a:lnTo>
                  <a:cubicBezTo>
                    <a:pt x="7069710" y="111633"/>
                    <a:pt x="6995541" y="38100"/>
                    <a:pt x="6903466" y="38100"/>
                  </a:cubicBezTo>
                  <a:lnTo>
                    <a:pt x="204343" y="38100"/>
                  </a:lnTo>
                  <a:lnTo>
                    <a:pt x="204343" y="19050"/>
                  </a:lnTo>
                  <a:lnTo>
                    <a:pt x="204343" y="38100"/>
                  </a:lnTo>
                  <a:cubicBezTo>
                    <a:pt x="112268" y="38100"/>
                    <a:pt x="38100" y="111633"/>
                    <a:pt x="38100" y="201930"/>
                  </a:cubicBezTo>
                  <a:close/>
                </a:path>
              </a:pathLst>
            </a:custGeom>
            <a:solidFill>
              <a:srgbClr val="E04F00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6464201" y="2650629"/>
            <a:ext cx="114300" cy="1518196"/>
            <a:chOff x="0" y="0"/>
            <a:chExt cx="152400" cy="2024262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52400" cy="2024253"/>
            </a:xfrm>
            <a:custGeom>
              <a:avLst/>
              <a:gdLst/>
              <a:ahLst/>
              <a:cxnLst/>
              <a:rect r="r" b="b" t="t" l="l"/>
              <a:pathLst>
                <a:path h="2024253" w="152400">
                  <a:moveTo>
                    <a:pt x="0" y="76200"/>
                  </a:moveTo>
                  <a:cubicBezTo>
                    <a:pt x="0" y="34163"/>
                    <a:pt x="34163" y="0"/>
                    <a:pt x="76200" y="0"/>
                  </a:cubicBezTo>
                  <a:cubicBezTo>
                    <a:pt x="118237" y="0"/>
                    <a:pt x="152400" y="34163"/>
                    <a:pt x="152400" y="76200"/>
                  </a:cubicBezTo>
                  <a:lnTo>
                    <a:pt x="152400" y="1948053"/>
                  </a:lnTo>
                  <a:cubicBezTo>
                    <a:pt x="152400" y="1990090"/>
                    <a:pt x="118237" y="2024253"/>
                    <a:pt x="76200" y="2024253"/>
                  </a:cubicBezTo>
                  <a:cubicBezTo>
                    <a:pt x="34163" y="2024253"/>
                    <a:pt x="0" y="1990090"/>
                    <a:pt x="0" y="1948053"/>
                  </a:cubicBezTo>
                  <a:close/>
                </a:path>
              </a:pathLst>
            </a:custGeom>
            <a:solidFill>
              <a:srgbClr val="E04F00"/>
            </a:solid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6805464" y="2858541"/>
            <a:ext cx="2541537" cy="3290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37"/>
              </a:lnSpc>
            </a:pPr>
            <a:r>
              <a:rPr lang="en-US" sz="1937" b="true">
                <a:solidFill>
                  <a:srgbClr val="E5E0DF"/>
                </a:solidFill>
                <a:latin typeface="Saira Medium"/>
                <a:ea typeface="Saira Medium"/>
                <a:cs typeface="Saira Medium"/>
                <a:sym typeface="Saira Medium"/>
              </a:rPr>
              <a:t>Operational Efficiency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805464" y="3239989"/>
            <a:ext cx="4762649" cy="701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9"/>
              </a:lnSpc>
            </a:pPr>
            <a:r>
              <a:rPr lang="en-US" sz="1562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Minimized reprocessing cycles and consistent data preparation drive significant productivity gains.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11979176" y="2636341"/>
            <a:ext cx="5330726" cy="1546771"/>
            <a:chOff x="0" y="0"/>
            <a:chExt cx="7107635" cy="2062362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19050" y="19050"/>
              <a:ext cx="7069455" cy="2024253"/>
            </a:xfrm>
            <a:custGeom>
              <a:avLst/>
              <a:gdLst/>
              <a:ahLst/>
              <a:cxnLst/>
              <a:rect r="r" b="b" t="t" l="l"/>
              <a:pathLst>
                <a:path h="2024253" w="7069455">
                  <a:moveTo>
                    <a:pt x="0" y="182880"/>
                  </a:moveTo>
                  <a:cubicBezTo>
                    <a:pt x="0" y="81915"/>
                    <a:pt x="82931" y="0"/>
                    <a:pt x="185293" y="0"/>
                  </a:cubicBezTo>
                  <a:lnTo>
                    <a:pt x="6884162" y="0"/>
                  </a:lnTo>
                  <a:cubicBezTo>
                    <a:pt x="6986524" y="0"/>
                    <a:pt x="7069455" y="81915"/>
                    <a:pt x="7069455" y="182880"/>
                  </a:cubicBezTo>
                  <a:lnTo>
                    <a:pt x="7069455" y="1841373"/>
                  </a:lnTo>
                  <a:cubicBezTo>
                    <a:pt x="7069455" y="1942338"/>
                    <a:pt x="6986524" y="2024253"/>
                    <a:pt x="6884162" y="2024253"/>
                  </a:cubicBezTo>
                  <a:lnTo>
                    <a:pt x="185293" y="2024253"/>
                  </a:lnTo>
                  <a:cubicBezTo>
                    <a:pt x="82931" y="2024253"/>
                    <a:pt x="0" y="1942338"/>
                    <a:pt x="0" y="1841373"/>
                  </a:cubicBezTo>
                  <a:close/>
                </a:path>
              </a:pathLst>
            </a:custGeom>
            <a:solidFill>
              <a:srgbClr val="030303">
                <a:alpha val="56078"/>
              </a:srgbClr>
            </a:solid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7107555" cy="2062353"/>
            </a:xfrm>
            <a:custGeom>
              <a:avLst/>
              <a:gdLst/>
              <a:ahLst/>
              <a:cxnLst/>
              <a:rect r="r" b="b" t="t" l="l"/>
              <a:pathLst>
                <a:path h="2062353" w="7107555">
                  <a:moveTo>
                    <a:pt x="0" y="201930"/>
                  </a:moveTo>
                  <a:cubicBezTo>
                    <a:pt x="0" y="90170"/>
                    <a:pt x="91694" y="0"/>
                    <a:pt x="204343" y="0"/>
                  </a:cubicBezTo>
                  <a:lnTo>
                    <a:pt x="6903212" y="0"/>
                  </a:lnTo>
                  <a:lnTo>
                    <a:pt x="6903212" y="19050"/>
                  </a:lnTo>
                  <a:lnTo>
                    <a:pt x="6903212" y="0"/>
                  </a:lnTo>
                  <a:cubicBezTo>
                    <a:pt x="7015861" y="0"/>
                    <a:pt x="7107555" y="90170"/>
                    <a:pt x="7107555" y="201930"/>
                  </a:cubicBezTo>
                  <a:lnTo>
                    <a:pt x="7088505" y="201930"/>
                  </a:lnTo>
                  <a:lnTo>
                    <a:pt x="7107555" y="201930"/>
                  </a:lnTo>
                  <a:lnTo>
                    <a:pt x="7107555" y="1860423"/>
                  </a:lnTo>
                  <a:lnTo>
                    <a:pt x="7088505" y="1860423"/>
                  </a:lnTo>
                  <a:lnTo>
                    <a:pt x="7107555" y="1860423"/>
                  </a:lnTo>
                  <a:cubicBezTo>
                    <a:pt x="7107555" y="1972183"/>
                    <a:pt x="7015861" y="2062353"/>
                    <a:pt x="6903212" y="2062353"/>
                  </a:cubicBezTo>
                  <a:lnTo>
                    <a:pt x="6903212" y="2043303"/>
                  </a:lnTo>
                  <a:lnTo>
                    <a:pt x="6903212" y="2062353"/>
                  </a:lnTo>
                  <a:lnTo>
                    <a:pt x="204343" y="2062353"/>
                  </a:lnTo>
                  <a:lnTo>
                    <a:pt x="204343" y="2043303"/>
                  </a:lnTo>
                  <a:lnTo>
                    <a:pt x="204343" y="2062353"/>
                  </a:lnTo>
                  <a:cubicBezTo>
                    <a:pt x="91694" y="2062353"/>
                    <a:pt x="0" y="1972183"/>
                    <a:pt x="0" y="1860423"/>
                  </a:cubicBezTo>
                  <a:lnTo>
                    <a:pt x="0" y="201930"/>
                  </a:lnTo>
                  <a:lnTo>
                    <a:pt x="19050" y="201930"/>
                  </a:lnTo>
                  <a:lnTo>
                    <a:pt x="0" y="201930"/>
                  </a:lnTo>
                  <a:moveTo>
                    <a:pt x="38100" y="201930"/>
                  </a:moveTo>
                  <a:lnTo>
                    <a:pt x="38100" y="1860423"/>
                  </a:lnTo>
                  <a:lnTo>
                    <a:pt x="19050" y="1860423"/>
                  </a:lnTo>
                  <a:lnTo>
                    <a:pt x="38100" y="1860423"/>
                  </a:lnTo>
                  <a:cubicBezTo>
                    <a:pt x="38100" y="1950720"/>
                    <a:pt x="112268" y="2024253"/>
                    <a:pt x="204343" y="2024253"/>
                  </a:cubicBezTo>
                  <a:lnTo>
                    <a:pt x="6903212" y="2024253"/>
                  </a:lnTo>
                  <a:cubicBezTo>
                    <a:pt x="6995287" y="2024253"/>
                    <a:pt x="7069455" y="1950720"/>
                    <a:pt x="7069455" y="1860423"/>
                  </a:cubicBezTo>
                  <a:lnTo>
                    <a:pt x="7069455" y="201930"/>
                  </a:lnTo>
                  <a:cubicBezTo>
                    <a:pt x="7069455" y="111633"/>
                    <a:pt x="6995287" y="38100"/>
                    <a:pt x="6903212" y="38100"/>
                  </a:cubicBezTo>
                  <a:lnTo>
                    <a:pt x="204343" y="38100"/>
                  </a:lnTo>
                  <a:lnTo>
                    <a:pt x="204343" y="19050"/>
                  </a:lnTo>
                  <a:lnTo>
                    <a:pt x="204343" y="38100"/>
                  </a:lnTo>
                  <a:cubicBezTo>
                    <a:pt x="112268" y="38100"/>
                    <a:pt x="38100" y="111633"/>
                    <a:pt x="38100" y="201930"/>
                  </a:cubicBezTo>
                  <a:close/>
                </a:path>
              </a:pathLst>
            </a:custGeom>
            <a:solidFill>
              <a:srgbClr val="E04F00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1964889" y="2650629"/>
            <a:ext cx="114300" cy="1518196"/>
            <a:chOff x="0" y="0"/>
            <a:chExt cx="152400" cy="2024262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52400" cy="2024253"/>
            </a:xfrm>
            <a:custGeom>
              <a:avLst/>
              <a:gdLst/>
              <a:ahLst/>
              <a:cxnLst/>
              <a:rect r="r" b="b" t="t" l="l"/>
              <a:pathLst>
                <a:path h="2024253" w="152400">
                  <a:moveTo>
                    <a:pt x="0" y="76200"/>
                  </a:moveTo>
                  <a:cubicBezTo>
                    <a:pt x="0" y="34163"/>
                    <a:pt x="34163" y="0"/>
                    <a:pt x="76200" y="0"/>
                  </a:cubicBezTo>
                  <a:cubicBezTo>
                    <a:pt x="118237" y="0"/>
                    <a:pt x="152400" y="34163"/>
                    <a:pt x="152400" y="76200"/>
                  </a:cubicBezTo>
                  <a:lnTo>
                    <a:pt x="152400" y="1948053"/>
                  </a:lnTo>
                  <a:cubicBezTo>
                    <a:pt x="152400" y="1990090"/>
                    <a:pt x="118237" y="2024253"/>
                    <a:pt x="76200" y="2024253"/>
                  </a:cubicBezTo>
                  <a:cubicBezTo>
                    <a:pt x="34163" y="2024253"/>
                    <a:pt x="0" y="1990090"/>
                    <a:pt x="0" y="1948053"/>
                  </a:cubicBezTo>
                  <a:close/>
                </a:path>
              </a:pathLst>
            </a:custGeom>
            <a:solidFill>
              <a:srgbClr val="E04F00"/>
            </a:solid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12306151" y="2858541"/>
            <a:ext cx="3504754" cy="3290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37"/>
              </a:lnSpc>
            </a:pPr>
            <a:r>
              <a:rPr lang="en-US" sz="1937" b="true">
                <a:solidFill>
                  <a:srgbClr val="E5E0DF"/>
                </a:solidFill>
                <a:latin typeface="Saira Medium"/>
                <a:ea typeface="Saira Medium"/>
                <a:cs typeface="Saira Medium"/>
                <a:sym typeface="Saira Medium"/>
              </a:rPr>
              <a:t>Reduced Integration Overhead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2306151" y="3239989"/>
            <a:ext cx="4762500" cy="701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9"/>
              </a:lnSpc>
            </a:pPr>
            <a:r>
              <a:rPr lang="en-US" sz="1562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Streamlined APIs and phased adoption ensure seamless implementation with minimal disruption.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4661744" y="4466481"/>
            <a:ext cx="8964514" cy="372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5"/>
              </a:lnSpc>
            </a:pPr>
            <a:r>
              <a:rPr lang="en-US" sz="2312" b="true">
                <a:solidFill>
                  <a:srgbClr val="E04F00"/>
                </a:solidFill>
                <a:latin typeface="Saira Medium"/>
                <a:ea typeface="Saira Medium"/>
                <a:cs typeface="Saira Medium"/>
                <a:sym typeface="Saira Medium"/>
              </a:rPr>
              <a:t>Conservative Annual Benefits (Based on 10–20 Active CSV Feeds)</a:t>
            </a:r>
          </a:p>
        </p:txBody>
      </p:sp>
      <p:grpSp>
        <p:nvGrpSpPr>
          <p:cNvPr name="Group 30" id="30"/>
          <p:cNvGrpSpPr/>
          <p:nvPr/>
        </p:nvGrpSpPr>
        <p:grpSpPr>
          <a:xfrm rot="0">
            <a:off x="977950" y="5121920"/>
            <a:ext cx="3955554" cy="1546771"/>
            <a:chOff x="0" y="0"/>
            <a:chExt cx="5274072" cy="2062362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19050" y="19050"/>
              <a:ext cx="5235956" cy="2024253"/>
            </a:xfrm>
            <a:custGeom>
              <a:avLst/>
              <a:gdLst/>
              <a:ahLst/>
              <a:cxnLst/>
              <a:rect r="r" b="b" t="t" l="l"/>
              <a:pathLst>
                <a:path h="2024253" w="5235956">
                  <a:moveTo>
                    <a:pt x="0" y="238125"/>
                  </a:moveTo>
                  <a:cubicBezTo>
                    <a:pt x="0" y="106680"/>
                    <a:pt x="107823" y="0"/>
                    <a:pt x="240919" y="0"/>
                  </a:cubicBezTo>
                  <a:lnTo>
                    <a:pt x="4995037" y="0"/>
                  </a:lnTo>
                  <a:cubicBezTo>
                    <a:pt x="5128133" y="0"/>
                    <a:pt x="5235956" y="106680"/>
                    <a:pt x="5235956" y="238125"/>
                  </a:cubicBezTo>
                  <a:lnTo>
                    <a:pt x="5235956" y="1786128"/>
                  </a:lnTo>
                  <a:cubicBezTo>
                    <a:pt x="5235956" y="1917700"/>
                    <a:pt x="5128133" y="2024253"/>
                    <a:pt x="4995037" y="2024253"/>
                  </a:cubicBezTo>
                  <a:lnTo>
                    <a:pt x="240919" y="2024253"/>
                  </a:lnTo>
                  <a:cubicBezTo>
                    <a:pt x="107823" y="2024253"/>
                    <a:pt x="0" y="1917573"/>
                    <a:pt x="0" y="1786128"/>
                  </a:cubicBezTo>
                  <a:close/>
                </a:path>
              </a:pathLst>
            </a:custGeom>
            <a:solidFill>
              <a:srgbClr val="030303">
                <a:alpha val="56078"/>
              </a:srgbClr>
            </a:solidFill>
          </p:spPr>
        </p:sp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5274056" cy="2062353"/>
            </a:xfrm>
            <a:custGeom>
              <a:avLst/>
              <a:gdLst/>
              <a:ahLst/>
              <a:cxnLst/>
              <a:rect r="r" b="b" t="t" l="l"/>
              <a:pathLst>
                <a:path h="2062353" w="5274056">
                  <a:moveTo>
                    <a:pt x="0" y="257175"/>
                  </a:moveTo>
                  <a:cubicBezTo>
                    <a:pt x="0" y="114935"/>
                    <a:pt x="116586" y="0"/>
                    <a:pt x="259969" y="0"/>
                  </a:cubicBezTo>
                  <a:lnTo>
                    <a:pt x="5014087" y="0"/>
                  </a:lnTo>
                  <a:lnTo>
                    <a:pt x="5014087" y="19050"/>
                  </a:lnTo>
                  <a:lnTo>
                    <a:pt x="5014087" y="0"/>
                  </a:lnTo>
                  <a:cubicBezTo>
                    <a:pt x="5157470" y="0"/>
                    <a:pt x="5274056" y="114935"/>
                    <a:pt x="5274056" y="257175"/>
                  </a:cubicBezTo>
                  <a:lnTo>
                    <a:pt x="5255006" y="257175"/>
                  </a:lnTo>
                  <a:lnTo>
                    <a:pt x="5274056" y="257175"/>
                  </a:lnTo>
                  <a:lnTo>
                    <a:pt x="5274056" y="1805178"/>
                  </a:lnTo>
                  <a:lnTo>
                    <a:pt x="5255006" y="1805178"/>
                  </a:lnTo>
                  <a:lnTo>
                    <a:pt x="5274056" y="1805178"/>
                  </a:lnTo>
                  <a:cubicBezTo>
                    <a:pt x="5274056" y="1947418"/>
                    <a:pt x="5157470" y="2062353"/>
                    <a:pt x="5014087" y="2062353"/>
                  </a:cubicBezTo>
                  <a:lnTo>
                    <a:pt x="5014087" y="2043303"/>
                  </a:lnTo>
                  <a:lnTo>
                    <a:pt x="5014087" y="2062353"/>
                  </a:lnTo>
                  <a:lnTo>
                    <a:pt x="259969" y="2062353"/>
                  </a:lnTo>
                  <a:lnTo>
                    <a:pt x="259969" y="2043303"/>
                  </a:lnTo>
                  <a:lnTo>
                    <a:pt x="259969" y="2062353"/>
                  </a:lnTo>
                  <a:cubicBezTo>
                    <a:pt x="116586" y="2062353"/>
                    <a:pt x="0" y="1947418"/>
                    <a:pt x="0" y="1805178"/>
                  </a:cubicBezTo>
                  <a:lnTo>
                    <a:pt x="0" y="257175"/>
                  </a:lnTo>
                  <a:lnTo>
                    <a:pt x="19050" y="257175"/>
                  </a:lnTo>
                  <a:lnTo>
                    <a:pt x="0" y="257175"/>
                  </a:lnTo>
                  <a:moveTo>
                    <a:pt x="38100" y="257175"/>
                  </a:moveTo>
                  <a:lnTo>
                    <a:pt x="38100" y="1805178"/>
                  </a:lnTo>
                  <a:lnTo>
                    <a:pt x="19050" y="1805178"/>
                  </a:lnTo>
                  <a:lnTo>
                    <a:pt x="38100" y="1805178"/>
                  </a:lnTo>
                  <a:cubicBezTo>
                    <a:pt x="38100" y="1925955"/>
                    <a:pt x="137160" y="2024253"/>
                    <a:pt x="259969" y="2024253"/>
                  </a:cubicBezTo>
                  <a:lnTo>
                    <a:pt x="5014087" y="2024253"/>
                  </a:lnTo>
                  <a:cubicBezTo>
                    <a:pt x="5136769" y="2024253"/>
                    <a:pt x="5235956" y="1925955"/>
                    <a:pt x="5235956" y="1805178"/>
                  </a:cubicBezTo>
                  <a:lnTo>
                    <a:pt x="5235956" y="257175"/>
                  </a:lnTo>
                  <a:cubicBezTo>
                    <a:pt x="5235956" y="136398"/>
                    <a:pt x="5136896" y="38100"/>
                    <a:pt x="5014087" y="38100"/>
                  </a:cubicBezTo>
                  <a:lnTo>
                    <a:pt x="259969" y="38100"/>
                  </a:lnTo>
                  <a:lnTo>
                    <a:pt x="259969" y="19050"/>
                  </a:lnTo>
                  <a:lnTo>
                    <a:pt x="259969" y="38100"/>
                  </a:lnTo>
                  <a:cubicBezTo>
                    <a:pt x="137160" y="38100"/>
                    <a:pt x="38100" y="136398"/>
                    <a:pt x="38100" y="257175"/>
                  </a:cubicBezTo>
                  <a:close/>
                </a:path>
              </a:pathLst>
            </a:custGeom>
            <a:solidFill>
              <a:srgbClr val="E04F00"/>
            </a:solid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1715244" y="5344120"/>
            <a:ext cx="2480816" cy="3290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37"/>
              </a:lnSpc>
            </a:pPr>
            <a:r>
              <a:rPr lang="en-US" sz="1937" b="true">
                <a:solidFill>
                  <a:srgbClr val="E5E0DF"/>
                </a:solidFill>
                <a:latin typeface="Saira Medium"/>
                <a:ea typeface="Saira Medium"/>
                <a:cs typeface="Saira Medium"/>
                <a:sym typeface="Saira Medium"/>
              </a:rPr>
              <a:t>Analyst Time Savings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219200" y="5725566"/>
            <a:ext cx="3473054" cy="701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99"/>
              </a:lnSpc>
            </a:pPr>
            <a:r>
              <a:rPr lang="en-US" sz="1562">
                <a:solidFill>
                  <a:srgbClr val="E04F00"/>
                </a:solidFill>
                <a:latin typeface="Roboto"/>
                <a:ea typeface="Roboto"/>
                <a:cs typeface="Roboto"/>
                <a:sym typeface="Roboto"/>
              </a:rPr>
              <a:t>1-2 hrs/week/analyst</a:t>
            </a:r>
            <a:r>
              <a:rPr lang="en-US" sz="1562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 through enhanced semantic search context.</a:t>
            </a:r>
          </a:p>
        </p:txBody>
      </p:sp>
      <p:grpSp>
        <p:nvGrpSpPr>
          <p:cNvPr name="Group 35" id="35"/>
          <p:cNvGrpSpPr/>
          <p:nvPr/>
        </p:nvGrpSpPr>
        <p:grpSpPr>
          <a:xfrm rot="0">
            <a:off x="5103316" y="5121920"/>
            <a:ext cx="3955702" cy="1546771"/>
            <a:chOff x="0" y="0"/>
            <a:chExt cx="5274270" cy="2062362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19050" y="19050"/>
              <a:ext cx="5236210" cy="2024253"/>
            </a:xfrm>
            <a:custGeom>
              <a:avLst/>
              <a:gdLst/>
              <a:ahLst/>
              <a:cxnLst/>
              <a:rect r="r" b="b" t="t" l="l"/>
              <a:pathLst>
                <a:path h="2024253" w="5236210">
                  <a:moveTo>
                    <a:pt x="0" y="238125"/>
                  </a:moveTo>
                  <a:cubicBezTo>
                    <a:pt x="0" y="106680"/>
                    <a:pt x="107823" y="0"/>
                    <a:pt x="240919" y="0"/>
                  </a:cubicBezTo>
                  <a:lnTo>
                    <a:pt x="4995291" y="0"/>
                  </a:lnTo>
                  <a:cubicBezTo>
                    <a:pt x="5128387" y="0"/>
                    <a:pt x="5236210" y="106680"/>
                    <a:pt x="5236210" y="238125"/>
                  </a:cubicBezTo>
                  <a:lnTo>
                    <a:pt x="5236210" y="1786128"/>
                  </a:lnTo>
                  <a:cubicBezTo>
                    <a:pt x="5236210" y="1917700"/>
                    <a:pt x="5128387" y="2024253"/>
                    <a:pt x="4995291" y="2024253"/>
                  </a:cubicBezTo>
                  <a:lnTo>
                    <a:pt x="240919" y="2024253"/>
                  </a:lnTo>
                  <a:cubicBezTo>
                    <a:pt x="107823" y="2024253"/>
                    <a:pt x="0" y="1917573"/>
                    <a:pt x="0" y="1786128"/>
                  </a:cubicBezTo>
                  <a:close/>
                </a:path>
              </a:pathLst>
            </a:custGeom>
            <a:solidFill>
              <a:srgbClr val="030303">
                <a:alpha val="56078"/>
              </a:srgbClr>
            </a:solidFill>
          </p:spPr>
        </p:sp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5274310" cy="2062353"/>
            </a:xfrm>
            <a:custGeom>
              <a:avLst/>
              <a:gdLst/>
              <a:ahLst/>
              <a:cxnLst/>
              <a:rect r="r" b="b" t="t" l="l"/>
              <a:pathLst>
                <a:path h="2062353" w="5274310">
                  <a:moveTo>
                    <a:pt x="0" y="257175"/>
                  </a:moveTo>
                  <a:cubicBezTo>
                    <a:pt x="0" y="114935"/>
                    <a:pt x="116586" y="0"/>
                    <a:pt x="259969" y="0"/>
                  </a:cubicBezTo>
                  <a:lnTo>
                    <a:pt x="5014341" y="0"/>
                  </a:lnTo>
                  <a:lnTo>
                    <a:pt x="5014341" y="19050"/>
                  </a:lnTo>
                  <a:lnTo>
                    <a:pt x="5014341" y="0"/>
                  </a:lnTo>
                  <a:cubicBezTo>
                    <a:pt x="5157724" y="0"/>
                    <a:pt x="5274310" y="114935"/>
                    <a:pt x="5274310" y="257175"/>
                  </a:cubicBezTo>
                  <a:lnTo>
                    <a:pt x="5255260" y="257175"/>
                  </a:lnTo>
                  <a:lnTo>
                    <a:pt x="5274310" y="257175"/>
                  </a:lnTo>
                  <a:lnTo>
                    <a:pt x="5274310" y="1805178"/>
                  </a:lnTo>
                  <a:lnTo>
                    <a:pt x="5255260" y="1805178"/>
                  </a:lnTo>
                  <a:lnTo>
                    <a:pt x="5274310" y="1805178"/>
                  </a:lnTo>
                  <a:cubicBezTo>
                    <a:pt x="5274310" y="1947418"/>
                    <a:pt x="5157724" y="2062353"/>
                    <a:pt x="5014341" y="2062353"/>
                  </a:cubicBezTo>
                  <a:lnTo>
                    <a:pt x="5014341" y="2043303"/>
                  </a:lnTo>
                  <a:lnTo>
                    <a:pt x="5014341" y="2062353"/>
                  </a:lnTo>
                  <a:lnTo>
                    <a:pt x="259969" y="2062353"/>
                  </a:lnTo>
                  <a:lnTo>
                    <a:pt x="259969" y="2043303"/>
                  </a:lnTo>
                  <a:lnTo>
                    <a:pt x="259969" y="2062353"/>
                  </a:lnTo>
                  <a:cubicBezTo>
                    <a:pt x="116586" y="2062353"/>
                    <a:pt x="0" y="1947418"/>
                    <a:pt x="0" y="1805178"/>
                  </a:cubicBezTo>
                  <a:lnTo>
                    <a:pt x="0" y="257175"/>
                  </a:lnTo>
                  <a:lnTo>
                    <a:pt x="19050" y="257175"/>
                  </a:lnTo>
                  <a:lnTo>
                    <a:pt x="0" y="257175"/>
                  </a:lnTo>
                  <a:moveTo>
                    <a:pt x="38100" y="257175"/>
                  </a:moveTo>
                  <a:lnTo>
                    <a:pt x="38100" y="1805178"/>
                  </a:lnTo>
                  <a:lnTo>
                    <a:pt x="19050" y="1805178"/>
                  </a:lnTo>
                  <a:lnTo>
                    <a:pt x="38100" y="1805178"/>
                  </a:lnTo>
                  <a:cubicBezTo>
                    <a:pt x="38100" y="1925955"/>
                    <a:pt x="137160" y="2024253"/>
                    <a:pt x="259969" y="2024253"/>
                  </a:cubicBezTo>
                  <a:lnTo>
                    <a:pt x="5014341" y="2024253"/>
                  </a:lnTo>
                  <a:cubicBezTo>
                    <a:pt x="5137023" y="2024253"/>
                    <a:pt x="5236210" y="1925955"/>
                    <a:pt x="5236210" y="1805178"/>
                  </a:cubicBezTo>
                  <a:lnTo>
                    <a:pt x="5236210" y="257175"/>
                  </a:lnTo>
                  <a:cubicBezTo>
                    <a:pt x="5236210" y="136398"/>
                    <a:pt x="5137150" y="38100"/>
                    <a:pt x="5014341" y="38100"/>
                  </a:cubicBezTo>
                  <a:lnTo>
                    <a:pt x="259969" y="38100"/>
                  </a:lnTo>
                  <a:lnTo>
                    <a:pt x="259969" y="19050"/>
                  </a:lnTo>
                  <a:lnTo>
                    <a:pt x="259969" y="38100"/>
                  </a:lnTo>
                  <a:cubicBezTo>
                    <a:pt x="137160" y="38100"/>
                    <a:pt x="38100" y="136398"/>
                    <a:pt x="38100" y="257175"/>
                  </a:cubicBezTo>
                  <a:close/>
                </a:path>
              </a:pathLst>
            </a:custGeom>
            <a:solidFill>
              <a:srgbClr val="E04F00"/>
            </a:solidFill>
          </p:spPr>
        </p:sp>
      </p:grpSp>
      <p:sp>
        <p:nvSpPr>
          <p:cNvPr name="TextBox 38" id="38"/>
          <p:cNvSpPr txBox="true"/>
          <p:nvPr/>
        </p:nvSpPr>
        <p:spPr>
          <a:xfrm rot="0">
            <a:off x="5771406" y="5344120"/>
            <a:ext cx="2619375" cy="3290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37"/>
              </a:lnSpc>
            </a:pPr>
            <a:r>
              <a:rPr lang="en-US" sz="1937" b="true">
                <a:solidFill>
                  <a:srgbClr val="E5E0DF"/>
                </a:solidFill>
                <a:latin typeface="Saira Medium"/>
                <a:ea typeface="Saira Medium"/>
                <a:cs typeface="Saira Medium"/>
                <a:sym typeface="Saira Medium"/>
              </a:rPr>
              <a:t>Engineer Time Savings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5344566" y="5725566"/>
            <a:ext cx="3473202" cy="701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99"/>
              </a:lnSpc>
            </a:pPr>
            <a:r>
              <a:rPr lang="en-US" sz="1562">
                <a:solidFill>
                  <a:srgbClr val="E04F00"/>
                </a:solidFill>
                <a:latin typeface="Roboto"/>
                <a:ea typeface="Roboto"/>
                <a:cs typeface="Roboto"/>
                <a:sym typeface="Roboto"/>
              </a:rPr>
              <a:t>1-2 hrs/week/engineer</a:t>
            </a:r>
            <a:r>
              <a:rPr lang="en-US" sz="1562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 by significantly reducing reprocessing needs.</a:t>
            </a:r>
          </a:p>
        </p:txBody>
      </p:sp>
      <p:grpSp>
        <p:nvGrpSpPr>
          <p:cNvPr name="Group 40" id="40"/>
          <p:cNvGrpSpPr/>
          <p:nvPr/>
        </p:nvGrpSpPr>
        <p:grpSpPr>
          <a:xfrm rot="0">
            <a:off x="9228832" y="5121920"/>
            <a:ext cx="3955702" cy="1546771"/>
            <a:chOff x="0" y="0"/>
            <a:chExt cx="5274270" cy="2062362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19050" y="19050"/>
              <a:ext cx="5236210" cy="2024253"/>
            </a:xfrm>
            <a:custGeom>
              <a:avLst/>
              <a:gdLst/>
              <a:ahLst/>
              <a:cxnLst/>
              <a:rect r="r" b="b" t="t" l="l"/>
              <a:pathLst>
                <a:path h="2024253" w="5236210">
                  <a:moveTo>
                    <a:pt x="0" y="238125"/>
                  </a:moveTo>
                  <a:cubicBezTo>
                    <a:pt x="0" y="106680"/>
                    <a:pt x="107823" y="0"/>
                    <a:pt x="240919" y="0"/>
                  </a:cubicBezTo>
                  <a:lnTo>
                    <a:pt x="4995291" y="0"/>
                  </a:lnTo>
                  <a:cubicBezTo>
                    <a:pt x="5128387" y="0"/>
                    <a:pt x="5236210" y="106680"/>
                    <a:pt x="5236210" y="238125"/>
                  </a:cubicBezTo>
                  <a:lnTo>
                    <a:pt x="5236210" y="1786128"/>
                  </a:lnTo>
                  <a:cubicBezTo>
                    <a:pt x="5236210" y="1917700"/>
                    <a:pt x="5128387" y="2024253"/>
                    <a:pt x="4995291" y="2024253"/>
                  </a:cubicBezTo>
                  <a:lnTo>
                    <a:pt x="240919" y="2024253"/>
                  </a:lnTo>
                  <a:cubicBezTo>
                    <a:pt x="107823" y="2024253"/>
                    <a:pt x="0" y="1917573"/>
                    <a:pt x="0" y="1786128"/>
                  </a:cubicBezTo>
                  <a:close/>
                </a:path>
              </a:pathLst>
            </a:custGeom>
            <a:solidFill>
              <a:srgbClr val="030303">
                <a:alpha val="56078"/>
              </a:srgbClr>
            </a:solidFill>
          </p:spPr>
        </p:sp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5274310" cy="2062353"/>
            </a:xfrm>
            <a:custGeom>
              <a:avLst/>
              <a:gdLst/>
              <a:ahLst/>
              <a:cxnLst/>
              <a:rect r="r" b="b" t="t" l="l"/>
              <a:pathLst>
                <a:path h="2062353" w="5274310">
                  <a:moveTo>
                    <a:pt x="0" y="257175"/>
                  </a:moveTo>
                  <a:cubicBezTo>
                    <a:pt x="0" y="114935"/>
                    <a:pt x="116586" y="0"/>
                    <a:pt x="259969" y="0"/>
                  </a:cubicBezTo>
                  <a:lnTo>
                    <a:pt x="5014341" y="0"/>
                  </a:lnTo>
                  <a:lnTo>
                    <a:pt x="5014341" y="19050"/>
                  </a:lnTo>
                  <a:lnTo>
                    <a:pt x="5014341" y="0"/>
                  </a:lnTo>
                  <a:cubicBezTo>
                    <a:pt x="5157724" y="0"/>
                    <a:pt x="5274310" y="114935"/>
                    <a:pt x="5274310" y="257175"/>
                  </a:cubicBezTo>
                  <a:lnTo>
                    <a:pt x="5255260" y="257175"/>
                  </a:lnTo>
                  <a:lnTo>
                    <a:pt x="5274310" y="257175"/>
                  </a:lnTo>
                  <a:lnTo>
                    <a:pt x="5274310" y="1805178"/>
                  </a:lnTo>
                  <a:lnTo>
                    <a:pt x="5255260" y="1805178"/>
                  </a:lnTo>
                  <a:lnTo>
                    <a:pt x="5274310" y="1805178"/>
                  </a:lnTo>
                  <a:cubicBezTo>
                    <a:pt x="5274310" y="1947418"/>
                    <a:pt x="5157724" y="2062353"/>
                    <a:pt x="5014341" y="2062353"/>
                  </a:cubicBezTo>
                  <a:lnTo>
                    <a:pt x="5014341" y="2043303"/>
                  </a:lnTo>
                  <a:lnTo>
                    <a:pt x="5014341" y="2062353"/>
                  </a:lnTo>
                  <a:lnTo>
                    <a:pt x="259969" y="2062353"/>
                  </a:lnTo>
                  <a:lnTo>
                    <a:pt x="259969" y="2043303"/>
                  </a:lnTo>
                  <a:lnTo>
                    <a:pt x="259969" y="2062353"/>
                  </a:lnTo>
                  <a:cubicBezTo>
                    <a:pt x="116586" y="2062353"/>
                    <a:pt x="0" y="1947418"/>
                    <a:pt x="0" y="1805178"/>
                  </a:cubicBezTo>
                  <a:lnTo>
                    <a:pt x="0" y="257175"/>
                  </a:lnTo>
                  <a:lnTo>
                    <a:pt x="19050" y="257175"/>
                  </a:lnTo>
                  <a:lnTo>
                    <a:pt x="0" y="257175"/>
                  </a:lnTo>
                  <a:moveTo>
                    <a:pt x="38100" y="257175"/>
                  </a:moveTo>
                  <a:lnTo>
                    <a:pt x="38100" y="1805178"/>
                  </a:lnTo>
                  <a:lnTo>
                    <a:pt x="19050" y="1805178"/>
                  </a:lnTo>
                  <a:lnTo>
                    <a:pt x="38100" y="1805178"/>
                  </a:lnTo>
                  <a:cubicBezTo>
                    <a:pt x="38100" y="1925955"/>
                    <a:pt x="137160" y="2024253"/>
                    <a:pt x="259969" y="2024253"/>
                  </a:cubicBezTo>
                  <a:lnTo>
                    <a:pt x="5014341" y="2024253"/>
                  </a:lnTo>
                  <a:cubicBezTo>
                    <a:pt x="5137023" y="2024253"/>
                    <a:pt x="5236210" y="1925955"/>
                    <a:pt x="5236210" y="1805178"/>
                  </a:cubicBezTo>
                  <a:lnTo>
                    <a:pt x="5236210" y="257175"/>
                  </a:lnTo>
                  <a:cubicBezTo>
                    <a:pt x="5236210" y="136398"/>
                    <a:pt x="5137150" y="38100"/>
                    <a:pt x="5014341" y="38100"/>
                  </a:cubicBezTo>
                  <a:lnTo>
                    <a:pt x="259969" y="38100"/>
                  </a:lnTo>
                  <a:lnTo>
                    <a:pt x="259969" y="19050"/>
                  </a:lnTo>
                  <a:lnTo>
                    <a:pt x="259969" y="38100"/>
                  </a:lnTo>
                  <a:cubicBezTo>
                    <a:pt x="137160" y="38100"/>
                    <a:pt x="38100" y="136398"/>
                    <a:pt x="38100" y="257175"/>
                  </a:cubicBezTo>
                  <a:close/>
                </a:path>
              </a:pathLst>
            </a:custGeom>
            <a:solidFill>
              <a:srgbClr val="E04F00"/>
            </a:solidFill>
          </p:spPr>
        </p:sp>
      </p:grpSp>
      <p:sp>
        <p:nvSpPr>
          <p:cNvPr name="TextBox 43" id="43"/>
          <p:cNvSpPr txBox="true"/>
          <p:nvPr/>
        </p:nvSpPr>
        <p:spPr>
          <a:xfrm rot="0">
            <a:off x="9925794" y="5344120"/>
            <a:ext cx="2561630" cy="3290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37"/>
              </a:lnSpc>
            </a:pPr>
            <a:r>
              <a:rPr lang="en-US" sz="1937" b="true">
                <a:solidFill>
                  <a:srgbClr val="E5E0DF"/>
                </a:solidFill>
                <a:latin typeface="Saira Medium"/>
                <a:ea typeface="Saira Medium"/>
                <a:cs typeface="Saira Medium"/>
                <a:sym typeface="Saira Medium"/>
              </a:rPr>
              <a:t>Compute Optimization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9470082" y="5725566"/>
            <a:ext cx="3473202" cy="701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99"/>
              </a:lnSpc>
            </a:pPr>
            <a:r>
              <a:rPr lang="en-US" sz="1562">
                <a:solidFill>
                  <a:srgbClr val="E04F00"/>
                </a:solidFill>
                <a:latin typeface="Roboto"/>
                <a:ea typeface="Roboto"/>
                <a:cs typeface="Roboto"/>
                <a:sym typeface="Roboto"/>
              </a:rPr>
              <a:t>10-20% reduction</a:t>
            </a:r>
            <a:r>
              <a:rPr lang="en-US" sz="1562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 in runtime costs from efficient chunking and stable defaults.</a:t>
            </a:r>
          </a:p>
        </p:txBody>
      </p:sp>
      <p:grpSp>
        <p:nvGrpSpPr>
          <p:cNvPr name="Group 45" id="45"/>
          <p:cNvGrpSpPr/>
          <p:nvPr/>
        </p:nvGrpSpPr>
        <p:grpSpPr>
          <a:xfrm rot="0">
            <a:off x="13354347" y="5121920"/>
            <a:ext cx="3955702" cy="1546771"/>
            <a:chOff x="0" y="0"/>
            <a:chExt cx="5274270" cy="2062362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19050" y="19050"/>
              <a:ext cx="5236210" cy="2024253"/>
            </a:xfrm>
            <a:custGeom>
              <a:avLst/>
              <a:gdLst/>
              <a:ahLst/>
              <a:cxnLst/>
              <a:rect r="r" b="b" t="t" l="l"/>
              <a:pathLst>
                <a:path h="2024253" w="5236210">
                  <a:moveTo>
                    <a:pt x="0" y="238125"/>
                  </a:moveTo>
                  <a:cubicBezTo>
                    <a:pt x="0" y="106680"/>
                    <a:pt x="107823" y="0"/>
                    <a:pt x="240919" y="0"/>
                  </a:cubicBezTo>
                  <a:lnTo>
                    <a:pt x="4995291" y="0"/>
                  </a:lnTo>
                  <a:cubicBezTo>
                    <a:pt x="5128387" y="0"/>
                    <a:pt x="5236210" y="106680"/>
                    <a:pt x="5236210" y="238125"/>
                  </a:cubicBezTo>
                  <a:lnTo>
                    <a:pt x="5236210" y="1786128"/>
                  </a:lnTo>
                  <a:cubicBezTo>
                    <a:pt x="5236210" y="1917700"/>
                    <a:pt x="5128387" y="2024253"/>
                    <a:pt x="4995291" y="2024253"/>
                  </a:cubicBezTo>
                  <a:lnTo>
                    <a:pt x="240919" y="2024253"/>
                  </a:lnTo>
                  <a:cubicBezTo>
                    <a:pt x="107823" y="2024253"/>
                    <a:pt x="0" y="1917573"/>
                    <a:pt x="0" y="1786128"/>
                  </a:cubicBezTo>
                  <a:close/>
                </a:path>
              </a:pathLst>
            </a:custGeom>
            <a:solidFill>
              <a:srgbClr val="030303">
                <a:alpha val="56078"/>
              </a:srgbClr>
            </a:solidFill>
          </p:spPr>
        </p:sp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5274310" cy="2062353"/>
            </a:xfrm>
            <a:custGeom>
              <a:avLst/>
              <a:gdLst/>
              <a:ahLst/>
              <a:cxnLst/>
              <a:rect r="r" b="b" t="t" l="l"/>
              <a:pathLst>
                <a:path h="2062353" w="5274310">
                  <a:moveTo>
                    <a:pt x="0" y="257175"/>
                  </a:moveTo>
                  <a:cubicBezTo>
                    <a:pt x="0" y="114935"/>
                    <a:pt x="116586" y="0"/>
                    <a:pt x="259969" y="0"/>
                  </a:cubicBezTo>
                  <a:lnTo>
                    <a:pt x="5014341" y="0"/>
                  </a:lnTo>
                  <a:lnTo>
                    <a:pt x="5014341" y="19050"/>
                  </a:lnTo>
                  <a:lnTo>
                    <a:pt x="5014341" y="0"/>
                  </a:lnTo>
                  <a:cubicBezTo>
                    <a:pt x="5157724" y="0"/>
                    <a:pt x="5274310" y="114935"/>
                    <a:pt x="5274310" y="257175"/>
                  </a:cubicBezTo>
                  <a:lnTo>
                    <a:pt x="5255260" y="257175"/>
                  </a:lnTo>
                  <a:lnTo>
                    <a:pt x="5274310" y="257175"/>
                  </a:lnTo>
                  <a:lnTo>
                    <a:pt x="5274310" y="1805178"/>
                  </a:lnTo>
                  <a:lnTo>
                    <a:pt x="5255260" y="1805178"/>
                  </a:lnTo>
                  <a:lnTo>
                    <a:pt x="5274310" y="1805178"/>
                  </a:lnTo>
                  <a:cubicBezTo>
                    <a:pt x="5274310" y="1947418"/>
                    <a:pt x="5157724" y="2062353"/>
                    <a:pt x="5014341" y="2062353"/>
                  </a:cubicBezTo>
                  <a:lnTo>
                    <a:pt x="5014341" y="2043303"/>
                  </a:lnTo>
                  <a:lnTo>
                    <a:pt x="5014341" y="2062353"/>
                  </a:lnTo>
                  <a:lnTo>
                    <a:pt x="259969" y="2062353"/>
                  </a:lnTo>
                  <a:lnTo>
                    <a:pt x="259969" y="2043303"/>
                  </a:lnTo>
                  <a:lnTo>
                    <a:pt x="259969" y="2062353"/>
                  </a:lnTo>
                  <a:cubicBezTo>
                    <a:pt x="116586" y="2062353"/>
                    <a:pt x="0" y="1947418"/>
                    <a:pt x="0" y="1805178"/>
                  </a:cubicBezTo>
                  <a:lnTo>
                    <a:pt x="0" y="257175"/>
                  </a:lnTo>
                  <a:lnTo>
                    <a:pt x="19050" y="257175"/>
                  </a:lnTo>
                  <a:lnTo>
                    <a:pt x="0" y="257175"/>
                  </a:lnTo>
                  <a:moveTo>
                    <a:pt x="38100" y="257175"/>
                  </a:moveTo>
                  <a:lnTo>
                    <a:pt x="38100" y="1805178"/>
                  </a:lnTo>
                  <a:lnTo>
                    <a:pt x="19050" y="1805178"/>
                  </a:lnTo>
                  <a:lnTo>
                    <a:pt x="38100" y="1805178"/>
                  </a:lnTo>
                  <a:cubicBezTo>
                    <a:pt x="38100" y="1925955"/>
                    <a:pt x="137160" y="2024253"/>
                    <a:pt x="259969" y="2024253"/>
                  </a:cubicBezTo>
                  <a:lnTo>
                    <a:pt x="5014341" y="2024253"/>
                  </a:lnTo>
                  <a:cubicBezTo>
                    <a:pt x="5137023" y="2024253"/>
                    <a:pt x="5236210" y="1925955"/>
                    <a:pt x="5236210" y="1805178"/>
                  </a:cubicBezTo>
                  <a:lnTo>
                    <a:pt x="5236210" y="257175"/>
                  </a:lnTo>
                  <a:cubicBezTo>
                    <a:pt x="5236210" y="136398"/>
                    <a:pt x="5137150" y="38100"/>
                    <a:pt x="5014341" y="38100"/>
                  </a:cubicBezTo>
                  <a:lnTo>
                    <a:pt x="259969" y="38100"/>
                  </a:lnTo>
                  <a:lnTo>
                    <a:pt x="259969" y="19050"/>
                  </a:lnTo>
                  <a:lnTo>
                    <a:pt x="259969" y="38100"/>
                  </a:lnTo>
                  <a:cubicBezTo>
                    <a:pt x="137160" y="38100"/>
                    <a:pt x="38100" y="136398"/>
                    <a:pt x="38100" y="257175"/>
                  </a:cubicBezTo>
                  <a:close/>
                </a:path>
              </a:pathLst>
            </a:custGeom>
            <a:solidFill>
              <a:srgbClr val="E04F00"/>
            </a:solidFill>
          </p:spPr>
        </p:sp>
      </p:grpSp>
      <p:sp>
        <p:nvSpPr>
          <p:cNvPr name="TextBox 48" id="48"/>
          <p:cNvSpPr txBox="true"/>
          <p:nvPr/>
        </p:nvSpPr>
        <p:spPr>
          <a:xfrm rot="0">
            <a:off x="14091791" y="5344120"/>
            <a:ext cx="2480816" cy="3290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37"/>
              </a:lnSpc>
            </a:pPr>
            <a:r>
              <a:rPr lang="en-US" sz="1937" b="true">
                <a:solidFill>
                  <a:srgbClr val="E5E0DF"/>
                </a:solidFill>
                <a:latin typeface="Saira Medium"/>
                <a:ea typeface="Saira Medium"/>
                <a:cs typeface="Saira Medium"/>
                <a:sym typeface="Saira Medium"/>
              </a:rPr>
              <a:t>Total Annual Savings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13595598" y="5725566"/>
            <a:ext cx="3473202" cy="701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99"/>
              </a:lnSpc>
            </a:pPr>
            <a:r>
              <a:rPr lang="en-US" sz="1562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Combined financial impact from all efficiency gains in Year 1.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992238" y="7076034"/>
            <a:ext cx="3106340" cy="372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5"/>
              </a:lnSpc>
            </a:pPr>
            <a:r>
              <a:rPr lang="en-US" sz="2312" b="true">
                <a:solidFill>
                  <a:srgbClr val="FFFFFF"/>
                </a:solidFill>
                <a:latin typeface="Saira Medium"/>
                <a:ea typeface="Saira Medium"/>
                <a:cs typeface="Saira Medium"/>
                <a:sym typeface="Saira Medium"/>
              </a:rPr>
              <a:t>Investment &amp; Payback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992238" y="7579816"/>
            <a:ext cx="7909769" cy="384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35645" indent="-117822" lvl="1">
              <a:lnSpc>
                <a:spcPts val="2499"/>
              </a:lnSpc>
              <a:buFont typeface="Arial"/>
              <a:buChar char="•"/>
            </a:pPr>
            <a:r>
              <a:rPr lang="en-US" sz="1562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Year-1 Cost: </a:t>
            </a:r>
            <a:r>
              <a:rPr lang="en-US" sz="1562">
                <a:solidFill>
                  <a:srgbClr val="E04F00"/>
                </a:solidFill>
                <a:latin typeface="Roboto"/>
                <a:ea typeface="Roboto"/>
                <a:cs typeface="Roboto"/>
                <a:sym typeface="Roboto"/>
              </a:rPr>
              <a:t>$22–33k</a:t>
            </a:r>
            <a:r>
              <a:rPr lang="en-US" sz="1562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 (adoption + tuning)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992238" y="7966770"/>
            <a:ext cx="7909769" cy="384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35645" indent="-117822" lvl="1">
              <a:lnSpc>
                <a:spcPts val="2499"/>
              </a:lnSpc>
              <a:buFont typeface="Arial"/>
              <a:buChar char="•"/>
            </a:pPr>
            <a:r>
              <a:rPr lang="en-US" b="true" sz="1562">
                <a:solidFill>
                  <a:srgbClr val="E5E0DF"/>
                </a:solidFill>
                <a:latin typeface="Roboto Bold"/>
                <a:ea typeface="Roboto Bold"/>
                <a:cs typeface="Roboto Bold"/>
                <a:sym typeface="Roboto Bold"/>
              </a:rPr>
              <a:t>Year-1 Net Benefit: </a:t>
            </a:r>
            <a:r>
              <a:rPr lang="en-US" b="true" sz="1562">
                <a:solidFill>
                  <a:srgbClr val="E04F00"/>
                </a:solidFill>
                <a:latin typeface="Roboto Bold"/>
                <a:ea typeface="Roboto Bold"/>
                <a:cs typeface="Roboto Bold"/>
                <a:sym typeface="Roboto Bold"/>
              </a:rPr>
              <a:t>~$36–47k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992238" y="8353723"/>
            <a:ext cx="7909769" cy="384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35645" indent="-117822" lvl="1">
              <a:lnSpc>
                <a:spcPts val="2499"/>
              </a:lnSpc>
              <a:buFont typeface="Arial"/>
              <a:buChar char="•"/>
            </a:pPr>
            <a:r>
              <a:rPr lang="en-US" b="true" sz="1562">
                <a:solidFill>
                  <a:srgbClr val="E5E0DF"/>
                </a:solidFill>
                <a:latin typeface="Roboto Bold"/>
                <a:ea typeface="Roboto Bold"/>
                <a:cs typeface="Roboto Bold"/>
                <a:sym typeface="Roboto Bold"/>
              </a:rPr>
              <a:t>Payback Period: </a:t>
            </a:r>
            <a:r>
              <a:rPr lang="en-US" b="true" sz="1562">
                <a:solidFill>
                  <a:srgbClr val="E04F00"/>
                </a:solidFill>
                <a:latin typeface="Roboto Bold"/>
                <a:ea typeface="Roboto Bold"/>
                <a:cs typeface="Roboto Bold"/>
                <a:sym typeface="Roboto Bold"/>
              </a:rPr>
              <a:t>3–6 Months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992238" y="8740676"/>
            <a:ext cx="7909769" cy="384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35645" indent="-117822" lvl="1">
              <a:lnSpc>
                <a:spcPts val="2499"/>
              </a:lnSpc>
              <a:buFont typeface="Arial"/>
              <a:buChar char="•"/>
            </a:pPr>
            <a:r>
              <a:rPr lang="en-US" sz="1562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Year-2+ Benefits: Consistent </a:t>
            </a:r>
            <a:r>
              <a:rPr lang="en-US" sz="1562">
                <a:solidFill>
                  <a:srgbClr val="E04F00"/>
                </a:solidFill>
                <a:latin typeface="Roboto"/>
                <a:ea typeface="Roboto"/>
                <a:cs typeface="Roboto"/>
                <a:sym typeface="Roboto"/>
              </a:rPr>
              <a:t>~$60–70k/year</a:t>
            </a:r>
            <a:r>
              <a:rPr lang="en-US" sz="1562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 with minimal upkeep.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9395520" y="7076034"/>
            <a:ext cx="2977009" cy="372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5"/>
              </a:lnSpc>
            </a:pPr>
            <a:r>
              <a:rPr lang="en-US" sz="2312" b="true">
                <a:solidFill>
                  <a:srgbClr val="FFFFFF"/>
                </a:solidFill>
                <a:latin typeface="Saira Medium"/>
                <a:ea typeface="Saira Medium"/>
                <a:cs typeface="Saira Medium"/>
                <a:sym typeface="Saira Medium"/>
              </a:rPr>
              <a:t>Validation Plan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9395520" y="7579816"/>
            <a:ext cx="7909769" cy="384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35645" indent="-117822" lvl="1">
              <a:lnSpc>
                <a:spcPts val="2499"/>
              </a:lnSpc>
              <a:buFont typeface="Arial"/>
              <a:buChar char="•"/>
            </a:pPr>
            <a:r>
              <a:rPr lang="en-US" sz="1562">
                <a:solidFill>
                  <a:srgbClr val="E04F00"/>
                </a:solidFill>
                <a:latin typeface="Roboto"/>
                <a:ea typeface="Roboto"/>
                <a:cs typeface="Roboto"/>
                <a:sym typeface="Roboto"/>
              </a:rPr>
              <a:t>2-week A/B test</a:t>
            </a:r>
            <a:r>
              <a:rPr lang="en-US" sz="1562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 on 3 representative data feeds.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9395520" y="7966770"/>
            <a:ext cx="7909769" cy="701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35645" indent="-117822" lvl="1">
              <a:lnSpc>
                <a:spcPts val="2499"/>
              </a:lnSpc>
              <a:buFont typeface="Arial"/>
              <a:buChar char="•"/>
            </a:pPr>
            <a:r>
              <a:rPr lang="en-US" sz="1562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Success Criteria: ≥1 hr/wk/analyst saved, ≥30% fewer reruns, ≥10% compute reduction.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DAGzxyXrH8s</dc:identifier>
  <dcterms:modified xsi:type="dcterms:W3CDTF">2011-08-01T06:04:30Z</dcterms:modified>
  <cp:revision>1</cp:revision>
  <dc:title>Improved-ROI-Presentation-CSV-Chunking-Optimizer.pptx</dc:title>
</cp:coreProperties>
</file>