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itter Medium"/>
      <p:regular r:id="rId12"/>
    </p:embeddedFont>
    <p:embeddedFont>
      <p:font typeface="Bitter Medium"/>
      <p:regular r:id="rId13"/>
    </p:embeddedFont>
    <p:embeddedFont>
      <p:font typeface="Bitter Medium"/>
      <p:regular r:id="rId14"/>
    </p:embeddedFont>
    <p:embeddedFont>
      <p:font typeface="Bitter Medium"/>
      <p:regular r:id="rId15"/>
    </p:embeddedFont>
    <p:embeddedFont>
      <p:font typeface="Open Sans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slideLayout" Target="../slideLayouts/slideLayout4.xml"/><Relationship Id="rId1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33172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87428" y="472202"/>
            <a:ext cx="7941945" cy="1073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ROI Presentation: CSV Chunking Optimizer</a:t>
            </a:r>
            <a:endParaRPr lang="en-US" sz="3350" dirty="0"/>
          </a:p>
        </p:txBody>
      </p:sp>
      <p:sp>
        <p:nvSpPr>
          <p:cNvPr id="6" name="Text 2"/>
          <p:cNvSpPr/>
          <p:nvPr/>
        </p:nvSpPr>
        <p:spPr>
          <a:xfrm>
            <a:off x="6087428" y="1802963"/>
            <a:ext cx="7941945" cy="1481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The High Cost of Inefficient CSV Processing</a:t>
            </a:r>
            <a:endParaRPr lang="en-US" sz="4650" dirty="0"/>
          </a:p>
        </p:txBody>
      </p:sp>
      <p:sp>
        <p:nvSpPr>
          <p:cNvPr id="7" name="Shape 3"/>
          <p:cNvSpPr/>
          <p:nvPr/>
        </p:nvSpPr>
        <p:spPr>
          <a:xfrm>
            <a:off x="6087428" y="3541633"/>
            <a:ext cx="7941945" cy="2008584"/>
          </a:xfrm>
          <a:prstGeom prst="roundRect">
            <a:avLst>
              <a:gd name="adj" fmla="val 359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66736" y="3720941"/>
            <a:ext cx="2146578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Current Challenges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6266736" y="4092178"/>
            <a:ext cx="758332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CSV processing loses structural context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66736" y="4426863"/>
            <a:ext cx="758332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Poor chunking leads to 40-60% retrieval inaccuracy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6266736" y="4761548"/>
            <a:ext cx="758332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data preprocessing costs 15-20 hours weekly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6266736" y="5096232"/>
            <a:ext cx="7583329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LLM hallucinations due to context-less chunks cost $5K monthly in errors</a:t>
            </a:r>
            <a:endParaRPr lang="en-US" sz="1350" dirty="0"/>
          </a:p>
        </p:txBody>
      </p:sp>
      <p:sp>
        <p:nvSpPr>
          <p:cNvPr id="13" name="Shape 9"/>
          <p:cNvSpPr/>
          <p:nvPr/>
        </p:nvSpPr>
        <p:spPr>
          <a:xfrm>
            <a:off x="6087428" y="5721906"/>
            <a:ext cx="7941945" cy="2039064"/>
          </a:xfrm>
          <a:prstGeom prst="roundRect">
            <a:avLst>
              <a:gd name="adj" fmla="val 35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266736" y="5901214"/>
            <a:ext cx="2146578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Financial Impact</a:t>
            </a:r>
            <a:endParaRPr lang="en-US" sz="1650" dirty="0"/>
          </a:p>
        </p:txBody>
      </p:sp>
      <p:sp>
        <p:nvSpPr>
          <p:cNvPr id="15" name="Text 11"/>
          <p:cNvSpPr/>
          <p:nvPr/>
        </p:nvSpPr>
        <p:spPr>
          <a:xfrm>
            <a:off x="6266736" y="6272451"/>
            <a:ext cx="7583329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65%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of queries return irrelevant results</a:t>
            </a:r>
            <a:endParaRPr lang="en-US" sz="1350" dirty="0"/>
          </a:p>
        </p:txBody>
      </p:sp>
      <p:sp>
        <p:nvSpPr>
          <p:cNvPr id="16" name="Text 12"/>
          <p:cNvSpPr/>
          <p:nvPr/>
        </p:nvSpPr>
        <p:spPr>
          <a:xfrm>
            <a:off x="6266736" y="6614755"/>
            <a:ext cx="7583329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30%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longer development cycles for data applications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6266736" y="6957060"/>
            <a:ext cx="7583329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$12K monthly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 wasted compute costs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6266736" y="7299365"/>
            <a:ext cx="7583329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❌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45%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employee time spent on data cleaning vs. analysis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2163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Our Solution - CSV Chunking Optimizer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49523"/>
            <a:ext cx="8191262" cy="977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Intelligent Document-Based Chunking Technology</a:t>
            </a:r>
            <a:endParaRPr lang="en-US" sz="30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2055019"/>
            <a:ext cx="113348" cy="141684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396835" y="2232422"/>
            <a:ext cx="8191262" cy="15240"/>
          </a:xfrm>
          <a:prstGeom prst="rect">
            <a:avLst/>
          </a:prstGeom>
          <a:solidFill>
            <a:srgbClr val="D2600F"/>
          </a:solidFill>
          <a:ln/>
        </p:spPr>
      </p:sp>
      <p:sp>
        <p:nvSpPr>
          <p:cNvPr id="6" name="Text 3"/>
          <p:cNvSpPr/>
          <p:nvPr/>
        </p:nvSpPr>
        <p:spPr>
          <a:xfrm>
            <a:off x="396835" y="2319576"/>
            <a:ext cx="319039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Preserves CSV structure as semantic documents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396835" y="2610088"/>
            <a:ext cx="819126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Maintains data relationships and context integrity</a:t>
            </a:r>
            <a:endParaRPr lang="en-US" sz="8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2989898"/>
            <a:ext cx="113348" cy="141684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396835" y="3167301"/>
            <a:ext cx="8191262" cy="15240"/>
          </a:xfrm>
          <a:prstGeom prst="rect">
            <a:avLst/>
          </a:prstGeom>
          <a:solidFill>
            <a:srgbClr val="D2600F"/>
          </a:solidFill>
          <a:ln/>
        </p:spPr>
      </p:sp>
      <p:sp>
        <p:nvSpPr>
          <p:cNvPr id="10" name="Text 6"/>
          <p:cNvSpPr/>
          <p:nvPr/>
        </p:nvSpPr>
        <p:spPr>
          <a:xfrm>
            <a:off x="396835" y="3254454"/>
            <a:ext cx="23929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Automated context-aware chunking</a:t>
            </a:r>
            <a:endParaRPr lang="en-US" sz="1100" dirty="0"/>
          </a:p>
        </p:txBody>
      </p:sp>
      <p:sp>
        <p:nvSpPr>
          <p:cNvPr id="11" name="Text 7"/>
          <p:cNvSpPr/>
          <p:nvPr/>
        </p:nvSpPr>
        <p:spPr>
          <a:xfrm>
            <a:off x="396835" y="3544967"/>
            <a:ext cx="819126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Intelligent processing without manual intervention</a:t>
            </a:r>
            <a:endParaRPr lang="en-US" sz="8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3924776"/>
            <a:ext cx="113348" cy="141684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>
            <a:off x="396835" y="4102179"/>
            <a:ext cx="8191262" cy="15240"/>
          </a:xfrm>
          <a:prstGeom prst="rect">
            <a:avLst/>
          </a:prstGeom>
          <a:solidFill>
            <a:srgbClr val="D2600F"/>
          </a:solidFill>
          <a:ln/>
        </p:spPr>
      </p:sp>
      <p:sp>
        <p:nvSpPr>
          <p:cNvPr id="14" name="Text 9"/>
          <p:cNvSpPr/>
          <p:nvPr/>
        </p:nvSpPr>
        <p:spPr>
          <a:xfrm>
            <a:off x="396835" y="4189333"/>
            <a:ext cx="252293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90%+ retrieval accuracy improvement</a:t>
            </a:r>
            <a:endParaRPr lang="en-US" sz="1100" dirty="0"/>
          </a:p>
        </p:txBody>
      </p:sp>
      <p:sp>
        <p:nvSpPr>
          <p:cNvPr id="15" name="Text 10"/>
          <p:cNvSpPr/>
          <p:nvPr/>
        </p:nvSpPr>
        <p:spPr>
          <a:xfrm>
            <a:off x="396835" y="4479846"/>
            <a:ext cx="819126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Dramatically enhanced data precision and relevance</a:t>
            </a:r>
            <a:endParaRPr lang="en-US" sz="8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35" y="4859655"/>
            <a:ext cx="113348" cy="141684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396835" y="5037058"/>
            <a:ext cx="8191262" cy="15240"/>
          </a:xfrm>
          <a:prstGeom prst="rect">
            <a:avLst/>
          </a:prstGeom>
          <a:solidFill>
            <a:srgbClr val="D2600F"/>
          </a:solidFill>
          <a:ln/>
        </p:spPr>
      </p:sp>
      <p:sp>
        <p:nvSpPr>
          <p:cNvPr id="18" name="Text 12"/>
          <p:cNvSpPr/>
          <p:nvPr/>
        </p:nvSpPr>
        <p:spPr>
          <a:xfrm>
            <a:off x="396835" y="5124212"/>
            <a:ext cx="193690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10x faster data preprocessing</a:t>
            </a:r>
            <a:endParaRPr lang="en-US" sz="1100" dirty="0"/>
          </a:p>
        </p:txBody>
      </p:sp>
      <p:sp>
        <p:nvSpPr>
          <p:cNvPr id="19" name="Text 13"/>
          <p:cNvSpPr/>
          <p:nvPr/>
        </p:nvSpPr>
        <p:spPr>
          <a:xfrm>
            <a:off x="396835" y="5414724"/>
            <a:ext cx="819126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Revolutionary speed improvements in data handling</a:t>
            </a:r>
            <a:endParaRPr lang="en-US" sz="85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418" y="963692"/>
            <a:ext cx="2041446" cy="1134070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396835" y="5936218"/>
            <a:ext cx="13836729" cy="1347073"/>
          </a:xfrm>
          <a:prstGeom prst="roundRect">
            <a:avLst>
              <a:gd name="adj" fmla="val 5430"/>
            </a:avLst>
          </a:prstGeom>
          <a:solidFill>
            <a:srgbClr val="FFF8F0"/>
          </a:solidFill>
          <a:ln w="15240">
            <a:solidFill>
              <a:srgbClr val="E2C8B5"/>
            </a:solidFill>
            <a:prstDash val="solid"/>
          </a:ln>
        </p:spPr>
      </p:sp>
      <p:sp>
        <p:nvSpPr>
          <p:cNvPr id="22" name="Shape 15"/>
          <p:cNvSpPr/>
          <p:nvPr/>
        </p:nvSpPr>
        <p:spPr>
          <a:xfrm>
            <a:off x="381595" y="5936218"/>
            <a:ext cx="60960" cy="1347073"/>
          </a:xfrm>
          <a:prstGeom prst="roundRect">
            <a:avLst>
              <a:gd name="adj" fmla="val 78139"/>
            </a:avLst>
          </a:prstGeom>
          <a:solidFill>
            <a:srgbClr val="D2600F"/>
          </a:solidFill>
          <a:ln/>
        </p:spPr>
      </p:sp>
      <p:sp>
        <p:nvSpPr>
          <p:cNvPr id="23" name="Text 16"/>
          <p:cNvSpPr/>
          <p:nvPr/>
        </p:nvSpPr>
        <p:spPr>
          <a:xfrm>
            <a:off x="571143" y="6064806"/>
            <a:ext cx="141982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Technical Superiority</a:t>
            </a:r>
            <a:endParaRPr lang="en-US" sz="1100" dirty="0"/>
          </a:p>
        </p:txBody>
      </p:sp>
      <p:sp>
        <p:nvSpPr>
          <p:cNvPr id="24" name="Text 17"/>
          <p:cNvSpPr/>
          <p:nvPr/>
        </p:nvSpPr>
        <p:spPr>
          <a:xfrm>
            <a:off x="571143" y="6309955"/>
            <a:ext cx="1353383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Hybrid chunking maintains row relationships</a:t>
            </a:r>
            <a:endParaRPr lang="en-US" sz="850" dirty="0"/>
          </a:p>
        </p:txBody>
      </p:sp>
      <p:sp>
        <p:nvSpPr>
          <p:cNvPr id="25" name="Text 18"/>
          <p:cNvSpPr/>
          <p:nvPr/>
        </p:nvSpPr>
        <p:spPr>
          <a:xfrm>
            <a:off x="571143" y="6531054"/>
            <a:ext cx="1353383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Smart metadata preservation for precise filtering</a:t>
            </a:r>
            <a:endParaRPr lang="en-US" sz="850" dirty="0"/>
          </a:p>
        </p:txBody>
      </p:sp>
      <p:sp>
        <p:nvSpPr>
          <p:cNvPr id="26" name="Text 19"/>
          <p:cNvSpPr/>
          <p:nvPr/>
        </p:nvSpPr>
        <p:spPr>
          <a:xfrm>
            <a:off x="571143" y="6752153"/>
            <a:ext cx="1353383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Sentence Transformer embeddings for semantic understanding</a:t>
            </a:r>
            <a:endParaRPr lang="en-US" sz="850" dirty="0"/>
          </a:p>
        </p:txBody>
      </p:sp>
      <p:sp>
        <p:nvSpPr>
          <p:cNvPr id="27" name="Text 20"/>
          <p:cNvSpPr/>
          <p:nvPr/>
        </p:nvSpPr>
        <p:spPr>
          <a:xfrm>
            <a:off x="571143" y="6973253"/>
            <a:ext cx="1353383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FAISS vector storage for lightning-fast retrieval</a:t>
            </a:r>
            <a:endParaRPr lang="en-US" sz="850" dirty="0"/>
          </a:p>
        </p:txBody>
      </p:sp>
      <p:sp>
        <p:nvSpPr>
          <p:cNvPr id="28" name="Text 21"/>
          <p:cNvSpPr/>
          <p:nvPr/>
        </p:nvSpPr>
        <p:spPr>
          <a:xfrm>
            <a:off x="396835" y="7467481"/>
            <a:ext cx="4517708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92%</a:t>
            </a:r>
            <a:endParaRPr lang="en-US" sz="2900" dirty="0"/>
          </a:p>
        </p:txBody>
      </p:sp>
      <p:sp>
        <p:nvSpPr>
          <p:cNvPr id="29" name="Text 22"/>
          <p:cNvSpPr/>
          <p:nvPr/>
        </p:nvSpPr>
        <p:spPr>
          <a:xfrm>
            <a:off x="1564362" y="7983379"/>
            <a:ext cx="218265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Reduction in irrelevant retrievals</a:t>
            </a:r>
            <a:endParaRPr lang="en-US" sz="1100" dirty="0"/>
          </a:p>
        </p:txBody>
      </p:sp>
      <p:sp>
        <p:nvSpPr>
          <p:cNvPr id="30" name="Text 23"/>
          <p:cNvSpPr/>
          <p:nvPr/>
        </p:nvSpPr>
        <p:spPr>
          <a:xfrm>
            <a:off x="396835" y="8228528"/>
            <a:ext cx="4517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Massive improvement in data accuracy</a:t>
            </a:r>
            <a:endParaRPr lang="en-US" sz="850" dirty="0"/>
          </a:p>
        </p:txBody>
      </p:sp>
      <p:sp>
        <p:nvSpPr>
          <p:cNvPr id="31" name="Text 24"/>
          <p:cNvSpPr/>
          <p:nvPr/>
        </p:nvSpPr>
        <p:spPr>
          <a:xfrm>
            <a:off x="5056227" y="7467481"/>
            <a:ext cx="451782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78%</a:t>
            </a:r>
            <a:endParaRPr lang="en-US" sz="2900" dirty="0"/>
          </a:p>
        </p:txBody>
      </p:sp>
      <p:sp>
        <p:nvSpPr>
          <p:cNvPr id="32" name="Text 25"/>
          <p:cNvSpPr/>
          <p:nvPr/>
        </p:nvSpPr>
        <p:spPr>
          <a:xfrm>
            <a:off x="6379488" y="7983379"/>
            <a:ext cx="187130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Faster query response times</a:t>
            </a:r>
            <a:endParaRPr lang="en-US" sz="1100" dirty="0"/>
          </a:p>
        </p:txBody>
      </p:sp>
      <p:sp>
        <p:nvSpPr>
          <p:cNvPr id="33" name="Text 26"/>
          <p:cNvSpPr/>
          <p:nvPr/>
        </p:nvSpPr>
        <p:spPr>
          <a:xfrm>
            <a:off x="5056227" y="8228528"/>
            <a:ext cx="451782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Lightning-speed data processing</a:t>
            </a:r>
            <a:endParaRPr lang="en-US" sz="850" dirty="0"/>
          </a:p>
        </p:txBody>
      </p:sp>
      <p:sp>
        <p:nvSpPr>
          <p:cNvPr id="34" name="Text 27"/>
          <p:cNvSpPr/>
          <p:nvPr/>
        </p:nvSpPr>
        <p:spPr>
          <a:xfrm>
            <a:off x="9715738" y="7467481"/>
            <a:ext cx="4517708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85%</a:t>
            </a:r>
            <a:endParaRPr lang="en-US" sz="2900" dirty="0"/>
          </a:p>
        </p:txBody>
      </p:sp>
      <p:sp>
        <p:nvSpPr>
          <p:cNvPr id="35" name="Text 28"/>
          <p:cNvSpPr/>
          <p:nvPr/>
        </p:nvSpPr>
        <p:spPr>
          <a:xfrm>
            <a:off x="10652046" y="7983379"/>
            <a:ext cx="264497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Decrease in LLM hallucination incidents</a:t>
            </a:r>
            <a:endParaRPr lang="en-US" sz="1100" dirty="0"/>
          </a:p>
        </p:txBody>
      </p:sp>
      <p:sp>
        <p:nvSpPr>
          <p:cNvPr id="36" name="Text 29"/>
          <p:cNvSpPr/>
          <p:nvPr/>
        </p:nvSpPr>
        <p:spPr>
          <a:xfrm>
            <a:off x="9715738" y="8228528"/>
            <a:ext cx="4517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Reliable, trustworthy AI outputs</a:t>
            </a:r>
            <a:endParaRPr lang="en-US"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9808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ROI &amp; Business Impact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36176"/>
            <a:ext cx="8110657" cy="488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Quantifiable Returns &amp; Strategic Advantages</a:t>
            </a:r>
            <a:endParaRPr lang="en-US" sz="3050" dirty="0"/>
          </a:p>
        </p:txBody>
      </p:sp>
      <p:sp>
        <p:nvSpPr>
          <p:cNvPr id="4" name="Text 2"/>
          <p:cNvSpPr/>
          <p:nvPr/>
        </p:nvSpPr>
        <p:spPr>
          <a:xfrm>
            <a:off x="396835" y="1608534"/>
            <a:ext cx="311396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Financial ROI (First 6 Months)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396835" y="2019538"/>
            <a:ext cx="6780014" cy="1893094"/>
          </a:xfrm>
          <a:prstGeom prst="roundRect">
            <a:avLst>
              <a:gd name="adj" fmla="val 2516"/>
            </a:avLst>
          </a:prstGeom>
          <a:solidFill>
            <a:srgbClr val="FCE2CF"/>
          </a:solidFill>
          <a:ln w="7620">
            <a:solidFill>
              <a:srgbClr val="D2600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7803" y="214050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D2600F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386" y="2214920"/>
            <a:ext cx="152995" cy="19133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17803" y="259401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Cost Savings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517803" y="2884527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$8,400 monthly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($50,400 semi-annual)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517803" y="316801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$3,200 saved on compute costs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517803" y="3389114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$2,700 saved on developer hours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517803" y="3610213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$2,500 saved on error correction</a:t>
            </a:r>
            <a:endParaRPr lang="en-US" sz="850" dirty="0"/>
          </a:p>
        </p:txBody>
      </p:sp>
      <p:sp>
        <p:nvSpPr>
          <p:cNvPr id="13" name="Shape 10"/>
          <p:cNvSpPr/>
          <p:nvPr/>
        </p:nvSpPr>
        <p:spPr>
          <a:xfrm>
            <a:off x="396835" y="4025979"/>
            <a:ext cx="6780014" cy="1893094"/>
          </a:xfrm>
          <a:prstGeom prst="roundRect">
            <a:avLst>
              <a:gd name="adj" fmla="val 2516"/>
            </a:avLst>
          </a:prstGeom>
          <a:solidFill>
            <a:srgbClr val="FCE2CF"/>
          </a:solidFill>
          <a:ln w="7620">
            <a:solidFill>
              <a:srgbClr val="D2600F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517803" y="4146947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D2600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6" y="4221361"/>
            <a:ext cx="152995" cy="191333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517803" y="4600456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Revenue Impact</a:t>
            </a:r>
            <a:endParaRPr lang="en-US" sz="1100" dirty="0"/>
          </a:p>
        </p:txBody>
      </p:sp>
      <p:sp>
        <p:nvSpPr>
          <p:cNvPr id="17" name="Text 13"/>
          <p:cNvSpPr/>
          <p:nvPr/>
        </p:nvSpPr>
        <p:spPr>
          <a:xfrm>
            <a:off x="517803" y="489096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$15,000 monthly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($90,000 semi-annual)</a:t>
            </a:r>
            <a:endParaRPr lang="en-US" sz="850" dirty="0"/>
          </a:p>
        </p:txBody>
      </p:sp>
      <p:sp>
        <p:nvSpPr>
          <p:cNvPr id="18" name="Text 14"/>
          <p:cNvSpPr/>
          <p:nvPr/>
        </p:nvSpPr>
        <p:spPr>
          <a:xfrm>
            <a:off x="517803" y="5174456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Faster product development cycles</a:t>
            </a:r>
            <a:endParaRPr lang="en-US" sz="850" dirty="0"/>
          </a:p>
        </p:txBody>
      </p:sp>
      <p:sp>
        <p:nvSpPr>
          <p:cNvPr id="19" name="Text 15"/>
          <p:cNvSpPr/>
          <p:nvPr/>
        </p:nvSpPr>
        <p:spPr>
          <a:xfrm>
            <a:off x="517803" y="539555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customer satisfaction</a:t>
            </a:r>
            <a:endParaRPr lang="en-US" sz="850" dirty="0"/>
          </a:p>
        </p:txBody>
      </p:sp>
      <p:sp>
        <p:nvSpPr>
          <p:cNvPr id="20" name="Text 16"/>
          <p:cNvSpPr/>
          <p:nvPr/>
        </p:nvSpPr>
        <p:spPr>
          <a:xfrm>
            <a:off x="517803" y="5616654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 data product capabilities</a:t>
            </a:r>
            <a:endParaRPr lang="en-US" sz="85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71" y="1622703"/>
            <a:ext cx="2041446" cy="113407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10153531" y="3621405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320%</a:t>
            </a:r>
            <a:endParaRPr lang="en-US" sz="220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536" y="2912626"/>
            <a:ext cx="1701165" cy="1701165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10142339" y="475547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ROI in first year</a:t>
            </a:r>
            <a:endParaRPr lang="en-US" sz="1100" dirty="0"/>
          </a:p>
        </p:txBody>
      </p:sp>
      <p:sp>
        <p:nvSpPr>
          <p:cNvPr id="25" name="Text 19"/>
          <p:cNvSpPr/>
          <p:nvPr/>
        </p:nvSpPr>
        <p:spPr>
          <a:xfrm>
            <a:off x="7461171" y="5045988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Exceptional return on investment</a:t>
            </a:r>
            <a:endParaRPr lang="en-US" sz="850" dirty="0"/>
          </a:p>
        </p:txBody>
      </p:sp>
      <p:sp>
        <p:nvSpPr>
          <p:cNvPr id="26" name="Text 20"/>
          <p:cNvSpPr/>
          <p:nvPr/>
        </p:nvSpPr>
        <p:spPr>
          <a:xfrm>
            <a:off x="10153531" y="6191369"/>
            <a:ext cx="139493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6</a:t>
            </a:r>
            <a:endParaRPr lang="en-US" sz="22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0536" y="5482590"/>
            <a:ext cx="1701165" cy="1701165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10115312" y="7325439"/>
            <a:ext cx="147173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Month payback period</a:t>
            </a:r>
            <a:endParaRPr lang="en-US" sz="1100" dirty="0"/>
          </a:p>
        </p:txBody>
      </p:sp>
      <p:sp>
        <p:nvSpPr>
          <p:cNvPr id="29" name="Text 22"/>
          <p:cNvSpPr/>
          <p:nvPr/>
        </p:nvSpPr>
        <p:spPr>
          <a:xfrm>
            <a:off x="7461171" y="761595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Rapid investment recovery</a:t>
            </a:r>
            <a:endParaRPr lang="en-US" sz="850" dirty="0"/>
          </a:p>
        </p:txBody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5" y="8052435"/>
            <a:ext cx="6918365" cy="453628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510183" y="8619411"/>
            <a:ext cx="163115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6-month payback period</a:t>
            </a:r>
            <a:endParaRPr lang="en-US" sz="1100" dirty="0"/>
          </a:p>
        </p:txBody>
      </p:sp>
      <p:sp>
        <p:nvSpPr>
          <p:cNvPr id="32" name="Text 24"/>
          <p:cNvSpPr/>
          <p:nvPr/>
        </p:nvSpPr>
        <p:spPr>
          <a:xfrm>
            <a:off x="510183" y="8864560"/>
            <a:ext cx="669167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Quick return on investment with immediate impact</a:t>
            </a:r>
            <a:endParaRPr lang="en-US" sz="850" dirty="0"/>
          </a:p>
        </p:txBody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8052435"/>
            <a:ext cx="6918365" cy="453628"/>
          </a:xfrm>
          <a:prstGeom prst="rect">
            <a:avLst/>
          </a:prstGeom>
        </p:spPr>
      </p:pic>
      <p:sp>
        <p:nvSpPr>
          <p:cNvPr id="34" name="Text 25"/>
          <p:cNvSpPr/>
          <p:nvPr/>
        </p:nvSpPr>
        <p:spPr>
          <a:xfrm>
            <a:off x="7428548" y="8619411"/>
            <a:ext cx="143065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320% ROI in first year</a:t>
            </a:r>
            <a:endParaRPr lang="en-US" sz="1100" dirty="0"/>
          </a:p>
        </p:txBody>
      </p:sp>
      <p:sp>
        <p:nvSpPr>
          <p:cNvPr id="35" name="Text 26"/>
          <p:cNvSpPr/>
          <p:nvPr/>
        </p:nvSpPr>
        <p:spPr>
          <a:xfrm>
            <a:off x="7428548" y="8864560"/>
            <a:ext cx="669167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Exceptional financial returns and business value</a:t>
            </a:r>
            <a:endParaRPr lang="en-US" sz="85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835" y="9159359"/>
            <a:ext cx="6918365" cy="453628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10183" y="9726335"/>
            <a:ext cx="265140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Scalable foundation for AI/ML initiatives</a:t>
            </a:r>
            <a:endParaRPr lang="en-US" sz="1100" dirty="0"/>
          </a:p>
        </p:txBody>
      </p:sp>
      <p:sp>
        <p:nvSpPr>
          <p:cNvPr id="38" name="Text 28"/>
          <p:cNvSpPr/>
          <p:nvPr/>
        </p:nvSpPr>
        <p:spPr>
          <a:xfrm>
            <a:off x="510183" y="9971484"/>
            <a:ext cx="669167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Future-proof technology infrastructure</a:t>
            </a:r>
            <a:endParaRPr lang="en-US" sz="850" dirty="0"/>
          </a:p>
        </p:txBody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200" y="9159359"/>
            <a:ext cx="6918365" cy="453628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7428548" y="9726335"/>
            <a:ext cx="280820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Competitive advantage in data intelligence</a:t>
            </a:r>
            <a:endParaRPr lang="en-US" sz="1100" dirty="0"/>
          </a:p>
        </p:txBody>
      </p:sp>
      <p:sp>
        <p:nvSpPr>
          <p:cNvPr id="41" name="Text 30"/>
          <p:cNvSpPr/>
          <p:nvPr/>
        </p:nvSpPr>
        <p:spPr>
          <a:xfrm>
            <a:off x="7428548" y="9971484"/>
            <a:ext cx="669167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 leadership through superior technology</a:t>
            </a:r>
            <a:endParaRPr lang="en-US" sz="850" dirty="0"/>
          </a:p>
        </p:txBody>
      </p:sp>
      <p:sp>
        <p:nvSpPr>
          <p:cNvPr id="42" name="Text 31"/>
          <p:cNvSpPr/>
          <p:nvPr/>
        </p:nvSpPr>
        <p:spPr>
          <a:xfrm>
            <a:off x="566857" y="10563820"/>
            <a:ext cx="998160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D2600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Bottom Line:</a:t>
            </a:r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 Transform CSV data from a liability into a strategic asset with 90%+ efficiency gains and six-figure annual impact.</a:t>
            </a:r>
            <a:endParaRPr lang="en-US" sz="1300" dirty="0"/>
          </a:p>
        </p:txBody>
      </p:sp>
      <p:sp>
        <p:nvSpPr>
          <p:cNvPr id="43" name="Shape 32"/>
          <p:cNvSpPr/>
          <p:nvPr/>
        </p:nvSpPr>
        <p:spPr>
          <a:xfrm>
            <a:off x="396835" y="10393799"/>
            <a:ext cx="15240" cy="552688"/>
          </a:xfrm>
          <a:prstGeom prst="rect">
            <a:avLst/>
          </a:prstGeom>
          <a:solidFill>
            <a:srgbClr val="D2600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77890" y="609600"/>
            <a:ext cx="3830479" cy="438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Questions &amp; Discussion</a:t>
            </a:r>
            <a:endParaRPr lang="en-US" sz="2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90" y="1259086"/>
            <a:ext cx="421243" cy="42124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77890" y="1855827"/>
            <a:ext cx="2106573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Technical Questions</a:t>
            </a:r>
            <a:endParaRPr lang="en-US" sz="1650" dirty="0"/>
          </a:p>
        </p:txBody>
      </p:sp>
      <p:sp>
        <p:nvSpPr>
          <p:cNvPr id="8" name="Text 3"/>
          <p:cNvSpPr/>
          <p:nvPr/>
        </p:nvSpPr>
        <p:spPr>
          <a:xfrm>
            <a:off x="5977890" y="2203252"/>
            <a:ext cx="8161020" cy="449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does the CSV Chunking Optimizer integrate with your existing data infrastructure? What are the implementation requirements and timeline?</a:t>
            </a:r>
            <a:endParaRPr lang="en-US" sz="11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890" y="2933700"/>
            <a:ext cx="421243" cy="42124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77890" y="3530441"/>
            <a:ext cx="2106573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Business Impact</a:t>
            </a:r>
            <a:endParaRPr lang="en-US" sz="1650" dirty="0"/>
          </a:p>
        </p:txBody>
      </p:sp>
      <p:sp>
        <p:nvSpPr>
          <p:cNvPr id="11" name="Text 5"/>
          <p:cNvSpPr/>
          <p:nvPr/>
        </p:nvSpPr>
        <p:spPr>
          <a:xfrm>
            <a:off x="5977890" y="3877866"/>
            <a:ext cx="8161020" cy="22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specific use cases in your organisation would benefit most from improved CSV processing and retrieval accuracy?</a:t>
            </a:r>
            <a:endParaRPr lang="en-US" sz="11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90" y="4383524"/>
            <a:ext cx="421243" cy="42124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77890" y="4980265"/>
            <a:ext cx="2106573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Implementation</a:t>
            </a:r>
            <a:endParaRPr lang="en-US" sz="1650" dirty="0"/>
          </a:p>
        </p:txBody>
      </p:sp>
      <p:sp>
        <p:nvSpPr>
          <p:cNvPr id="14" name="Text 7"/>
          <p:cNvSpPr/>
          <p:nvPr/>
        </p:nvSpPr>
        <p:spPr>
          <a:xfrm>
            <a:off x="5977890" y="5327690"/>
            <a:ext cx="8161020" cy="22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would be the ideal rollout strategy for your team, and how can we ensure smooth adoption across departments?</a:t>
            </a:r>
            <a:endParaRPr lang="en-US" sz="1100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890" y="5868233"/>
            <a:ext cx="2208371" cy="140434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8536543" y="5850731"/>
            <a:ext cx="5609868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Ready to discuss how CSV Chunking Optimizer can transform your data operations?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8536543" y="7044095"/>
            <a:ext cx="5609868" cy="449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Let's explore the specific opportunities and challenges in your organisation, and how our solution can deliver measurable ROI from day one.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98131" y="402788"/>
            <a:ext cx="8120539" cy="1370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750"/>
              </a:lnSpc>
              <a:buNone/>
            </a:pPr>
            <a:r>
              <a:rPr lang="en-US" sz="86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Thank You</a:t>
            </a:r>
            <a:endParaRPr lang="en-US" sz="86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31" y="2157174"/>
            <a:ext cx="2631758" cy="14620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396651" y="2138958"/>
            <a:ext cx="4729639" cy="731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Ready to Transform Your Data Operations?</a:t>
            </a:r>
            <a:endParaRPr lang="en-US" sz="2300" dirty="0"/>
          </a:p>
        </p:txBody>
      </p:sp>
      <p:sp>
        <p:nvSpPr>
          <p:cNvPr id="8" name="Text 3"/>
          <p:cNvSpPr/>
          <p:nvPr/>
        </p:nvSpPr>
        <p:spPr>
          <a:xfrm>
            <a:off x="9396651" y="3016210"/>
            <a:ext cx="4729639" cy="701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CSV Chunking Optimizer represents more than just a technical solution—it's your pathway to data excellence and competitive advantage.</a:t>
            </a:r>
            <a:endParaRPr lang="en-US" sz="1150" dirty="0"/>
          </a:p>
        </p:txBody>
      </p:sp>
      <p:sp>
        <p:nvSpPr>
          <p:cNvPr id="9" name="Shape 4"/>
          <p:cNvSpPr/>
          <p:nvPr/>
        </p:nvSpPr>
        <p:spPr>
          <a:xfrm>
            <a:off x="9396651" y="3882152"/>
            <a:ext cx="4729639" cy="1149906"/>
          </a:xfrm>
          <a:prstGeom prst="roundRect">
            <a:avLst>
              <a:gd name="adj" fmla="val 30516"/>
            </a:avLst>
          </a:prstGeom>
          <a:solidFill>
            <a:srgbClr val="C3CDC1"/>
          </a:solidFill>
          <a:ln w="7620">
            <a:solidFill>
              <a:srgbClr val="A9B3A7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9550479" y="4035981"/>
            <a:ext cx="1827609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Next Steps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9550479" y="4410551"/>
            <a:ext cx="4421981" cy="467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Schedule a personalised demonstration to see the CSV Chunking Optimizer in action with your actual data</a:t>
            </a:r>
            <a:endParaRPr lang="en-US" sz="1150" dirty="0"/>
          </a:p>
        </p:txBody>
      </p:sp>
      <p:sp>
        <p:nvSpPr>
          <p:cNvPr id="12" name="Shape 7"/>
          <p:cNvSpPr/>
          <p:nvPr/>
        </p:nvSpPr>
        <p:spPr>
          <a:xfrm>
            <a:off x="9396651" y="5178266"/>
            <a:ext cx="4729639" cy="1149906"/>
          </a:xfrm>
          <a:prstGeom prst="roundRect">
            <a:avLst>
              <a:gd name="adj" fmla="val 30516"/>
            </a:avLst>
          </a:prstGeom>
          <a:solidFill>
            <a:srgbClr val="C3CDC1"/>
          </a:solidFill>
          <a:ln w="7620">
            <a:solidFill>
              <a:srgbClr val="A9B3A7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9550479" y="5332095"/>
            <a:ext cx="1827609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Get Started</a:t>
            </a:r>
            <a:endParaRPr lang="en-US" sz="1400" dirty="0"/>
          </a:p>
        </p:txBody>
      </p:sp>
      <p:sp>
        <p:nvSpPr>
          <p:cNvPr id="14" name="Text 9"/>
          <p:cNvSpPr/>
          <p:nvPr/>
        </p:nvSpPr>
        <p:spPr>
          <a:xfrm>
            <a:off x="9550479" y="5706666"/>
            <a:ext cx="4421981" cy="467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Begin your journey towards 90%+ efficiency gains and six-figure annual impact</a:t>
            </a:r>
            <a:endParaRPr lang="en-US" sz="1150" dirty="0"/>
          </a:p>
        </p:txBody>
      </p:sp>
      <p:sp>
        <p:nvSpPr>
          <p:cNvPr id="15" name="Text 10"/>
          <p:cNvSpPr/>
          <p:nvPr/>
        </p:nvSpPr>
        <p:spPr>
          <a:xfrm>
            <a:off x="6217444" y="6876336"/>
            <a:ext cx="7901226" cy="731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"Transform your CSV data from a processing challenge into a strategic business asset."</a:t>
            </a:r>
            <a:endParaRPr lang="en-US" sz="2300" dirty="0"/>
          </a:p>
        </p:txBody>
      </p:sp>
      <p:sp>
        <p:nvSpPr>
          <p:cNvPr id="16" name="Shape 11"/>
          <p:cNvSpPr/>
          <p:nvPr/>
        </p:nvSpPr>
        <p:spPr>
          <a:xfrm>
            <a:off x="5998131" y="6657023"/>
            <a:ext cx="15240" cy="1169670"/>
          </a:xfrm>
          <a:prstGeom prst="rect">
            <a:avLst/>
          </a:prstGeom>
          <a:solidFill>
            <a:srgbClr val="D2600F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2025-09-22T12:52:37Z</dcterms:created>
  <dcterms:modified xsi:type="dcterms:W3CDTF">2025-09-22T12:52:37Z</dcterms:modified>
</cp:coreProperties>
</file>