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Raleway"/>
      <p:regular r:id="rId17"/>
    </p:embeddedFont>
    <p:embeddedFont>
      <p:font typeface="Raleway"/>
      <p:regular r:id="rId18"/>
    </p:embeddedFont>
    <p:embeddedFont>
      <p:font typeface="Raleway"/>
      <p:regular r:id="rId19"/>
    </p:embeddedFont>
    <p:embeddedFont>
      <p:font typeface="Raleway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  <p:embeddedFont>
      <p:font typeface="Robot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9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57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32577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325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8669" y="611862"/>
            <a:ext cx="7586663" cy="5562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0900"/>
              </a:lnSpc>
              <a:buNone/>
            </a:pPr>
            <a:r>
              <a:rPr lang="en-US" sz="8750" dirty="0">
                <a:solidFill>
                  <a:srgbClr val="FFA44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Intelligent CSV Data Processing Pipeline</a:t>
            </a:r>
            <a:endParaRPr lang="en-US" sz="8750" dirty="0"/>
          </a:p>
        </p:txBody>
      </p:sp>
      <p:sp>
        <p:nvSpPr>
          <p:cNvPr id="6" name="Text 2"/>
          <p:cNvSpPr/>
          <p:nvPr/>
        </p:nvSpPr>
        <p:spPr>
          <a:xfrm>
            <a:off x="778669" y="6508194"/>
            <a:ext cx="7586663" cy="1112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35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Transforming Static Spreadsheets into Dynamic Knowledge Bases</a:t>
            </a:r>
            <a:endParaRPr lang="en-US" sz="3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7692" y="761167"/>
            <a:ext cx="96550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Implementation Roadmap &amp; Benefits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36921"/>
            <a:ext cx="534912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Two-Week Implementation Sprint: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6890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1: Data Foundation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31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Days 1-2: Environment Setup &amp; Data Assessment.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734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Days 3-4: Advanced Cleaning &amp; Preprocessing.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156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Day 5: Chunking Strategy Implementation.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Week 2: Intelligence Integration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9000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Days 6-7: Embedding Generation &amp; Vector Storage.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3422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Days 8-9: Query Processing &amp; Interface Development.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7844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Day 10: System Integration &amp; Optimization.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203692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Expected Benefits: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7599521" y="26890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A44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70% reduction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data discovery time.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3131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A44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60% improvement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result relevance.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35734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Elimination of manual data searching.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40156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Empowerment of non-technical users.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Future-proof data accessibility framework.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5047536"/>
            <a:ext cx="558784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Enhancement Opportunities: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7599521" y="56996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data synchronization.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61418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analytical capabilities.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99521" y="65840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Multi-format data support.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99521" y="70262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Predictive insight generation.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6212" y="839867"/>
            <a:ext cx="85778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Overview: Core 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02274"/>
            <a:ext cx="6407944" cy="2592348"/>
          </a:xfrm>
          <a:prstGeom prst="roundRect">
            <a:avLst>
              <a:gd name="adj" fmla="val 367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2236708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2385536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3143964"/>
            <a:ext cx="46079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Enable Natural Language Querying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3634383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semantic search to query CSV data using everyday language.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548" y="2002274"/>
            <a:ext cx="6408063" cy="2592348"/>
          </a:xfrm>
          <a:prstGeom prst="roundRect">
            <a:avLst>
              <a:gd name="adj" fmla="val 367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662982" y="2236708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148" y="2385536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62982" y="3143964"/>
            <a:ext cx="35837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Dynamic Knowledge Bases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62982" y="363438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 static spreadsheets into interactive, searchable knowledge hubs.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5614035" y="493478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Value Proposition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793790" y="57002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Eliminate manual data searching and filtering.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793790" y="61424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context-aware query understanding.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793790" y="6584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instant access to relevant information.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793790" y="7026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Scale across diverse CSV structures and sizes.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3805" y="617458"/>
            <a:ext cx="12802791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Challenge: Why Traditional Methods Fail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5098" y="1879163"/>
            <a:ext cx="5470446" cy="420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Limitations of CSV Analysis: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785098" y="2524006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Manual searching (Ctrl+F) or basic filtering.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5098" y="2961323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to exact keyword matching.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5098" y="3398639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understanding of semantic relationships.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5098" y="3835956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Inefficient for large or complex datasets.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5098" y="4273272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Requires technical expertise for advanced queries.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6426" y="1879163"/>
            <a:ext cx="3364944" cy="420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Real-World Impact: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596426" y="2524006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Wasted time searching for information.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6426" y="2961323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Missed insights due to poor discoverability.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6426" y="3398639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Frustration with rigid query capabilities.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6426" y="3835956"/>
            <a:ext cx="6256496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Inability to find conceptually related content.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85098" y="4962882"/>
            <a:ext cx="13060204" cy="2649260"/>
          </a:xfrm>
          <a:prstGeom prst="roundRect">
            <a:avLst>
              <a:gd name="adj" fmla="val 3556"/>
            </a:avLst>
          </a:prstGeom>
          <a:solidFill>
            <a:srgbClr val="F2F2F2"/>
          </a:solidFill>
          <a:ln/>
        </p:spPr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412" y="5264587"/>
            <a:ext cx="350520" cy="280392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6200537" y="5243274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Example Pain Points: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584246" y="5817989"/>
            <a:ext cx="12036743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"Find customer feedback about delivery speed from last month"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1584246" y="6378654"/>
            <a:ext cx="12036743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"Show me products similar to wireless headphones under $100"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584246" y="6939320"/>
            <a:ext cx="12036743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"Identify support tickets related to login issues"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20290" y="399217"/>
            <a:ext cx="9989701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Solution Architecture: End-to-End Semantic Search Pipeline</a:t>
            </a:r>
            <a:endParaRPr lang="en-US" sz="2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222" y="1143119"/>
            <a:ext cx="12227838" cy="442650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8832" y="4489115"/>
            <a:ext cx="3063197" cy="38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Interface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098832" y="3154923"/>
            <a:ext cx="3063197" cy="38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Intelligence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098832" y="1807116"/>
            <a:ext cx="3063197" cy="38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Processing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226373" y="5787271"/>
            <a:ext cx="217753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Workflow Overview: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508040" y="6277094"/>
            <a:ext cx="14513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01</a:t>
            </a:r>
            <a:endParaRPr lang="en-US" sz="1100" dirty="0"/>
          </a:p>
        </p:txBody>
      </p:sp>
      <p:sp>
        <p:nvSpPr>
          <p:cNvPr id="9" name="Shape 6"/>
          <p:cNvSpPr/>
          <p:nvPr/>
        </p:nvSpPr>
        <p:spPr>
          <a:xfrm>
            <a:off x="508040" y="6508433"/>
            <a:ext cx="4441269" cy="1524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0" name="Text 7"/>
          <p:cNvSpPr/>
          <p:nvPr/>
        </p:nvSpPr>
        <p:spPr>
          <a:xfrm>
            <a:off x="508040" y="6611422"/>
            <a:ext cx="215896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Ingestion &amp; Cleaning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508040" y="6925270"/>
            <a:ext cx="4441269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Raw CSVs are processed and prepared for intelligence.</a:t>
            </a:r>
            <a:endParaRPr lang="en-US" sz="1100" dirty="0"/>
          </a:p>
        </p:txBody>
      </p:sp>
      <p:sp>
        <p:nvSpPr>
          <p:cNvPr id="12" name="Text 9"/>
          <p:cNvSpPr/>
          <p:nvPr/>
        </p:nvSpPr>
        <p:spPr>
          <a:xfrm>
            <a:off x="5094446" y="6277094"/>
            <a:ext cx="14513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02</a:t>
            </a:r>
            <a:endParaRPr lang="en-US" sz="1100" dirty="0"/>
          </a:p>
        </p:txBody>
      </p:sp>
      <p:sp>
        <p:nvSpPr>
          <p:cNvPr id="13" name="Shape 10"/>
          <p:cNvSpPr/>
          <p:nvPr/>
        </p:nvSpPr>
        <p:spPr>
          <a:xfrm>
            <a:off x="5094446" y="6508433"/>
            <a:ext cx="4441388" cy="1524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4" name="Text 11"/>
          <p:cNvSpPr/>
          <p:nvPr/>
        </p:nvSpPr>
        <p:spPr>
          <a:xfrm>
            <a:off x="5094446" y="6611422"/>
            <a:ext cx="1987868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Chunking &amp; Embedding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5094446" y="6925270"/>
            <a:ext cx="4441388" cy="464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is broken down into meaningful chunks and converted to vectors.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9680972" y="6277094"/>
            <a:ext cx="14513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03</a:t>
            </a:r>
            <a:endParaRPr lang="en-US" sz="1100" dirty="0"/>
          </a:p>
        </p:txBody>
      </p:sp>
      <p:sp>
        <p:nvSpPr>
          <p:cNvPr id="17" name="Shape 14"/>
          <p:cNvSpPr/>
          <p:nvPr/>
        </p:nvSpPr>
        <p:spPr>
          <a:xfrm>
            <a:off x="9680972" y="6508433"/>
            <a:ext cx="4441388" cy="1524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8" name="Text 15"/>
          <p:cNvSpPr/>
          <p:nvPr/>
        </p:nvSpPr>
        <p:spPr>
          <a:xfrm>
            <a:off x="9680972" y="6611422"/>
            <a:ext cx="181451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Vector Storage</a:t>
            </a:r>
            <a:endParaRPr lang="en-US" sz="1400" dirty="0"/>
          </a:p>
        </p:txBody>
      </p:sp>
      <p:sp>
        <p:nvSpPr>
          <p:cNvPr id="19" name="Text 16"/>
          <p:cNvSpPr/>
          <p:nvPr/>
        </p:nvSpPr>
        <p:spPr>
          <a:xfrm>
            <a:off x="9680972" y="6925270"/>
            <a:ext cx="4441388" cy="464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Semantic embeddings are stored in a high-performance vector database.</a:t>
            </a:r>
            <a:endParaRPr lang="en-US" sz="1100" dirty="0"/>
          </a:p>
        </p:txBody>
      </p:sp>
      <p:sp>
        <p:nvSpPr>
          <p:cNvPr id="20" name="Text 17"/>
          <p:cNvSpPr/>
          <p:nvPr/>
        </p:nvSpPr>
        <p:spPr>
          <a:xfrm>
            <a:off x="508040" y="7643574"/>
            <a:ext cx="14513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04</a:t>
            </a:r>
            <a:endParaRPr lang="en-US" sz="1100" dirty="0"/>
          </a:p>
        </p:txBody>
      </p:sp>
      <p:sp>
        <p:nvSpPr>
          <p:cNvPr id="21" name="Shape 18"/>
          <p:cNvSpPr/>
          <p:nvPr/>
        </p:nvSpPr>
        <p:spPr>
          <a:xfrm>
            <a:off x="508040" y="7874913"/>
            <a:ext cx="6734532" cy="1524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22" name="Text 19"/>
          <p:cNvSpPr/>
          <p:nvPr/>
        </p:nvSpPr>
        <p:spPr>
          <a:xfrm>
            <a:off x="508040" y="7977902"/>
            <a:ext cx="181451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 Processing</a:t>
            </a:r>
            <a:endParaRPr lang="en-US" sz="1400" dirty="0"/>
          </a:p>
        </p:txBody>
      </p:sp>
      <p:sp>
        <p:nvSpPr>
          <p:cNvPr id="23" name="Text 20"/>
          <p:cNvSpPr/>
          <p:nvPr/>
        </p:nvSpPr>
        <p:spPr>
          <a:xfrm>
            <a:off x="508040" y="8291751"/>
            <a:ext cx="6734532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Natural language queries are transformed and matched against vectors.</a:t>
            </a:r>
            <a:endParaRPr lang="en-US" sz="1100" dirty="0"/>
          </a:p>
        </p:txBody>
      </p:sp>
      <p:sp>
        <p:nvSpPr>
          <p:cNvPr id="24" name="Text 21"/>
          <p:cNvSpPr/>
          <p:nvPr/>
        </p:nvSpPr>
        <p:spPr>
          <a:xfrm>
            <a:off x="7387709" y="7643574"/>
            <a:ext cx="14513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05</a:t>
            </a:r>
            <a:endParaRPr lang="en-US" sz="1100" dirty="0"/>
          </a:p>
        </p:txBody>
      </p:sp>
      <p:sp>
        <p:nvSpPr>
          <p:cNvPr id="25" name="Shape 22"/>
          <p:cNvSpPr/>
          <p:nvPr/>
        </p:nvSpPr>
        <p:spPr>
          <a:xfrm>
            <a:off x="7387709" y="7874913"/>
            <a:ext cx="6734651" cy="1524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26" name="Text 23"/>
          <p:cNvSpPr/>
          <p:nvPr/>
        </p:nvSpPr>
        <p:spPr>
          <a:xfrm>
            <a:off x="7387709" y="7977902"/>
            <a:ext cx="181451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 Presentation</a:t>
            </a:r>
            <a:endParaRPr lang="en-US" sz="1400" dirty="0"/>
          </a:p>
        </p:txBody>
      </p:sp>
      <p:sp>
        <p:nvSpPr>
          <p:cNvPr id="27" name="Text 24"/>
          <p:cNvSpPr/>
          <p:nvPr/>
        </p:nvSpPr>
        <p:spPr>
          <a:xfrm>
            <a:off x="7387709" y="8291751"/>
            <a:ext cx="6734651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Relevant results are retrieved, ranked, and displayed to users.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891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Preprocessing Framework: Transforming Raw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33449"/>
            <a:ext cx="405098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Phase 1: Data Assessment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55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structure analysis &amp; schema validation.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277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type identification &amp; consistency checking.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699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Quality assessment (missing values, outliers).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9668"/>
            <a:ext cx="357782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Phase 2: Data Cleaning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6117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Missing value handling (imputation/removal).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539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 normalization (lowercasing, whitespace).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4961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Standardization of formats (dates, numbers).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2833449"/>
            <a:ext cx="491192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Phase 3: Content Enhancement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7599521" y="34855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Field concatenation for better context.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39277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Metadata extraction &amp; preservation.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3699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Relationship identification between columns.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48121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enrichment via calculated fields.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540186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Quality Assurance: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7599521" y="60539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validation checks.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64961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quality metrics generation.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99521" y="69383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Processing logs for audit &amp; debugging.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73016" y="510778"/>
            <a:ext cx="12084248" cy="5799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3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Advanced Chunking Strategies: Intelligent Segmentation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49486" y="1461849"/>
            <a:ext cx="13331428" cy="29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Analysis of CSV structure determines optimal chunking method.</a:t>
            </a:r>
            <a:endParaRPr lang="en-US" sz="1450" dirty="0"/>
          </a:p>
        </p:txBody>
      </p:sp>
      <p:sp>
        <p:nvSpPr>
          <p:cNvPr id="4" name="Shape 2"/>
          <p:cNvSpPr/>
          <p:nvPr/>
        </p:nvSpPr>
        <p:spPr>
          <a:xfrm>
            <a:off x="649486" y="1967508"/>
            <a:ext cx="6572964" cy="1671757"/>
          </a:xfrm>
          <a:prstGeom prst="roundRect">
            <a:avLst>
              <a:gd name="adj" fmla="val 4663"/>
            </a:avLst>
          </a:prstGeom>
          <a:solidFill>
            <a:srgbClr val="F9F9F9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2346" y="1990368"/>
            <a:ext cx="6527244" cy="556736"/>
          </a:xfrm>
          <a:prstGeom prst="roundRect">
            <a:avLst>
              <a:gd name="adj" fmla="val 9074"/>
            </a:avLst>
          </a:prstGeom>
          <a:solidFill>
            <a:srgbClr val="E1E1EA"/>
          </a:solidFill>
          <a:ln/>
        </p:spPr>
      </p:sp>
      <p:sp>
        <p:nvSpPr>
          <p:cNvPr id="6" name="Text 4"/>
          <p:cNvSpPr/>
          <p:nvPr/>
        </p:nvSpPr>
        <p:spPr>
          <a:xfrm>
            <a:off x="3796784" y="2090976"/>
            <a:ext cx="278368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857845" y="2732603"/>
            <a:ext cx="2319933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Row-Based Chunking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57845" y="3133963"/>
            <a:ext cx="6156246" cy="29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row is an independent unit, ideal for record-oriented data.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7407950" y="1967508"/>
            <a:ext cx="6572964" cy="1671757"/>
          </a:xfrm>
          <a:prstGeom prst="roundRect">
            <a:avLst>
              <a:gd name="adj" fmla="val 4663"/>
            </a:avLst>
          </a:prstGeom>
          <a:solidFill>
            <a:srgbClr val="F9F9F9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30810" y="1990368"/>
            <a:ext cx="6527244" cy="556736"/>
          </a:xfrm>
          <a:prstGeom prst="roundRect">
            <a:avLst>
              <a:gd name="adj" fmla="val 9074"/>
            </a:avLst>
          </a:prstGeom>
          <a:solidFill>
            <a:srgbClr val="E1E1EA"/>
          </a:solidFill>
          <a:ln/>
        </p:spPr>
      </p:sp>
      <p:sp>
        <p:nvSpPr>
          <p:cNvPr id="11" name="Text 9"/>
          <p:cNvSpPr/>
          <p:nvPr/>
        </p:nvSpPr>
        <p:spPr>
          <a:xfrm>
            <a:off x="10555248" y="2090976"/>
            <a:ext cx="278368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616309" y="2732603"/>
            <a:ext cx="2406848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Cell Content Chunking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7616309" y="3133963"/>
            <a:ext cx="6156246" cy="29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Applied to individual cells with extensive text, uses semantic boundaries.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649486" y="3824764"/>
            <a:ext cx="6572964" cy="1968698"/>
          </a:xfrm>
          <a:prstGeom prst="roundRect">
            <a:avLst>
              <a:gd name="adj" fmla="val 3960"/>
            </a:avLst>
          </a:prstGeom>
          <a:solidFill>
            <a:srgbClr val="F9F9F9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72346" y="3847624"/>
            <a:ext cx="6527244" cy="556736"/>
          </a:xfrm>
          <a:prstGeom prst="roundRect">
            <a:avLst>
              <a:gd name="adj" fmla="val 9074"/>
            </a:avLst>
          </a:prstGeom>
          <a:solidFill>
            <a:srgbClr val="E1E1EA"/>
          </a:solidFill>
          <a:ln/>
        </p:spPr>
      </p:sp>
      <p:sp>
        <p:nvSpPr>
          <p:cNvPr id="16" name="Text 14"/>
          <p:cNvSpPr/>
          <p:nvPr/>
        </p:nvSpPr>
        <p:spPr>
          <a:xfrm>
            <a:off x="3796784" y="3948232"/>
            <a:ext cx="278368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857845" y="4589859"/>
            <a:ext cx="3237905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Multi-Row Semantic Chunking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857845" y="4991219"/>
            <a:ext cx="6156246" cy="593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Groups consecutive rows with shared context, for time-series or categorized data.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7407950" y="3824764"/>
            <a:ext cx="6572964" cy="1968698"/>
          </a:xfrm>
          <a:prstGeom prst="roundRect">
            <a:avLst>
              <a:gd name="adj" fmla="val 3960"/>
            </a:avLst>
          </a:prstGeom>
          <a:solidFill>
            <a:srgbClr val="F9F9F9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430810" y="3847624"/>
            <a:ext cx="6527244" cy="556736"/>
          </a:xfrm>
          <a:prstGeom prst="roundRect">
            <a:avLst>
              <a:gd name="adj" fmla="val 9074"/>
            </a:avLst>
          </a:prstGeom>
          <a:solidFill>
            <a:srgbClr val="E1E1EA"/>
          </a:solidFill>
          <a:ln/>
        </p:spPr>
      </p:sp>
      <p:sp>
        <p:nvSpPr>
          <p:cNvPr id="21" name="Text 19"/>
          <p:cNvSpPr/>
          <p:nvPr/>
        </p:nvSpPr>
        <p:spPr>
          <a:xfrm>
            <a:off x="10555248" y="3948232"/>
            <a:ext cx="278368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150" dirty="0"/>
          </a:p>
        </p:txBody>
      </p:sp>
      <p:sp>
        <p:nvSpPr>
          <p:cNvPr id="22" name="Text 20"/>
          <p:cNvSpPr/>
          <p:nvPr/>
        </p:nvSpPr>
        <p:spPr>
          <a:xfrm>
            <a:off x="7616309" y="4589859"/>
            <a:ext cx="2422803" cy="290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Parent-Child Chunking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7616309" y="4991219"/>
            <a:ext cx="6156246" cy="29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Creates chunks at multiple abstraction levels for hierarchical data.</a:t>
            </a:r>
            <a:endParaRPr lang="en-US" sz="1450" dirty="0"/>
          </a:p>
        </p:txBody>
      </p:sp>
      <p:sp>
        <p:nvSpPr>
          <p:cNvPr id="24" name="Text 22"/>
          <p:cNvSpPr/>
          <p:nvPr/>
        </p:nvSpPr>
        <p:spPr>
          <a:xfrm>
            <a:off x="5663922" y="6071830"/>
            <a:ext cx="3302556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Adaptive Implementation:</a:t>
            </a:r>
            <a:endParaRPr lang="en-US" sz="2150" dirty="0"/>
          </a:p>
        </p:txBody>
      </p:sp>
      <p:sp>
        <p:nvSpPr>
          <p:cNvPr id="25" name="Text 23"/>
          <p:cNvSpPr/>
          <p:nvPr/>
        </p:nvSpPr>
        <p:spPr>
          <a:xfrm>
            <a:off x="649486" y="6698099"/>
            <a:ext cx="13331428" cy="29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Automatic strategy selection based on content analysis.</a:t>
            </a:r>
            <a:endParaRPr lang="en-US" sz="1450" dirty="0"/>
          </a:p>
        </p:txBody>
      </p:sp>
      <p:sp>
        <p:nvSpPr>
          <p:cNvPr id="26" name="Text 24"/>
          <p:cNvSpPr/>
          <p:nvPr/>
        </p:nvSpPr>
        <p:spPr>
          <a:xfrm>
            <a:off x="649486" y="7059930"/>
            <a:ext cx="13331428" cy="29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Hybrid approaches for complex data structures.</a:t>
            </a:r>
            <a:endParaRPr lang="en-US" sz="1450" dirty="0"/>
          </a:p>
        </p:txBody>
      </p:sp>
      <p:sp>
        <p:nvSpPr>
          <p:cNvPr id="27" name="Text 25"/>
          <p:cNvSpPr/>
          <p:nvPr/>
        </p:nvSpPr>
        <p:spPr>
          <a:xfrm>
            <a:off x="649486" y="7421761"/>
            <a:ext cx="13331428" cy="296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Configurable parameters for fine-tuning.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1405" y="599003"/>
            <a:ext cx="13107591" cy="1359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Embedding Generation Process: Creating Semantic Representations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61405" y="2502456"/>
            <a:ext cx="4350663" cy="407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Embedding Model Selection: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761405" y="3127891"/>
            <a:ext cx="6288405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FFA44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Sentence Transformers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optimal text representation.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1405" y="3551992"/>
            <a:ext cx="6288405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Domain-specific model tuning when necessary.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61405" y="3976092"/>
            <a:ext cx="6288405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Multi-lingual support for global applications.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1405" y="4400193"/>
            <a:ext cx="6288405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Balance between performance and accuracy.</a:t>
            </a:r>
            <a:endParaRPr lang="en-US" sz="17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10" y="2529602"/>
            <a:ext cx="3916085" cy="217551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5020389" y="5276017"/>
            <a:ext cx="4589502" cy="407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Semantic Capture Capabilities: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761405" y="6010156"/>
            <a:ext cx="13107591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Conceptual similarity recognition.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761405" y="6434257"/>
            <a:ext cx="13107591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Contextual understanding of phrases.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61405" y="6858357"/>
            <a:ext cx="13107591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Relationship mapping between concepts.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61405" y="7282458"/>
            <a:ext cx="13107591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Cross-language semantic matching.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1640" y="582692"/>
            <a:ext cx="13147119" cy="1324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Vector Database Architecture: High-Performance Retrieval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1640" y="2436733"/>
            <a:ext cx="3178612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Structure:</a:t>
            </a:r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741640" y="3045857"/>
            <a:ext cx="63150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Optimized schema for vector similarity search.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1640" y="3459004"/>
            <a:ext cx="63150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 indexing for fast query response.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1640" y="3872151"/>
            <a:ext cx="63150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Metadata storage for result contextualization.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1640" y="4285298"/>
            <a:ext cx="63150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architecture for large datasets.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81305" y="2436733"/>
            <a:ext cx="3178612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Retrieval Mechanism:</a:t>
            </a:r>
            <a:endParaRPr lang="en-US" sz="2500" dirty="0"/>
          </a:p>
        </p:txBody>
      </p:sp>
      <p:sp>
        <p:nvSpPr>
          <p:cNvPr id="9" name="Text 7"/>
          <p:cNvSpPr/>
          <p:nvPr/>
        </p:nvSpPr>
        <p:spPr>
          <a:xfrm>
            <a:off x="7581305" y="3045857"/>
            <a:ext cx="6315075" cy="678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Approximate Nearest Neighbor (ANN) search algorithms (e.g., Faiss, HNSW).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1305" y="3798094"/>
            <a:ext cx="63150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Configurable similarity metrics (cosine, Euclidean).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81305" y="4211241"/>
            <a:ext cx="63150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Metadata filtering capabilities.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581305" y="4624388"/>
            <a:ext cx="63150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Result ranking and scoring system.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5654873" y="5355312"/>
            <a:ext cx="3320534" cy="397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Features:</a:t>
            </a:r>
            <a:endParaRPr lang="en-US" sz="2500" dirty="0"/>
          </a:p>
        </p:txBody>
      </p:sp>
      <p:sp>
        <p:nvSpPr>
          <p:cNvPr id="14" name="Text 12"/>
          <p:cNvSpPr/>
          <p:nvPr/>
        </p:nvSpPr>
        <p:spPr>
          <a:xfrm>
            <a:off x="741640" y="6070402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Sub-second query response times.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41640" y="6483548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for concurrent user requests.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741640" y="6896695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Memory-efficient data storage.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41640" y="7309842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Horizontal scaling capabilities.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78856" y="427434"/>
            <a:ext cx="10072688" cy="485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 Processing &amp; Retrieval: From Question to Answers</a:t>
            </a:r>
            <a:endParaRPr lang="en-US" sz="3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16" y="1224082"/>
            <a:ext cx="777240" cy="932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76732" y="1379458"/>
            <a:ext cx="1943338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 Reception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1476732" y="1715572"/>
            <a:ext cx="12609552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Natural language input is captured.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16" y="2156817"/>
            <a:ext cx="777240" cy="93273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76732" y="2312194"/>
            <a:ext cx="1943338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 Analysis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1476732" y="2648307"/>
            <a:ext cx="12609552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Intent and context are extracted.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6" y="3089553"/>
            <a:ext cx="777240" cy="93273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76732" y="3244929"/>
            <a:ext cx="1943338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 Embedding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1476732" y="3581043"/>
            <a:ext cx="12609552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Semantic vector is generated.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16" y="4022288"/>
            <a:ext cx="777240" cy="93273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76732" y="4177665"/>
            <a:ext cx="1943338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Similarity Search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1476732" y="4513778"/>
            <a:ext cx="12609552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Vector matching against stored embeddings.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16" y="4955024"/>
            <a:ext cx="777240" cy="93273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76732" y="5110401"/>
            <a:ext cx="1943338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 Compilation</a:t>
            </a:r>
            <a:endParaRPr lang="en-US" sz="1500" dirty="0"/>
          </a:p>
        </p:txBody>
      </p:sp>
      <p:sp>
        <p:nvSpPr>
          <p:cNvPr id="17" name="Text 10"/>
          <p:cNvSpPr/>
          <p:nvPr/>
        </p:nvSpPr>
        <p:spPr>
          <a:xfrm>
            <a:off x="1476732" y="5446514"/>
            <a:ext cx="12609552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matches are ranked and formatted.</a:t>
            </a:r>
            <a:endParaRPr lang="en-US" sz="1200" dirty="0"/>
          </a:p>
        </p:txBody>
      </p:sp>
      <p:sp>
        <p:nvSpPr>
          <p:cNvPr id="18" name="Text 11"/>
          <p:cNvSpPr/>
          <p:nvPr/>
        </p:nvSpPr>
        <p:spPr>
          <a:xfrm>
            <a:off x="6149221" y="6120884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 Enhancement:</a:t>
            </a:r>
            <a:endParaRPr lang="en-US" sz="1800" dirty="0"/>
          </a:p>
        </p:txBody>
      </p:sp>
      <p:sp>
        <p:nvSpPr>
          <p:cNvPr id="19" name="Text 12"/>
          <p:cNvSpPr/>
          <p:nvPr/>
        </p:nvSpPr>
        <p:spPr>
          <a:xfrm>
            <a:off x="544116" y="6645473"/>
            <a:ext cx="13542169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Metadata integration for result contextualisation.</a:t>
            </a:r>
            <a:endParaRPr lang="en-US" sz="1200" dirty="0"/>
          </a:p>
        </p:txBody>
      </p:sp>
      <p:sp>
        <p:nvSpPr>
          <p:cNvPr id="20" name="Text 13"/>
          <p:cNvSpPr/>
          <p:nvPr/>
        </p:nvSpPr>
        <p:spPr>
          <a:xfrm>
            <a:off x="544116" y="6948607"/>
            <a:ext cx="13542169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Snippet generation for quick scanning.</a:t>
            </a:r>
            <a:endParaRPr lang="en-US" sz="1200" dirty="0"/>
          </a:p>
        </p:txBody>
      </p:sp>
      <p:sp>
        <p:nvSpPr>
          <p:cNvPr id="21" name="Text 14"/>
          <p:cNvSpPr/>
          <p:nvPr/>
        </p:nvSpPr>
        <p:spPr>
          <a:xfrm>
            <a:off x="544116" y="7251740"/>
            <a:ext cx="13542169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Confidence scoring for result quality indication.</a:t>
            </a:r>
            <a:endParaRPr lang="en-US" sz="1200" dirty="0"/>
          </a:p>
        </p:txBody>
      </p:sp>
      <p:sp>
        <p:nvSpPr>
          <p:cNvPr id="22" name="Text 15"/>
          <p:cNvSpPr/>
          <p:nvPr/>
        </p:nvSpPr>
        <p:spPr>
          <a:xfrm>
            <a:off x="544116" y="7554873"/>
            <a:ext cx="13542169" cy="248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Alternative suggestion generation.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2025-09-01T12:03:56Z</dcterms:created>
  <dcterms:modified xsi:type="dcterms:W3CDTF">2025-09-01T12:03:56Z</dcterms:modified>
</cp:coreProperties>
</file>