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Bitter Medium"/>
      <p:regular r:id="rId17"/>
    </p:embeddedFont>
    <p:embeddedFont>
      <p:font typeface="Bitter Medium"/>
      <p:regular r:id="rId18"/>
    </p:embeddedFont>
    <p:embeddedFont>
      <p:font typeface="Bitter Medium"/>
      <p:regular r:id="rId19"/>
    </p:embeddedFont>
    <p:embeddedFont>
      <p:font typeface="Bitter Medium"/>
      <p:regular r:id="rId20"/>
    </p:embeddedFont>
    <p:embeddedFont>
      <p:font typeface="Open Sans"/>
      <p:regular r:id="rId21"/>
    </p:embeddedFont>
    <p:embeddedFont>
      <p:font typeface="Open Sans"/>
      <p:regular r:id="rId22"/>
    </p:embeddedFont>
    <p:embeddedFont>
      <p:font typeface="Open Sans"/>
      <p:regular r:id="rId23"/>
    </p:embeddedFont>
    <p:embeddedFont>
      <p:font typeface="Open Sans"/>
      <p:regular r:id="rId2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Relationship Id="rId23" Type="http://schemas.openxmlformats.org/officeDocument/2006/relationships/font" Target="fonts/font7.fntdata"/><Relationship Id="rId2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E2D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3CDC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slideLayout" Target="../slideLayouts/slideLayout7.xml"/><Relationship Id="rId1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Intelligent CSV Data Processing Pipeline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From Raw Data to Semantic Search in 2 Weeks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Project Team: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[Your Team Name]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[Presentation Date]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7002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Future Roadmap</a:t>
            </a:r>
            <a:endParaRPr lang="en-US" sz="4450" dirty="0"/>
          </a:p>
        </p:txBody>
      </p:sp>
      <p:sp>
        <p:nvSpPr>
          <p:cNvPr id="6" name="Text 2"/>
          <p:cNvSpPr/>
          <p:nvPr/>
        </p:nvSpPr>
        <p:spPr>
          <a:xfrm>
            <a:off x="6280190" y="1975961"/>
            <a:ext cx="35015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Short-Term Enhancements: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280190" y="2911435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data synchronization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6280190" y="371653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filtering capabilities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6280190" y="4521637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authentication and permissions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6280190" y="5326737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Additional data format support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10342721" y="19759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Long-Term Vision: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10342721" y="2557105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Multi-source data integration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10342721" y="2999303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Predictive analytics integration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10342721" y="380440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insight generation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10342721" y="4609505"/>
            <a:ext cx="350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AI-assisted data exploration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6280190" y="6471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Q&amp;A Session</a:t>
            </a:r>
            <a:endParaRPr lang="en-US" sz="2200" dirty="0"/>
          </a:p>
        </p:txBody>
      </p:sp>
      <p:sp>
        <p:nvSpPr>
          <p:cNvPr id="17" name="Text 13"/>
          <p:cNvSpPr/>
          <p:nvPr/>
        </p:nvSpPr>
        <p:spPr>
          <a:xfrm>
            <a:off x="6280190" y="71664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You!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[Contact Information]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7531"/>
            <a:ext cx="85279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The Data Accessibility Challenge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64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Current Pain Points:</a:t>
            </a:r>
            <a:endParaRPr lang="en-US" sz="2200" dirty="0"/>
          </a:p>
        </p:txBody>
      </p:sp>
      <p:sp>
        <p:nvSpPr>
          <p:cNvPr id="4" name="Shape 2"/>
          <p:cNvSpPr/>
          <p:nvPr/>
        </p:nvSpPr>
        <p:spPr>
          <a:xfrm>
            <a:off x="793790" y="2940963"/>
            <a:ext cx="6407944" cy="877491"/>
          </a:xfrm>
          <a:prstGeom prst="roundRect">
            <a:avLst>
              <a:gd name="adj" fmla="val 10857"/>
            </a:avLst>
          </a:prstGeom>
          <a:solidFill>
            <a:srgbClr val="FFF8F0"/>
          </a:solidFill>
          <a:ln w="30480">
            <a:solidFill>
              <a:srgbClr val="E2C8B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790" y="2940963"/>
            <a:ext cx="121920" cy="877491"/>
          </a:xfrm>
          <a:prstGeom prst="roundRect">
            <a:avLst>
              <a:gd name="adj" fmla="val 78139"/>
            </a:avLst>
          </a:prstGeom>
          <a:solidFill>
            <a:srgbClr val="D2600F"/>
          </a:solidFill>
          <a:ln/>
        </p:spPr>
      </p:sp>
      <p:sp>
        <p:nvSpPr>
          <p:cNvPr id="6" name="Text 4"/>
          <p:cNvSpPr/>
          <p:nvPr/>
        </p:nvSpPr>
        <p:spPr>
          <a:xfrm>
            <a:off x="1173004" y="3198257"/>
            <a:ext cx="57714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CSV files contain valuable but unstructured data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940963"/>
            <a:ext cx="6408063" cy="877491"/>
          </a:xfrm>
          <a:prstGeom prst="roundRect">
            <a:avLst>
              <a:gd name="adj" fmla="val 10857"/>
            </a:avLst>
          </a:prstGeom>
          <a:solidFill>
            <a:srgbClr val="FFF8F0"/>
          </a:solidFill>
          <a:ln w="30480">
            <a:solidFill>
              <a:srgbClr val="E2C8B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28548" y="2940963"/>
            <a:ext cx="121920" cy="877491"/>
          </a:xfrm>
          <a:prstGeom prst="roundRect">
            <a:avLst>
              <a:gd name="adj" fmla="val 78139"/>
            </a:avLst>
          </a:prstGeom>
          <a:solidFill>
            <a:srgbClr val="D2600F"/>
          </a:solidFill>
          <a:ln/>
        </p:spPr>
      </p:sp>
      <p:sp>
        <p:nvSpPr>
          <p:cNvPr id="9" name="Text 7"/>
          <p:cNvSpPr/>
          <p:nvPr/>
        </p:nvSpPr>
        <p:spPr>
          <a:xfrm>
            <a:off x="7807762" y="3198257"/>
            <a:ext cx="57715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Traditional keyword search fails with semantic queries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93790" y="4045268"/>
            <a:ext cx="6407944" cy="1240393"/>
          </a:xfrm>
          <a:prstGeom prst="roundRect">
            <a:avLst>
              <a:gd name="adj" fmla="val 7680"/>
            </a:avLst>
          </a:prstGeom>
          <a:solidFill>
            <a:srgbClr val="FFF8F0"/>
          </a:solidFill>
          <a:ln w="30480">
            <a:solidFill>
              <a:srgbClr val="E2C8B5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793790" y="4045268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D2600F"/>
          </a:solidFill>
          <a:ln/>
        </p:spPr>
      </p:sp>
      <p:sp>
        <p:nvSpPr>
          <p:cNvPr id="12" name="Text 10"/>
          <p:cNvSpPr/>
          <p:nvPr/>
        </p:nvSpPr>
        <p:spPr>
          <a:xfrm>
            <a:off x="1173004" y="4302562"/>
            <a:ext cx="57714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data exploration is time-consuming and inefficient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428548" y="4045268"/>
            <a:ext cx="6408063" cy="1240393"/>
          </a:xfrm>
          <a:prstGeom prst="roundRect">
            <a:avLst>
              <a:gd name="adj" fmla="val 7680"/>
            </a:avLst>
          </a:prstGeom>
          <a:solidFill>
            <a:srgbClr val="FFF8F0"/>
          </a:solidFill>
          <a:ln w="30480">
            <a:solidFill>
              <a:srgbClr val="E2C8B5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428548" y="4045268"/>
            <a:ext cx="121920" cy="1240393"/>
          </a:xfrm>
          <a:prstGeom prst="roundRect">
            <a:avLst>
              <a:gd name="adj" fmla="val 78139"/>
            </a:avLst>
          </a:prstGeom>
          <a:solidFill>
            <a:srgbClr val="D2600F"/>
          </a:solidFill>
          <a:ln/>
        </p:spPr>
      </p:sp>
      <p:sp>
        <p:nvSpPr>
          <p:cNvPr id="15" name="Text 13"/>
          <p:cNvSpPr/>
          <p:nvPr/>
        </p:nvSpPr>
        <p:spPr>
          <a:xfrm>
            <a:off x="7807762" y="4302562"/>
            <a:ext cx="57715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context-aware retrieval from tabular data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133951" y="5795963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Example: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"Find products similar to wireless headphones under $100"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33951" y="6414016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"Show me customer complaints about battery life from last quarter"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93790" y="5540812"/>
            <a:ext cx="30480" cy="1491258"/>
          </a:xfrm>
          <a:prstGeom prst="rect">
            <a:avLst/>
          </a:prstGeom>
          <a:solidFill>
            <a:srgbClr val="D2600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530" y="486013"/>
            <a:ext cx="4418648" cy="552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Project Goals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18530" y="1479947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Primary Objective: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618530" y="1932861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 an intelligent search system that understands CSV content </a:t>
            </a:r>
            <a:pPr algn="l" indent="0" marL="0">
              <a:lnSpc>
                <a:spcPts val="2200"/>
              </a:lnSpc>
              <a:buNone/>
            </a:pPr>
            <a:r>
              <a:rPr lang="en-US" sz="1350" b="1" dirty="0">
                <a:solidFill>
                  <a:srgbClr val="D2600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semantically</a:t>
            </a:r>
            <a:endParaRPr lang="en-US" sz="1350" dirty="0"/>
          </a:p>
        </p:txBody>
      </p:sp>
      <p:sp>
        <p:nvSpPr>
          <p:cNvPr id="5" name="Text 3"/>
          <p:cNvSpPr/>
          <p:nvPr/>
        </p:nvSpPr>
        <p:spPr>
          <a:xfrm>
            <a:off x="618530" y="2392442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Deliverables: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618530" y="2845356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data preprocessing pipeline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18530" y="3190042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chunking strategies for tabular data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18530" y="3534728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embedding generation system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18530" y="3879413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Responsive web interface for natural language queries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18530" y="4224099"/>
            <a:ext cx="7863483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Production-ready API backend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8920877" y="1479947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Success Metrics: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8920877" y="2043351"/>
            <a:ext cx="5098494" cy="583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90%+</a:t>
            </a:r>
            <a:endParaRPr lang="en-US" sz="4550" dirty="0"/>
          </a:p>
        </p:txBody>
      </p:sp>
      <p:sp>
        <p:nvSpPr>
          <p:cNvPr id="13" name="Text 11"/>
          <p:cNvSpPr/>
          <p:nvPr/>
        </p:nvSpPr>
        <p:spPr>
          <a:xfrm>
            <a:off x="10365462" y="2847380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Retrieval Accuracy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8920877" y="3300293"/>
            <a:ext cx="5098494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on test queries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8920877" y="4025027"/>
            <a:ext cx="5098494" cy="583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&lt;1s</a:t>
            </a:r>
            <a:endParaRPr lang="en-US" sz="4550" dirty="0"/>
          </a:p>
        </p:txBody>
      </p:sp>
      <p:sp>
        <p:nvSpPr>
          <p:cNvPr id="16" name="Text 14"/>
          <p:cNvSpPr/>
          <p:nvPr/>
        </p:nvSpPr>
        <p:spPr>
          <a:xfrm>
            <a:off x="10365462" y="4829056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Response Time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8920877" y="5281970"/>
            <a:ext cx="5098494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 searches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8920877" y="6006703"/>
            <a:ext cx="5098494" cy="5831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1GB</a:t>
            </a:r>
            <a:endParaRPr lang="en-US" sz="4550" dirty="0"/>
          </a:p>
        </p:txBody>
      </p:sp>
      <p:sp>
        <p:nvSpPr>
          <p:cNvPr id="19" name="Text 17"/>
          <p:cNvSpPr/>
          <p:nvPr/>
        </p:nvSpPr>
        <p:spPr>
          <a:xfrm>
            <a:off x="10365462" y="6810732"/>
            <a:ext cx="2209324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File Size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8920877" y="7263646"/>
            <a:ext cx="5098494" cy="2828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support capacity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System Architecture</a:t>
            </a:r>
            <a:endParaRPr lang="en-US" sz="4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1049" y="605790"/>
            <a:ext cx="7752278" cy="688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Intelligent Data Segmentation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71049" y="1624608"/>
            <a:ext cx="3464362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Four Strategic Approaches:</a:t>
            </a:r>
            <a:endParaRPr lang="en-US" sz="2150" dirty="0"/>
          </a:p>
        </p:txBody>
      </p:sp>
      <p:sp>
        <p:nvSpPr>
          <p:cNvPr id="4" name="Shape 2"/>
          <p:cNvSpPr/>
          <p:nvPr/>
        </p:nvSpPr>
        <p:spPr>
          <a:xfrm>
            <a:off x="771049" y="2629614"/>
            <a:ext cx="6434018" cy="1630204"/>
          </a:xfrm>
          <a:prstGeom prst="roundRect">
            <a:avLst>
              <a:gd name="adj" fmla="val 8975"/>
            </a:avLst>
          </a:prstGeom>
          <a:solidFill>
            <a:srgbClr val="FFF8F0"/>
          </a:solidFill>
          <a:ln/>
        </p:spPr>
      </p:sp>
      <p:sp>
        <p:nvSpPr>
          <p:cNvPr id="5" name="Shape 3"/>
          <p:cNvSpPr/>
          <p:nvPr/>
        </p:nvSpPr>
        <p:spPr>
          <a:xfrm>
            <a:off x="771049" y="2599134"/>
            <a:ext cx="6434018" cy="121920"/>
          </a:xfrm>
          <a:prstGeom prst="roundRect">
            <a:avLst>
              <a:gd name="adj" fmla="val 75891"/>
            </a:avLst>
          </a:prstGeom>
          <a:solidFill>
            <a:srgbClr val="D2600F"/>
          </a:solidFill>
          <a:ln/>
        </p:spPr>
      </p:sp>
      <p:sp>
        <p:nvSpPr>
          <p:cNvPr id="6" name="Shape 4"/>
          <p:cNvSpPr/>
          <p:nvPr/>
        </p:nvSpPr>
        <p:spPr>
          <a:xfrm>
            <a:off x="3657600" y="2299216"/>
            <a:ext cx="660797" cy="660797"/>
          </a:xfrm>
          <a:prstGeom prst="roundRect">
            <a:avLst>
              <a:gd name="adj" fmla="val 138378"/>
            </a:avLst>
          </a:prstGeom>
          <a:solidFill>
            <a:srgbClr val="D2600F"/>
          </a:solidFill>
          <a:ln/>
        </p:spPr>
      </p:sp>
      <p:sp>
        <p:nvSpPr>
          <p:cNvPr id="7" name="Text 5"/>
          <p:cNvSpPr/>
          <p:nvPr/>
        </p:nvSpPr>
        <p:spPr>
          <a:xfrm>
            <a:off x="3855839" y="2464356"/>
            <a:ext cx="264319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1021794" y="3180278"/>
            <a:ext cx="2755821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Row-Based Chunking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1021794" y="3656648"/>
            <a:ext cx="593252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Single rows as atomic units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7425333" y="2629614"/>
            <a:ext cx="6434018" cy="1630204"/>
          </a:xfrm>
          <a:prstGeom prst="roundRect">
            <a:avLst>
              <a:gd name="adj" fmla="val 8975"/>
            </a:avLst>
          </a:prstGeom>
          <a:solidFill>
            <a:srgbClr val="FFF8F0"/>
          </a:solidFill>
          <a:ln/>
        </p:spPr>
      </p:sp>
      <p:sp>
        <p:nvSpPr>
          <p:cNvPr id="11" name="Shape 9"/>
          <p:cNvSpPr/>
          <p:nvPr/>
        </p:nvSpPr>
        <p:spPr>
          <a:xfrm>
            <a:off x="7425333" y="2599134"/>
            <a:ext cx="6434018" cy="121920"/>
          </a:xfrm>
          <a:prstGeom prst="roundRect">
            <a:avLst>
              <a:gd name="adj" fmla="val 75891"/>
            </a:avLst>
          </a:prstGeom>
          <a:solidFill>
            <a:srgbClr val="D2600F"/>
          </a:solidFill>
          <a:ln/>
        </p:spPr>
      </p:sp>
      <p:sp>
        <p:nvSpPr>
          <p:cNvPr id="12" name="Shape 10"/>
          <p:cNvSpPr/>
          <p:nvPr/>
        </p:nvSpPr>
        <p:spPr>
          <a:xfrm>
            <a:off x="10311884" y="2299216"/>
            <a:ext cx="660797" cy="660797"/>
          </a:xfrm>
          <a:prstGeom prst="roundRect">
            <a:avLst>
              <a:gd name="adj" fmla="val 138378"/>
            </a:avLst>
          </a:prstGeom>
          <a:solidFill>
            <a:srgbClr val="D2600F"/>
          </a:solidFill>
          <a:ln/>
        </p:spPr>
      </p:sp>
      <p:sp>
        <p:nvSpPr>
          <p:cNvPr id="13" name="Text 11"/>
          <p:cNvSpPr/>
          <p:nvPr/>
        </p:nvSpPr>
        <p:spPr>
          <a:xfrm>
            <a:off x="10510123" y="2464356"/>
            <a:ext cx="264319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7676078" y="3180278"/>
            <a:ext cx="2876431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Cell Content Chunking</a:t>
            </a:r>
            <a:endParaRPr lang="en-US" sz="2150" dirty="0"/>
          </a:p>
        </p:txBody>
      </p:sp>
      <p:sp>
        <p:nvSpPr>
          <p:cNvPr id="15" name="Text 13"/>
          <p:cNvSpPr/>
          <p:nvPr/>
        </p:nvSpPr>
        <p:spPr>
          <a:xfrm>
            <a:off x="7676078" y="3656648"/>
            <a:ext cx="593252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 splitting of text-rich cells</a:t>
            </a:r>
            <a:endParaRPr lang="en-US" sz="1700" dirty="0"/>
          </a:p>
        </p:txBody>
      </p:sp>
      <p:sp>
        <p:nvSpPr>
          <p:cNvPr id="16" name="Shape 14"/>
          <p:cNvSpPr/>
          <p:nvPr/>
        </p:nvSpPr>
        <p:spPr>
          <a:xfrm>
            <a:off x="771049" y="4810482"/>
            <a:ext cx="6434018" cy="1630204"/>
          </a:xfrm>
          <a:prstGeom prst="roundRect">
            <a:avLst>
              <a:gd name="adj" fmla="val 8975"/>
            </a:avLst>
          </a:prstGeom>
          <a:solidFill>
            <a:srgbClr val="FFF8F0"/>
          </a:solidFill>
          <a:ln/>
        </p:spPr>
      </p:sp>
      <p:sp>
        <p:nvSpPr>
          <p:cNvPr id="17" name="Shape 15"/>
          <p:cNvSpPr/>
          <p:nvPr/>
        </p:nvSpPr>
        <p:spPr>
          <a:xfrm>
            <a:off x="771049" y="4780002"/>
            <a:ext cx="6434018" cy="121920"/>
          </a:xfrm>
          <a:prstGeom prst="roundRect">
            <a:avLst>
              <a:gd name="adj" fmla="val 75891"/>
            </a:avLst>
          </a:prstGeom>
          <a:solidFill>
            <a:srgbClr val="D2600F"/>
          </a:solidFill>
          <a:ln/>
        </p:spPr>
      </p:sp>
      <p:sp>
        <p:nvSpPr>
          <p:cNvPr id="18" name="Shape 16"/>
          <p:cNvSpPr/>
          <p:nvPr/>
        </p:nvSpPr>
        <p:spPr>
          <a:xfrm>
            <a:off x="3657600" y="4480084"/>
            <a:ext cx="660797" cy="660797"/>
          </a:xfrm>
          <a:prstGeom prst="roundRect">
            <a:avLst>
              <a:gd name="adj" fmla="val 138378"/>
            </a:avLst>
          </a:prstGeom>
          <a:solidFill>
            <a:srgbClr val="D2600F"/>
          </a:solidFill>
          <a:ln/>
        </p:spPr>
      </p:sp>
      <p:sp>
        <p:nvSpPr>
          <p:cNvPr id="19" name="Text 17"/>
          <p:cNvSpPr/>
          <p:nvPr/>
        </p:nvSpPr>
        <p:spPr>
          <a:xfrm>
            <a:off x="3855839" y="4645223"/>
            <a:ext cx="264319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1021794" y="5361146"/>
            <a:ext cx="3954304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Multi-Row Semantic Chunking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1021794" y="5837515"/>
            <a:ext cx="593252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Group related records</a:t>
            </a:r>
            <a:endParaRPr lang="en-US" sz="1700" dirty="0"/>
          </a:p>
        </p:txBody>
      </p:sp>
      <p:sp>
        <p:nvSpPr>
          <p:cNvPr id="22" name="Shape 20"/>
          <p:cNvSpPr/>
          <p:nvPr/>
        </p:nvSpPr>
        <p:spPr>
          <a:xfrm>
            <a:off x="7425333" y="4810482"/>
            <a:ext cx="6434018" cy="1630204"/>
          </a:xfrm>
          <a:prstGeom prst="roundRect">
            <a:avLst>
              <a:gd name="adj" fmla="val 8975"/>
            </a:avLst>
          </a:prstGeom>
          <a:solidFill>
            <a:srgbClr val="FFF8F0"/>
          </a:solidFill>
          <a:ln/>
        </p:spPr>
      </p:sp>
      <p:sp>
        <p:nvSpPr>
          <p:cNvPr id="23" name="Shape 21"/>
          <p:cNvSpPr/>
          <p:nvPr/>
        </p:nvSpPr>
        <p:spPr>
          <a:xfrm>
            <a:off x="7425333" y="4780002"/>
            <a:ext cx="6434018" cy="121920"/>
          </a:xfrm>
          <a:prstGeom prst="roundRect">
            <a:avLst>
              <a:gd name="adj" fmla="val 75891"/>
            </a:avLst>
          </a:prstGeom>
          <a:solidFill>
            <a:srgbClr val="D2600F"/>
          </a:solidFill>
          <a:ln/>
        </p:spPr>
      </p:sp>
      <p:sp>
        <p:nvSpPr>
          <p:cNvPr id="24" name="Shape 22"/>
          <p:cNvSpPr/>
          <p:nvPr/>
        </p:nvSpPr>
        <p:spPr>
          <a:xfrm>
            <a:off x="10311884" y="4480084"/>
            <a:ext cx="660797" cy="660797"/>
          </a:xfrm>
          <a:prstGeom prst="roundRect">
            <a:avLst>
              <a:gd name="adj" fmla="val 138378"/>
            </a:avLst>
          </a:prstGeom>
          <a:solidFill>
            <a:srgbClr val="D2600F"/>
          </a:solidFill>
          <a:ln/>
        </p:spPr>
      </p:sp>
      <p:sp>
        <p:nvSpPr>
          <p:cNvPr id="25" name="Text 23"/>
          <p:cNvSpPr/>
          <p:nvPr/>
        </p:nvSpPr>
        <p:spPr>
          <a:xfrm>
            <a:off x="10510123" y="4645223"/>
            <a:ext cx="264319" cy="330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050" dirty="0">
                <a:solidFill>
                  <a:srgbClr val="FFFFFF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4</a:t>
            </a:r>
            <a:endParaRPr lang="en-US" sz="2050" dirty="0"/>
          </a:p>
        </p:txBody>
      </p:sp>
      <p:sp>
        <p:nvSpPr>
          <p:cNvPr id="26" name="Text 24"/>
          <p:cNvSpPr/>
          <p:nvPr/>
        </p:nvSpPr>
        <p:spPr>
          <a:xfrm>
            <a:off x="7676078" y="5361146"/>
            <a:ext cx="2963942" cy="344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Parent-Child Chunking</a:t>
            </a:r>
            <a:endParaRPr lang="en-US" sz="2150" dirty="0"/>
          </a:p>
        </p:txBody>
      </p:sp>
      <p:sp>
        <p:nvSpPr>
          <p:cNvPr id="27" name="Text 25"/>
          <p:cNvSpPr/>
          <p:nvPr/>
        </p:nvSpPr>
        <p:spPr>
          <a:xfrm>
            <a:off x="7676078" y="5837515"/>
            <a:ext cx="5932527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Hierarchical data relationships</a:t>
            </a:r>
            <a:endParaRPr lang="en-US" sz="1700" dirty="0"/>
          </a:p>
        </p:txBody>
      </p:sp>
      <p:sp>
        <p:nvSpPr>
          <p:cNvPr id="28" name="Shape 26"/>
          <p:cNvSpPr/>
          <p:nvPr/>
        </p:nvSpPr>
        <p:spPr>
          <a:xfrm>
            <a:off x="771049" y="6688455"/>
            <a:ext cx="13088303" cy="936069"/>
          </a:xfrm>
          <a:prstGeom prst="roundRect">
            <a:avLst>
              <a:gd name="adj" fmla="val 9885"/>
            </a:avLst>
          </a:prstGeom>
          <a:solidFill>
            <a:srgbClr val="FAD3B8"/>
          </a:solidFill>
          <a:ln/>
        </p:spPr>
      </p:sp>
      <p:pic>
        <p:nvPicPr>
          <p:cNvPr id="2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1314" y="7030045"/>
            <a:ext cx="275273" cy="220266"/>
          </a:xfrm>
          <a:prstGeom prst="rect">
            <a:avLst/>
          </a:prstGeom>
        </p:spPr>
      </p:pic>
      <p:sp>
        <p:nvSpPr>
          <p:cNvPr id="30" name="Text 27"/>
          <p:cNvSpPr/>
          <p:nvPr/>
        </p:nvSpPr>
        <p:spPr>
          <a:xfrm>
            <a:off x="1486853" y="6963728"/>
            <a:ext cx="12152233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b="1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Adaptive Selection: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Automatically chooses 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D2600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optimal strategy</a:t>
            </a:r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based on CSV structure and content analysis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8775" y="773073"/>
            <a:ext cx="5129451" cy="6061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50"/>
              </a:lnSpc>
              <a:buNone/>
            </a:pPr>
            <a:r>
              <a:rPr lang="en-US" sz="38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Technology Ecosystem</a:t>
            </a:r>
            <a:endParaRPr lang="en-US" sz="3800" dirty="0"/>
          </a:p>
        </p:txBody>
      </p:sp>
      <p:sp>
        <p:nvSpPr>
          <p:cNvPr id="3" name="Text 1"/>
          <p:cNvSpPr/>
          <p:nvPr/>
        </p:nvSpPr>
        <p:spPr>
          <a:xfrm>
            <a:off x="678775" y="1864042"/>
            <a:ext cx="3225879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Data Processing &amp; Chunking:</a:t>
            </a:r>
            <a:endParaRPr lang="en-US" sz="19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775" y="2385179"/>
            <a:ext cx="484823" cy="48482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06009" y="2500313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pandas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406009" y="2997279"/>
            <a:ext cx="338244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manipulation and analysis</a:t>
            </a:r>
            <a:endParaRPr lang="en-US" sz="1500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75" y="3695462"/>
            <a:ext cx="484823" cy="48482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406009" y="3810595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Dask</a:t>
            </a:r>
            <a:endParaRPr lang="en-US" sz="1900" dirty="0"/>
          </a:p>
        </p:txBody>
      </p:sp>
      <p:sp>
        <p:nvSpPr>
          <p:cNvPr id="9" name="Text 5"/>
          <p:cNvSpPr/>
          <p:nvPr/>
        </p:nvSpPr>
        <p:spPr>
          <a:xfrm>
            <a:off x="1406009" y="4307562"/>
            <a:ext cx="338244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Parallel computing for large datasets</a:t>
            </a:r>
            <a:endParaRPr lang="en-US" sz="1500" dirty="0"/>
          </a:p>
        </p:txBody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75" y="5005745"/>
            <a:ext cx="484823" cy="48482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406009" y="5120878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Polars</a:t>
            </a: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1406009" y="5617845"/>
            <a:ext cx="338244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High-performance DataFrame library</a:t>
            </a:r>
            <a:endParaRPr lang="en-US" sz="1500" dirty="0"/>
          </a:p>
        </p:txBody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75" y="6316028"/>
            <a:ext cx="484823" cy="48482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406009" y="6431161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LangChain</a:t>
            </a:r>
            <a:endParaRPr lang="en-US" sz="1900" dirty="0"/>
          </a:p>
        </p:txBody>
      </p:sp>
      <p:sp>
        <p:nvSpPr>
          <p:cNvPr id="15" name="Text 9"/>
          <p:cNvSpPr/>
          <p:nvPr/>
        </p:nvSpPr>
        <p:spPr>
          <a:xfrm>
            <a:off x="1406009" y="6928128"/>
            <a:ext cx="338244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text splitting capabilities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5269230" y="1864042"/>
            <a:ext cx="2488406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Embedding &amp; Storage:</a:t>
            </a:r>
            <a:endParaRPr lang="en-US" sz="1900" dirty="0"/>
          </a:p>
        </p:txBody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9230" y="2385179"/>
            <a:ext cx="484823" cy="48482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5996464" y="2500313"/>
            <a:ext cx="2712482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Sentence-Transformers</a:t>
            </a:r>
            <a:endParaRPr lang="en-US" sz="1900" dirty="0"/>
          </a:p>
        </p:txBody>
      </p:sp>
      <p:sp>
        <p:nvSpPr>
          <p:cNvPr id="19" name="Text 12"/>
          <p:cNvSpPr/>
          <p:nvPr/>
        </p:nvSpPr>
        <p:spPr>
          <a:xfrm>
            <a:off x="5996464" y="2997279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State-of-the-art embeddings</a:t>
            </a:r>
            <a:endParaRPr lang="en-US" sz="1500" dirty="0"/>
          </a:p>
        </p:txBody>
      </p:sp>
      <p:pic>
        <p:nvPicPr>
          <p:cNvPr id="2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9230" y="3695462"/>
            <a:ext cx="484823" cy="484823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5996464" y="3810595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ChromaDB</a:t>
            </a:r>
            <a:endParaRPr lang="en-US" sz="1900" dirty="0"/>
          </a:p>
        </p:txBody>
      </p:sp>
      <p:sp>
        <p:nvSpPr>
          <p:cNvPr id="22" name="Text 14"/>
          <p:cNvSpPr/>
          <p:nvPr/>
        </p:nvSpPr>
        <p:spPr>
          <a:xfrm>
            <a:off x="5996464" y="4307562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Vector database for efficient retrieval</a:t>
            </a:r>
            <a:endParaRPr lang="en-US" sz="1500" dirty="0"/>
          </a:p>
        </p:txBody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9230" y="5005745"/>
            <a:ext cx="484823" cy="484823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5996464" y="5120878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FAISS</a:t>
            </a:r>
            <a:endParaRPr lang="en-US" sz="1900" dirty="0"/>
          </a:p>
        </p:txBody>
      </p:sp>
      <p:sp>
        <p:nvSpPr>
          <p:cNvPr id="25" name="Text 16"/>
          <p:cNvSpPr/>
          <p:nvPr/>
        </p:nvSpPr>
        <p:spPr>
          <a:xfrm>
            <a:off x="5996464" y="5617845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Similarity search optimization</a:t>
            </a:r>
            <a:endParaRPr lang="en-US" sz="1500" dirty="0"/>
          </a:p>
        </p:txBody>
      </p:sp>
      <p:sp>
        <p:nvSpPr>
          <p:cNvPr id="26" name="Text 17"/>
          <p:cNvSpPr/>
          <p:nvPr/>
        </p:nvSpPr>
        <p:spPr>
          <a:xfrm>
            <a:off x="9858375" y="1864042"/>
            <a:ext cx="2743557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Interface &amp; Deployment:</a:t>
            </a:r>
            <a:endParaRPr lang="en-US" sz="1900" dirty="0"/>
          </a:p>
        </p:txBody>
      </p:sp>
      <p:pic>
        <p:nvPicPr>
          <p:cNvPr id="27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8375" y="2385179"/>
            <a:ext cx="484823" cy="484823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10585609" y="2500313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FastAPI</a:t>
            </a:r>
            <a:endParaRPr lang="en-US" sz="1900" dirty="0"/>
          </a:p>
        </p:txBody>
      </p:sp>
      <p:sp>
        <p:nvSpPr>
          <p:cNvPr id="29" name="Text 19"/>
          <p:cNvSpPr/>
          <p:nvPr/>
        </p:nvSpPr>
        <p:spPr>
          <a:xfrm>
            <a:off x="10585609" y="2997279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High-performance backend API</a:t>
            </a:r>
            <a:endParaRPr lang="en-US" sz="1500" dirty="0"/>
          </a:p>
        </p:txBody>
      </p:sp>
      <p:pic>
        <p:nvPicPr>
          <p:cNvPr id="3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58375" y="3695462"/>
            <a:ext cx="484823" cy="484823"/>
          </a:xfrm>
          <a:prstGeom prst="rect">
            <a:avLst/>
          </a:prstGeom>
        </p:spPr>
      </p:pic>
      <p:sp>
        <p:nvSpPr>
          <p:cNvPr id="31" name="Text 20"/>
          <p:cNvSpPr/>
          <p:nvPr/>
        </p:nvSpPr>
        <p:spPr>
          <a:xfrm>
            <a:off x="10585609" y="3810595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Streamlit</a:t>
            </a:r>
            <a:endParaRPr lang="en-US" sz="1900" dirty="0"/>
          </a:p>
        </p:txBody>
      </p:sp>
      <p:sp>
        <p:nvSpPr>
          <p:cNvPr id="32" name="Text 21"/>
          <p:cNvSpPr/>
          <p:nvPr/>
        </p:nvSpPr>
        <p:spPr>
          <a:xfrm>
            <a:off x="10585609" y="4307562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web application interface</a:t>
            </a:r>
            <a:endParaRPr lang="en-US" sz="1500" dirty="0"/>
          </a:p>
        </p:txBody>
      </p:sp>
      <p:pic>
        <p:nvPicPr>
          <p:cNvPr id="3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375" y="5005745"/>
            <a:ext cx="484823" cy="484823"/>
          </a:xfrm>
          <a:prstGeom prst="rect">
            <a:avLst/>
          </a:prstGeom>
        </p:spPr>
      </p:pic>
      <p:sp>
        <p:nvSpPr>
          <p:cNvPr id="34" name="Text 22"/>
          <p:cNvSpPr/>
          <p:nvPr/>
        </p:nvSpPr>
        <p:spPr>
          <a:xfrm>
            <a:off x="10585609" y="5120878"/>
            <a:ext cx="242435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9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Docker</a:t>
            </a:r>
            <a:endParaRPr lang="en-US" sz="1900" dirty="0"/>
          </a:p>
        </p:txBody>
      </p:sp>
      <p:sp>
        <p:nvSpPr>
          <p:cNvPr id="35" name="Text 23"/>
          <p:cNvSpPr/>
          <p:nvPr/>
        </p:nvSpPr>
        <p:spPr>
          <a:xfrm>
            <a:off x="10585609" y="5617845"/>
            <a:ext cx="33811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Containerization for deployment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9353" y="423743"/>
            <a:ext cx="5946696" cy="481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Preprocessing &amp; Chunking Sprint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7303770" y="1213604"/>
            <a:ext cx="22860" cy="4602004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4" name="Shape 2"/>
          <p:cNvSpPr/>
          <p:nvPr/>
        </p:nvSpPr>
        <p:spPr>
          <a:xfrm>
            <a:off x="6702385" y="1375529"/>
            <a:ext cx="462320" cy="22860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5" name="Shape 3"/>
          <p:cNvSpPr/>
          <p:nvPr/>
        </p:nvSpPr>
        <p:spPr>
          <a:xfrm>
            <a:off x="7141845" y="1213604"/>
            <a:ext cx="346710" cy="346710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199650" y="1242477"/>
            <a:ext cx="23110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618077" y="1266468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1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539353" y="1599605"/>
            <a:ext cx="600527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Environment Setup &amp; Data Assessment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7465695" y="2300288"/>
            <a:ext cx="462320" cy="22860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10" name="Shape 8"/>
          <p:cNvSpPr/>
          <p:nvPr/>
        </p:nvSpPr>
        <p:spPr>
          <a:xfrm>
            <a:off x="7141845" y="2138363"/>
            <a:ext cx="346710" cy="346710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199650" y="2167235"/>
            <a:ext cx="23110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8085773" y="2191226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2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8085773" y="2524363"/>
            <a:ext cx="600527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Advanced Data Cleaning Techniques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6702385" y="3097292"/>
            <a:ext cx="462320" cy="22860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15" name="Shape 13"/>
          <p:cNvSpPr/>
          <p:nvPr/>
        </p:nvSpPr>
        <p:spPr>
          <a:xfrm>
            <a:off x="7141845" y="2935367"/>
            <a:ext cx="346710" cy="346710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199650" y="2964240"/>
            <a:ext cx="23110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4618077" y="2988231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3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539353" y="3321368"/>
            <a:ext cx="600527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Row-Based Chunking Implementation</a:t>
            </a:r>
            <a:endParaRPr lang="en-US" sz="1200" dirty="0"/>
          </a:p>
        </p:txBody>
      </p:sp>
      <p:sp>
        <p:nvSpPr>
          <p:cNvPr id="19" name="Shape 17"/>
          <p:cNvSpPr/>
          <p:nvPr/>
        </p:nvSpPr>
        <p:spPr>
          <a:xfrm>
            <a:off x="7465695" y="3894415"/>
            <a:ext cx="462320" cy="22860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20" name="Shape 18"/>
          <p:cNvSpPr/>
          <p:nvPr/>
        </p:nvSpPr>
        <p:spPr>
          <a:xfrm>
            <a:off x="7141845" y="3732490"/>
            <a:ext cx="346710" cy="346710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199650" y="3761363"/>
            <a:ext cx="23110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4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8085773" y="3785354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4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8085773" y="4118491"/>
            <a:ext cx="600527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Content-Aware Chunking Strategies</a:t>
            </a:r>
            <a:endParaRPr lang="en-US" sz="1200" dirty="0"/>
          </a:p>
        </p:txBody>
      </p:sp>
      <p:sp>
        <p:nvSpPr>
          <p:cNvPr id="24" name="Shape 22"/>
          <p:cNvSpPr/>
          <p:nvPr/>
        </p:nvSpPr>
        <p:spPr>
          <a:xfrm>
            <a:off x="6702385" y="4691539"/>
            <a:ext cx="462320" cy="22860"/>
          </a:xfrm>
          <a:prstGeom prst="roundRect">
            <a:avLst>
              <a:gd name="adj" fmla="val 283174"/>
            </a:avLst>
          </a:prstGeom>
          <a:solidFill>
            <a:srgbClr val="E2C8B5"/>
          </a:solidFill>
          <a:ln/>
        </p:spPr>
      </p:sp>
      <p:sp>
        <p:nvSpPr>
          <p:cNvPr id="25" name="Shape 23"/>
          <p:cNvSpPr/>
          <p:nvPr/>
        </p:nvSpPr>
        <p:spPr>
          <a:xfrm>
            <a:off x="7141845" y="4529614"/>
            <a:ext cx="346710" cy="346710"/>
          </a:xfrm>
          <a:prstGeom prst="roundRect">
            <a:avLst>
              <a:gd name="adj" fmla="val 18671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199650" y="4558486"/>
            <a:ext cx="231100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5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4618077" y="4582478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5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539353" y="4915614"/>
            <a:ext cx="6005274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Validation &amp; Optimization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539353" y="6046708"/>
            <a:ext cx="1926550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Outcomes:</a:t>
            </a:r>
            <a:endParaRPr lang="en-US" sz="1500" dirty="0"/>
          </a:p>
        </p:txBody>
      </p:sp>
      <p:sp>
        <p:nvSpPr>
          <p:cNvPr id="30" name="Shape 28"/>
          <p:cNvSpPr/>
          <p:nvPr/>
        </p:nvSpPr>
        <p:spPr>
          <a:xfrm>
            <a:off x="539353" y="6518553"/>
            <a:ext cx="6698813" cy="570071"/>
          </a:xfrm>
          <a:prstGeom prst="roundRect">
            <a:avLst>
              <a:gd name="adj" fmla="val 1135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701040" y="6680240"/>
            <a:ext cx="6375440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Clean, standardized dataset</a:t>
            </a:r>
            <a:endParaRPr lang="en-US" sz="1200" dirty="0"/>
          </a:p>
        </p:txBody>
      </p:sp>
      <p:sp>
        <p:nvSpPr>
          <p:cNvPr id="32" name="Shape 30"/>
          <p:cNvSpPr/>
          <p:nvPr/>
        </p:nvSpPr>
        <p:spPr>
          <a:xfrm>
            <a:off x="7392233" y="6518553"/>
            <a:ext cx="6698813" cy="570071"/>
          </a:xfrm>
          <a:prstGeom prst="roundRect">
            <a:avLst>
              <a:gd name="adj" fmla="val 1135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53920" y="6680240"/>
            <a:ext cx="6375440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Multiple chunking strategies implemented</a:t>
            </a:r>
            <a:endParaRPr lang="en-US" sz="1200" dirty="0"/>
          </a:p>
        </p:txBody>
      </p:sp>
      <p:sp>
        <p:nvSpPr>
          <p:cNvPr id="34" name="Shape 32"/>
          <p:cNvSpPr/>
          <p:nvPr/>
        </p:nvSpPr>
        <p:spPr>
          <a:xfrm>
            <a:off x="539353" y="7242691"/>
            <a:ext cx="6698813" cy="570071"/>
          </a:xfrm>
          <a:prstGeom prst="roundRect">
            <a:avLst>
              <a:gd name="adj" fmla="val 1135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01040" y="7404378"/>
            <a:ext cx="6375440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Optimized chunks ready for embedding</a:t>
            </a:r>
            <a:endParaRPr lang="en-US" sz="1200" dirty="0"/>
          </a:p>
        </p:txBody>
      </p:sp>
      <p:sp>
        <p:nvSpPr>
          <p:cNvPr id="36" name="Shape 34"/>
          <p:cNvSpPr/>
          <p:nvPr/>
        </p:nvSpPr>
        <p:spPr>
          <a:xfrm>
            <a:off x="7392233" y="7242691"/>
            <a:ext cx="6698813" cy="570071"/>
          </a:xfrm>
          <a:prstGeom prst="roundRect">
            <a:avLst>
              <a:gd name="adj" fmla="val 11355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53920" y="7404378"/>
            <a:ext cx="6375440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data quality report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2563" y="395883"/>
            <a:ext cx="4975741" cy="448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500"/>
              </a:lnSpc>
              <a:buNone/>
            </a:pPr>
            <a:r>
              <a:rPr lang="en-US" sz="28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Embedding &amp; Interface Sprint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7307580" y="1131689"/>
            <a:ext cx="15240" cy="4287798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4" name="Shape 2"/>
          <p:cNvSpPr/>
          <p:nvPr/>
        </p:nvSpPr>
        <p:spPr>
          <a:xfrm>
            <a:off x="6738164" y="1285518"/>
            <a:ext cx="430768" cy="15240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5" name="Shape 3"/>
          <p:cNvSpPr/>
          <p:nvPr/>
        </p:nvSpPr>
        <p:spPr>
          <a:xfrm>
            <a:off x="7153692" y="1131689"/>
            <a:ext cx="323017" cy="3230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07448" y="1158538"/>
            <a:ext cx="215384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4802267" y="1180981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6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502563" y="1491496"/>
            <a:ext cx="6094690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Embedding Model Integration</a:t>
            </a:r>
            <a:endParaRPr lang="en-US" sz="1100" dirty="0"/>
          </a:p>
        </p:txBody>
      </p:sp>
      <p:sp>
        <p:nvSpPr>
          <p:cNvPr id="9" name="Shape 7"/>
          <p:cNvSpPr/>
          <p:nvPr/>
        </p:nvSpPr>
        <p:spPr>
          <a:xfrm>
            <a:off x="7461468" y="2147054"/>
            <a:ext cx="430768" cy="15240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10" name="Shape 8"/>
          <p:cNvSpPr/>
          <p:nvPr/>
        </p:nvSpPr>
        <p:spPr>
          <a:xfrm>
            <a:off x="7153692" y="1993225"/>
            <a:ext cx="323017" cy="3230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07448" y="2020074"/>
            <a:ext cx="215384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8033147" y="2042517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7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033147" y="2353032"/>
            <a:ext cx="6094690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Vector Database Setup</a:t>
            </a:r>
            <a:endParaRPr lang="en-US" sz="1100" dirty="0"/>
          </a:p>
        </p:txBody>
      </p:sp>
      <p:sp>
        <p:nvSpPr>
          <p:cNvPr id="14" name="Shape 12"/>
          <p:cNvSpPr/>
          <p:nvPr/>
        </p:nvSpPr>
        <p:spPr>
          <a:xfrm>
            <a:off x="6738164" y="2889647"/>
            <a:ext cx="430768" cy="15240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15" name="Shape 13"/>
          <p:cNvSpPr/>
          <p:nvPr/>
        </p:nvSpPr>
        <p:spPr>
          <a:xfrm>
            <a:off x="7153692" y="2735818"/>
            <a:ext cx="323017" cy="3230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207448" y="2762667"/>
            <a:ext cx="215384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4802267" y="2785110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8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502563" y="3095625"/>
            <a:ext cx="6094690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FastAPI Backend Development</a:t>
            </a:r>
            <a:endParaRPr lang="en-US" sz="1100" dirty="0"/>
          </a:p>
        </p:txBody>
      </p:sp>
      <p:sp>
        <p:nvSpPr>
          <p:cNvPr id="19" name="Shape 17"/>
          <p:cNvSpPr/>
          <p:nvPr/>
        </p:nvSpPr>
        <p:spPr>
          <a:xfrm>
            <a:off x="7461468" y="3632359"/>
            <a:ext cx="430768" cy="15240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20" name="Shape 18"/>
          <p:cNvSpPr/>
          <p:nvPr/>
        </p:nvSpPr>
        <p:spPr>
          <a:xfrm>
            <a:off x="7153692" y="3478530"/>
            <a:ext cx="323017" cy="3230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07448" y="3505379"/>
            <a:ext cx="215384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4</a:t>
            </a:r>
            <a:endParaRPr lang="en-US" sz="1650" dirty="0"/>
          </a:p>
        </p:txBody>
      </p:sp>
      <p:sp>
        <p:nvSpPr>
          <p:cNvPr id="22" name="Text 20"/>
          <p:cNvSpPr/>
          <p:nvPr/>
        </p:nvSpPr>
        <p:spPr>
          <a:xfrm>
            <a:off x="8033147" y="3527822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9</a:t>
            </a:r>
            <a:endParaRPr lang="en-US" sz="1400" dirty="0"/>
          </a:p>
        </p:txBody>
      </p:sp>
      <p:sp>
        <p:nvSpPr>
          <p:cNvPr id="23" name="Text 21"/>
          <p:cNvSpPr/>
          <p:nvPr/>
        </p:nvSpPr>
        <p:spPr>
          <a:xfrm>
            <a:off x="8033147" y="3838337"/>
            <a:ext cx="6094690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Streamlit UI Implementation</a:t>
            </a:r>
            <a:endParaRPr lang="en-US" sz="1100" dirty="0"/>
          </a:p>
        </p:txBody>
      </p:sp>
      <p:sp>
        <p:nvSpPr>
          <p:cNvPr id="24" name="Shape 22"/>
          <p:cNvSpPr/>
          <p:nvPr/>
        </p:nvSpPr>
        <p:spPr>
          <a:xfrm>
            <a:off x="6738164" y="4375071"/>
            <a:ext cx="430768" cy="15240"/>
          </a:xfrm>
          <a:prstGeom prst="roundRect">
            <a:avLst>
              <a:gd name="adj" fmla="val 395764"/>
            </a:avLst>
          </a:prstGeom>
          <a:solidFill>
            <a:srgbClr val="E2C8B5"/>
          </a:solidFill>
          <a:ln/>
        </p:spPr>
      </p:sp>
      <p:sp>
        <p:nvSpPr>
          <p:cNvPr id="25" name="Shape 23"/>
          <p:cNvSpPr/>
          <p:nvPr/>
        </p:nvSpPr>
        <p:spPr>
          <a:xfrm>
            <a:off x="7153692" y="4221242"/>
            <a:ext cx="323017" cy="323017"/>
          </a:xfrm>
          <a:prstGeom prst="roundRect">
            <a:avLst>
              <a:gd name="adj" fmla="val 18672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</p:sp>
      <p:sp>
        <p:nvSpPr>
          <p:cNvPr id="26" name="Text 24"/>
          <p:cNvSpPr/>
          <p:nvPr/>
        </p:nvSpPr>
        <p:spPr>
          <a:xfrm>
            <a:off x="7207448" y="4248090"/>
            <a:ext cx="215384" cy="2692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5</a:t>
            </a:r>
            <a:endParaRPr lang="en-US" sz="1650" dirty="0"/>
          </a:p>
        </p:txBody>
      </p:sp>
      <p:sp>
        <p:nvSpPr>
          <p:cNvPr id="27" name="Text 25"/>
          <p:cNvSpPr/>
          <p:nvPr/>
        </p:nvSpPr>
        <p:spPr>
          <a:xfrm>
            <a:off x="4802267" y="4270534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Day 10</a:t>
            </a:r>
            <a:endParaRPr lang="en-US" sz="1400" dirty="0"/>
          </a:p>
        </p:txBody>
      </p:sp>
      <p:sp>
        <p:nvSpPr>
          <p:cNvPr id="28" name="Text 26"/>
          <p:cNvSpPr/>
          <p:nvPr/>
        </p:nvSpPr>
        <p:spPr>
          <a:xfrm>
            <a:off x="502563" y="4581049"/>
            <a:ext cx="6094690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800"/>
              </a:lnSpc>
              <a:buNone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System Integration &amp; Testing</a:t>
            </a:r>
            <a:endParaRPr lang="en-US" sz="1100" dirty="0"/>
          </a:p>
        </p:txBody>
      </p:sp>
      <p:sp>
        <p:nvSpPr>
          <p:cNvPr id="29" name="Text 27"/>
          <p:cNvSpPr/>
          <p:nvPr/>
        </p:nvSpPr>
        <p:spPr>
          <a:xfrm>
            <a:off x="502563" y="5634871"/>
            <a:ext cx="1794986" cy="224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4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Outcomes:</a:t>
            </a:r>
            <a:endParaRPr lang="en-US" sz="1400" dirty="0"/>
          </a:p>
        </p:txBody>
      </p:sp>
      <p:pic>
        <p:nvPicPr>
          <p:cNvPr id="3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563" y="6236137"/>
            <a:ext cx="2584847" cy="1436013"/>
          </a:xfrm>
          <a:prstGeom prst="rect">
            <a:avLst/>
          </a:prstGeom>
        </p:spPr>
      </p:pic>
      <p:sp>
        <p:nvSpPr>
          <p:cNvPr id="31" name="Text 28"/>
          <p:cNvSpPr/>
          <p:nvPr/>
        </p:nvSpPr>
        <p:spPr>
          <a:xfrm>
            <a:off x="7497961" y="6203871"/>
            <a:ext cx="6637496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embedding generation pipeline</a:t>
            </a:r>
            <a:endParaRPr lang="en-US" sz="1100" dirty="0"/>
          </a:p>
        </p:txBody>
      </p:sp>
      <p:sp>
        <p:nvSpPr>
          <p:cNvPr id="32" name="Text 29"/>
          <p:cNvSpPr/>
          <p:nvPr/>
        </p:nvSpPr>
        <p:spPr>
          <a:xfrm>
            <a:off x="7497961" y="6483787"/>
            <a:ext cx="6637496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High-performance vector search capabilities</a:t>
            </a:r>
            <a:endParaRPr lang="en-US" sz="1100" dirty="0"/>
          </a:p>
        </p:txBody>
      </p:sp>
      <p:sp>
        <p:nvSpPr>
          <p:cNvPr id="33" name="Text 30"/>
          <p:cNvSpPr/>
          <p:nvPr/>
        </p:nvSpPr>
        <p:spPr>
          <a:xfrm>
            <a:off x="7497961" y="6763703"/>
            <a:ext cx="6637496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RESTful API with comprehensive endpoints</a:t>
            </a:r>
            <a:endParaRPr lang="en-US" sz="1100" dirty="0"/>
          </a:p>
        </p:txBody>
      </p:sp>
      <p:sp>
        <p:nvSpPr>
          <p:cNvPr id="34" name="Text 31"/>
          <p:cNvSpPr/>
          <p:nvPr/>
        </p:nvSpPr>
        <p:spPr>
          <a:xfrm>
            <a:off x="7497961" y="7043618"/>
            <a:ext cx="6637496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Interactive web interface for end-users</a:t>
            </a:r>
            <a:endParaRPr lang="en-US" sz="1100" dirty="0"/>
          </a:p>
        </p:txBody>
      </p:sp>
      <p:sp>
        <p:nvSpPr>
          <p:cNvPr id="35" name="Text 32"/>
          <p:cNvSpPr/>
          <p:nvPr/>
        </p:nvSpPr>
        <p:spPr>
          <a:xfrm>
            <a:off x="7497961" y="7323534"/>
            <a:ext cx="6637496" cy="2296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00"/>
              </a:lnSpc>
              <a:buSzPct val="100000"/>
              <a:buChar char="•"/>
            </a:pPr>
            <a:r>
              <a:rPr lang="en-US" sz="11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Fully tested production-ready system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220" y="484942"/>
            <a:ext cx="6574155" cy="5510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Transforming Data Accessibility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17220" y="1476732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Before:</a:t>
            </a:r>
            <a:endParaRPr lang="en-US" sz="1700" dirty="0"/>
          </a:p>
        </p:txBody>
      </p:sp>
      <p:sp>
        <p:nvSpPr>
          <p:cNvPr id="4" name="Shape 2"/>
          <p:cNvSpPr/>
          <p:nvPr/>
        </p:nvSpPr>
        <p:spPr>
          <a:xfrm>
            <a:off x="617220" y="1950720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E2C8B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7220" y="1950720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6" name="Text 4"/>
          <p:cNvSpPr/>
          <p:nvPr/>
        </p:nvSpPr>
        <p:spPr>
          <a:xfrm>
            <a:off x="907852" y="2149912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CSV searching and filtering</a:t>
            </a:r>
            <a:endParaRPr lang="en-US" sz="1350" dirty="0"/>
          </a:p>
        </p:txBody>
      </p:sp>
      <p:sp>
        <p:nvSpPr>
          <p:cNvPr id="7" name="Shape 5"/>
          <p:cNvSpPr/>
          <p:nvPr/>
        </p:nvSpPr>
        <p:spPr>
          <a:xfrm>
            <a:off x="617220" y="2807494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E2C8B5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7220" y="2807494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9" name="Text 7"/>
          <p:cNvSpPr/>
          <p:nvPr/>
        </p:nvSpPr>
        <p:spPr>
          <a:xfrm>
            <a:off x="907852" y="3006685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Limited to exact keyword matches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617220" y="3664268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E2C8B5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17220" y="3664268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12" name="Text 10"/>
          <p:cNvSpPr/>
          <p:nvPr/>
        </p:nvSpPr>
        <p:spPr>
          <a:xfrm>
            <a:off x="907852" y="3863459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Time-consuming data exploration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617220" y="4521041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E2C8B5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17220" y="4521041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15" name="Text 13"/>
          <p:cNvSpPr/>
          <p:nvPr/>
        </p:nvSpPr>
        <p:spPr>
          <a:xfrm>
            <a:off x="907852" y="4720233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Inconsistent results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7537966" y="1476732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After:</a:t>
            </a:r>
            <a:endParaRPr lang="en-US" sz="1700" dirty="0"/>
          </a:p>
        </p:txBody>
      </p:sp>
      <p:sp>
        <p:nvSpPr>
          <p:cNvPr id="17" name="Shape 15"/>
          <p:cNvSpPr/>
          <p:nvPr/>
        </p:nvSpPr>
        <p:spPr>
          <a:xfrm>
            <a:off x="7537966" y="1950720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537966" y="1950720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19" name="Text 17"/>
          <p:cNvSpPr/>
          <p:nvPr/>
        </p:nvSpPr>
        <p:spPr>
          <a:xfrm>
            <a:off x="7828598" y="2149912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Natural language query understanding</a:t>
            </a:r>
            <a:endParaRPr lang="en-US" sz="1350" dirty="0"/>
          </a:p>
        </p:txBody>
      </p:sp>
      <p:sp>
        <p:nvSpPr>
          <p:cNvPr id="20" name="Shape 18"/>
          <p:cNvSpPr/>
          <p:nvPr/>
        </p:nvSpPr>
        <p:spPr>
          <a:xfrm>
            <a:off x="7537966" y="2807494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7537966" y="2807494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22" name="Text 20"/>
          <p:cNvSpPr/>
          <p:nvPr/>
        </p:nvSpPr>
        <p:spPr>
          <a:xfrm>
            <a:off x="7828598" y="3006685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Semantic similarity matching</a:t>
            </a:r>
            <a:endParaRPr lang="en-US" sz="1350" dirty="0"/>
          </a:p>
        </p:txBody>
      </p:sp>
      <p:sp>
        <p:nvSpPr>
          <p:cNvPr id="23" name="Shape 21"/>
          <p:cNvSpPr/>
          <p:nvPr/>
        </p:nvSpPr>
        <p:spPr>
          <a:xfrm>
            <a:off x="7537966" y="3664268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7537966" y="3664268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25" name="Text 23"/>
          <p:cNvSpPr/>
          <p:nvPr/>
        </p:nvSpPr>
        <p:spPr>
          <a:xfrm>
            <a:off x="7828598" y="3863459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Instant relevant results</a:t>
            </a:r>
            <a:endParaRPr lang="en-US" sz="1350" dirty="0"/>
          </a:p>
        </p:txBody>
      </p:sp>
      <p:sp>
        <p:nvSpPr>
          <p:cNvPr id="26" name="Shape 24"/>
          <p:cNvSpPr/>
          <p:nvPr/>
        </p:nvSpPr>
        <p:spPr>
          <a:xfrm>
            <a:off x="7537966" y="4521041"/>
            <a:ext cx="6482834" cy="680442"/>
          </a:xfrm>
          <a:prstGeom prst="roundRect">
            <a:avLst>
              <a:gd name="adj" fmla="val 10886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7537966" y="4521041"/>
            <a:ext cx="91440" cy="680442"/>
          </a:xfrm>
          <a:prstGeom prst="roundRect">
            <a:avLst>
              <a:gd name="adj" fmla="val 81004"/>
            </a:avLst>
          </a:prstGeom>
          <a:solidFill>
            <a:srgbClr val="D2600F"/>
          </a:solidFill>
          <a:ln/>
        </p:spPr>
      </p:sp>
      <p:sp>
        <p:nvSpPr>
          <p:cNvPr id="28" name="Text 26"/>
          <p:cNvSpPr/>
          <p:nvPr/>
        </p:nvSpPr>
        <p:spPr>
          <a:xfrm>
            <a:off x="7828598" y="4720233"/>
            <a:ext cx="599301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Scalable to large datasets</a:t>
            </a:r>
            <a:endParaRPr lang="en-US" sz="1350" dirty="0"/>
          </a:p>
        </p:txBody>
      </p:sp>
      <p:sp>
        <p:nvSpPr>
          <p:cNvPr id="29" name="Text 27"/>
          <p:cNvSpPr/>
          <p:nvPr/>
        </p:nvSpPr>
        <p:spPr>
          <a:xfrm>
            <a:off x="617220" y="5664279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Business Value:</a:t>
            </a:r>
            <a:endParaRPr lang="en-US" sz="1700" dirty="0"/>
          </a:p>
        </p:txBody>
      </p:sp>
      <p:sp>
        <p:nvSpPr>
          <p:cNvPr id="30" name="Text 28"/>
          <p:cNvSpPr/>
          <p:nvPr/>
        </p:nvSpPr>
        <p:spPr>
          <a:xfrm>
            <a:off x="617220" y="6292453"/>
            <a:ext cx="3183612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70%</a:t>
            </a:r>
            <a:endParaRPr lang="en-US" sz="4550" dirty="0"/>
          </a:p>
        </p:txBody>
      </p:sp>
      <p:sp>
        <p:nvSpPr>
          <p:cNvPr id="31" name="Text 29"/>
          <p:cNvSpPr/>
          <p:nvPr/>
        </p:nvSpPr>
        <p:spPr>
          <a:xfrm>
            <a:off x="1106805" y="7094696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Reduction</a:t>
            </a:r>
            <a:endParaRPr lang="en-US" sz="1700" dirty="0"/>
          </a:p>
        </p:txBody>
      </p:sp>
      <p:sp>
        <p:nvSpPr>
          <p:cNvPr id="32" name="Text 30"/>
          <p:cNvSpPr/>
          <p:nvPr/>
        </p:nvSpPr>
        <p:spPr>
          <a:xfrm>
            <a:off x="617220" y="7476053"/>
            <a:ext cx="3183612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data search time</a:t>
            </a:r>
            <a:endParaRPr lang="en-US" sz="1350" dirty="0"/>
          </a:p>
        </p:txBody>
      </p:sp>
      <p:sp>
        <p:nvSpPr>
          <p:cNvPr id="33" name="Text 31"/>
          <p:cNvSpPr/>
          <p:nvPr/>
        </p:nvSpPr>
        <p:spPr>
          <a:xfrm>
            <a:off x="4021217" y="6292453"/>
            <a:ext cx="3183731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60%</a:t>
            </a:r>
            <a:endParaRPr lang="en-US" sz="4550" dirty="0"/>
          </a:p>
        </p:txBody>
      </p:sp>
      <p:sp>
        <p:nvSpPr>
          <p:cNvPr id="34" name="Text 32"/>
          <p:cNvSpPr/>
          <p:nvPr/>
        </p:nvSpPr>
        <p:spPr>
          <a:xfrm>
            <a:off x="4510802" y="7094696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Improvement</a:t>
            </a:r>
            <a:endParaRPr lang="en-US" sz="1700" dirty="0"/>
          </a:p>
        </p:txBody>
      </p:sp>
      <p:sp>
        <p:nvSpPr>
          <p:cNvPr id="35" name="Text 33"/>
          <p:cNvSpPr/>
          <p:nvPr/>
        </p:nvSpPr>
        <p:spPr>
          <a:xfrm>
            <a:off x="4021217" y="7476053"/>
            <a:ext cx="318373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 result relevance</a:t>
            </a:r>
            <a:endParaRPr lang="en-US" sz="1350" dirty="0"/>
          </a:p>
        </p:txBody>
      </p:sp>
      <p:sp>
        <p:nvSpPr>
          <p:cNvPr id="36" name="Text 34"/>
          <p:cNvSpPr/>
          <p:nvPr/>
        </p:nvSpPr>
        <p:spPr>
          <a:xfrm>
            <a:off x="7425333" y="6292453"/>
            <a:ext cx="3183731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—</a:t>
            </a:r>
            <a:endParaRPr lang="en-US" sz="4550" dirty="0"/>
          </a:p>
        </p:txBody>
      </p:sp>
      <p:sp>
        <p:nvSpPr>
          <p:cNvPr id="37" name="Text 35"/>
          <p:cNvSpPr/>
          <p:nvPr/>
        </p:nvSpPr>
        <p:spPr>
          <a:xfrm>
            <a:off x="7914918" y="7094696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Empower</a:t>
            </a:r>
            <a:endParaRPr lang="en-US" sz="1700" dirty="0"/>
          </a:p>
        </p:txBody>
      </p:sp>
      <p:sp>
        <p:nvSpPr>
          <p:cNvPr id="38" name="Text 36"/>
          <p:cNvSpPr/>
          <p:nvPr/>
        </p:nvSpPr>
        <p:spPr>
          <a:xfrm>
            <a:off x="7425333" y="7476053"/>
            <a:ext cx="318373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non-technical users</a:t>
            </a:r>
            <a:endParaRPr lang="en-US" sz="1350" dirty="0"/>
          </a:p>
        </p:txBody>
      </p:sp>
      <p:sp>
        <p:nvSpPr>
          <p:cNvPr id="39" name="Text 37"/>
          <p:cNvSpPr/>
          <p:nvPr/>
        </p:nvSpPr>
        <p:spPr>
          <a:xfrm>
            <a:off x="10829449" y="6292453"/>
            <a:ext cx="3183731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550"/>
              </a:lnSpc>
              <a:buNone/>
            </a:pPr>
            <a:r>
              <a:rPr lang="en-US" sz="45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—</a:t>
            </a:r>
            <a:endParaRPr lang="en-US" sz="4550" dirty="0"/>
          </a:p>
        </p:txBody>
      </p:sp>
      <p:sp>
        <p:nvSpPr>
          <p:cNvPr id="40" name="Text 38"/>
          <p:cNvSpPr/>
          <p:nvPr/>
        </p:nvSpPr>
        <p:spPr>
          <a:xfrm>
            <a:off x="11319034" y="7094696"/>
            <a:ext cx="22044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0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Future-proof</a:t>
            </a:r>
            <a:endParaRPr lang="en-US" sz="1700" dirty="0"/>
          </a:p>
        </p:txBody>
      </p:sp>
      <p:sp>
        <p:nvSpPr>
          <p:cNvPr id="41" name="Text 39"/>
          <p:cNvSpPr/>
          <p:nvPr/>
        </p:nvSpPr>
        <p:spPr>
          <a:xfrm>
            <a:off x="10829449" y="7476053"/>
            <a:ext cx="3183731" cy="2820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accessibility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2025-09-01T11:13:32Z</dcterms:created>
  <dcterms:modified xsi:type="dcterms:W3CDTF">2025-09-01T11:13:32Z</dcterms:modified>
</cp:coreProperties>
</file>