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6"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0" d="100"/>
          <a:sy n="70" d="100"/>
        </p:scale>
        <p:origin x="600"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10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hyperlink" Target="https://link.springer.com/article/10.1007/s42452-020-04058-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10972799" y="0"/>
            <a:ext cx="3657600" cy="8229600"/>
          </a:xfrm>
          <a:prstGeom prst="rect">
            <a:avLst/>
          </a:prstGeom>
        </p:spPr>
      </p:pic>
      <p:sp>
        <p:nvSpPr>
          <p:cNvPr id="5" name="Text 2"/>
          <p:cNvSpPr/>
          <p:nvPr/>
        </p:nvSpPr>
        <p:spPr>
          <a:xfrm>
            <a:off x="833199" y="2226469"/>
            <a:ext cx="9306401" cy="1666399"/>
          </a:xfrm>
          <a:prstGeom prst="rect">
            <a:avLst/>
          </a:prstGeom>
          <a:noFill/>
          <a:ln/>
        </p:spPr>
        <p:txBody>
          <a:bodyPr wrap="square" rtlCol="0" anchor="t"/>
          <a:lstStyle/>
          <a:p>
            <a:pPr marL="0" indent="0">
              <a:lnSpc>
                <a:spcPts val="6561"/>
              </a:lnSpc>
              <a:buNone/>
            </a:pPr>
            <a:r>
              <a:rPr lang="en-US" sz="5249" dirty="0">
                <a:solidFill>
                  <a:srgbClr val="272D45"/>
                </a:solidFill>
                <a:latin typeface="Times New Roman" panose="02020603050405020304" pitchFamily="18" charset="0"/>
                <a:ea typeface="Kanit" pitchFamily="34" charset="-122"/>
                <a:cs typeface="Times New Roman" panose="02020603050405020304" pitchFamily="18" charset="0"/>
              </a:rPr>
              <a:t>Introduction to Wireless Body Area Networks (WBANs)</a:t>
            </a:r>
            <a:endParaRPr lang="en-US" sz="5249" dirty="0">
              <a:latin typeface="Times New Roman" panose="02020603050405020304" pitchFamily="18" charset="0"/>
              <a:cs typeface="Times New Roman" panose="02020603050405020304" pitchFamily="18" charset="0"/>
            </a:endParaRPr>
          </a:p>
        </p:txBody>
      </p:sp>
      <p:sp>
        <p:nvSpPr>
          <p:cNvPr id="6" name="Text 3"/>
          <p:cNvSpPr/>
          <p:nvPr/>
        </p:nvSpPr>
        <p:spPr>
          <a:xfrm>
            <a:off x="833199" y="4226122"/>
            <a:ext cx="9492830" cy="2743389"/>
          </a:xfrm>
          <a:prstGeom prst="rect">
            <a:avLst/>
          </a:prstGeom>
          <a:noFill/>
          <a:ln/>
        </p:spPr>
        <p:txBody>
          <a:bodyPr wrap="square" rtlCol="0" anchor="t"/>
          <a:lstStyle/>
          <a:p>
            <a:pPr marL="0" indent="0">
              <a:lnSpc>
                <a:spcPts val="2799"/>
              </a:lnSpc>
              <a:buNone/>
            </a:pPr>
            <a:r>
              <a:rPr lang="en-US" sz="2400" dirty="0">
                <a:solidFill>
                  <a:srgbClr val="2C3249"/>
                </a:solidFill>
                <a:latin typeface="Times New Roman" panose="02020603050405020304" pitchFamily="18" charset="0"/>
                <a:ea typeface="Martel Sans" pitchFamily="34" charset="-122"/>
                <a:cs typeface="Times New Roman" panose="02020603050405020304" pitchFamily="18" charset="0"/>
              </a:rPr>
              <a:t>Wireless Body Area Networks (WBANs) are wireless networks of wearable computing devices. These devices can continuously monitor vital parameters and body movements, making them valuable for healthcare and sports applications. Enabled by miniaturized sensors and low-power communication technologies, WBANs are paving the way for advanced healthcare monitoring and personalized fitness tracking.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2" descr="preencoded.png"/>
          <p:cNvPicPr>
            <a:picLocks noChangeAspect="1"/>
          </p:cNvPicPr>
          <p:nvPr/>
        </p:nvPicPr>
        <p:blipFill>
          <a:blip r:embed="rId2"/>
          <a:stretch>
            <a:fillRect/>
          </a:stretch>
        </p:blipFill>
        <p:spPr>
          <a:xfrm>
            <a:off x="836342" y="697140"/>
            <a:ext cx="4549540" cy="2592772"/>
          </a:xfrm>
          <a:prstGeom prst="rect">
            <a:avLst/>
          </a:prstGeom>
        </p:spPr>
      </p:pic>
      <p:sp>
        <p:nvSpPr>
          <p:cNvPr id="12" name="Text 7"/>
          <p:cNvSpPr/>
          <p:nvPr/>
        </p:nvSpPr>
        <p:spPr>
          <a:xfrm>
            <a:off x="5828370" y="697140"/>
            <a:ext cx="4851957" cy="320349"/>
          </a:xfrm>
          <a:prstGeom prst="rect">
            <a:avLst/>
          </a:prstGeom>
          <a:noFill/>
          <a:ln/>
        </p:spPr>
        <p:txBody>
          <a:bodyPr wrap="none" rtlCol="0" anchor="t"/>
          <a:lstStyle/>
          <a:p>
            <a:pPr marL="0" indent="0" algn="l">
              <a:lnSpc>
                <a:spcPts val="2734"/>
              </a:lnSpc>
              <a:buNone/>
            </a:pPr>
            <a:r>
              <a:rPr lang="en-US" sz="2800" b="1" dirty="0">
                <a:solidFill>
                  <a:srgbClr val="272D45"/>
                </a:solidFill>
                <a:latin typeface="Times New Roman" panose="02020603050405020304" pitchFamily="18" charset="0"/>
                <a:ea typeface="Kanit" pitchFamily="34" charset="-122"/>
                <a:cs typeface="Times New Roman" panose="02020603050405020304" pitchFamily="18" charset="0"/>
              </a:rPr>
              <a:t>Industrial Safety</a:t>
            </a:r>
            <a:endParaRPr lang="en-US" sz="2800" b="1" dirty="0">
              <a:latin typeface="Times New Roman" panose="02020603050405020304" pitchFamily="18" charset="0"/>
              <a:cs typeface="Times New Roman" panose="02020603050405020304" pitchFamily="18" charset="0"/>
            </a:endParaRPr>
          </a:p>
        </p:txBody>
      </p:sp>
      <p:sp>
        <p:nvSpPr>
          <p:cNvPr id="13" name="Text 8"/>
          <p:cNvSpPr/>
          <p:nvPr/>
        </p:nvSpPr>
        <p:spPr>
          <a:xfrm>
            <a:off x="5828371" y="1177557"/>
            <a:ext cx="7430429" cy="2149492"/>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can be used to monitor the safety of workers in hazardous environments. For example, WBANs can be used to monitor workers' exposure to toxic chemicals or to track their location in case of an emergency. Construction workers use WBANs for real-time monitoring of vital signs and hazardous environmental conditions.</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F0102B-22EC-7B62-B83F-DB8D97265BBD}"/>
              </a:ext>
            </a:extLst>
          </p:cNvPr>
          <p:cNvPicPr>
            <a:picLocks noChangeAspect="1"/>
          </p:cNvPicPr>
          <p:nvPr/>
        </p:nvPicPr>
        <p:blipFill>
          <a:blip r:embed="rId3"/>
          <a:stretch>
            <a:fillRect/>
          </a:stretch>
        </p:blipFill>
        <p:spPr>
          <a:xfrm>
            <a:off x="9043052" y="4249233"/>
            <a:ext cx="4648200" cy="3076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 7">
            <a:extLst>
              <a:ext uri="{FF2B5EF4-FFF2-40B4-BE49-F238E27FC236}">
                <a16:creationId xmlns:a16="http://schemas.microsoft.com/office/drawing/2014/main" id="{8A8E5E1C-DD34-4B52-AF85-090F31A14E56}"/>
              </a:ext>
            </a:extLst>
          </p:cNvPr>
          <p:cNvSpPr/>
          <p:nvPr/>
        </p:nvSpPr>
        <p:spPr>
          <a:xfrm>
            <a:off x="836342" y="4657844"/>
            <a:ext cx="4851957" cy="489415"/>
          </a:xfrm>
          <a:prstGeom prst="rect">
            <a:avLst/>
          </a:prstGeom>
          <a:noFill/>
          <a:ln/>
        </p:spPr>
        <p:txBody>
          <a:bodyPr wrap="none" rtlCol="0" anchor="t"/>
          <a:lstStyle/>
          <a:p>
            <a:r>
              <a:rPr lang="en-US" sz="2800" b="1" dirty="0">
                <a:latin typeface="Times New Roman" panose="02020603050405020304" pitchFamily="18" charset="0"/>
                <a:cs typeface="Times New Roman" panose="02020603050405020304" pitchFamily="18" charset="0"/>
              </a:rPr>
              <a:t>Animal Health Monitoring</a:t>
            </a:r>
          </a:p>
        </p:txBody>
      </p:sp>
      <p:sp>
        <p:nvSpPr>
          <p:cNvPr id="8" name="Text 8">
            <a:extLst>
              <a:ext uri="{FF2B5EF4-FFF2-40B4-BE49-F238E27FC236}">
                <a16:creationId xmlns:a16="http://schemas.microsoft.com/office/drawing/2014/main" id="{BB42CE20-94FE-80F8-7287-8798B8161E97}"/>
              </a:ext>
            </a:extLst>
          </p:cNvPr>
          <p:cNvSpPr/>
          <p:nvPr/>
        </p:nvSpPr>
        <p:spPr>
          <a:xfrm>
            <a:off x="974216" y="5180712"/>
            <a:ext cx="7430429" cy="2149492"/>
          </a:xfrm>
          <a:prstGeom prst="rect">
            <a:avLst/>
          </a:prstGeom>
          <a:noFill/>
          <a:ln/>
        </p:spPr>
        <p:txBody>
          <a:bodyPr wrap="square" rtlCol="0" anchor="t"/>
          <a:lstStyle/>
          <a:p>
            <a:pPr>
              <a:lnSpc>
                <a:spcPts val="3000"/>
              </a:lnSpc>
              <a:spcBef>
                <a:spcPts val="1200"/>
              </a:spcBef>
              <a:spcAft>
                <a:spcPts val="2400"/>
              </a:spcAft>
            </a:pPr>
            <a:r>
              <a:rPr lang="en-US" sz="2000" dirty="0">
                <a:latin typeface="Times New Roman" panose="02020603050405020304" pitchFamily="18" charset="0"/>
                <a:cs typeface="Times New Roman" panose="02020603050405020304" pitchFamily="18" charset="0"/>
              </a:rPr>
              <a:t>WBAN sensors can be used to monitor the health of wild animals by tracking vital signs like heart rate, body temperature, and activity levels. This information can help researchers detect diseases, assess the overall health of animal populations, and identify potential threats.</a:t>
            </a:r>
          </a:p>
        </p:txBody>
      </p:sp>
    </p:spTree>
    <p:extLst>
      <p:ext uri="{BB962C8B-B14F-4D97-AF65-F5344CB8AC3E}">
        <p14:creationId xmlns:p14="http://schemas.microsoft.com/office/powerpoint/2010/main" val="149149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2"/>
          <p:cNvSpPr/>
          <p:nvPr/>
        </p:nvSpPr>
        <p:spPr>
          <a:xfrm>
            <a:off x="1226634" y="450279"/>
            <a:ext cx="7377708" cy="694373"/>
          </a:xfrm>
          <a:prstGeom prst="rect">
            <a:avLst/>
          </a:prstGeom>
          <a:noFill/>
          <a:ln/>
        </p:spPr>
        <p:txBody>
          <a:bodyPr wrap="none" rtlCol="0" anchor="t"/>
          <a:lstStyle/>
          <a:p>
            <a:pPr marL="0" indent="0">
              <a:lnSpc>
                <a:spcPts val="5468"/>
              </a:lnSpc>
              <a:buNone/>
            </a:pPr>
            <a:r>
              <a:rPr lang="en-US" sz="4374" dirty="0">
                <a:solidFill>
                  <a:srgbClr val="272D45"/>
                </a:solidFill>
                <a:latin typeface="Times New Roman" panose="02020603050405020304" pitchFamily="18" charset="0"/>
                <a:ea typeface="Kanit" pitchFamily="34" charset="-122"/>
                <a:cs typeface="Times New Roman" panose="02020603050405020304" pitchFamily="18" charset="0"/>
              </a:rPr>
              <a:t>Conclusion and key takeaways</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3805833" y="1872615"/>
            <a:ext cx="1741408" cy="1280160"/>
          </a:xfrm>
          <a:prstGeom prst="rect">
            <a:avLst/>
          </a:prstGeom>
        </p:spPr>
      </p:pic>
      <p:sp>
        <p:nvSpPr>
          <p:cNvPr id="6" name="Text 3"/>
          <p:cNvSpPr/>
          <p:nvPr/>
        </p:nvSpPr>
        <p:spPr>
          <a:xfrm>
            <a:off x="4634270" y="2449116"/>
            <a:ext cx="84415" cy="444341"/>
          </a:xfrm>
          <a:prstGeom prst="rect">
            <a:avLst/>
          </a:prstGeom>
          <a:noFill/>
          <a:ln/>
        </p:spPr>
        <p:txBody>
          <a:bodyPr wrap="none" rtlCol="0" anchor="t"/>
          <a:lstStyle/>
          <a:p>
            <a:pPr marL="0" indent="0" algn="ctr">
              <a:lnSpc>
                <a:spcPts val="3499"/>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1</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5769412" y="2094786"/>
            <a:ext cx="3352443" cy="347186"/>
          </a:xfrm>
          <a:prstGeom prst="rect">
            <a:avLst/>
          </a:prstGeom>
          <a:noFill/>
          <a:ln/>
        </p:spPr>
        <p:txBody>
          <a:bodyPr wrap="none" rtlCol="0" anchor="t"/>
          <a:lstStyle/>
          <a:p>
            <a:pPr marL="0" indent="0" algn="l">
              <a:lnSpc>
                <a:spcPts val="2734"/>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Implementation Challenges</a:t>
            </a:r>
            <a:endParaRPr lang="en-US" sz="2187" dirty="0">
              <a:latin typeface="Times New Roman" panose="02020603050405020304" pitchFamily="18" charset="0"/>
              <a:cs typeface="Times New Roman" panose="02020603050405020304" pitchFamily="18" charset="0"/>
            </a:endParaRPr>
          </a:p>
        </p:txBody>
      </p:sp>
      <p:sp>
        <p:nvSpPr>
          <p:cNvPr id="8" name="Text 5"/>
          <p:cNvSpPr/>
          <p:nvPr/>
        </p:nvSpPr>
        <p:spPr>
          <a:xfrm>
            <a:off x="5769412" y="2575203"/>
            <a:ext cx="3543657" cy="355402"/>
          </a:xfrm>
          <a:prstGeom prst="rect">
            <a:avLst/>
          </a:prstGeom>
          <a:noFill/>
          <a:ln/>
        </p:spPr>
        <p:txBody>
          <a:bodyPr wrap="none" rtlCol="0" anchor="t"/>
          <a:lstStyle/>
          <a:p>
            <a:pPr marL="0" indent="0" algn="l">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Interference, power consumption</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5602724" y="3154829"/>
            <a:ext cx="6934200" cy="22205"/>
          </a:xfrm>
          <a:prstGeom prst="roundRect">
            <a:avLst>
              <a:gd name="adj" fmla="val 450302"/>
            </a:avLst>
          </a:prstGeom>
          <a:solidFill>
            <a:srgbClr val="C5D2CF"/>
          </a:solidFill>
          <a:ln/>
        </p:spPr>
      </p:sp>
      <p:pic>
        <p:nvPicPr>
          <p:cNvPr id="10" name="Image 1" descr="preencoded.png"/>
          <p:cNvPicPr>
            <a:picLocks noChangeAspect="1"/>
          </p:cNvPicPr>
          <p:nvPr/>
        </p:nvPicPr>
        <p:blipFill>
          <a:blip r:embed="rId4"/>
          <a:stretch>
            <a:fillRect/>
          </a:stretch>
        </p:blipFill>
        <p:spPr>
          <a:xfrm>
            <a:off x="2935010" y="3208258"/>
            <a:ext cx="3482935" cy="1280160"/>
          </a:xfrm>
          <a:prstGeom prst="rect">
            <a:avLst/>
          </a:prstGeom>
        </p:spPr>
      </p:pic>
      <p:sp>
        <p:nvSpPr>
          <p:cNvPr id="11" name="Text 7"/>
          <p:cNvSpPr/>
          <p:nvPr/>
        </p:nvSpPr>
        <p:spPr>
          <a:xfrm>
            <a:off x="4606171" y="3626168"/>
            <a:ext cx="140494" cy="444341"/>
          </a:xfrm>
          <a:prstGeom prst="rect">
            <a:avLst/>
          </a:prstGeom>
          <a:noFill/>
          <a:ln/>
        </p:spPr>
        <p:txBody>
          <a:bodyPr wrap="none" rtlCol="0" anchor="t"/>
          <a:lstStyle/>
          <a:p>
            <a:pPr marL="0" indent="0" algn="ctr">
              <a:lnSpc>
                <a:spcPts val="3499"/>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2</a:t>
            </a:r>
            <a:endParaRPr lang="en-US" sz="2187" dirty="0">
              <a:latin typeface="Times New Roman" panose="02020603050405020304" pitchFamily="18" charset="0"/>
              <a:cs typeface="Times New Roman" panose="02020603050405020304" pitchFamily="18" charset="0"/>
            </a:endParaRPr>
          </a:p>
        </p:txBody>
      </p:sp>
      <p:sp>
        <p:nvSpPr>
          <p:cNvPr id="12" name="Text 8"/>
          <p:cNvSpPr/>
          <p:nvPr/>
        </p:nvSpPr>
        <p:spPr>
          <a:xfrm>
            <a:off x="6640116" y="3430429"/>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Privacy Concerns</a:t>
            </a:r>
            <a:endParaRPr lang="en-US" sz="2187" dirty="0">
              <a:latin typeface="Times New Roman" panose="02020603050405020304" pitchFamily="18" charset="0"/>
              <a:cs typeface="Times New Roman" panose="02020603050405020304" pitchFamily="18" charset="0"/>
            </a:endParaRPr>
          </a:p>
        </p:txBody>
      </p:sp>
      <p:sp>
        <p:nvSpPr>
          <p:cNvPr id="13" name="Text 9"/>
          <p:cNvSpPr/>
          <p:nvPr/>
        </p:nvSpPr>
        <p:spPr>
          <a:xfrm>
            <a:off x="6640116" y="3910846"/>
            <a:ext cx="3913584" cy="355402"/>
          </a:xfrm>
          <a:prstGeom prst="rect">
            <a:avLst/>
          </a:prstGeom>
          <a:noFill/>
          <a:ln/>
        </p:spPr>
        <p:txBody>
          <a:bodyPr wrap="none" rtlCol="0" anchor="t"/>
          <a:lstStyle/>
          <a:p>
            <a:pPr marL="0" indent="0" algn="l">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Data security, patient confidentiality</a:t>
            </a:r>
            <a:endParaRPr lang="en-US" sz="1750" dirty="0">
              <a:latin typeface="Times New Roman" panose="02020603050405020304" pitchFamily="18" charset="0"/>
              <a:cs typeface="Times New Roman" panose="02020603050405020304" pitchFamily="18" charset="0"/>
            </a:endParaRPr>
          </a:p>
        </p:txBody>
      </p:sp>
      <p:sp>
        <p:nvSpPr>
          <p:cNvPr id="14" name="Shape 10"/>
          <p:cNvSpPr/>
          <p:nvPr/>
        </p:nvSpPr>
        <p:spPr>
          <a:xfrm>
            <a:off x="6473428" y="4490472"/>
            <a:ext cx="6063496" cy="22205"/>
          </a:xfrm>
          <a:prstGeom prst="roundRect">
            <a:avLst>
              <a:gd name="adj" fmla="val 450302"/>
            </a:avLst>
          </a:prstGeom>
          <a:solidFill>
            <a:srgbClr val="C5D2CF"/>
          </a:solidFill>
          <a:ln/>
        </p:spPr>
      </p:sp>
      <p:pic>
        <p:nvPicPr>
          <p:cNvPr id="15" name="Image 2" descr="preencoded.png"/>
          <p:cNvPicPr>
            <a:picLocks noChangeAspect="1"/>
          </p:cNvPicPr>
          <p:nvPr/>
        </p:nvPicPr>
        <p:blipFill>
          <a:blip r:embed="rId5"/>
          <a:stretch>
            <a:fillRect/>
          </a:stretch>
        </p:blipFill>
        <p:spPr>
          <a:xfrm>
            <a:off x="2064306" y="4543901"/>
            <a:ext cx="5224343" cy="1280160"/>
          </a:xfrm>
          <a:prstGeom prst="rect">
            <a:avLst/>
          </a:prstGeom>
        </p:spPr>
      </p:pic>
      <p:sp>
        <p:nvSpPr>
          <p:cNvPr id="16" name="Text 11"/>
          <p:cNvSpPr/>
          <p:nvPr/>
        </p:nvSpPr>
        <p:spPr>
          <a:xfrm>
            <a:off x="4605099" y="4961811"/>
            <a:ext cx="142756" cy="444341"/>
          </a:xfrm>
          <a:prstGeom prst="rect">
            <a:avLst/>
          </a:prstGeom>
          <a:noFill/>
          <a:ln/>
        </p:spPr>
        <p:txBody>
          <a:bodyPr wrap="none" rtlCol="0" anchor="t"/>
          <a:lstStyle/>
          <a:p>
            <a:pPr marL="0" indent="0" algn="ctr">
              <a:lnSpc>
                <a:spcPts val="3499"/>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3</a:t>
            </a:r>
            <a:endParaRPr lang="en-US" sz="2187" dirty="0">
              <a:latin typeface="Times New Roman" panose="02020603050405020304" pitchFamily="18" charset="0"/>
              <a:cs typeface="Times New Roman" panose="02020603050405020304" pitchFamily="18" charset="0"/>
            </a:endParaRPr>
          </a:p>
        </p:txBody>
      </p:sp>
      <p:sp>
        <p:nvSpPr>
          <p:cNvPr id="17" name="Text 12"/>
          <p:cNvSpPr/>
          <p:nvPr/>
        </p:nvSpPr>
        <p:spPr>
          <a:xfrm>
            <a:off x="7510820" y="4766072"/>
            <a:ext cx="277749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Times New Roman" panose="02020603050405020304" pitchFamily="18" charset="0"/>
                <a:ea typeface="Kanit" pitchFamily="34" charset="-122"/>
                <a:cs typeface="Times New Roman" panose="02020603050405020304" pitchFamily="18" charset="0"/>
              </a:rPr>
              <a:t>Future Prospects</a:t>
            </a:r>
            <a:endParaRPr lang="en-US" sz="2187" dirty="0">
              <a:latin typeface="Times New Roman" panose="02020603050405020304" pitchFamily="18" charset="0"/>
              <a:cs typeface="Times New Roman" panose="02020603050405020304" pitchFamily="18" charset="0"/>
            </a:endParaRPr>
          </a:p>
        </p:txBody>
      </p:sp>
      <p:sp>
        <p:nvSpPr>
          <p:cNvPr id="18" name="Text 13"/>
          <p:cNvSpPr/>
          <p:nvPr/>
        </p:nvSpPr>
        <p:spPr>
          <a:xfrm>
            <a:off x="7510820" y="5246489"/>
            <a:ext cx="3684270" cy="355402"/>
          </a:xfrm>
          <a:prstGeom prst="rect">
            <a:avLst/>
          </a:prstGeom>
          <a:noFill/>
          <a:ln/>
        </p:spPr>
        <p:txBody>
          <a:bodyPr wrap="none" rtlCol="0" anchor="t"/>
          <a:lstStyle/>
          <a:p>
            <a:pPr marL="0" indent="0" algn="l">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Advancements, patient monitoring</a:t>
            </a:r>
            <a:endParaRPr lang="en-US" sz="1750" dirty="0">
              <a:latin typeface="Times New Roman" panose="02020603050405020304" pitchFamily="18" charset="0"/>
              <a:cs typeface="Times New Roman" panose="02020603050405020304" pitchFamily="18" charset="0"/>
            </a:endParaRPr>
          </a:p>
        </p:txBody>
      </p:sp>
      <p:sp>
        <p:nvSpPr>
          <p:cNvPr id="19" name="Text 14"/>
          <p:cNvSpPr/>
          <p:nvPr/>
        </p:nvSpPr>
        <p:spPr>
          <a:xfrm>
            <a:off x="1661532" y="6073973"/>
            <a:ext cx="10930875" cy="1421606"/>
          </a:xfrm>
          <a:prstGeom prst="rect">
            <a:avLst/>
          </a:prstGeom>
          <a:noFill/>
          <a:ln/>
        </p:spPr>
        <p:txBody>
          <a:bodyPr wrap="square" rtlCol="0" anchor="t"/>
          <a:lstStyle/>
          <a:p>
            <a:pPr marL="0" indent="0">
              <a:lnSpc>
                <a:spcPts val="2799"/>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As we conclude, it's clear that the implementation of Wireless Body Area Networks (WBANs) comes with challenges such as interference and power consumption. Privacy concerns, including data security and patient confidentiality, are significant. Looking ahead, the future prospects of WBANs are promising, with advancements in patient monitoring on the horizon.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965A1-03E9-11B3-D71D-2B3ECB96E306}"/>
              </a:ext>
            </a:extLst>
          </p:cNvPr>
          <p:cNvSpPr txBox="1"/>
          <p:nvPr/>
        </p:nvSpPr>
        <p:spPr>
          <a:xfrm>
            <a:off x="780585" y="936702"/>
            <a:ext cx="12277493"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REFERENCE :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hlinkClick r:id="rId2"/>
              </a:rPr>
              <a:t>https://link.springer.com/article/10.1007/s42452-020-04058-2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7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2"/>
          <p:cNvSpPr/>
          <p:nvPr/>
        </p:nvSpPr>
        <p:spPr>
          <a:xfrm>
            <a:off x="1003964" y="332940"/>
            <a:ext cx="6405205" cy="694373"/>
          </a:xfrm>
          <a:prstGeom prst="rect">
            <a:avLst/>
          </a:prstGeom>
          <a:noFill/>
          <a:ln/>
        </p:spPr>
        <p:txBody>
          <a:bodyPr wrap="none" rtlCol="0" anchor="t"/>
          <a:lstStyle/>
          <a:p>
            <a:pPr marL="0" indent="0">
              <a:lnSpc>
                <a:spcPts val="5468"/>
              </a:lnSpc>
              <a:buNone/>
            </a:pPr>
            <a:r>
              <a:rPr lang="en-US" sz="4400" dirty="0">
                <a:latin typeface="Times New Roman" panose="02020603050405020304" pitchFamily="18" charset="0"/>
                <a:ea typeface="Kanit" pitchFamily="34" charset="-122"/>
                <a:cs typeface="Times New Roman" panose="02020603050405020304" pitchFamily="18" charset="0"/>
              </a:rPr>
              <a:t>IEEE Standards for WBANs</a:t>
            </a:r>
            <a:endParaRPr lang="en-US" sz="44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453EDD0C-FB6D-70DC-3377-FF5DF0FE24DF}"/>
              </a:ext>
            </a:extLst>
          </p:cNvPr>
          <p:cNvGrpSpPr/>
          <p:nvPr/>
        </p:nvGrpSpPr>
        <p:grpSpPr>
          <a:xfrm>
            <a:off x="393327" y="1202859"/>
            <a:ext cx="4262323" cy="6484477"/>
            <a:chOff x="540560" y="862163"/>
            <a:chExt cx="4166828" cy="6484477"/>
          </a:xfrm>
        </p:grpSpPr>
        <p:sp>
          <p:nvSpPr>
            <p:cNvPr id="6" name="Shape 3"/>
            <p:cNvSpPr/>
            <p:nvPr/>
          </p:nvSpPr>
          <p:spPr>
            <a:xfrm>
              <a:off x="540560" y="862163"/>
              <a:ext cx="4166828" cy="6484477"/>
            </a:xfrm>
            <a:prstGeom prst="roundRect">
              <a:avLst>
                <a:gd name="adj" fmla="val 3680"/>
              </a:avLst>
            </a:prstGeom>
            <a:solidFill>
              <a:srgbClr val="DFECE9"/>
            </a:solidFill>
            <a:ln w="7620">
              <a:solidFill>
                <a:srgbClr val="C5D2CF"/>
              </a:solidFill>
              <a:prstDash val="solid"/>
            </a:ln>
          </p:spPr>
        </p:sp>
        <p:sp>
          <p:nvSpPr>
            <p:cNvPr id="7" name="Text 4"/>
            <p:cNvSpPr/>
            <p:nvPr/>
          </p:nvSpPr>
          <p:spPr>
            <a:xfrm>
              <a:off x="906516" y="1117578"/>
              <a:ext cx="2777490" cy="347186"/>
            </a:xfrm>
            <a:prstGeom prst="rect">
              <a:avLst/>
            </a:prstGeom>
            <a:noFill/>
            <a:ln/>
          </p:spPr>
          <p:txBody>
            <a:bodyPr wrap="none" rtlCol="0" anchor="t"/>
            <a:lstStyle/>
            <a:p>
              <a:pPr marL="0" indent="0">
                <a:lnSpc>
                  <a:spcPts val="2734"/>
                </a:lnSpc>
                <a:buNone/>
              </a:pPr>
              <a:r>
                <a:rPr lang="en-US" sz="2400" dirty="0">
                  <a:latin typeface="Times New Roman" panose="02020603050405020304" pitchFamily="18" charset="0"/>
                  <a:ea typeface="Kanit" pitchFamily="34" charset="-122"/>
                  <a:cs typeface="Times New Roman" panose="02020603050405020304" pitchFamily="18" charset="0"/>
                </a:rPr>
                <a:t>IEEE 802.15.6</a:t>
              </a:r>
              <a:endParaRPr lang="en-US" sz="2400" dirty="0">
                <a:latin typeface="Times New Roman" panose="02020603050405020304" pitchFamily="18" charset="0"/>
                <a:cs typeface="Times New Roman" panose="02020603050405020304" pitchFamily="18" charset="0"/>
              </a:endParaRPr>
            </a:p>
          </p:txBody>
        </p:sp>
        <p:sp>
          <p:nvSpPr>
            <p:cNvPr id="8" name="Text 5"/>
            <p:cNvSpPr/>
            <p:nvPr/>
          </p:nvSpPr>
          <p:spPr>
            <a:xfrm>
              <a:off x="676725" y="1526408"/>
              <a:ext cx="3927084" cy="5758589"/>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Specifically addresses the unique challenges of WBANs, such as low power consumption.</a:t>
              </a:r>
              <a:r>
                <a:rPr lang="en-US" b="0" i="0" dirty="0">
                  <a:effectLst/>
                  <a:latin typeface="Times New Roman" panose="02020603050405020304" pitchFamily="18" charset="0"/>
                  <a:cs typeface="Times New Roman" panose="02020603050405020304" pitchFamily="18" charset="0"/>
                </a:rPr>
                <a:t> The purpose of the group is to establish a communication standard optimized for low-power in-body/on-body nodes to serve a variety of medical and non-medical applications.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WBAN standard falls under the IEEE 802.15 task group 6, specified for short-range communication, extremely low power, applications requiring high quality of service (QoS), and data rate up to 10Mbps . It supports both physical and data link (MAC) mechanisms and conforms to the standard frequencies used worldwide for medical purposes</a:t>
              </a:r>
              <a:endParaRPr lang="en-US"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46F2E874-5BCC-89F0-CEE4-DFF259C872F8}"/>
              </a:ext>
            </a:extLst>
          </p:cNvPr>
          <p:cNvGrpSpPr/>
          <p:nvPr/>
        </p:nvGrpSpPr>
        <p:grpSpPr>
          <a:xfrm>
            <a:off x="5180743" y="1202859"/>
            <a:ext cx="5345848" cy="6666013"/>
            <a:chOff x="4951141" y="980057"/>
            <a:chExt cx="5006898" cy="7018546"/>
          </a:xfrm>
        </p:grpSpPr>
        <p:sp>
          <p:nvSpPr>
            <p:cNvPr id="9" name="Shape 6"/>
            <p:cNvSpPr/>
            <p:nvPr/>
          </p:nvSpPr>
          <p:spPr>
            <a:xfrm>
              <a:off x="4951141" y="980057"/>
              <a:ext cx="5006898" cy="6529521"/>
            </a:xfrm>
            <a:prstGeom prst="roundRect">
              <a:avLst>
                <a:gd name="adj" fmla="val 3680"/>
              </a:avLst>
            </a:prstGeom>
            <a:solidFill>
              <a:srgbClr val="DFECE9"/>
            </a:solidFill>
            <a:ln w="7620">
              <a:solidFill>
                <a:srgbClr val="C5D2CF"/>
              </a:solidFill>
              <a:prstDash val="solid"/>
            </a:ln>
          </p:spPr>
        </p:sp>
        <p:sp>
          <p:nvSpPr>
            <p:cNvPr id="10" name="Text 7"/>
            <p:cNvSpPr/>
            <p:nvPr/>
          </p:nvSpPr>
          <p:spPr>
            <a:xfrm>
              <a:off x="5099067" y="1261718"/>
              <a:ext cx="2777490" cy="347186"/>
            </a:xfrm>
            <a:prstGeom prst="rect">
              <a:avLst/>
            </a:prstGeom>
            <a:noFill/>
            <a:ln/>
          </p:spPr>
          <p:txBody>
            <a:bodyPr wrap="none" rtlCol="0" anchor="t"/>
            <a:lstStyle/>
            <a:p>
              <a:pPr marL="0" indent="0">
                <a:lnSpc>
                  <a:spcPts val="2734"/>
                </a:lnSpc>
                <a:buNone/>
              </a:pPr>
              <a:r>
                <a:rPr lang="en-US" sz="2400" dirty="0">
                  <a:latin typeface="Times New Roman" panose="02020603050405020304" pitchFamily="18" charset="0"/>
                  <a:ea typeface="Kanit" pitchFamily="34" charset="-122"/>
                  <a:cs typeface="Times New Roman" panose="02020603050405020304" pitchFamily="18" charset="0"/>
                </a:rPr>
                <a:t>Standard for Security</a:t>
              </a:r>
            </a:p>
          </p:txBody>
        </p:sp>
        <p:sp>
          <p:nvSpPr>
            <p:cNvPr id="11" name="Text 8"/>
            <p:cNvSpPr/>
            <p:nvPr/>
          </p:nvSpPr>
          <p:spPr>
            <a:xfrm>
              <a:off x="5099067" y="1753531"/>
              <a:ext cx="4679530" cy="6245072"/>
            </a:xfrm>
            <a:prstGeom prst="rect">
              <a:avLst/>
            </a:prstGeom>
            <a:noFill/>
            <a:ln/>
          </p:spPr>
          <p:txBody>
            <a:bodyPr wrap="square" rtlCol="0" anchor="t"/>
            <a:lstStyle/>
            <a:p>
              <a:pPr marL="0" indent="0">
                <a:lnSpc>
                  <a:spcPts val="2799"/>
                </a:lnSpc>
                <a:buNone/>
              </a:pPr>
              <a:r>
                <a:rPr lang="en-US" b="0" i="0" dirty="0">
                  <a:effectLst/>
                  <a:latin typeface="Times New Roman" panose="02020603050405020304" pitchFamily="18" charset="0"/>
                  <a:cs typeface="Times New Roman" panose="02020603050405020304" pitchFamily="18" charset="0"/>
                </a:rPr>
                <a:t>The WBAN standard defines three levels of security based on security properties, protection levels and frame formats.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0" i="0" u="sng" dirty="0">
                  <a:effectLst/>
                  <a:latin typeface="Times New Roman" panose="02020603050405020304" pitchFamily="18" charset="0"/>
                  <a:cs typeface="Times New Roman" panose="02020603050405020304" pitchFamily="18" charset="0"/>
                </a:rPr>
                <a:t>Unsecured communication level</a:t>
              </a:r>
              <a:r>
                <a:rPr lang="en-US" b="0" i="0" dirty="0">
                  <a:effectLst/>
                  <a:latin typeface="Times New Roman" panose="02020603050405020304" pitchFamily="18" charset="0"/>
                  <a:cs typeface="Times New Roman" panose="02020603050405020304" pitchFamily="18" charset="0"/>
                </a:rPr>
                <a:t>: Here data are transmitted in unsecured frames. There will not be any mechanisms for data authentication, integrity, confidentiality or privacy protection.</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0" i="0" u="sng" dirty="0">
                  <a:effectLst/>
                  <a:latin typeface="Times New Roman" panose="02020603050405020304" pitchFamily="18" charset="0"/>
                  <a:cs typeface="Times New Roman" panose="02020603050405020304" pitchFamily="18" charset="0"/>
                </a:rPr>
                <a:t>Authentication level</a:t>
              </a:r>
              <a:r>
                <a:rPr lang="en-US" b="0" i="0" dirty="0">
                  <a:effectLst/>
                  <a:latin typeface="Times New Roman" panose="02020603050405020304" pitchFamily="18" charset="0"/>
                  <a:cs typeface="Times New Roman" panose="02020603050405020304" pitchFamily="18" charset="0"/>
                </a:rPr>
                <a:t>: Here data frames are transmitted in secured authentication without any encryption. The level does not support confidentiality or privacy.</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0" i="0" u="sng" dirty="0">
                  <a:effectLst/>
                  <a:latin typeface="Times New Roman" panose="02020603050405020304" pitchFamily="18" charset="0"/>
                  <a:cs typeface="Times New Roman" panose="02020603050405020304" pitchFamily="18" charset="0"/>
                </a:rPr>
                <a:t>Authentication and Encryption</a:t>
              </a:r>
              <a:r>
                <a:rPr lang="en-US" b="0" i="0" dirty="0">
                  <a:effectLst/>
                  <a:latin typeface="Times New Roman" panose="02020603050405020304" pitchFamily="18" charset="0"/>
                  <a:cs typeface="Times New Roman" panose="02020603050405020304" pitchFamily="18" charset="0"/>
                </a:rPr>
                <a:t>: This level has highest level of security. Here data frames are transmitted with authentication as well as encryption.</a:t>
              </a:r>
              <a:endParaRPr lang="en-US" dirty="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D55B8D5D-0A1E-5F74-957D-209BEAE05DA4}"/>
              </a:ext>
            </a:extLst>
          </p:cNvPr>
          <p:cNvGrpSpPr/>
          <p:nvPr/>
        </p:nvGrpSpPr>
        <p:grpSpPr>
          <a:xfrm>
            <a:off x="10934514" y="1223786"/>
            <a:ext cx="3370064" cy="5221620"/>
            <a:chOff x="10554653" y="977088"/>
            <a:chExt cx="3370064" cy="5193208"/>
          </a:xfrm>
        </p:grpSpPr>
        <p:sp>
          <p:nvSpPr>
            <p:cNvPr id="12" name="Shape 9"/>
            <p:cNvSpPr/>
            <p:nvPr/>
          </p:nvSpPr>
          <p:spPr>
            <a:xfrm>
              <a:off x="10554653" y="977088"/>
              <a:ext cx="3370064" cy="5193208"/>
            </a:xfrm>
            <a:prstGeom prst="roundRect">
              <a:avLst>
                <a:gd name="adj" fmla="val 3680"/>
              </a:avLst>
            </a:prstGeom>
            <a:solidFill>
              <a:srgbClr val="DFECE9"/>
            </a:solidFill>
            <a:ln w="7620">
              <a:solidFill>
                <a:srgbClr val="C5D2CF"/>
              </a:solidFill>
              <a:prstDash val="solid"/>
            </a:ln>
          </p:spPr>
        </p:sp>
        <p:sp>
          <p:nvSpPr>
            <p:cNvPr id="13" name="Text 10"/>
            <p:cNvSpPr/>
            <p:nvPr/>
          </p:nvSpPr>
          <p:spPr>
            <a:xfrm>
              <a:off x="10607872" y="1163374"/>
              <a:ext cx="2777490" cy="347186"/>
            </a:xfrm>
            <a:prstGeom prst="rect">
              <a:avLst/>
            </a:prstGeom>
            <a:noFill/>
            <a:ln/>
          </p:spPr>
          <p:txBody>
            <a:bodyPr wrap="none" rtlCol="0" anchor="t"/>
            <a:lstStyle/>
            <a:p>
              <a:pPr marL="0" indent="0">
                <a:lnSpc>
                  <a:spcPts val="2734"/>
                </a:lnSpc>
                <a:buNone/>
              </a:pPr>
              <a:r>
                <a:rPr lang="en-US" sz="2400" dirty="0">
                  <a:latin typeface="Times New Roman" panose="02020603050405020304" pitchFamily="18" charset="0"/>
                  <a:ea typeface="Kanit" pitchFamily="34" charset="-122"/>
                  <a:cs typeface="Times New Roman" panose="02020603050405020304" pitchFamily="18" charset="0"/>
                </a:rPr>
                <a:t>Quality of Service</a:t>
              </a:r>
              <a:endParaRPr lang="en-US" sz="2400" dirty="0">
                <a:latin typeface="Times New Roman" panose="02020603050405020304" pitchFamily="18" charset="0"/>
                <a:cs typeface="Times New Roman" panose="02020603050405020304" pitchFamily="18" charset="0"/>
              </a:endParaRPr>
            </a:p>
          </p:txBody>
        </p:sp>
        <p:sp>
          <p:nvSpPr>
            <p:cNvPr id="14" name="Text 11"/>
            <p:cNvSpPr/>
            <p:nvPr/>
          </p:nvSpPr>
          <p:spPr>
            <a:xfrm>
              <a:off x="10736356" y="1696848"/>
              <a:ext cx="3025068" cy="4301883"/>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cs typeface="Times New Roman" panose="02020603050405020304" pitchFamily="18" charset="0"/>
                </a:rPr>
                <a:t>In WBANs, QoS ensures reliable and timely transmission of healthcare data.</a:t>
              </a:r>
            </a:p>
            <a:p>
              <a:pPr marL="0" indent="0">
                <a:lnSpc>
                  <a:spcPts val="2799"/>
                </a:lnSpc>
                <a:buNone/>
              </a:pPr>
              <a:r>
                <a:rPr lang="en-US" dirty="0">
                  <a:latin typeface="Times New Roman" panose="02020603050405020304" pitchFamily="18" charset="0"/>
                  <a:cs typeface="Times New Roman" panose="02020603050405020304" pitchFamily="18" charset="0"/>
                </a:rPr>
                <a:t> - QoS ensures accurate delivery of medical data, avoiding errors in diagnosis and treatment.</a:t>
              </a:r>
            </a:p>
            <a:p>
              <a:pPr marL="0" indent="0">
                <a:lnSpc>
                  <a:spcPts val="2799"/>
                </a:lnSpc>
                <a:buNone/>
              </a:pPr>
              <a:r>
                <a:rPr lang="en-US" dirty="0">
                  <a:latin typeface="Times New Roman" panose="02020603050405020304" pitchFamily="18" charset="0"/>
                  <a:cs typeface="Times New Roman" panose="02020603050405020304" pitchFamily="18" charset="0"/>
                </a:rPr>
                <a:t> - Reliable communication is essential for emergency response systems and telemedicine applications.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Text 2"/>
          <p:cNvSpPr/>
          <p:nvPr/>
        </p:nvSpPr>
        <p:spPr>
          <a:xfrm>
            <a:off x="1168198" y="377768"/>
            <a:ext cx="5554980" cy="694373"/>
          </a:xfrm>
          <a:prstGeom prst="rect">
            <a:avLst/>
          </a:prstGeom>
          <a:noFill/>
          <a:ln/>
        </p:spPr>
        <p:txBody>
          <a:bodyPr wrap="none" rtlCol="0" anchor="t"/>
          <a:lstStyle/>
          <a:p>
            <a:pPr marL="0" indent="0">
              <a:lnSpc>
                <a:spcPts val="5468"/>
              </a:lnSpc>
              <a:buNone/>
            </a:pPr>
            <a:r>
              <a:rPr lang="en-US" sz="4400" dirty="0">
                <a:solidFill>
                  <a:srgbClr val="272D45"/>
                </a:solidFill>
                <a:latin typeface="Times New Roman" panose="02020603050405020304" pitchFamily="18" charset="0"/>
                <a:ea typeface="Kanit" pitchFamily="34" charset="-122"/>
                <a:cs typeface="Times New Roman" panose="02020603050405020304" pitchFamily="18" charset="0"/>
              </a:rPr>
              <a:t>Advantages of WBANs</a:t>
            </a:r>
            <a:endParaRPr lang="en-US" sz="44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4FB97B98-25DC-22DC-44A2-8E1EA217476C}"/>
              </a:ext>
            </a:extLst>
          </p:cNvPr>
          <p:cNvGrpSpPr/>
          <p:nvPr/>
        </p:nvGrpSpPr>
        <p:grpSpPr>
          <a:xfrm>
            <a:off x="1168198" y="1528059"/>
            <a:ext cx="11856426" cy="5742536"/>
            <a:chOff x="1523599" y="1405396"/>
            <a:chExt cx="10199013" cy="5742536"/>
          </a:xfrm>
        </p:grpSpPr>
        <p:sp>
          <p:nvSpPr>
            <p:cNvPr id="6" name="Text 3"/>
            <p:cNvSpPr/>
            <p:nvPr/>
          </p:nvSpPr>
          <p:spPr>
            <a:xfrm>
              <a:off x="1523599" y="1405396"/>
              <a:ext cx="10199013" cy="710803"/>
            </a:xfrm>
            <a:prstGeom prst="rect">
              <a:avLst/>
            </a:prstGeom>
            <a:noFill/>
            <a:ln/>
          </p:spPr>
          <p:txBody>
            <a:bodyPr wrap="square" rtlCol="0" anchor="t"/>
            <a:lstStyle/>
            <a:p>
              <a:pPr marL="342900" indent="-342900" algn="l">
                <a:lnSpc>
                  <a:spcPts val="2799"/>
                </a:lnSpc>
                <a:buSzPct val="100000"/>
                <a:buChar char="•"/>
              </a:pPr>
              <a:r>
                <a:rPr lang="en-US" sz="2000" b="1" dirty="0">
                  <a:solidFill>
                    <a:srgbClr val="2C3249"/>
                  </a:solidFill>
                  <a:latin typeface="Times New Roman" panose="02020603050405020304" pitchFamily="18" charset="0"/>
                  <a:ea typeface="Martel Sans" pitchFamily="34" charset="-122"/>
                  <a:cs typeface="Times New Roman" panose="02020603050405020304" pitchFamily="18" charset="0"/>
                </a:rPr>
                <a:t>Real-time Monitoring:</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WBANs allow for continuous real-time monitoring of vital signs, providing immediate alerts for any abnormalities.</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1523599" y="2205020"/>
              <a:ext cx="10199013" cy="710803"/>
            </a:xfrm>
            <a:prstGeom prst="rect">
              <a:avLst/>
            </a:prstGeom>
            <a:noFill/>
            <a:ln/>
          </p:spPr>
          <p:txBody>
            <a:bodyPr wrap="square" rtlCol="0" anchor="t"/>
            <a:lstStyle/>
            <a:p>
              <a:pPr marL="342900" indent="-342900" algn="l">
                <a:lnSpc>
                  <a:spcPts val="2799"/>
                </a:lnSpc>
                <a:buSzPct val="100000"/>
                <a:buChar char="•"/>
              </a:pPr>
              <a:r>
                <a:rPr lang="en-US" sz="2000" b="1" dirty="0">
                  <a:solidFill>
                    <a:srgbClr val="2C3249"/>
                  </a:solidFill>
                  <a:latin typeface="Times New Roman" panose="02020603050405020304" pitchFamily="18" charset="0"/>
                  <a:ea typeface="Martel Sans" pitchFamily="34" charset="-122"/>
                  <a:cs typeface="Times New Roman" panose="02020603050405020304" pitchFamily="18" charset="0"/>
                </a:rPr>
                <a:t>Low Power Consumption:</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Devices in WBANs are designed to operate on low power, prolonging battery life and reducing the need for frequent charging.</a:t>
              </a:r>
              <a:endParaRPr lang="en-US" sz="2000" dirty="0">
                <a:latin typeface="Times New Roman" panose="02020603050405020304" pitchFamily="18" charset="0"/>
                <a:cs typeface="Times New Roman" panose="02020603050405020304" pitchFamily="18" charset="0"/>
              </a:endParaRPr>
            </a:p>
          </p:txBody>
        </p:sp>
        <p:sp>
          <p:nvSpPr>
            <p:cNvPr id="8" name="Text 5"/>
            <p:cNvSpPr/>
            <p:nvPr/>
          </p:nvSpPr>
          <p:spPr>
            <a:xfrm>
              <a:off x="1523599" y="3004644"/>
              <a:ext cx="10199013" cy="4143288"/>
            </a:xfrm>
            <a:prstGeom prst="rect">
              <a:avLst/>
            </a:prstGeom>
            <a:noFill/>
            <a:ln/>
          </p:spPr>
          <p:txBody>
            <a:bodyPr wrap="square" rtlCol="0" anchor="t"/>
            <a:lstStyle/>
            <a:p>
              <a:pPr marL="342900" indent="-342900" algn="l">
                <a:lnSpc>
                  <a:spcPts val="2799"/>
                </a:lnSpc>
                <a:buSzPct val="100000"/>
                <a:buChar char="•"/>
              </a:pPr>
              <a:r>
                <a:rPr lang="en-US" sz="2000" b="1" dirty="0">
                  <a:solidFill>
                    <a:srgbClr val="2C3249"/>
                  </a:solidFill>
                  <a:latin typeface="Times New Roman" panose="02020603050405020304" pitchFamily="18" charset="0"/>
                  <a:ea typeface="Martel Sans" pitchFamily="34" charset="-122"/>
                  <a:cs typeface="Times New Roman" panose="02020603050405020304" pitchFamily="18" charset="0"/>
                </a:rPr>
                <a:t>Enhanced Patient Care:</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WBANs enable remote patient management, improving access to healthcare and enhancing the quality of patient care.</a:t>
              </a:r>
            </a:p>
            <a:p>
              <a:pPr marL="342900" indent="-342900" algn="l">
                <a:lnSpc>
                  <a:spcPts val="2799"/>
                </a:lnSpc>
                <a:buSzPct val="100000"/>
                <a:buChar char="•"/>
              </a:pPr>
              <a:r>
                <a:rPr lang="en-US" sz="2000" b="1" dirty="0">
                  <a:latin typeface="Times New Roman" panose="02020603050405020304" pitchFamily="18" charset="0"/>
                  <a:cs typeface="Times New Roman" panose="02020603050405020304" pitchFamily="18" charset="0"/>
                </a:rPr>
                <a:t>Remote Patient Monitoring:</a:t>
              </a:r>
              <a:r>
                <a:rPr lang="en-US" sz="2000" dirty="0">
                  <a:latin typeface="Times New Roman" panose="02020603050405020304" pitchFamily="18" charset="0"/>
                  <a:cs typeface="Times New Roman" panose="02020603050405020304" pitchFamily="18" charset="0"/>
                </a:rPr>
                <a:t> WBAN enables continuous monitoring of patients' health parameters outside healthcare facilities. It allows early detection of anomalies and timely medical interventions.</a:t>
              </a:r>
            </a:p>
            <a:p>
              <a:pPr marL="342900" indent="-342900" algn="l">
                <a:lnSpc>
                  <a:spcPts val="2799"/>
                </a:lnSpc>
                <a:buSzPct val="100000"/>
                <a:buChar char="•"/>
              </a:pPr>
              <a:r>
                <a:rPr lang="en-US" sz="2000" b="1" dirty="0">
                  <a:latin typeface="Times New Roman" panose="02020603050405020304" pitchFamily="18" charset="0"/>
                  <a:cs typeface="Times New Roman" panose="02020603050405020304" pitchFamily="18" charset="0"/>
                </a:rPr>
                <a:t>Telemedicine:</a:t>
              </a:r>
              <a:r>
                <a:rPr lang="en-US" sz="2000" dirty="0">
                  <a:latin typeface="Times New Roman" panose="02020603050405020304" pitchFamily="18" charset="0"/>
                  <a:cs typeface="Times New Roman" panose="02020603050405020304" pitchFamily="18" charset="0"/>
                </a:rPr>
                <a:t> WBAN facilitates remote consultations between patients and healthcare providers. It enables doctors to monitor patients' conditions from a distance and provide guidance.</a:t>
              </a:r>
            </a:p>
            <a:p>
              <a:pPr marL="342900" indent="-342900" algn="l">
                <a:lnSpc>
                  <a:spcPts val="2799"/>
                </a:lnSpc>
                <a:buSzPct val="100000"/>
                <a:buChar char="•"/>
              </a:pPr>
              <a:r>
                <a:rPr lang="en-US" sz="2000" b="1" dirty="0">
                  <a:latin typeface="Times New Roman" panose="02020603050405020304" pitchFamily="18" charset="0"/>
                  <a:cs typeface="Times New Roman" panose="02020603050405020304" pitchFamily="18" charset="0"/>
                </a:rPr>
                <a:t>Sports and Fitness Tracking: </a:t>
              </a:r>
              <a:r>
                <a:rPr lang="en-US" sz="2000" dirty="0">
                  <a:latin typeface="Times New Roman" panose="02020603050405020304" pitchFamily="18" charset="0"/>
                  <a:cs typeface="Times New Roman" panose="02020603050405020304" pitchFamily="18" charset="0"/>
                </a:rPr>
                <a:t>Athletes use WBAN for monitoring performance metrics such as heart rate, temperature, and activity levels. It helps in optimizing training routines and preventing injuries.</a:t>
              </a:r>
            </a:p>
            <a:p>
              <a:pPr marL="342900" indent="-342900" algn="l">
                <a:lnSpc>
                  <a:spcPts val="2799"/>
                </a:lnSpc>
                <a:buSzPct val="100000"/>
                <a:buChar char="•"/>
              </a:pPr>
              <a:endParaRPr lang="en-US" sz="2000" dirty="0">
                <a:latin typeface="Times New Roman" panose="02020603050405020304" pitchFamily="18" charset="0"/>
                <a:cs typeface="Times New Roman" panose="02020603050405020304" pitchFamily="18" charset="0"/>
              </a:endParaRPr>
            </a:p>
            <a:p>
              <a:pPr marL="342900" indent="-342900" algn="l">
                <a:lnSpc>
                  <a:spcPts val="2799"/>
                </a:lnSpc>
                <a:buSzPct val="100000"/>
                <a:buChar char="•"/>
              </a:pPr>
              <a:endParaRPr lang="en-US" sz="2000" dirty="0">
                <a:latin typeface="Times New Roman" panose="02020603050405020304" pitchFamily="18" charset="0"/>
                <a:cs typeface="Times New Roman" panose="02020603050405020304" pitchFamily="18" charset="0"/>
              </a:endParaRPr>
            </a:p>
            <a:p>
              <a:pPr marL="342900" indent="-342900" algn="l">
                <a:lnSpc>
                  <a:spcPts val="2799"/>
                </a:lnSpc>
                <a:buSzPct val="100000"/>
                <a:buChar char="•"/>
              </a:pPr>
              <a:endParaRPr lang="en-US"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5" name="Shape 3">
            <a:extLst>
              <a:ext uri="{FF2B5EF4-FFF2-40B4-BE49-F238E27FC236}">
                <a16:creationId xmlns:a16="http://schemas.microsoft.com/office/drawing/2014/main" id="{0A8A16E7-2C11-4E48-75C9-B9A21FC4E3C4}"/>
              </a:ext>
            </a:extLst>
          </p:cNvPr>
          <p:cNvSpPr/>
          <p:nvPr/>
        </p:nvSpPr>
        <p:spPr>
          <a:xfrm>
            <a:off x="1259542" y="6391682"/>
            <a:ext cx="11801216" cy="1421606"/>
          </a:xfrm>
          <a:prstGeom prst="roundRect">
            <a:avLst>
              <a:gd name="adj" fmla="val 23533"/>
            </a:avLst>
          </a:prstGeom>
          <a:solidFill>
            <a:schemeClr val="bg2">
              <a:lumMod val="90000"/>
            </a:schemeClr>
          </a:solidFill>
          <a:ln w="7620">
            <a:solidFill>
              <a:srgbClr val="C5D2CF"/>
            </a:solidFill>
            <a:prstDash val="solid"/>
          </a:ln>
        </p:spPr>
      </p:sp>
      <p:sp>
        <p:nvSpPr>
          <p:cNvPr id="23" name="Shape 3">
            <a:extLst>
              <a:ext uri="{FF2B5EF4-FFF2-40B4-BE49-F238E27FC236}">
                <a16:creationId xmlns:a16="http://schemas.microsoft.com/office/drawing/2014/main" id="{CA1C3043-9991-5899-6374-CDA9EB32B016}"/>
              </a:ext>
            </a:extLst>
          </p:cNvPr>
          <p:cNvSpPr/>
          <p:nvPr/>
        </p:nvSpPr>
        <p:spPr>
          <a:xfrm>
            <a:off x="9594313" y="1258431"/>
            <a:ext cx="3466445" cy="4839361"/>
          </a:xfrm>
          <a:prstGeom prst="roundRect">
            <a:avLst>
              <a:gd name="adj" fmla="val 23533"/>
            </a:avLst>
          </a:prstGeom>
          <a:solidFill>
            <a:schemeClr val="bg2">
              <a:lumMod val="90000"/>
            </a:schemeClr>
          </a:solidFill>
          <a:ln w="7620">
            <a:solidFill>
              <a:srgbClr val="C5D2CF"/>
            </a:solidFill>
            <a:prstDash val="solid"/>
          </a:ln>
        </p:spPr>
      </p:sp>
      <p:sp>
        <p:nvSpPr>
          <p:cNvPr id="22" name="Shape 3">
            <a:extLst>
              <a:ext uri="{FF2B5EF4-FFF2-40B4-BE49-F238E27FC236}">
                <a16:creationId xmlns:a16="http://schemas.microsoft.com/office/drawing/2014/main" id="{FC717810-AAF4-91A3-D4C7-6559F83C2F06}"/>
              </a:ext>
            </a:extLst>
          </p:cNvPr>
          <p:cNvSpPr/>
          <p:nvPr/>
        </p:nvSpPr>
        <p:spPr>
          <a:xfrm>
            <a:off x="5409737" y="1212334"/>
            <a:ext cx="3642064" cy="4839361"/>
          </a:xfrm>
          <a:prstGeom prst="roundRect">
            <a:avLst>
              <a:gd name="adj" fmla="val 23533"/>
            </a:avLst>
          </a:prstGeom>
          <a:solidFill>
            <a:schemeClr val="bg2">
              <a:lumMod val="90000"/>
            </a:schemeClr>
          </a:solidFill>
          <a:ln w="7620">
            <a:solidFill>
              <a:srgbClr val="C5D2CF"/>
            </a:solidFill>
            <a:prstDash val="solid"/>
          </a:ln>
        </p:spPr>
      </p:sp>
      <p:sp>
        <p:nvSpPr>
          <p:cNvPr id="19" name="Shape 3">
            <a:extLst>
              <a:ext uri="{FF2B5EF4-FFF2-40B4-BE49-F238E27FC236}">
                <a16:creationId xmlns:a16="http://schemas.microsoft.com/office/drawing/2014/main" id="{20AF0705-8A68-6599-14AD-50D074B992CD}"/>
              </a:ext>
            </a:extLst>
          </p:cNvPr>
          <p:cNvSpPr/>
          <p:nvPr/>
        </p:nvSpPr>
        <p:spPr>
          <a:xfrm>
            <a:off x="1259542" y="1177312"/>
            <a:ext cx="3616290" cy="4839361"/>
          </a:xfrm>
          <a:prstGeom prst="roundRect">
            <a:avLst>
              <a:gd name="adj" fmla="val 23533"/>
            </a:avLst>
          </a:prstGeom>
          <a:solidFill>
            <a:schemeClr val="bg2">
              <a:lumMod val="90000"/>
            </a:schemeClr>
          </a:solidFill>
          <a:ln w="7620">
            <a:solidFill>
              <a:srgbClr val="C5D2CF"/>
            </a:solidFill>
            <a:prstDash val="solid"/>
          </a:ln>
        </p:spPr>
      </p:sp>
      <p:sp>
        <p:nvSpPr>
          <p:cNvPr id="4" name="Text 2"/>
          <p:cNvSpPr/>
          <p:nvPr/>
        </p:nvSpPr>
        <p:spPr>
          <a:xfrm>
            <a:off x="1259542" y="377018"/>
            <a:ext cx="8729663" cy="694373"/>
          </a:xfrm>
          <a:prstGeom prst="rect">
            <a:avLst/>
          </a:prstGeom>
          <a:noFill/>
          <a:ln/>
        </p:spPr>
        <p:txBody>
          <a:bodyPr wrap="none" rtlCol="0" anchor="t"/>
          <a:lstStyle/>
          <a:p>
            <a:pPr marL="0" indent="0">
              <a:lnSpc>
                <a:spcPts val="5468"/>
              </a:lnSpc>
              <a:buNone/>
            </a:pPr>
            <a:r>
              <a:rPr lang="en-US" sz="4400" dirty="0">
                <a:latin typeface="Times New Roman" panose="02020603050405020304" pitchFamily="18" charset="0"/>
                <a:ea typeface="Kanit" pitchFamily="34" charset="-122"/>
                <a:cs typeface="Times New Roman" panose="02020603050405020304" pitchFamily="18" charset="0"/>
              </a:rPr>
              <a:t>Challenges in Implementing WBANs</a:t>
            </a:r>
            <a:endParaRPr lang="en-US" sz="44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F75C7520-ACA7-155D-8E2F-A46E2B847199}"/>
              </a:ext>
            </a:extLst>
          </p:cNvPr>
          <p:cNvGrpSpPr/>
          <p:nvPr/>
        </p:nvGrpSpPr>
        <p:grpSpPr>
          <a:xfrm>
            <a:off x="1555830" y="1555665"/>
            <a:ext cx="3156347" cy="3967876"/>
            <a:chOff x="2037993" y="2478048"/>
            <a:chExt cx="3156347" cy="3967876"/>
          </a:xfrm>
        </p:grpSpPr>
        <p:sp>
          <p:nvSpPr>
            <p:cNvPr id="5" name="Text 3"/>
            <p:cNvSpPr/>
            <p:nvPr/>
          </p:nvSpPr>
          <p:spPr>
            <a:xfrm>
              <a:off x="2037993" y="2478048"/>
              <a:ext cx="2777490" cy="347186"/>
            </a:xfrm>
            <a:prstGeom prst="rect">
              <a:avLst/>
            </a:prstGeom>
            <a:noFill/>
            <a:ln/>
          </p:spPr>
          <p:txBody>
            <a:bodyPr wrap="none" rtlCol="0" anchor="t"/>
            <a:lstStyle/>
            <a:p>
              <a:pPr marL="0" indent="0">
                <a:lnSpc>
                  <a:spcPts val="2734"/>
                </a:lnSpc>
                <a:buNone/>
              </a:pPr>
              <a:r>
                <a:rPr lang="en-US" dirty="0">
                  <a:latin typeface="Times New Roman" panose="02020603050405020304" pitchFamily="18" charset="0"/>
                  <a:ea typeface="Kanit" pitchFamily="34" charset="-122"/>
                  <a:cs typeface="Times New Roman" panose="02020603050405020304" pitchFamily="18" charset="0"/>
                </a:rPr>
                <a:t>Interference Issues</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2037993" y="3047405"/>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Coexistence with other wireless devices can lead to interference, affecting reliable data transmission within WBANs.</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2037993" y="5024318"/>
              <a:ext cx="3156347" cy="1421606"/>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 - The crowded spectrum in healthcare facilities poses challenges for ensuring signal integrity and data accuracy.</a:t>
              </a:r>
              <a:endParaRPr lang="en-US"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F5250638-F744-0ED4-F310-3DEAA7D74B40}"/>
              </a:ext>
            </a:extLst>
          </p:cNvPr>
          <p:cNvGrpSpPr/>
          <p:nvPr/>
        </p:nvGrpSpPr>
        <p:grpSpPr>
          <a:xfrm>
            <a:off x="5754215" y="1575447"/>
            <a:ext cx="3156347" cy="3967876"/>
            <a:chOff x="5743932" y="2478048"/>
            <a:chExt cx="3156347" cy="3967876"/>
          </a:xfrm>
        </p:grpSpPr>
        <p:sp>
          <p:nvSpPr>
            <p:cNvPr id="8" name="Text 6"/>
            <p:cNvSpPr/>
            <p:nvPr/>
          </p:nvSpPr>
          <p:spPr>
            <a:xfrm>
              <a:off x="5743932" y="2478048"/>
              <a:ext cx="2777490" cy="347186"/>
            </a:xfrm>
            <a:prstGeom prst="rect">
              <a:avLst/>
            </a:prstGeom>
            <a:noFill/>
            <a:ln/>
          </p:spPr>
          <p:txBody>
            <a:bodyPr wrap="none" rtlCol="0" anchor="t"/>
            <a:lstStyle/>
            <a:p>
              <a:pPr marL="0" indent="0">
                <a:lnSpc>
                  <a:spcPts val="2734"/>
                </a:lnSpc>
                <a:buNone/>
              </a:pPr>
              <a:r>
                <a:rPr lang="en-US" dirty="0">
                  <a:latin typeface="Times New Roman" panose="02020603050405020304" pitchFamily="18" charset="0"/>
                  <a:ea typeface="Kanit" pitchFamily="34" charset="-122"/>
                  <a:cs typeface="Times New Roman" panose="02020603050405020304" pitchFamily="18" charset="0"/>
                </a:rPr>
                <a:t>Power Consumption</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5743932" y="3047405"/>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Wearable devices have constrained power sources, requiring efficient energy management..</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5743932" y="5024318"/>
              <a:ext cx="3156347" cy="1421606"/>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 - Solutions include low-power hardware design, energy harvesting, and optimization algorithms.</a:t>
              </a:r>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FDA93E0F-1DA8-03B3-27B0-490144BEE412}"/>
              </a:ext>
            </a:extLst>
          </p:cNvPr>
          <p:cNvGrpSpPr/>
          <p:nvPr/>
        </p:nvGrpSpPr>
        <p:grpSpPr>
          <a:xfrm>
            <a:off x="9749363" y="1636784"/>
            <a:ext cx="3156347" cy="4323278"/>
            <a:chOff x="9449872" y="2478048"/>
            <a:chExt cx="3156347" cy="4323278"/>
          </a:xfrm>
        </p:grpSpPr>
        <p:sp>
          <p:nvSpPr>
            <p:cNvPr id="11" name="Text 9"/>
            <p:cNvSpPr/>
            <p:nvPr/>
          </p:nvSpPr>
          <p:spPr>
            <a:xfrm>
              <a:off x="9449872" y="2478048"/>
              <a:ext cx="2777490" cy="347186"/>
            </a:xfrm>
            <a:prstGeom prst="rect">
              <a:avLst/>
            </a:prstGeom>
            <a:noFill/>
            <a:ln/>
          </p:spPr>
          <p:txBody>
            <a:bodyPr wrap="none" rtlCol="0" anchor="t"/>
            <a:lstStyle/>
            <a:p>
              <a:pPr marL="0" indent="0">
                <a:lnSpc>
                  <a:spcPts val="2734"/>
                </a:lnSpc>
                <a:buNone/>
              </a:pPr>
              <a:r>
                <a:rPr lang="en-US" dirty="0">
                  <a:latin typeface="Times New Roman" panose="02020603050405020304" pitchFamily="18" charset="0"/>
                  <a:ea typeface="Kanit" pitchFamily="34" charset="-122"/>
                  <a:cs typeface="Times New Roman" panose="02020603050405020304" pitchFamily="18" charset="0"/>
                </a:rPr>
                <a:t>Security Concerns</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9449872" y="3047405"/>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Protecting sensitive health data is a major challenge, requiring robust encryption and authentication mechanisms in WBANs.</a:t>
              </a:r>
              <a:endParaRPr lang="en-US" dirty="0">
                <a:latin typeface="Times New Roman" panose="02020603050405020304" pitchFamily="18" charset="0"/>
                <a:cs typeface="Times New Roman" panose="02020603050405020304" pitchFamily="18" charset="0"/>
              </a:endParaRPr>
            </a:p>
          </p:txBody>
        </p:sp>
        <p:sp>
          <p:nvSpPr>
            <p:cNvPr id="13" name="Text 11"/>
            <p:cNvSpPr/>
            <p:nvPr/>
          </p:nvSpPr>
          <p:spPr>
            <a:xfrm>
              <a:off x="9449872" y="5024318"/>
              <a:ext cx="3156347" cy="1777008"/>
            </a:xfrm>
            <a:prstGeom prst="rect">
              <a:avLst/>
            </a:prstGeom>
            <a:noFill/>
            <a:ln/>
          </p:spPr>
          <p:txBody>
            <a:bodyPr wrap="square" rtlCol="0" anchor="t"/>
            <a:lstStyle/>
            <a:p>
              <a:pPr marL="0" indent="0">
                <a:lnSpc>
                  <a:spcPts val="2799"/>
                </a:lnSpc>
                <a:buNone/>
              </a:pPr>
              <a:r>
                <a:rPr lang="en-US" dirty="0">
                  <a:latin typeface="Times New Roman" panose="02020603050405020304" pitchFamily="18" charset="0"/>
                  <a:ea typeface="Martel Sans" pitchFamily="34" charset="-122"/>
                  <a:cs typeface="Times New Roman" panose="02020603050405020304" pitchFamily="18" charset="0"/>
                </a:rPr>
                <a:t> - Ensuring secure communication and preventing unauthorized access are vital to maintaining patient privacy.</a:t>
              </a:r>
              <a:endParaRPr lang="en-US" dirty="0">
                <a:latin typeface="Times New Roman" panose="02020603050405020304" pitchFamily="18" charset="0"/>
                <a:cs typeface="Times New Roman" panose="02020603050405020304" pitchFamily="18" charset="0"/>
              </a:endParaRPr>
            </a:p>
          </p:txBody>
        </p:sp>
      </p:grpSp>
      <p:sp>
        <p:nvSpPr>
          <p:cNvPr id="24" name="TextBox 23">
            <a:extLst>
              <a:ext uri="{FF2B5EF4-FFF2-40B4-BE49-F238E27FC236}">
                <a16:creationId xmlns:a16="http://schemas.microsoft.com/office/drawing/2014/main" id="{BE3E3640-5BFA-9AFD-9183-FA2608AF9BE1}"/>
              </a:ext>
            </a:extLst>
          </p:cNvPr>
          <p:cNvSpPr txBox="1"/>
          <p:nvPr/>
        </p:nvSpPr>
        <p:spPr>
          <a:xfrm>
            <a:off x="1569642" y="6486183"/>
            <a:ext cx="1157764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Recommendations for Addressing Challenges</a:t>
            </a:r>
          </a:p>
          <a:p>
            <a:r>
              <a:rPr lang="en-US" dirty="0">
                <a:latin typeface="Times New Roman" panose="02020603050405020304" pitchFamily="18" charset="0"/>
                <a:cs typeface="Times New Roman" panose="02020603050405020304" pitchFamily="18" charset="0"/>
              </a:rPr>
              <a:t>   - Collaborative efforts between stakeholders (industry, regulators, healthcare providers) to establish standards and best practices.</a:t>
            </a:r>
          </a:p>
          <a:p>
            <a:r>
              <a:rPr lang="en-US" dirty="0">
                <a:latin typeface="Times New Roman" panose="02020603050405020304" pitchFamily="18" charset="0"/>
                <a:cs typeface="Times New Roman" panose="02020603050405020304" pitchFamily="18" charset="0"/>
              </a:rPr>
              <a:t>   - Continued research and innovation in energy-efficient design, data security, and interoperability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2"/>
          <p:cNvSpPr/>
          <p:nvPr/>
        </p:nvSpPr>
        <p:spPr>
          <a:xfrm>
            <a:off x="1425291" y="298663"/>
            <a:ext cx="9928265" cy="694373"/>
          </a:xfrm>
          <a:prstGeom prst="rect">
            <a:avLst/>
          </a:prstGeom>
          <a:noFill/>
          <a:ln/>
        </p:spPr>
        <p:txBody>
          <a:bodyPr wrap="none" rtlCol="0" anchor="t"/>
          <a:lstStyle/>
          <a:p>
            <a:pPr marL="0" indent="0">
              <a:lnSpc>
                <a:spcPts val="5468"/>
              </a:lnSpc>
              <a:buNone/>
            </a:pPr>
            <a:r>
              <a:rPr lang="en-US" sz="4374" dirty="0">
                <a:solidFill>
                  <a:srgbClr val="272D45"/>
                </a:solidFill>
                <a:latin typeface="Times New Roman" panose="02020603050405020304" pitchFamily="18" charset="0"/>
                <a:ea typeface="Kanit" pitchFamily="34" charset="-122"/>
                <a:cs typeface="Times New Roman" panose="02020603050405020304" pitchFamily="18" charset="0"/>
              </a:rPr>
              <a:t>Security and Privacy Concerns in WBANs</a:t>
            </a:r>
            <a:endParaRPr lang="en-US" sz="4374"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47E6484-9438-9C6D-C456-A87422740EE8}"/>
              </a:ext>
            </a:extLst>
          </p:cNvPr>
          <p:cNvGrpSpPr/>
          <p:nvPr/>
        </p:nvGrpSpPr>
        <p:grpSpPr>
          <a:xfrm>
            <a:off x="871663" y="1422459"/>
            <a:ext cx="6061941" cy="2948611"/>
            <a:chOff x="1688995" y="1969077"/>
            <a:chExt cx="4872123" cy="2948611"/>
          </a:xfrm>
        </p:grpSpPr>
        <p:sp>
          <p:nvSpPr>
            <p:cNvPr id="6" name="Text 4"/>
            <p:cNvSpPr/>
            <p:nvPr/>
          </p:nvSpPr>
          <p:spPr>
            <a:xfrm>
              <a:off x="1688995" y="1969077"/>
              <a:ext cx="10132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5"/>
            <p:cNvSpPr/>
            <p:nvPr/>
          </p:nvSpPr>
          <p:spPr>
            <a:xfrm>
              <a:off x="2133958" y="1992293"/>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Data Security</a:t>
              </a:r>
              <a:endParaRPr lang="en-US" sz="2187" b="1" dirty="0">
                <a:latin typeface="Times New Roman" panose="02020603050405020304" pitchFamily="18" charset="0"/>
                <a:cs typeface="Times New Roman" panose="02020603050405020304" pitchFamily="18" charset="0"/>
              </a:endParaRPr>
            </a:p>
          </p:txBody>
        </p:sp>
        <p:sp>
          <p:nvSpPr>
            <p:cNvPr id="8" name="Text 6"/>
            <p:cNvSpPr/>
            <p:nvPr/>
          </p:nvSpPr>
          <p:spPr>
            <a:xfrm>
              <a:off x="2117110" y="2339479"/>
              <a:ext cx="4444008" cy="2578209"/>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Ensuring encrypted transmission and secure storage of personal health information.</a:t>
              </a:r>
            </a:p>
            <a:p>
              <a:pPr marL="0" indent="0">
                <a:lnSpc>
                  <a:spcPts val="2799"/>
                </a:lnSpc>
                <a:buNone/>
              </a:pPr>
              <a:r>
                <a:rPr lang="en-US" sz="1750" dirty="0">
                  <a:latin typeface="Times New Roman" panose="02020603050405020304" pitchFamily="18" charset="0"/>
                  <a:cs typeface="Times New Roman" panose="02020603050405020304" pitchFamily="18" charset="0"/>
                </a:rPr>
                <a:t>Data security is a major concern in WBAN technology because the data that is collected is often very sensitive. This data could be used to identify a person, track their location, or even be used to blackmail them</a:t>
              </a:r>
            </a:p>
          </p:txBody>
        </p:sp>
      </p:grpSp>
      <p:grpSp>
        <p:nvGrpSpPr>
          <p:cNvPr id="17" name="Group 16">
            <a:extLst>
              <a:ext uri="{FF2B5EF4-FFF2-40B4-BE49-F238E27FC236}">
                <a16:creationId xmlns:a16="http://schemas.microsoft.com/office/drawing/2014/main" id="{D8C87D79-E728-E628-0BAB-4C41C3D6E8B9}"/>
              </a:ext>
            </a:extLst>
          </p:cNvPr>
          <p:cNvGrpSpPr/>
          <p:nvPr/>
        </p:nvGrpSpPr>
        <p:grpSpPr>
          <a:xfrm>
            <a:off x="7260953" y="1375730"/>
            <a:ext cx="6176268" cy="3118081"/>
            <a:chOff x="7260953" y="1375730"/>
            <a:chExt cx="6176268" cy="3118081"/>
          </a:xfrm>
        </p:grpSpPr>
        <p:sp>
          <p:nvSpPr>
            <p:cNvPr id="11" name="Text 9"/>
            <p:cNvSpPr/>
            <p:nvPr/>
          </p:nvSpPr>
          <p:spPr>
            <a:xfrm>
              <a:off x="7841072" y="1422459"/>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Authentication</a:t>
              </a:r>
              <a:endParaRPr lang="en-US" sz="2187" b="1"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727C8CC7-0F18-AA04-7BA3-63F6107C2F83}"/>
                </a:ext>
              </a:extLst>
            </p:cNvPr>
            <p:cNvGrpSpPr/>
            <p:nvPr/>
          </p:nvGrpSpPr>
          <p:grpSpPr>
            <a:xfrm>
              <a:off x="7260953" y="1375730"/>
              <a:ext cx="6176268" cy="3118081"/>
              <a:chOff x="7061566" y="1862742"/>
              <a:chExt cx="4904692" cy="3296707"/>
            </a:xfrm>
          </p:grpSpPr>
          <p:sp>
            <p:nvSpPr>
              <p:cNvPr id="10" name="Text 8"/>
              <p:cNvSpPr/>
              <p:nvPr/>
            </p:nvSpPr>
            <p:spPr>
              <a:xfrm>
                <a:off x="7061566" y="1862742"/>
                <a:ext cx="168712"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2" name="Text 10"/>
              <p:cNvSpPr/>
              <p:nvPr/>
            </p:nvSpPr>
            <p:spPr>
              <a:xfrm>
                <a:off x="7522250" y="2374127"/>
                <a:ext cx="4444008" cy="2785322"/>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Verifying the identity of devices and users to prevent unauthorized access. WBAN devices struggle with complex authentication methods due to power, memory, and processing limitations. DoS attacks: Attackers can overwhelm the network with fake requests, preventing legitimate devices from connecting. – Sol – Mutual authentication </a:t>
                </a:r>
                <a:endParaRPr lang="en-US" sz="1750" dirty="0">
                  <a:latin typeface="Times New Roman" panose="02020603050405020304" pitchFamily="18" charset="0"/>
                  <a:cs typeface="Times New Roman" panose="02020603050405020304" pitchFamily="18" charset="0"/>
                </a:endParaRPr>
              </a:p>
            </p:txBody>
          </p:sp>
        </p:grpSp>
      </p:grpSp>
      <p:grpSp>
        <p:nvGrpSpPr>
          <p:cNvPr id="3" name="Group 2">
            <a:extLst>
              <a:ext uri="{FF2B5EF4-FFF2-40B4-BE49-F238E27FC236}">
                <a16:creationId xmlns:a16="http://schemas.microsoft.com/office/drawing/2014/main" id="{DA02E778-3941-835C-0DD6-1CA67F81612F}"/>
              </a:ext>
            </a:extLst>
          </p:cNvPr>
          <p:cNvGrpSpPr/>
          <p:nvPr/>
        </p:nvGrpSpPr>
        <p:grpSpPr>
          <a:xfrm>
            <a:off x="801658" y="4786789"/>
            <a:ext cx="5766410" cy="3795591"/>
            <a:chOff x="1599328" y="3935494"/>
            <a:chExt cx="4978638" cy="4475623"/>
          </a:xfrm>
        </p:grpSpPr>
        <p:sp>
          <p:nvSpPr>
            <p:cNvPr id="14" name="Text 12"/>
            <p:cNvSpPr/>
            <p:nvPr/>
          </p:nvSpPr>
          <p:spPr>
            <a:xfrm>
              <a:off x="1599328" y="3935494"/>
              <a:ext cx="171331"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3"/>
            <p:cNvSpPr/>
            <p:nvPr/>
          </p:nvSpPr>
          <p:spPr>
            <a:xfrm>
              <a:off x="2133958" y="4010997"/>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Privacy Protection</a:t>
              </a:r>
              <a:endParaRPr lang="en-US" sz="2187" b="1" dirty="0">
                <a:latin typeface="Times New Roman" panose="02020603050405020304" pitchFamily="18" charset="0"/>
                <a:cs typeface="Times New Roman" panose="02020603050405020304" pitchFamily="18" charset="0"/>
              </a:endParaRPr>
            </a:p>
          </p:txBody>
        </p:sp>
        <p:sp>
          <p:nvSpPr>
            <p:cNvPr id="16" name="Text 14"/>
            <p:cNvSpPr/>
            <p:nvPr/>
          </p:nvSpPr>
          <p:spPr>
            <a:xfrm>
              <a:off x="2133958" y="4491415"/>
              <a:ext cx="4444008" cy="3919702"/>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WBANs collect highly sensitive health information like heart rate, blood pressure, and even brain activity, raising privacy concerns about unauthorized access and misuse. Implementing strategies to protect the privacy of individuals' health data. Weak security protocols can lead to data breaches, exposing sensitive information to unauthorized individuals or institutions.</a:t>
              </a:r>
              <a:endParaRPr lang="en-US" sz="1750" dirty="0">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87E1FCF8-F989-16D0-E352-57B318A15574}"/>
              </a:ext>
            </a:extLst>
          </p:cNvPr>
          <p:cNvGrpSpPr/>
          <p:nvPr/>
        </p:nvGrpSpPr>
        <p:grpSpPr>
          <a:xfrm>
            <a:off x="7246524" y="4786790"/>
            <a:ext cx="6190695" cy="2962791"/>
            <a:chOff x="7044373" y="3941702"/>
            <a:chExt cx="4921885" cy="2962791"/>
          </a:xfrm>
        </p:grpSpPr>
        <p:sp>
          <p:nvSpPr>
            <p:cNvPr id="18" name="Text 16"/>
            <p:cNvSpPr/>
            <p:nvPr/>
          </p:nvSpPr>
          <p:spPr>
            <a:xfrm>
              <a:off x="7044373" y="3941702"/>
              <a:ext cx="18038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Times New Roman" panose="02020603050405020304" pitchFamily="18" charset="0"/>
                  <a:ea typeface="Kanit" pitchFamily="34" charset="-122"/>
                  <a:cs typeface="Times New Roman" panose="02020603050405020304" pitchFamily="18" charset="0"/>
                </a:rPr>
                <a:t>4</a:t>
              </a:r>
              <a:endParaRPr lang="en-US" sz="2624" dirty="0">
                <a:latin typeface="Times New Roman" panose="02020603050405020304" pitchFamily="18" charset="0"/>
                <a:cs typeface="Times New Roman" panose="02020603050405020304" pitchFamily="18" charset="0"/>
              </a:endParaRPr>
            </a:p>
          </p:txBody>
        </p:sp>
        <p:sp>
          <p:nvSpPr>
            <p:cNvPr id="19" name="Text 17"/>
            <p:cNvSpPr/>
            <p:nvPr/>
          </p:nvSpPr>
          <p:spPr>
            <a:xfrm>
              <a:off x="7522250" y="4010997"/>
              <a:ext cx="2777490" cy="347186"/>
            </a:xfrm>
            <a:prstGeom prst="rect">
              <a:avLst/>
            </a:prstGeom>
            <a:noFill/>
            <a:ln/>
          </p:spPr>
          <p:txBody>
            <a:bodyPr wrap="none" rtlCol="0" anchor="t"/>
            <a:lstStyle/>
            <a:p>
              <a:pPr marL="0" indent="0">
                <a:lnSpc>
                  <a:spcPts val="2734"/>
                </a:lnSpc>
                <a:buNone/>
              </a:pPr>
              <a:r>
                <a:rPr lang="en-US" sz="2187" b="1" dirty="0">
                  <a:solidFill>
                    <a:srgbClr val="2C3249"/>
                  </a:solidFill>
                  <a:latin typeface="Times New Roman" panose="02020603050405020304" pitchFamily="18" charset="0"/>
                  <a:ea typeface="Kanit" pitchFamily="34" charset="-122"/>
                  <a:cs typeface="Times New Roman" panose="02020603050405020304" pitchFamily="18" charset="0"/>
                </a:rPr>
                <a:t>Interference Mitigation</a:t>
              </a:r>
              <a:endParaRPr lang="en-US" sz="2187" b="1" dirty="0">
                <a:latin typeface="Times New Roman" panose="02020603050405020304" pitchFamily="18" charset="0"/>
                <a:cs typeface="Times New Roman" panose="02020603050405020304" pitchFamily="18" charset="0"/>
              </a:endParaRPr>
            </a:p>
          </p:txBody>
        </p:sp>
        <p:sp>
          <p:nvSpPr>
            <p:cNvPr id="20" name="Text 18"/>
            <p:cNvSpPr/>
            <p:nvPr/>
          </p:nvSpPr>
          <p:spPr>
            <a:xfrm>
              <a:off x="7522250" y="4491415"/>
              <a:ext cx="4444008" cy="2413078"/>
            </a:xfrm>
            <a:prstGeom prst="rect">
              <a:avLst/>
            </a:prstGeom>
            <a:noFill/>
            <a:ln/>
          </p:spPr>
          <p:txBody>
            <a:bodyPr wrap="square" rtlCol="0" anchor="t"/>
            <a:lstStyle/>
            <a:p>
              <a:pPr marL="0" indent="0">
                <a:lnSpc>
                  <a:spcPts val="2799"/>
                </a:lnSpc>
                <a:buNone/>
              </a:pPr>
              <a:r>
                <a:rPr lang="en-US" sz="1750" dirty="0">
                  <a:solidFill>
                    <a:srgbClr val="2C3249"/>
                  </a:solidFill>
                  <a:latin typeface="Times New Roman" panose="02020603050405020304" pitchFamily="18" charset="0"/>
                  <a:ea typeface="Martel Sans" pitchFamily="34" charset="-122"/>
                  <a:cs typeface="Times New Roman" panose="02020603050405020304" pitchFamily="18" charset="0"/>
                </a:rPr>
                <a:t>With multiple WBANs operating in close proximity (e.g., hospitals), radio signals can overlap and interfere, causing data transmission errors and reduced network performance. Addressing potential interference from other wireless devices to maintain data integrity.</a:t>
              </a:r>
              <a:endParaRPr lang="en-US" sz="175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2"/>
          <p:cNvSpPr/>
          <p:nvPr/>
        </p:nvSpPr>
        <p:spPr>
          <a:xfrm>
            <a:off x="2037993" y="1046350"/>
            <a:ext cx="10554414" cy="1388745"/>
          </a:xfrm>
          <a:prstGeom prst="rect">
            <a:avLst/>
          </a:prstGeom>
          <a:noFill/>
          <a:ln/>
        </p:spPr>
        <p:txBody>
          <a:bodyPr wrap="square" rtlCol="0" anchor="t"/>
          <a:lstStyle/>
          <a:p>
            <a:pPr marL="0" indent="0">
              <a:lnSpc>
                <a:spcPts val="5468"/>
              </a:lnSpc>
              <a:buNone/>
            </a:pPr>
            <a:r>
              <a:rPr lang="en-US" sz="4800" dirty="0">
                <a:solidFill>
                  <a:srgbClr val="272D45"/>
                </a:solidFill>
                <a:latin typeface="Times New Roman" panose="02020603050405020304" pitchFamily="18" charset="0"/>
                <a:ea typeface="Kanit" pitchFamily="34" charset="-122"/>
                <a:cs typeface="Times New Roman" panose="02020603050405020304" pitchFamily="18" charset="0"/>
              </a:rPr>
              <a:t>Comparison of WBANs with other wireless networks</a:t>
            </a:r>
            <a:endParaRPr lang="en-US" sz="48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2879436"/>
            <a:ext cx="444341" cy="444341"/>
          </a:xfrm>
          <a:prstGeom prst="rect">
            <a:avLst/>
          </a:prstGeom>
        </p:spPr>
      </p:pic>
      <p:sp>
        <p:nvSpPr>
          <p:cNvPr id="6" name="Text 3"/>
          <p:cNvSpPr/>
          <p:nvPr/>
        </p:nvSpPr>
        <p:spPr>
          <a:xfrm>
            <a:off x="2037993" y="3545948"/>
            <a:ext cx="2388632" cy="347186"/>
          </a:xfrm>
          <a:prstGeom prst="rect">
            <a:avLst/>
          </a:prstGeom>
          <a:noFill/>
          <a:ln/>
        </p:spPr>
        <p:txBody>
          <a:bodyPr wrap="non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Bandwidth</a:t>
            </a:r>
            <a:endParaRPr lang="en-US" sz="2800" dirty="0">
              <a:latin typeface="Times New Roman" panose="02020603050405020304" pitchFamily="18" charset="0"/>
              <a:cs typeface="Times New Roman" panose="02020603050405020304" pitchFamily="18" charset="0"/>
            </a:endParaRPr>
          </a:p>
        </p:txBody>
      </p:sp>
      <p:sp>
        <p:nvSpPr>
          <p:cNvPr id="7" name="Text 4"/>
          <p:cNvSpPr/>
          <p:nvPr/>
        </p:nvSpPr>
        <p:spPr>
          <a:xfrm>
            <a:off x="2037993" y="4026365"/>
            <a:ext cx="2388632" cy="2132409"/>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require lower bandwidth compared to other wireless networks, as they transmit smaller amounts of data.</a:t>
            </a:r>
            <a:endParaRPr lang="en-US" sz="200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759881" y="2879436"/>
            <a:ext cx="444341" cy="444341"/>
          </a:xfrm>
          <a:prstGeom prst="rect">
            <a:avLst/>
          </a:prstGeom>
        </p:spPr>
      </p:pic>
      <p:sp>
        <p:nvSpPr>
          <p:cNvPr id="9" name="Text 5"/>
          <p:cNvSpPr/>
          <p:nvPr/>
        </p:nvSpPr>
        <p:spPr>
          <a:xfrm>
            <a:off x="4759881" y="3545948"/>
            <a:ext cx="2388632" cy="694373"/>
          </a:xfrm>
          <a:prstGeom prst="rect">
            <a:avLst/>
          </a:prstGeom>
          <a:noFill/>
          <a:ln/>
        </p:spPr>
        <p:txBody>
          <a:bodyPr wrap="squar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Power Consumption</a:t>
            </a:r>
            <a:endParaRPr lang="en-US" sz="2800" dirty="0">
              <a:latin typeface="Times New Roman" panose="02020603050405020304" pitchFamily="18" charset="0"/>
              <a:cs typeface="Times New Roman" panose="02020603050405020304" pitchFamily="18" charset="0"/>
            </a:endParaRPr>
          </a:p>
        </p:txBody>
      </p:sp>
      <p:sp>
        <p:nvSpPr>
          <p:cNvPr id="10" name="Text 6"/>
          <p:cNvSpPr/>
          <p:nvPr/>
        </p:nvSpPr>
        <p:spPr>
          <a:xfrm>
            <a:off x="4759881" y="4373551"/>
            <a:ext cx="2388632" cy="2132409"/>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have lower power consumption, making them ideal for battery-operated and energy-efficient devices.</a:t>
            </a:r>
            <a:endParaRPr lang="en-US" sz="200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4"/>
          <a:stretch>
            <a:fillRect/>
          </a:stretch>
        </p:blipFill>
        <p:spPr>
          <a:xfrm>
            <a:off x="7481768" y="2879436"/>
            <a:ext cx="444341" cy="444341"/>
          </a:xfrm>
          <a:prstGeom prst="rect">
            <a:avLst/>
          </a:prstGeom>
        </p:spPr>
      </p:pic>
      <p:sp>
        <p:nvSpPr>
          <p:cNvPr id="12" name="Text 7"/>
          <p:cNvSpPr/>
          <p:nvPr/>
        </p:nvSpPr>
        <p:spPr>
          <a:xfrm>
            <a:off x="7481768" y="3545948"/>
            <a:ext cx="2388632" cy="347186"/>
          </a:xfrm>
          <a:prstGeom prst="rect">
            <a:avLst/>
          </a:prstGeom>
          <a:noFill/>
          <a:ln/>
        </p:spPr>
        <p:txBody>
          <a:bodyPr wrap="non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Body Sensors</a:t>
            </a:r>
            <a:endParaRPr lang="en-US" sz="2800" dirty="0">
              <a:latin typeface="Times New Roman" panose="02020603050405020304" pitchFamily="18" charset="0"/>
              <a:cs typeface="Times New Roman" panose="02020603050405020304" pitchFamily="18" charset="0"/>
            </a:endParaRPr>
          </a:p>
        </p:txBody>
      </p:sp>
      <p:sp>
        <p:nvSpPr>
          <p:cNvPr id="13" name="Text 8"/>
          <p:cNvSpPr/>
          <p:nvPr/>
        </p:nvSpPr>
        <p:spPr>
          <a:xfrm>
            <a:off x="7481768" y="4026365"/>
            <a:ext cx="2388632" cy="2487811"/>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Other wireless networks are not optimized for body sensors, unlike WBANs designed specifically for this purpose.</a:t>
            </a:r>
            <a:endParaRPr lang="en-US" sz="2000"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5"/>
          <a:stretch>
            <a:fillRect/>
          </a:stretch>
        </p:blipFill>
        <p:spPr>
          <a:xfrm>
            <a:off x="10203656" y="2879436"/>
            <a:ext cx="444341" cy="444341"/>
          </a:xfrm>
          <a:prstGeom prst="rect">
            <a:avLst/>
          </a:prstGeom>
        </p:spPr>
      </p:pic>
      <p:sp>
        <p:nvSpPr>
          <p:cNvPr id="15" name="Text 9"/>
          <p:cNvSpPr/>
          <p:nvPr/>
        </p:nvSpPr>
        <p:spPr>
          <a:xfrm>
            <a:off x="10203656" y="3545948"/>
            <a:ext cx="2388751" cy="347186"/>
          </a:xfrm>
          <a:prstGeom prst="rect">
            <a:avLst/>
          </a:prstGeom>
          <a:noFill/>
          <a:ln/>
        </p:spPr>
        <p:txBody>
          <a:bodyPr wrap="none" rtlCol="0" anchor="t"/>
          <a:lstStyle/>
          <a:p>
            <a:pPr marL="0" indent="0" algn="l">
              <a:lnSpc>
                <a:spcPts val="2734"/>
              </a:lnSpc>
              <a:buNone/>
            </a:pPr>
            <a:r>
              <a:rPr lang="en-US" sz="2800" dirty="0">
                <a:solidFill>
                  <a:srgbClr val="272D45"/>
                </a:solidFill>
                <a:latin typeface="Times New Roman" panose="02020603050405020304" pitchFamily="18" charset="0"/>
                <a:ea typeface="Kanit" pitchFamily="34" charset="-122"/>
                <a:cs typeface="Times New Roman" panose="02020603050405020304" pitchFamily="18" charset="0"/>
              </a:rPr>
              <a:t>Data Security</a:t>
            </a:r>
            <a:endParaRPr lang="en-US" sz="2800" dirty="0">
              <a:latin typeface="Times New Roman" panose="02020603050405020304" pitchFamily="18" charset="0"/>
              <a:cs typeface="Times New Roman" panose="02020603050405020304" pitchFamily="18" charset="0"/>
            </a:endParaRPr>
          </a:p>
        </p:txBody>
      </p:sp>
      <p:sp>
        <p:nvSpPr>
          <p:cNvPr id="16" name="Text 10"/>
          <p:cNvSpPr/>
          <p:nvPr/>
        </p:nvSpPr>
        <p:spPr>
          <a:xfrm>
            <a:off x="10203656" y="4026365"/>
            <a:ext cx="2388751" cy="1777008"/>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prioritize data security, ensuring the confidentiality and integrity of sensitive health information.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198654"/>
            <a:ext cx="5554980" cy="694373"/>
          </a:xfrm>
          <a:prstGeom prst="rect">
            <a:avLst/>
          </a:prstGeom>
          <a:noFill/>
          <a:ln/>
        </p:spPr>
        <p:txBody>
          <a:bodyPr wrap="none" rtlCol="0" anchor="t"/>
          <a:lstStyle/>
          <a:p>
            <a:pPr marL="0" indent="0">
              <a:lnSpc>
                <a:spcPts val="5468"/>
              </a:lnSpc>
              <a:buNone/>
            </a:pPr>
            <a:r>
              <a:rPr lang="en-US" sz="4800" dirty="0">
                <a:solidFill>
                  <a:srgbClr val="272D45"/>
                </a:solidFill>
                <a:latin typeface="Times New Roman" panose="02020603050405020304" pitchFamily="18" charset="0"/>
                <a:ea typeface="Kanit" pitchFamily="34" charset="-122"/>
                <a:cs typeface="Times New Roman" panose="02020603050405020304" pitchFamily="18" charset="0"/>
              </a:rPr>
              <a:t>Future of WBANs</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6319599" y="2226283"/>
            <a:ext cx="7477601" cy="2132409"/>
          </a:xfrm>
          <a:prstGeom prst="rect">
            <a:avLst/>
          </a:prstGeom>
          <a:noFill/>
          <a:ln/>
        </p:spPr>
        <p:txBody>
          <a:bodyPr wrap="square" rtlCol="0" anchor="t"/>
          <a:lstStyle/>
          <a:p>
            <a:pPr marL="0" indent="0">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As technology advances, the future of Wireless Body Area Networks (WBANs) looks promising. Innovations in miniaturization, power efficiency, and data processing will lead to seamless integration with healthcare systems. The potential for remote monitoring, early detection of health issues, and personalized medicine could revolutionize the healthcare industry.</a:t>
            </a:r>
            <a:endParaRPr lang="en-US" sz="2000" dirty="0">
              <a:latin typeface="Times New Roman" panose="02020603050405020304" pitchFamily="18" charset="0"/>
              <a:cs typeface="Times New Roman" panose="02020603050405020304" pitchFamily="18" charset="0"/>
            </a:endParaRPr>
          </a:p>
        </p:txBody>
      </p:sp>
      <p:sp>
        <p:nvSpPr>
          <p:cNvPr id="7" name="Text 4"/>
          <p:cNvSpPr/>
          <p:nvPr/>
        </p:nvSpPr>
        <p:spPr>
          <a:xfrm>
            <a:off x="6319599" y="4608604"/>
            <a:ext cx="7477601" cy="2132409"/>
          </a:xfrm>
          <a:prstGeom prst="rect">
            <a:avLst/>
          </a:prstGeom>
          <a:noFill/>
          <a:ln/>
        </p:spPr>
        <p:txBody>
          <a:bodyPr wrap="square" rtlCol="0" anchor="t"/>
          <a:lstStyle/>
          <a:p>
            <a:pPr marL="0" indent="0">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Furthermore, the integration of artificial intelligence and machine learning algorithms will enhance the capabilities of WBANs, enabling real-time analysis and predictive diagnostics. These advancements will contribute to more efficient, cost-effective, and personalized healthcare solutions, ultimately improving patient outcomes and quality of life.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2"/>
          <p:cNvSpPr/>
          <p:nvPr/>
        </p:nvSpPr>
        <p:spPr>
          <a:xfrm>
            <a:off x="1368920" y="264660"/>
            <a:ext cx="5712023" cy="694373"/>
          </a:xfrm>
          <a:prstGeom prst="rect">
            <a:avLst/>
          </a:prstGeom>
          <a:noFill/>
          <a:ln/>
        </p:spPr>
        <p:txBody>
          <a:bodyPr wrap="none" rtlCol="0" anchor="t"/>
          <a:lstStyle/>
          <a:p>
            <a:pPr marL="0" indent="0">
              <a:lnSpc>
                <a:spcPts val="5468"/>
              </a:lnSpc>
              <a:buNone/>
            </a:pPr>
            <a:r>
              <a:rPr lang="en-US" sz="4374" dirty="0">
                <a:solidFill>
                  <a:srgbClr val="272D45"/>
                </a:solidFill>
                <a:latin typeface="Times New Roman" panose="02020603050405020304" pitchFamily="18" charset="0"/>
                <a:ea typeface="Kanit" pitchFamily="34" charset="-122"/>
                <a:cs typeface="Times New Roman" panose="02020603050405020304" pitchFamily="18" charset="0"/>
              </a:rPr>
              <a:t>Real Life Use of WBANs</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9545444" y="1263819"/>
            <a:ext cx="4669463" cy="438175"/>
          </a:xfrm>
          <a:prstGeom prst="rect">
            <a:avLst/>
          </a:prstGeom>
          <a:noFill/>
          <a:ln/>
        </p:spPr>
        <p:txBody>
          <a:bodyPr wrap="square" rtlCol="0" anchor="t"/>
          <a:lstStyle/>
          <a:p>
            <a:pPr marL="0" indent="0" algn="l">
              <a:lnSpc>
                <a:spcPts val="2734"/>
              </a:lnSpc>
              <a:buNone/>
            </a:pPr>
            <a:r>
              <a:rPr lang="en-US" sz="2400" b="1" dirty="0">
                <a:solidFill>
                  <a:srgbClr val="272D45"/>
                </a:solidFill>
                <a:latin typeface="Times New Roman" panose="02020603050405020304" pitchFamily="18" charset="0"/>
                <a:ea typeface="Kanit" pitchFamily="34" charset="-122"/>
                <a:cs typeface="Times New Roman" panose="02020603050405020304" pitchFamily="18" charset="0"/>
              </a:rPr>
              <a:t>Athletic Performance Monitoring: </a:t>
            </a:r>
            <a:endParaRPr lang="en-US" sz="2400" b="1" dirty="0">
              <a:latin typeface="Times New Roman" panose="02020603050405020304" pitchFamily="18" charset="0"/>
              <a:cs typeface="Times New Roman" panose="02020603050405020304" pitchFamily="18" charset="0"/>
            </a:endParaRPr>
          </a:p>
        </p:txBody>
      </p:sp>
      <p:sp>
        <p:nvSpPr>
          <p:cNvPr id="7" name="Text 4"/>
          <p:cNvSpPr/>
          <p:nvPr/>
        </p:nvSpPr>
        <p:spPr>
          <a:xfrm>
            <a:off x="9801924" y="1850238"/>
            <a:ext cx="4412984" cy="4282933"/>
          </a:xfrm>
          <a:prstGeom prst="rect">
            <a:avLst/>
          </a:prstGeom>
          <a:noFill/>
          <a:ln/>
        </p:spPr>
        <p:txBody>
          <a:bodyPr wrap="square" rtlCol="0" anchor="t"/>
          <a:lstStyle/>
          <a:p>
            <a:pPr marL="0" indent="0" algn="l">
              <a:lnSpc>
                <a:spcPts val="2799"/>
              </a:lnSpc>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Athletes use WBANs to monitor heart rate, body temperature, and activity levels during marathons and training sessions.</a:t>
            </a:r>
          </a:p>
          <a:p>
            <a:pPr marL="0" indent="0" algn="l">
              <a:lnSpc>
                <a:spcPts val="2799"/>
              </a:lnSpc>
              <a:buNone/>
            </a:pPr>
            <a:r>
              <a:rPr lang="en-US" dirty="0">
                <a:latin typeface="Times New Roman" panose="02020603050405020304" pitchFamily="18" charset="0"/>
                <a:cs typeface="Times New Roman" panose="02020603050405020304" pitchFamily="18" charset="0"/>
              </a:rPr>
              <a:t>The inter-BAN section may also have Personal Digital Assistant (PDA) and smart digital displays linked to the intra-BAN coordinator providing interactive user interfaces when accessing information for personal awareness. The data processing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systems compute and analyze received information for health-related prognosis and decision support for medical professionals.</a:t>
            </a:r>
          </a:p>
        </p:txBody>
      </p:sp>
      <p:pic>
        <p:nvPicPr>
          <p:cNvPr id="16" name="Picture 15">
            <a:extLst>
              <a:ext uri="{FF2B5EF4-FFF2-40B4-BE49-F238E27FC236}">
                <a16:creationId xmlns:a16="http://schemas.microsoft.com/office/drawing/2014/main" id="{56A0914D-81E8-586E-7BA8-285E107F681B}"/>
              </a:ext>
            </a:extLst>
          </p:cNvPr>
          <p:cNvPicPr>
            <a:picLocks noChangeAspect="1"/>
          </p:cNvPicPr>
          <p:nvPr/>
        </p:nvPicPr>
        <p:blipFill>
          <a:blip r:embed="rId3"/>
          <a:stretch>
            <a:fillRect/>
          </a:stretch>
        </p:blipFill>
        <p:spPr>
          <a:xfrm>
            <a:off x="665834" y="1349975"/>
            <a:ext cx="8520218" cy="5920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D869ED2-9352-29B8-C01D-69487881F7FB}"/>
              </a:ext>
            </a:extLst>
          </p:cNvPr>
          <p:cNvGrpSpPr/>
          <p:nvPr/>
        </p:nvGrpSpPr>
        <p:grpSpPr>
          <a:xfrm>
            <a:off x="452212" y="666285"/>
            <a:ext cx="5825925" cy="7061509"/>
            <a:chOff x="5541074" y="5027891"/>
            <a:chExt cx="4064121" cy="7061509"/>
          </a:xfrm>
        </p:grpSpPr>
        <p:sp>
          <p:nvSpPr>
            <p:cNvPr id="9" name="Text 5"/>
            <p:cNvSpPr/>
            <p:nvPr/>
          </p:nvSpPr>
          <p:spPr>
            <a:xfrm>
              <a:off x="5604964" y="5027891"/>
              <a:ext cx="3288863" cy="347186"/>
            </a:xfrm>
            <a:prstGeom prst="rect">
              <a:avLst/>
            </a:prstGeom>
            <a:noFill/>
            <a:ln/>
          </p:spPr>
          <p:txBody>
            <a:bodyPr wrap="none" rtlCol="0" anchor="t"/>
            <a:lstStyle/>
            <a:p>
              <a:pPr marL="0" indent="0" algn="l">
                <a:lnSpc>
                  <a:spcPts val="2734"/>
                </a:lnSpc>
                <a:buNone/>
              </a:pPr>
              <a:r>
                <a:rPr lang="en-US" sz="2800" b="1" dirty="0">
                  <a:solidFill>
                    <a:srgbClr val="272D45"/>
                  </a:solidFill>
                  <a:latin typeface="Times New Roman" panose="02020603050405020304" pitchFamily="18" charset="0"/>
                  <a:ea typeface="Kanit" pitchFamily="34" charset="-122"/>
                  <a:cs typeface="Times New Roman" panose="02020603050405020304" pitchFamily="18" charset="0"/>
                </a:rPr>
                <a:t>Remote Patient Monitoring</a:t>
              </a:r>
              <a:endParaRPr lang="en-US" sz="2800" b="1" dirty="0">
                <a:latin typeface="Times New Roman" panose="02020603050405020304" pitchFamily="18" charset="0"/>
                <a:cs typeface="Times New Roman" panose="02020603050405020304" pitchFamily="18" charset="0"/>
              </a:endParaRPr>
            </a:p>
          </p:txBody>
        </p:sp>
        <p:sp>
          <p:nvSpPr>
            <p:cNvPr id="10" name="Text 6"/>
            <p:cNvSpPr/>
            <p:nvPr/>
          </p:nvSpPr>
          <p:spPr>
            <a:xfrm>
              <a:off x="5541074" y="5508307"/>
              <a:ext cx="4064121" cy="6581093"/>
            </a:xfrm>
            <a:prstGeom prst="rect">
              <a:avLst/>
            </a:prstGeom>
            <a:noFill/>
            <a:ln/>
          </p:spPr>
          <p:txBody>
            <a:bodyPr wrap="square" rtlCol="0" anchor="t"/>
            <a:lstStyle/>
            <a:p>
              <a:pPr marL="0" indent="0" algn="l">
                <a:lnSpc>
                  <a:spcPts val="2799"/>
                </a:lnSpc>
                <a:buNone/>
              </a:pP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WBANs are used in hospitals to remotely monitor patient vital signs, reducing the need for constant bedside care.</a:t>
              </a:r>
            </a:p>
            <a:p>
              <a:pPr marL="0" indent="0" algn="l">
                <a:lnSpc>
                  <a:spcPts val="2799"/>
                </a:lnSpc>
                <a:buNone/>
              </a:pPr>
              <a:endParaRPr lang="en-US" sz="2000" dirty="0">
                <a:solidFill>
                  <a:srgbClr val="2C3249"/>
                </a:solidFill>
                <a:latin typeface="Times New Roman" panose="02020603050405020304" pitchFamily="18" charset="0"/>
                <a:ea typeface="Martel Sans" pitchFamily="34" charset="-122"/>
                <a:cs typeface="Times New Roman" panose="02020603050405020304" pitchFamily="18" charset="0"/>
              </a:endParaRPr>
            </a:p>
            <a:p>
              <a:pPr marL="0" indent="0" algn="l">
                <a:lnSpc>
                  <a:spcPts val="2799"/>
                </a:lnSpc>
                <a:buNone/>
              </a:pPr>
              <a:r>
                <a:rPr lang="en-US" sz="2000" dirty="0">
                  <a:latin typeface="Times New Roman" panose="02020603050405020304" pitchFamily="18" charset="0"/>
                  <a:cs typeface="Times New Roman" panose="02020603050405020304" pitchFamily="18" charset="0"/>
                </a:rPr>
                <a:t>WBANs can be used to monitor the health of patients remotely. This can be helpful for patients with chronic conditions, such as heart disease or diabetes. WBANs can also be used to monitor patients after surgery or during rehabilitation.</a:t>
              </a:r>
            </a:p>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a:p>
              <a:pPr marL="0" indent="0" algn="l">
                <a:lnSpc>
                  <a:spcPts val="2799"/>
                </a:lnSpc>
                <a:buNone/>
              </a:pPr>
              <a:r>
                <a:rPr lang="en-US" sz="2000" dirty="0">
                  <a:latin typeface="Times New Roman" panose="02020603050405020304" pitchFamily="18" charset="0"/>
                  <a:cs typeface="Times New Roman" panose="02020603050405020304" pitchFamily="18" charset="0"/>
                </a:rPr>
                <a:t>WBAN sensors can be worn by elderly individuals to monitor their movements and activity levels. These sensors can detect signs of potential falls, such as sudden changes in posture or imbalance, and send an alert to a designated emergency contact or healthcare provider. </a:t>
              </a:r>
            </a:p>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p:txBody>
        </p:sp>
      </p:grpSp>
      <p:pic>
        <p:nvPicPr>
          <p:cNvPr id="14" name="Picture 13">
            <a:extLst>
              <a:ext uri="{FF2B5EF4-FFF2-40B4-BE49-F238E27FC236}">
                <a16:creationId xmlns:a16="http://schemas.microsoft.com/office/drawing/2014/main" id="{724741B4-267E-F029-C2EF-F91712EC4501}"/>
              </a:ext>
            </a:extLst>
          </p:cNvPr>
          <p:cNvPicPr>
            <a:picLocks noChangeAspect="1"/>
          </p:cNvPicPr>
          <p:nvPr/>
        </p:nvPicPr>
        <p:blipFill>
          <a:blip r:embed="rId2"/>
          <a:stretch>
            <a:fillRect/>
          </a:stretch>
        </p:blipFill>
        <p:spPr>
          <a:xfrm>
            <a:off x="6612673" y="666285"/>
            <a:ext cx="7565514" cy="6897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2299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1456</Words>
  <Application>Microsoft Office PowerPoint</Application>
  <PresentationFormat>Custom</PresentationFormat>
  <Paragraphs>95</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Shantanu Hulwan</cp:lastModifiedBy>
  <cp:revision>31</cp:revision>
  <dcterms:created xsi:type="dcterms:W3CDTF">2024-02-25T11:41:28Z</dcterms:created>
  <dcterms:modified xsi:type="dcterms:W3CDTF">2024-02-26T14:09:12Z</dcterms:modified>
</cp:coreProperties>
</file>