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8" r:id="rId4"/>
    <p:sldId id="259" r:id="rId5"/>
    <p:sldId id="257"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8249-B313-8465-3D78-DAEABB2964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C192E0-2B88-7A95-7DFF-AB067B903A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104A64-78E5-95D8-5121-7D130AB29CD2}"/>
              </a:ext>
            </a:extLst>
          </p:cNvPr>
          <p:cNvSpPr>
            <a:spLocks noGrp="1"/>
          </p:cNvSpPr>
          <p:nvPr>
            <p:ph type="dt" sz="half" idx="10"/>
          </p:nvPr>
        </p:nvSpPr>
        <p:spPr/>
        <p:txBody>
          <a:bodyPr/>
          <a:lstStyle/>
          <a:p>
            <a:fld id="{F3F39CDE-2D8D-41DB-A976-6FCE8E0B567F}" type="datetimeFigureOut">
              <a:rPr lang="en-US" smtClean="0"/>
              <a:t>10/24/2023</a:t>
            </a:fld>
            <a:endParaRPr lang="en-US"/>
          </a:p>
        </p:txBody>
      </p:sp>
      <p:sp>
        <p:nvSpPr>
          <p:cNvPr id="5" name="Footer Placeholder 4">
            <a:extLst>
              <a:ext uri="{FF2B5EF4-FFF2-40B4-BE49-F238E27FC236}">
                <a16:creationId xmlns:a16="http://schemas.microsoft.com/office/drawing/2014/main" id="{C9A8E0F5-FD03-5EA2-A203-089F3CD38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B66D1-8CBD-6A00-374A-A7899E0EB339}"/>
              </a:ext>
            </a:extLst>
          </p:cNvPr>
          <p:cNvSpPr>
            <a:spLocks noGrp="1"/>
          </p:cNvSpPr>
          <p:nvPr>
            <p:ph type="sldNum" sz="quarter" idx="12"/>
          </p:nvPr>
        </p:nvSpPr>
        <p:spPr/>
        <p:txBody>
          <a:bodyPr/>
          <a:lstStyle/>
          <a:p>
            <a:fld id="{8346A7EA-1FF7-4811-A0D7-557ACC53CCE0}" type="slidenum">
              <a:rPr lang="en-US" smtClean="0"/>
              <a:t>‹#›</a:t>
            </a:fld>
            <a:endParaRPr lang="en-US"/>
          </a:p>
        </p:txBody>
      </p:sp>
    </p:spTree>
    <p:extLst>
      <p:ext uri="{BB962C8B-B14F-4D97-AF65-F5344CB8AC3E}">
        <p14:creationId xmlns:p14="http://schemas.microsoft.com/office/powerpoint/2010/main" val="145772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EB730-3970-BBF3-4150-57D066C441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A6EE1F-13D4-E008-FE92-77437B7D4C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B942C-ABB1-F138-8A20-17C9D894A8BE}"/>
              </a:ext>
            </a:extLst>
          </p:cNvPr>
          <p:cNvSpPr>
            <a:spLocks noGrp="1"/>
          </p:cNvSpPr>
          <p:nvPr>
            <p:ph type="dt" sz="half" idx="10"/>
          </p:nvPr>
        </p:nvSpPr>
        <p:spPr/>
        <p:txBody>
          <a:bodyPr/>
          <a:lstStyle/>
          <a:p>
            <a:fld id="{F3F39CDE-2D8D-41DB-A976-6FCE8E0B567F}" type="datetimeFigureOut">
              <a:rPr lang="en-US" smtClean="0"/>
              <a:t>10/24/2023</a:t>
            </a:fld>
            <a:endParaRPr lang="en-US"/>
          </a:p>
        </p:txBody>
      </p:sp>
      <p:sp>
        <p:nvSpPr>
          <p:cNvPr id="5" name="Footer Placeholder 4">
            <a:extLst>
              <a:ext uri="{FF2B5EF4-FFF2-40B4-BE49-F238E27FC236}">
                <a16:creationId xmlns:a16="http://schemas.microsoft.com/office/drawing/2014/main" id="{56D45A1B-C5B7-D41C-63BF-0C0585A58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5A59F-C55F-7278-0B34-5E5316AE8BEA}"/>
              </a:ext>
            </a:extLst>
          </p:cNvPr>
          <p:cNvSpPr>
            <a:spLocks noGrp="1"/>
          </p:cNvSpPr>
          <p:nvPr>
            <p:ph type="sldNum" sz="quarter" idx="12"/>
          </p:nvPr>
        </p:nvSpPr>
        <p:spPr/>
        <p:txBody>
          <a:bodyPr/>
          <a:lstStyle/>
          <a:p>
            <a:fld id="{8346A7EA-1FF7-4811-A0D7-557ACC53CCE0}" type="slidenum">
              <a:rPr lang="en-US" smtClean="0"/>
              <a:t>‹#›</a:t>
            </a:fld>
            <a:endParaRPr lang="en-US"/>
          </a:p>
        </p:txBody>
      </p:sp>
    </p:spTree>
    <p:extLst>
      <p:ext uri="{BB962C8B-B14F-4D97-AF65-F5344CB8AC3E}">
        <p14:creationId xmlns:p14="http://schemas.microsoft.com/office/powerpoint/2010/main" val="357756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1D3AD9-EB7D-29E6-1160-8F4313E34A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CA102A-1F67-8150-D7CC-44DED6B2FA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6EF67-8D16-41ED-FF44-996379A85274}"/>
              </a:ext>
            </a:extLst>
          </p:cNvPr>
          <p:cNvSpPr>
            <a:spLocks noGrp="1"/>
          </p:cNvSpPr>
          <p:nvPr>
            <p:ph type="dt" sz="half" idx="10"/>
          </p:nvPr>
        </p:nvSpPr>
        <p:spPr/>
        <p:txBody>
          <a:bodyPr/>
          <a:lstStyle/>
          <a:p>
            <a:fld id="{F3F39CDE-2D8D-41DB-A976-6FCE8E0B567F}" type="datetimeFigureOut">
              <a:rPr lang="en-US" smtClean="0"/>
              <a:t>10/24/2023</a:t>
            </a:fld>
            <a:endParaRPr lang="en-US"/>
          </a:p>
        </p:txBody>
      </p:sp>
      <p:sp>
        <p:nvSpPr>
          <p:cNvPr id="5" name="Footer Placeholder 4">
            <a:extLst>
              <a:ext uri="{FF2B5EF4-FFF2-40B4-BE49-F238E27FC236}">
                <a16:creationId xmlns:a16="http://schemas.microsoft.com/office/drawing/2014/main" id="{32F90A8B-A8E5-BDAC-C1D7-BD1CF8DE69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2E1C8-0D15-175A-2CEE-E0A138073024}"/>
              </a:ext>
            </a:extLst>
          </p:cNvPr>
          <p:cNvSpPr>
            <a:spLocks noGrp="1"/>
          </p:cNvSpPr>
          <p:nvPr>
            <p:ph type="sldNum" sz="quarter" idx="12"/>
          </p:nvPr>
        </p:nvSpPr>
        <p:spPr/>
        <p:txBody>
          <a:bodyPr/>
          <a:lstStyle/>
          <a:p>
            <a:fld id="{8346A7EA-1FF7-4811-A0D7-557ACC53CCE0}" type="slidenum">
              <a:rPr lang="en-US" smtClean="0"/>
              <a:t>‹#›</a:t>
            </a:fld>
            <a:endParaRPr lang="en-US"/>
          </a:p>
        </p:txBody>
      </p:sp>
    </p:spTree>
    <p:extLst>
      <p:ext uri="{BB962C8B-B14F-4D97-AF65-F5344CB8AC3E}">
        <p14:creationId xmlns:p14="http://schemas.microsoft.com/office/powerpoint/2010/main" val="391320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89D2F-8D80-1EDA-4B08-BA3AB79369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D7D4CB-3B43-840C-62F2-1006083911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17F3FE-F67D-2C1C-2BF1-4360B3A92E2B}"/>
              </a:ext>
            </a:extLst>
          </p:cNvPr>
          <p:cNvSpPr>
            <a:spLocks noGrp="1"/>
          </p:cNvSpPr>
          <p:nvPr>
            <p:ph type="dt" sz="half" idx="10"/>
          </p:nvPr>
        </p:nvSpPr>
        <p:spPr/>
        <p:txBody>
          <a:bodyPr/>
          <a:lstStyle/>
          <a:p>
            <a:fld id="{F3F39CDE-2D8D-41DB-A976-6FCE8E0B567F}" type="datetimeFigureOut">
              <a:rPr lang="en-US" smtClean="0"/>
              <a:t>10/24/2023</a:t>
            </a:fld>
            <a:endParaRPr lang="en-US"/>
          </a:p>
        </p:txBody>
      </p:sp>
      <p:sp>
        <p:nvSpPr>
          <p:cNvPr id="5" name="Footer Placeholder 4">
            <a:extLst>
              <a:ext uri="{FF2B5EF4-FFF2-40B4-BE49-F238E27FC236}">
                <a16:creationId xmlns:a16="http://schemas.microsoft.com/office/drawing/2014/main" id="{AE5ED70A-7999-B5F9-8044-54AB143A3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C32CF-22F0-C289-5901-76BC8603D4DE}"/>
              </a:ext>
            </a:extLst>
          </p:cNvPr>
          <p:cNvSpPr>
            <a:spLocks noGrp="1"/>
          </p:cNvSpPr>
          <p:nvPr>
            <p:ph type="sldNum" sz="quarter" idx="12"/>
          </p:nvPr>
        </p:nvSpPr>
        <p:spPr/>
        <p:txBody>
          <a:bodyPr/>
          <a:lstStyle/>
          <a:p>
            <a:fld id="{8346A7EA-1FF7-4811-A0D7-557ACC53CCE0}" type="slidenum">
              <a:rPr lang="en-US" smtClean="0"/>
              <a:t>‹#›</a:t>
            </a:fld>
            <a:endParaRPr lang="en-US"/>
          </a:p>
        </p:txBody>
      </p:sp>
    </p:spTree>
    <p:extLst>
      <p:ext uri="{BB962C8B-B14F-4D97-AF65-F5344CB8AC3E}">
        <p14:creationId xmlns:p14="http://schemas.microsoft.com/office/powerpoint/2010/main" val="400054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D631-F670-EE3C-E845-FA8F619F95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472E25-89E6-650E-DD86-71983E89C4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A1D915-4201-549F-C2CA-A444ED4A944E}"/>
              </a:ext>
            </a:extLst>
          </p:cNvPr>
          <p:cNvSpPr>
            <a:spLocks noGrp="1"/>
          </p:cNvSpPr>
          <p:nvPr>
            <p:ph type="dt" sz="half" idx="10"/>
          </p:nvPr>
        </p:nvSpPr>
        <p:spPr/>
        <p:txBody>
          <a:bodyPr/>
          <a:lstStyle/>
          <a:p>
            <a:fld id="{F3F39CDE-2D8D-41DB-A976-6FCE8E0B567F}" type="datetimeFigureOut">
              <a:rPr lang="en-US" smtClean="0"/>
              <a:t>10/24/2023</a:t>
            </a:fld>
            <a:endParaRPr lang="en-US"/>
          </a:p>
        </p:txBody>
      </p:sp>
      <p:sp>
        <p:nvSpPr>
          <p:cNvPr id="5" name="Footer Placeholder 4">
            <a:extLst>
              <a:ext uri="{FF2B5EF4-FFF2-40B4-BE49-F238E27FC236}">
                <a16:creationId xmlns:a16="http://schemas.microsoft.com/office/drawing/2014/main" id="{0270F95D-84A5-D890-88CD-A76BE5357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A9D7F-4427-C29C-E945-6D79E39442B2}"/>
              </a:ext>
            </a:extLst>
          </p:cNvPr>
          <p:cNvSpPr>
            <a:spLocks noGrp="1"/>
          </p:cNvSpPr>
          <p:nvPr>
            <p:ph type="sldNum" sz="quarter" idx="12"/>
          </p:nvPr>
        </p:nvSpPr>
        <p:spPr/>
        <p:txBody>
          <a:bodyPr/>
          <a:lstStyle/>
          <a:p>
            <a:fld id="{8346A7EA-1FF7-4811-A0D7-557ACC53CCE0}" type="slidenum">
              <a:rPr lang="en-US" smtClean="0"/>
              <a:t>‹#›</a:t>
            </a:fld>
            <a:endParaRPr lang="en-US"/>
          </a:p>
        </p:txBody>
      </p:sp>
    </p:spTree>
    <p:extLst>
      <p:ext uri="{BB962C8B-B14F-4D97-AF65-F5344CB8AC3E}">
        <p14:creationId xmlns:p14="http://schemas.microsoft.com/office/powerpoint/2010/main" val="2069873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2E942-49EC-9736-40E0-1FC965F802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C05A6C-522F-7B19-9185-735BA260B4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3DB260-A69C-6270-73F2-B84FCD387A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2F66C-15C3-49DD-5CAE-B3E14CC35489}"/>
              </a:ext>
            </a:extLst>
          </p:cNvPr>
          <p:cNvSpPr>
            <a:spLocks noGrp="1"/>
          </p:cNvSpPr>
          <p:nvPr>
            <p:ph type="dt" sz="half" idx="10"/>
          </p:nvPr>
        </p:nvSpPr>
        <p:spPr/>
        <p:txBody>
          <a:bodyPr/>
          <a:lstStyle/>
          <a:p>
            <a:fld id="{F3F39CDE-2D8D-41DB-A976-6FCE8E0B567F}" type="datetimeFigureOut">
              <a:rPr lang="en-US" smtClean="0"/>
              <a:t>10/24/2023</a:t>
            </a:fld>
            <a:endParaRPr lang="en-US"/>
          </a:p>
        </p:txBody>
      </p:sp>
      <p:sp>
        <p:nvSpPr>
          <p:cNvPr id="6" name="Footer Placeholder 5">
            <a:extLst>
              <a:ext uri="{FF2B5EF4-FFF2-40B4-BE49-F238E27FC236}">
                <a16:creationId xmlns:a16="http://schemas.microsoft.com/office/drawing/2014/main" id="{00914472-7F42-4D96-E5CE-26B112B387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AEE009-D83D-D296-AB4F-D909F1B102F3}"/>
              </a:ext>
            </a:extLst>
          </p:cNvPr>
          <p:cNvSpPr>
            <a:spLocks noGrp="1"/>
          </p:cNvSpPr>
          <p:nvPr>
            <p:ph type="sldNum" sz="quarter" idx="12"/>
          </p:nvPr>
        </p:nvSpPr>
        <p:spPr/>
        <p:txBody>
          <a:bodyPr/>
          <a:lstStyle/>
          <a:p>
            <a:fld id="{8346A7EA-1FF7-4811-A0D7-557ACC53CCE0}" type="slidenum">
              <a:rPr lang="en-US" smtClean="0"/>
              <a:t>‹#›</a:t>
            </a:fld>
            <a:endParaRPr lang="en-US"/>
          </a:p>
        </p:txBody>
      </p:sp>
    </p:spTree>
    <p:extLst>
      <p:ext uri="{BB962C8B-B14F-4D97-AF65-F5344CB8AC3E}">
        <p14:creationId xmlns:p14="http://schemas.microsoft.com/office/powerpoint/2010/main" val="2399083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9AE16-241A-DF51-1E70-7DD41AD8FC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6F0C73-6863-FD59-7219-E17677DB00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AC0CC6-E5DF-5D7C-81BA-6FB14FF0FF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FF9619-1CBE-3360-94A6-3C7BC0D523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40E660-9FDB-3701-E5C6-0043067003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6F5B11-D836-D7D5-E1D7-6DB18421E6E6}"/>
              </a:ext>
            </a:extLst>
          </p:cNvPr>
          <p:cNvSpPr>
            <a:spLocks noGrp="1"/>
          </p:cNvSpPr>
          <p:nvPr>
            <p:ph type="dt" sz="half" idx="10"/>
          </p:nvPr>
        </p:nvSpPr>
        <p:spPr/>
        <p:txBody>
          <a:bodyPr/>
          <a:lstStyle/>
          <a:p>
            <a:fld id="{F3F39CDE-2D8D-41DB-A976-6FCE8E0B567F}" type="datetimeFigureOut">
              <a:rPr lang="en-US" smtClean="0"/>
              <a:t>10/24/2023</a:t>
            </a:fld>
            <a:endParaRPr lang="en-US"/>
          </a:p>
        </p:txBody>
      </p:sp>
      <p:sp>
        <p:nvSpPr>
          <p:cNvPr id="8" name="Footer Placeholder 7">
            <a:extLst>
              <a:ext uri="{FF2B5EF4-FFF2-40B4-BE49-F238E27FC236}">
                <a16:creationId xmlns:a16="http://schemas.microsoft.com/office/drawing/2014/main" id="{F5D1648D-C6D9-42E3-EFD5-831BFA79ED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B143B6-D03C-835E-112C-3D81276427C7}"/>
              </a:ext>
            </a:extLst>
          </p:cNvPr>
          <p:cNvSpPr>
            <a:spLocks noGrp="1"/>
          </p:cNvSpPr>
          <p:nvPr>
            <p:ph type="sldNum" sz="quarter" idx="12"/>
          </p:nvPr>
        </p:nvSpPr>
        <p:spPr/>
        <p:txBody>
          <a:bodyPr/>
          <a:lstStyle/>
          <a:p>
            <a:fld id="{8346A7EA-1FF7-4811-A0D7-557ACC53CCE0}" type="slidenum">
              <a:rPr lang="en-US" smtClean="0"/>
              <a:t>‹#›</a:t>
            </a:fld>
            <a:endParaRPr lang="en-US"/>
          </a:p>
        </p:txBody>
      </p:sp>
    </p:spTree>
    <p:extLst>
      <p:ext uri="{BB962C8B-B14F-4D97-AF65-F5344CB8AC3E}">
        <p14:creationId xmlns:p14="http://schemas.microsoft.com/office/powerpoint/2010/main" val="10569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5A559-3519-57CA-DAE9-F15DA591EC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A0976B-8D7F-F89A-8E41-1ADE29AECB72}"/>
              </a:ext>
            </a:extLst>
          </p:cNvPr>
          <p:cNvSpPr>
            <a:spLocks noGrp="1"/>
          </p:cNvSpPr>
          <p:nvPr>
            <p:ph type="dt" sz="half" idx="10"/>
          </p:nvPr>
        </p:nvSpPr>
        <p:spPr/>
        <p:txBody>
          <a:bodyPr/>
          <a:lstStyle/>
          <a:p>
            <a:fld id="{F3F39CDE-2D8D-41DB-A976-6FCE8E0B567F}" type="datetimeFigureOut">
              <a:rPr lang="en-US" smtClean="0"/>
              <a:t>10/24/2023</a:t>
            </a:fld>
            <a:endParaRPr lang="en-US"/>
          </a:p>
        </p:txBody>
      </p:sp>
      <p:sp>
        <p:nvSpPr>
          <p:cNvPr id="4" name="Footer Placeholder 3">
            <a:extLst>
              <a:ext uri="{FF2B5EF4-FFF2-40B4-BE49-F238E27FC236}">
                <a16:creationId xmlns:a16="http://schemas.microsoft.com/office/drawing/2014/main" id="{3DBF23E1-8B1E-2D1A-C886-373E5E739F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4B03BB-4389-4D4B-2B29-EE6BEC0F8D01}"/>
              </a:ext>
            </a:extLst>
          </p:cNvPr>
          <p:cNvSpPr>
            <a:spLocks noGrp="1"/>
          </p:cNvSpPr>
          <p:nvPr>
            <p:ph type="sldNum" sz="quarter" idx="12"/>
          </p:nvPr>
        </p:nvSpPr>
        <p:spPr/>
        <p:txBody>
          <a:bodyPr/>
          <a:lstStyle/>
          <a:p>
            <a:fld id="{8346A7EA-1FF7-4811-A0D7-557ACC53CCE0}" type="slidenum">
              <a:rPr lang="en-US" smtClean="0"/>
              <a:t>‹#›</a:t>
            </a:fld>
            <a:endParaRPr lang="en-US"/>
          </a:p>
        </p:txBody>
      </p:sp>
    </p:spTree>
    <p:extLst>
      <p:ext uri="{BB962C8B-B14F-4D97-AF65-F5344CB8AC3E}">
        <p14:creationId xmlns:p14="http://schemas.microsoft.com/office/powerpoint/2010/main" val="10310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711C2D-EC39-561A-EAB5-27FEA6E6B8ED}"/>
              </a:ext>
            </a:extLst>
          </p:cNvPr>
          <p:cNvSpPr>
            <a:spLocks noGrp="1"/>
          </p:cNvSpPr>
          <p:nvPr>
            <p:ph type="dt" sz="half" idx="10"/>
          </p:nvPr>
        </p:nvSpPr>
        <p:spPr/>
        <p:txBody>
          <a:bodyPr/>
          <a:lstStyle/>
          <a:p>
            <a:fld id="{F3F39CDE-2D8D-41DB-A976-6FCE8E0B567F}" type="datetimeFigureOut">
              <a:rPr lang="en-US" smtClean="0"/>
              <a:t>10/24/2023</a:t>
            </a:fld>
            <a:endParaRPr lang="en-US"/>
          </a:p>
        </p:txBody>
      </p:sp>
      <p:sp>
        <p:nvSpPr>
          <p:cNvPr id="3" name="Footer Placeholder 2">
            <a:extLst>
              <a:ext uri="{FF2B5EF4-FFF2-40B4-BE49-F238E27FC236}">
                <a16:creationId xmlns:a16="http://schemas.microsoft.com/office/drawing/2014/main" id="{7E74EAB0-4FC7-3F1C-090F-08AFE6473A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426C9D-AA0E-B9F5-E6A1-0E08B1AD3B3C}"/>
              </a:ext>
            </a:extLst>
          </p:cNvPr>
          <p:cNvSpPr>
            <a:spLocks noGrp="1"/>
          </p:cNvSpPr>
          <p:nvPr>
            <p:ph type="sldNum" sz="quarter" idx="12"/>
          </p:nvPr>
        </p:nvSpPr>
        <p:spPr/>
        <p:txBody>
          <a:bodyPr/>
          <a:lstStyle/>
          <a:p>
            <a:fld id="{8346A7EA-1FF7-4811-A0D7-557ACC53CCE0}" type="slidenum">
              <a:rPr lang="en-US" smtClean="0"/>
              <a:t>‹#›</a:t>
            </a:fld>
            <a:endParaRPr lang="en-US"/>
          </a:p>
        </p:txBody>
      </p:sp>
    </p:spTree>
    <p:extLst>
      <p:ext uri="{BB962C8B-B14F-4D97-AF65-F5344CB8AC3E}">
        <p14:creationId xmlns:p14="http://schemas.microsoft.com/office/powerpoint/2010/main" val="409268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6497-B910-6DC0-1007-2742D4128D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A57C5C-A2AB-BC44-66FF-7DB0061218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0C1EB9-E9A6-929C-D1F3-64F3BFF747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7F8763-28AB-4D32-499B-416C1F02B842}"/>
              </a:ext>
            </a:extLst>
          </p:cNvPr>
          <p:cNvSpPr>
            <a:spLocks noGrp="1"/>
          </p:cNvSpPr>
          <p:nvPr>
            <p:ph type="dt" sz="half" idx="10"/>
          </p:nvPr>
        </p:nvSpPr>
        <p:spPr/>
        <p:txBody>
          <a:bodyPr/>
          <a:lstStyle/>
          <a:p>
            <a:fld id="{F3F39CDE-2D8D-41DB-A976-6FCE8E0B567F}" type="datetimeFigureOut">
              <a:rPr lang="en-US" smtClean="0"/>
              <a:t>10/24/2023</a:t>
            </a:fld>
            <a:endParaRPr lang="en-US"/>
          </a:p>
        </p:txBody>
      </p:sp>
      <p:sp>
        <p:nvSpPr>
          <p:cNvPr id="6" name="Footer Placeholder 5">
            <a:extLst>
              <a:ext uri="{FF2B5EF4-FFF2-40B4-BE49-F238E27FC236}">
                <a16:creationId xmlns:a16="http://schemas.microsoft.com/office/drawing/2014/main" id="{AF71786E-B505-25DA-75D3-25D9EA6DA4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ADD2DF-7817-C707-22F7-605E65D0347E}"/>
              </a:ext>
            </a:extLst>
          </p:cNvPr>
          <p:cNvSpPr>
            <a:spLocks noGrp="1"/>
          </p:cNvSpPr>
          <p:nvPr>
            <p:ph type="sldNum" sz="quarter" idx="12"/>
          </p:nvPr>
        </p:nvSpPr>
        <p:spPr/>
        <p:txBody>
          <a:bodyPr/>
          <a:lstStyle/>
          <a:p>
            <a:fld id="{8346A7EA-1FF7-4811-A0D7-557ACC53CCE0}" type="slidenum">
              <a:rPr lang="en-US" smtClean="0"/>
              <a:t>‹#›</a:t>
            </a:fld>
            <a:endParaRPr lang="en-US"/>
          </a:p>
        </p:txBody>
      </p:sp>
    </p:spTree>
    <p:extLst>
      <p:ext uri="{BB962C8B-B14F-4D97-AF65-F5344CB8AC3E}">
        <p14:creationId xmlns:p14="http://schemas.microsoft.com/office/powerpoint/2010/main" val="3743734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4D851-A444-85BC-22D1-B8F406D720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8A1616-0536-093E-F9A3-13CFC5EF1E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187088-297B-F0C2-31BA-8ED1A125D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34F80C-FFC0-2A4A-5679-ACD862A9092D}"/>
              </a:ext>
            </a:extLst>
          </p:cNvPr>
          <p:cNvSpPr>
            <a:spLocks noGrp="1"/>
          </p:cNvSpPr>
          <p:nvPr>
            <p:ph type="dt" sz="half" idx="10"/>
          </p:nvPr>
        </p:nvSpPr>
        <p:spPr/>
        <p:txBody>
          <a:bodyPr/>
          <a:lstStyle/>
          <a:p>
            <a:fld id="{F3F39CDE-2D8D-41DB-A976-6FCE8E0B567F}" type="datetimeFigureOut">
              <a:rPr lang="en-US" smtClean="0"/>
              <a:t>10/24/2023</a:t>
            </a:fld>
            <a:endParaRPr lang="en-US"/>
          </a:p>
        </p:txBody>
      </p:sp>
      <p:sp>
        <p:nvSpPr>
          <p:cNvPr id="6" name="Footer Placeholder 5">
            <a:extLst>
              <a:ext uri="{FF2B5EF4-FFF2-40B4-BE49-F238E27FC236}">
                <a16:creationId xmlns:a16="http://schemas.microsoft.com/office/drawing/2014/main" id="{04F96263-440A-D83B-8B4E-EB2304D5BD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0E9F5-E69E-3963-DFBA-2A2DF0195E3D}"/>
              </a:ext>
            </a:extLst>
          </p:cNvPr>
          <p:cNvSpPr>
            <a:spLocks noGrp="1"/>
          </p:cNvSpPr>
          <p:nvPr>
            <p:ph type="sldNum" sz="quarter" idx="12"/>
          </p:nvPr>
        </p:nvSpPr>
        <p:spPr/>
        <p:txBody>
          <a:bodyPr/>
          <a:lstStyle/>
          <a:p>
            <a:fld id="{8346A7EA-1FF7-4811-A0D7-557ACC53CCE0}" type="slidenum">
              <a:rPr lang="en-US" smtClean="0"/>
              <a:t>‹#›</a:t>
            </a:fld>
            <a:endParaRPr lang="en-US"/>
          </a:p>
        </p:txBody>
      </p:sp>
    </p:spTree>
    <p:extLst>
      <p:ext uri="{BB962C8B-B14F-4D97-AF65-F5344CB8AC3E}">
        <p14:creationId xmlns:p14="http://schemas.microsoft.com/office/powerpoint/2010/main" val="29276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4D93DC-DD70-6555-45BB-5D3616ACD6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9EF057-602F-165B-F4C3-8730F5079D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23F406-DC33-EB46-AA7F-4EC603BD7F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F39CDE-2D8D-41DB-A976-6FCE8E0B567F}" type="datetimeFigureOut">
              <a:rPr lang="en-US" smtClean="0"/>
              <a:t>10/24/2023</a:t>
            </a:fld>
            <a:endParaRPr lang="en-US"/>
          </a:p>
        </p:txBody>
      </p:sp>
      <p:sp>
        <p:nvSpPr>
          <p:cNvPr id="5" name="Footer Placeholder 4">
            <a:extLst>
              <a:ext uri="{FF2B5EF4-FFF2-40B4-BE49-F238E27FC236}">
                <a16:creationId xmlns:a16="http://schemas.microsoft.com/office/drawing/2014/main" id="{32FCF134-7724-8072-49AC-4BD0F20716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E9344D-4C90-033A-DB0C-3986089A23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46A7EA-1FF7-4811-A0D7-557ACC53CCE0}" type="slidenum">
              <a:rPr lang="en-US" smtClean="0"/>
              <a:t>‹#›</a:t>
            </a:fld>
            <a:endParaRPr lang="en-US"/>
          </a:p>
        </p:txBody>
      </p:sp>
    </p:spTree>
    <p:extLst>
      <p:ext uri="{BB962C8B-B14F-4D97-AF65-F5344CB8AC3E}">
        <p14:creationId xmlns:p14="http://schemas.microsoft.com/office/powerpoint/2010/main" val="1160423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C9E82-1E84-49A9-A4B8-F015BC70C38D}"/>
              </a:ext>
            </a:extLst>
          </p:cNvPr>
          <p:cNvSpPr>
            <a:spLocks noGrp="1"/>
          </p:cNvSpPr>
          <p:nvPr>
            <p:ph type="ctrTitle"/>
          </p:nvPr>
        </p:nvSpPr>
        <p:spPr/>
        <p:txBody>
          <a:bodyPr/>
          <a:lstStyle/>
          <a:p>
            <a:r>
              <a:rPr lang="en-US" dirty="0"/>
              <a:t>NLP</a:t>
            </a:r>
          </a:p>
        </p:txBody>
      </p:sp>
      <p:sp>
        <p:nvSpPr>
          <p:cNvPr id="3" name="Subtitle 2">
            <a:extLst>
              <a:ext uri="{FF2B5EF4-FFF2-40B4-BE49-F238E27FC236}">
                <a16:creationId xmlns:a16="http://schemas.microsoft.com/office/drawing/2014/main" id="{43AD3004-9085-AF46-F20B-45FD6D775FB1}"/>
              </a:ext>
            </a:extLst>
          </p:cNvPr>
          <p:cNvSpPr>
            <a:spLocks noGrp="1"/>
          </p:cNvSpPr>
          <p:nvPr>
            <p:ph type="subTitle" idx="1"/>
          </p:nvPr>
        </p:nvSpPr>
        <p:spPr/>
        <p:txBody>
          <a:bodyPr/>
          <a:lstStyle/>
          <a:p>
            <a:r>
              <a:rPr lang="en-US" dirty="0"/>
              <a:t>https://www.youtube.com/watch?v=R-AG4-qZs1A&amp;list=PLeo1K3hjS3uuvuAXhYjV2lMEShq2UYSwX&amp;index=1&amp;t=1s</a:t>
            </a:r>
          </a:p>
        </p:txBody>
      </p:sp>
    </p:spTree>
    <p:extLst>
      <p:ext uri="{BB962C8B-B14F-4D97-AF65-F5344CB8AC3E}">
        <p14:creationId xmlns:p14="http://schemas.microsoft.com/office/powerpoint/2010/main" val="768887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364DD8-ECF4-BB4C-C2AA-F4B72297923F}"/>
              </a:ext>
            </a:extLst>
          </p:cNvPr>
          <p:cNvSpPr>
            <a:spLocks noGrp="1"/>
          </p:cNvSpPr>
          <p:nvPr>
            <p:ph idx="1"/>
          </p:nvPr>
        </p:nvSpPr>
        <p:spPr>
          <a:xfrm>
            <a:off x="500849" y="295735"/>
            <a:ext cx="10515600" cy="4351338"/>
          </a:xfrm>
        </p:spPr>
        <p:txBody>
          <a:bodyPr/>
          <a:lstStyle/>
          <a:p>
            <a:r>
              <a:rPr lang="en-US" dirty="0"/>
              <a:t>Take a fake problem, Solve it using neural network</a:t>
            </a:r>
          </a:p>
          <a:p>
            <a:r>
              <a:rPr lang="en-US" dirty="0"/>
              <a:t>You get word embeddings as a side effect</a:t>
            </a:r>
          </a:p>
          <a:p>
            <a:r>
              <a:rPr lang="en-US" dirty="0"/>
              <a:t>Fake problem : fill in missing word in a sentence</a:t>
            </a:r>
          </a:p>
          <a:p>
            <a:endParaRPr lang="en-US" dirty="0"/>
          </a:p>
        </p:txBody>
      </p:sp>
      <p:pic>
        <p:nvPicPr>
          <p:cNvPr id="5" name="Picture 4">
            <a:extLst>
              <a:ext uri="{FF2B5EF4-FFF2-40B4-BE49-F238E27FC236}">
                <a16:creationId xmlns:a16="http://schemas.microsoft.com/office/drawing/2014/main" id="{679B926D-ED86-48AA-B8C9-070CC24B36E7}"/>
              </a:ext>
            </a:extLst>
          </p:cNvPr>
          <p:cNvPicPr>
            <a:picLocks noChangeAspect="1"/>
          </p:cNvPicPr>
          <p:nvPr/>
        </p:nvPicPr>
        <p:blipFill>
          <a:blip r:embed="rId2"/>
          <a:stretch>
            <a:fillRect/>
          </a:stretch>
        </p:blipFill>
        <p:spPr>
          <a:xfrm>
            <a:off x="1299838" y="1994885"/>
            <a:ext cx="8598764" cy="4492142"/>
          </a:xfrm>
          <a:prstGeom prst="rect">
            <a:avLst/>
          </a:prstGeom>
        </p:spPr>
      </p:pic>
    </p:spTree>
    <p:extLst>
      <p:ext uri="{BB962C8B-B14F-4D97-AF65-F5344CB8AC3E}">
        <p14:creationId xmlns:p14="http://schemas.microsoft.com/office/powerpoint/2010/main" val="944337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159A5-B1AF-EB74-45E8-D86E1D085D4D}"/>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49F34F47-3A14-CA44-06DE-1352819DF698}"/>
              </a:ext>
            </a:extLst>
          </p:cNvPr>
          <p:cNvPicPr>
            <a:picLocks noGrp="1" noChangeAspect="1"/>
          </p:cNvPicPr>
          <p:nvPr>
            <p:ph idx="1"/>
          </p:nvPr>
        </p:nvPicPr>
        <p:blipFill>
          <a:blip r:embed="rId2"/>
          <a:stretch>
            <a:fillRect/>
          </a:stretch>
        </p:blipFill>
        <p:spPr>
          <a:xfrm>
            <a:off x="960638" y="2513157"/>
            <a:ext cx="9067014" cy="697463"/>
          </a:xfrm>
        </p:spPr>
      </p:pic>
      <p:pic>
        <p:nvPicPr>
          <p:cNvPr id="5" name="Picture 4">
            <a:extLst>
              <a:ext uri="{FF2B5EF4-FFF2-40B4-BE49-F238E27FC236}">
                <a16:creationId xmlns:a16="http://schemas.microsoft.com/office/drawing/2014/main" id="{328B0125-F2FC-7A88-BF50-419543975402}"/>
              </a:ext>
            </a:extLst>
          </p:cNvPr>
          <p:cNvPicPr>
            <a:picLocks noChangeAspect="1"/>
          </p:cNvPicPr>
          <p:nvPr/>
        </p:nvPicPr>
        <p:blipFill>
          <a:blip r:embed="rId3"/>
          <a:stretch>
            <a:fillRect/>
          </a:stretch>
        </p:blipFill>
        <p:spPr>
          <a:xfrm>
            <a:off x="960638" y="1795138"/>
            <a:ext cx="9525000" cy="533400"/>
          </a:xfrm>
          <a:prstGeom prst="rect">
            <a:avLst/>
          </a:prstGeom>
        </p:spPr>
      </p:pic>
      <p:sp>
        <p:nvSpPr>
          <p:cNvPr id="8" name="Content Placeholder 2">
            <a:extLst>
              <a:ext uri="{FF2B5EF4-FFF2-40B4-BE49-F238E27FC236}">
                <a16:creationId xmlns:a16="http://schemas.microsoft.com/office/drawing/2014/main" id="{C255390C-B17D-56AB-B822-A66DF6B6CCEB}"/>
              </a:ext>
            </a:extLst>
          </p:cNvPr>
          <p:cNvSpPr txBox="1">
            <a:spLocks/>
          </p:cNvSpPr>
          <p:nvPr/>
        </p:nvSpPr>
        <p:spPr>
          <a:xfrm>
            <a:off x="838200" y="3492354"/>
            <a:ext cx="10019189" cy="29033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Meaning of the word can be derived from the surrounding words, the surrounding words are called sentence.</a:t>
            </a:r>
          </a:p>
          <a:p>
            <a:r>
              <a:rPr lang="en-US" sz="2400" dirty="0"/>
              <a:t>Auto complete the missing words using the window of 3 words, 4 words</a:t>
            </a:r>
          </a:p>
          <a:p>
            <a:r>
              <a:rPr lang="en-US" sz="2400" dirty="0"/>
              <a:t>This type of problem also called self supervised because all you have is paragraph</a:t>
            </a:r>
          </a:p>
          <a:p>
            <a:r>
              <a:rPr lang="en-US" sz="2400" dirty="0"/>
              <a:t>Using the </a:t>
            </a:r>
            <a:r>
              <a:rPr lang="en-US" sz="2400" dirty="0" err="1"/>
              <a:t>backprogations</a:t>
            </a:r>
            <a:r>
              <a:rPr lang="en-US" sz="2400" dirty="0"/>
              <a:t> weights are adjusted.</a:t>
            </a:r>
          </a:p>
          <a:p>
            <a:endParaRPr lang="en-US" dirty="0"/>
          </a:p>
        </p:txBody>
      </p:sp>
    </p:spTree>
    <p:extLst>
      <p:ext uri="{BB962C8B-B14F-4D97-AF65-F5344CB8AC3E}">
        <p14:creationId xmlns:p14="http://schemas.microsoft.com/office/powerpoint/2010/main" val="2121483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A091-B639-81C0-8744-CEBA6A5B3A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F03D30-201F-A0FD-9570-CD3E006873B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BF538F6-3C8F-6848-F6B3-30FE705D6C89}"/>
              </a:ext>
            </a:extLst>
          </p:cNvPr>
          <p:cNvPicPr>
            <a:picLocks noChangeAspect="1"/>
          </p:cNvPicPr>
          <p:nvPr/>
        </p:nvPicPr>
        <p:blipFill>
          <a:blip r:embed="rId2"/>
          <a:stretch>
            <a:fillRect/>
          </a:stretch>
        </p:blipFill>
        <p:spPr>
          <a:xfrm>
            <a:off x="726952" y="228046"/>
            <a:ext cx="10130438" cy="5989064"/>
          </a:xfrm>
          <a:prstGeom prst="rect">
            <a:avLst/>
          </a:prstGeom>
        </p:spPr>
      </p:pic>
    </p:spTree>
    <p:extLst>
      <p:ext uri="{BB962C8B-B14F-4D97-AF65-F5344CB8AC3E}">
        <p14:creationId xmlns:p14="http://schemas.microsoft.com/office/powerpoint/2010/main" val="2265176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C23F-43EE-BAFC-C4BE-B531D00A7F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410ECD-0634-E7C6-706A-2296A44A908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9F13A8E-417E-6724-0DA4-1E3BB073F0D6}"/>
              </a:ext>
            </a:extLst>
          </p:cNvPr>
          <p:cNvPicPr>
            <a:picLocks noChangeAspect="1"/>
          </p:cNvPicPr>
          <p:nvPr/>
        </p:nvPicPr>
        <p:blipFill>
          <a:blip r:embed="rId2"/>
          <a:stretch>
            <a:fillRect/>
          </a:stretch>
        </p:blipFill>
        <p:spPr>
          <a:xfrm>
            <a:off x="838200" y="365125"/>
            <a:ext cx="10096500" cy="5762625"/>
          </a:xfrm>
          <a:prstGeom prst="rect">
            <a:avLst/>
          </a:prstGeom>
        </p:spPr>
      </p:pic>
    </p:spTree>
    <p:extLst>
      <p:ext uri="{BB962C8B-B14F-4D97-AF65-F5344CB8AC3E}">
        <p14:creationId xmlns:p14="http://schemas.microsoft.com/office/powerpoint/2010/main" val="2489647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B73E-0EF5-E995-36EA-7E2E5CE04D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13B75E-36F0-F244-2DC7-061ADCB6ECE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530565A-332F-CA05-C7C1-992D8E8B890B}"/>
              </a:ext>
            </a:extLst>
          </p:cNvPr>
          <p:cNvPicPr>
            <a:picLocks noChangeAspect="1"/>
          </p:cNvPicPr>
          <p:nvPr/>
        </p:nvPicPr>
        <p:blipFill>
          <a:blip r:embed="rId2"/>
          <a:stretch>
            <a:fillRect/>
          </a:stretch>
        </p:blipFill>
        <p:spPr>
          <a:xfrm>
            <a:off x="838200" y="500063"/>
            <a:ext cx="10067925" cy="5676900"/>
          </a:xfrm>
          <a:prstGeom prst="rect">
            <a:avLst/>
          </a:prstGeom>
        </p:spPr>
      </p:pic>
    </p:spTree>
    <p:extLst>
      <p:ext uri="{BB962C8B-B14F-4D97-AF65-F5344CB8AC3E}">
        <p14:creationId xmlns:p14="http://schemas.microsoft.com/office/powerpoint/2010/main" val="437526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D7A3-6972-6BA3-26AE-3155637B6E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22E898-30F0-82DA-A35F-74614EEC057B}"/>
              </a:ext>
            </a:extLst>
          </p:cNvPr>
          <p:cNvSpPr>
            <a:spLocks noGrp="1"/>
          </p:cNvSpPr>
          <p:nvPr>
            <p:ph idx="1"/>
          </p:nvPr>
        </p:nvSpPr>
        <p:spPr>
          <a:xfrm>
            <a:off x="838200" y="4540285"/>
            <a:ext cx="10515600" cy="1636677"/>
          </a:xfrm>
        </p:spPr>
        <p:txBody>
          <a:bodyPr/>
          <a:lstStyle/>
          <a:p>
            <a:r>
              <a:rPr lang="en-US" dirty="0"/>
              <a:t>This techniques convert word to vectors which allow computer to do lot of mathematics with it</a:t>
            </a:r>
          </a:p>
          <a:p>
            <a:endParaRPr lang="en-US" dirty="0"/>
          </a:p>
        </p:txBody>
      </p:sp>
      <p:pic>
        <p:nvPicPr>
          <p:cNvPr id="5" name="Picture 4">
            <a:extLst>
              <a:ext uri="{FF2B5EF4-FFF2-40B4-BE49-F238E27FC236}">
                <a16:creationId xmlns:a16="http://schemas.microsoft.com/office/drawing/2014/main" id="{4857E805-8057-9985-01C1-52AB939EE6AF}"/>
              </a:ext>
            </a:extLst>
          </p:cNvPr>
          <p:cNvPicPr>
            <a:picLocks noChangeAspect="1"/>
          </p:cNvPicPr>
          <p:nvPr/>
        </p:nvPicPr>
        <p:blipFill>
          <a:blip r:embed="rId2"/>
          <a:stretch>
            <a:fillRect/>
          </a:stretch>
        </p:blipFill>
        <p:spPr>
          <a:xfrm>
            <a:off x="969994" y="281542"/>
            <a:ext cx="8715544" cy="4175161"/>
          </a:xfrm>
          <a:prstGeom prst="rect">
            <a:avLst/>
          </a:prstGeom>
        </p:spPr>
      </p:pic>
    </p:spTree>
    <p:extLst>
      <p:ext uri="{BB962C8B-B14F-4D97-AF65-F5344CB8AC3E}">
        <p14:creationId xmlns:p14="http://schemas.microsoft.com/office/powerpoint/2010/main" val="706751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31B3-B7C6-A75F-19DD-1C2C72CBDF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D03C3F-528F-2F5A-B632-F58D8DDD8C7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1CF257D-903E-58A9-2526-E891389202DE}"/>
              </a:ext>
            </a:extLst>
          </p:cNvPr>
          <p:cNvPicPr>
            <a:picLocks noChangeAspect="1"/>
          </p:cNvPicPr>
          <p:nvPr/>
        </p:nvPicPr>
        <p:blipFill>
          <a:blip r:embed="rId2"/>
          <a:stretch>
            <a:fillRect/>
          </a:stretch>
        </p:blipFill>
        <p:spPr>
          <a:xfrm>
            <a:off x="1171621" y="532383"/>
            <a:ext cx="8410575" cy="4514850"/>
          </a:xfrm>
          <a:prstGeom prst="rect">
            <a:avLst/>
          </a:prstGeom>
        </p:spPr>
      </p:pic>
    </p:spTree>
    <p:extLst>
      <p:ext uri="{BB962C8B-B14F-4D97-AF65-F5344CB8AC3E}">
        <p14:creationId xmlns:p14="http://schemas.microsoft.com/office/powerpoint/2010/main" val="404025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6F90F-B6FA-FBA2-7079-467117AA73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8E2849-DAD2-0733-AE19-4439100BB3C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71332A7-7CED-B141-602A-BE4AD3788400}"/>
              </a:ext>
            </a:extLst>
          </p:cNvPr>
          <p:cNvPicPr>
            <a:picLocks noChangeAspect="1"/>
          </p:cNvPicPr>
          <p:nvPr/>
        </p:nvPicPr>
        <p:blipFill>
          <a:blip r:embed="rId2"/>
          <a:stretch>
            <a:fillRect/>
          </a:stretch>
        </p:blipFill>
        <p:spPr>
          <a:xfrm>
            <a:off x="912366" y="1410532"/>
            <a:ext cx="9639300" cy="3752850"/>
          </a:xfrm>
          <a:prstGeom prst="rect">
            <a:avLst/>
          </a:prstGeom>
        </p:spPr>
      </p:pic>
    </p:spTree>
    <p:extLst>
      <p:ext uri="{BB962C8B-B14F-4D97-AF65-F5344CB8AC3E}">
        <p14:creationId xmlns:p14="http://schemas.microsoft.com/office/powerpoint/2010/main" val="230267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D24E-52FB-5869-A220-78CF348C36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A94E94-2235-EF7E-BB92-194994E688C3}"/>
              </a:ext>
            </a:extLst>
          </p:cNvPr>
          <p:cNvSpPr>
            <a:spLocks noGrp="1"/>
          </p:cNvSpPr>
          <p:nvPr>
            <p:ph idx="1"/>
          </p:nvPr>
        </p:nvSpPr>
        <p:spPr/>
        <p:txBody>
          <a:bodyPr/>
          <a:lstStyle/>
          <a:p>
            <a:r>
              <a:rPr lang="en-US" b="1" i="0" dirty="0">
                <a:effectLst/>
                <a:latin typeface="Söhne"/>
              </a:rPr>
              <a:t>Large Language Model (LLM)</a:t>
            </a:r>
            <a:r>
              <a:rPr lang="en-US" b="0" i="0" dirty="0">
                <a:solidFill>
                  <a:srgbClr val="374151"/>
                </a:solidFill>
                <a:effectLst/>
                <a:latin typeface="Söhne"/>
              </a:rPr>
              <a:t>: "LLM" could refer to a large language model like GPT-3.5, which is capable of generating human-like text based on the input it receives.</a:t>
            </a:r>
            <a:endParaRPr lang="en-US" dirty="0"/>
          </a:p>
        </p:txBody>
      </p:sp>
    </p:spTree>
    <p:extLst>
      <p:ext uri="{BB962C8B-B14F-4D97-AF65-F5344CB8AC3E}">
        <p14:creationId xmlns:p14="http://schemas.microsoft.com/office/powerpoint/2010/main" val="106521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CE4F2-CD58-84F9-2FA8-FBB31770D7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8BE4E4-A72D-5117-206B-04CA493D0323}"/>
              </a:ext>
            </a:extLst>
          </p:cNvPr>
          <p:cNvSpPr>
            <a:spLocks noGrp="1"/>
          </p:cNvSpPr>
          <p:nvPr>
            <p:ph idx="1"/>
          </p:nvPr>
        </p:nvSpPr>
        <p:spPr/>
        <p:txBody>
          <a:bodyPr>
            <a:normAutofit fontScale="92500" lnSpcReduction="10000"/>
          </a:bodyPr>
          <a:lstStyle/>
          <a:p>
            <a:pPr algn="l"/>
            <a:r>
              <a:rPr lang="en-US" b="0" i="0" dirty="0">
                <a:solidFill>
                  <a:srgbClr val="374151"/>
                </a:solidFill>
                <a:effectLst/>
                <a:latin typeface="Söhne"/>
              </a:rPr>
              <a:t>"GPT" stands for "Generative Pre-trained Transformer." It is a type of artificial intelligence model designed for natural language understanding and generation. The "Generative" part means it can generate text or content, "Pre-trained" indicates that it is trained on a large dataset before being fine-tuned for specific tasks, and "Transformer" refers to the underlying neural network architecture.</a:t>
            </a:r>
          </a:p>
          <a:p>
            <a:pPr algn="l"/>
            <a:r>
              <a:rPr lang="en-US" b="0" i="0" dirty="0">
                <a:solidFill>
                  <a:srgbClr val="374151"/>
                </a:solidFill>
                <a:effectLst/>
                <a:latin typeface="Söhne"/>
              </a:rPr>
              <a:t>GPT models, like GPT-3, are capable of a wide range of natural language processing tasks, including text generation, text completion, text summarization, language translation, question-answering, and more. These models have been influential in various applications, such as chatbots, language translation services, content generation, and even scientific research.</a:t>
            </a:r>
          </a:p>
          <a:p>
            <a:endParaRPr lang="en-US" dirty="0"/>
          </a:p>
        </p:txBody>
      </p:sp>
    </p:spTree>
    <p:extLst>
      <p:ext uri="{BB962C8B-B14F-4D97-AF65-F5344CB8AC3E}">
        <p14:creationId xmlns:p14="http://schemas.microsoft.com/office/powerpoint/2010/main" val="3753644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C7E5-A25B-07C1-291E-1ECBE190767C}"/>
              </a:ext>
            </a:extLst>
          </p:cNvPr>
          <p:cNvSpPr>
            <a:spLocks noGrp="1"/>
          </p:cNvSpPr>
          <p:nvPr>
            <p:ph type="title"/>
          </p:nvPr>
        </p:nvSpPr>
        <p:spPr/>
        <p:txBody>
          <a:bodyPr/>
          <a:lstStyle/>
          <a:p>
            <a:r>
              <a:rPr lang="en-US" dirty="0"/>
              <a:t>Word Embedding</a:t>
            </a:r>
          </a:p>
        </p:txBody>
      </p:sp>
      <p:sp>
        <p:nvSpPr>
          <p:cNvPr id="7" name="Content Placeholder 6">
            <a:extLst>
              <a:ext uri="{FF2B5EF4-FFF2-40B4-BE49-F238E27FC236}">
                <a16:creationId xmlns:a16="http://schemas.microsoft.com/office/drawing/2014/main" id="{BBBA3F65-8858-AD21-AD0D-31CDC6F18EAC}"/>
              </a:ext>
            </a:extLst>
          </p:cNvPr>
          <p:cNvSpPr>
            <a:spLocks noGrp="1"/>
          </p:cNvSpPr>
          <p:nvPr>
            <p:ph idx="1"/>
          </p:nvPr>
        </p:nvSpPr>
        <p:spPr/>
        <p:txBody>
          <a:bodyPr/>
          <a:lstStyle/>
          <a:p>
            <a:r>
              <a:rPr lang="en-US" b="0" i="0" dirty="0">
                <a:solidFill>
                  <a:srgbClr val="374151"/>
                </a:solidFill>
                <a:effectLst/>
                <a:latin typeface="Söhne"/>
              </a:rPr>
              <a:t>Word embedding is a technique used in natural language processing (NLP) and machine learning to represent words as vectors in a continuous vector space. </a:t>
            </a:r>
          </a:p>
          <a:p>
            <a:r>
              <a:rPr lang="en-US" b="0" i="0" dirty="0">
                <a:solidFill>
                  <a:srgbClr val="374151"/>
                </a:solidFill>
                <a:effectLst/>
                <a:latin typeface="Söhne"/>
              </a:rPr>
              <a:t>The primary goal of word embeddings is to capture the semantic relationships and contextual meanings of words based on their usage in large text corpora. </a:t>
            </a:r>
          </a:p>
          <a:p>
            <a:r>
              <a:rPr lang="en-US" b="0" i="0" dirty="0">
                <a:solidFill>
                  <a:srgbClr val="374151"/>
                </a:solidFill>
                <a:effectLst/>
                <a:latin typeface="Söhne"/>
              </a:rPr>
              <a:t>Word embeddings are learned from a large corpus of text, such as a collection of books, articles, or websites. The model analyzes the co-occurrence patterns of words within sentences or documents to adjust the word vectors accordingly.</a:t>
            </a:r>
            <a:endParaRPr lang="en-US" dirty="0"/>
          </a:p>
        </p:txBody>
      </p:sp>
    </p:spTree>
    <p:extLst>
      <p:ext uri="{BB962C8B-B14F-4D97-AF65-F5344CB8AC3E}">
        <p14:creationId xmlns:p14="http://schemas.microsoft.com/office/powerpoint/2010/main" val="165447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C7E5-A25B-07C1-291E-1ECBE190767C}"/>
              </a:ext>
            </a:extLst>
          </p:cNvPr>
          <p:cNvSpPr>
            <a:spLocks noGrp="1"/>
          </p:cNvSpPr>
          <p:nvPr>
            <p:ph type="title"/>
          </p:nvPr>
        </p:nvSpPr>
        <p:spPr/>
        <p:txBody>
          <a:bodyPr/>
          <a:lstStyle/>
          <a:p>
            <a:r>
              <a:rPr lang="en-US" dirty="0"/>
              <a:t>Word Embedding</a:t>
            </a:r>
          </a:p>
        </p:txBody>
      </p:sp>
      <p:sp>
        <p:nvSpPr>
          <p:cNvPr id="7" name="Content Placeholder 6">
            <a:extLst>
              <a:ext uri="{FF2B5EF4-FFF2-40B4-BE49-F238E27FC236}">
                <a16:creationId xmlns:a16="http://schemas.microsoft.com/office/drawing/2014/main" id="{BBBA3F65-8858-AD21-AD0D-31CDC6F18EAC}"/>
              </a:ext>
            </a:extLst>
          </p:cNvPr>
          <p:cNvSpPr>
            <a:spLocks noGrp="1"/>
          </p:cNvSpPr>
          <p:nvPr>
            <p:ph idx="1"/>
          </p:nvPr>
        </p:nvSpPr>
        <p:spPr/>
        <p:txBody>
          <a:bodyPr/>
          <a:lstStyle/>
          <a:p>
            <a:r>
              <a:rPr lang="en-US" b="0" i="0" dirty="0">
                <a:solidFill>
                  <a:srgbClr val="374151"/>
                </a:solidFill>
                <a:effectLst/>
                <a:latin typeface="Söhne"/>
              </a:rPr>
              <a:t>Word embeddings are often generated using neural network-based models like Word2Vec, </a:t>
            </a:r>
            <a:r>
              <a:rPr lang="en-US" b="0" i="0" dirty="0" err="1">
                <a:solidFill>
                  <a:srgbClr val="374151"/>
                </a:solidFill>
                <a:effectLst/>
                <a:latin typeface="Söhne"/>
              </a:rPr>
              <a:t>GloVe</a:t>
            </a:r>
            <a:r>
              <a:rPr lang="en-US" b="0" i="0" dirty="0">
                <a:solidFill>
                  <a:srgbClr val="374151"/>
                </a:solidFill>
                <a:effectLst/>
                <a:latin typeface="Söhne"/>
              </a:rPr>
              <a:t> (Global Vectors for Word Representation), or contextual embeddings like BERT (Bidirectional Encoder Representations from Transformers).</a:t>
            </a:r>
          </a:p>
          <a:p>
            <a:r>
              <a:rPr lang="en-US" b="0" i="0" dirty="0">
                <a:solidFill>
                  <a:srgbClr val="374151"/>
                </a:solidFill>
                <a:effectLst/>
                <a:latin typeface="Söhne"/>
              </a:rPr>
              <a:t>Overall, word embeddings play a pivotal role in making machine learning models understand and work with human language effectively, bridging the gap between the symbolic nature of language and the numerical processing capabilities of machine learning algorithms.</a:t>
            </a:r>
            <a:endParaRPr lang="en-US" dirty="0"/>
          </a:p>
        </p:txBody>
      </p:sp>
    </p:spTree>
    <p:extLst>
      <p:ext uri="{BB962C8B-B14F-4D97-AF65-F5344CB8AC3E}">
        <p14:creationId xmlns:p14="http://schemas.microsoft.com/office/powerpoint/2010/main" val="250743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60AE-45EA-5D42-45C4-CB18D56B69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9E212E-1CC0-22BA-27B4-4910A2A5658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EDEB0BC-CDC5-F37B-6E45-EC83F6770ADD}"/>
              </a:ext>
            </a:extLst>
          </p:cNvPr>
          <p:cNvPicPr>
            <a:picLocks noChangeAspect="1"/>
          </p:cNvPicPr>
          <p:nvPr/>
        </p:nvPicPr>
        <p:blipFill>
          <a:blip r:embed="rId2"/>
          <a:stretch>
            <a:fillRect/>
          </a:stretch>
        </p:blipFill>
        <p:spPr>
          <a:xfrm>
            <a:off x="1037530" y="1401885"/>
            <a:ext cx="9744075" cy="3876675"/>
          </a:xfrm>
          <a:prstGeom prst="rect">
            <a:avLst/>
          </a:prstGeom>
        </p:spPr>
      </p:pic>
    </p:spTree>
    <p:extLst>
      <p:ext uri="{BB962C8B-B14F-4D97-AF65-F5344CB8AC3E}">
        <p14:creationId xmlns:p14="http://schemas.microsoft.com/office/powerpoint/2010/main" val="26025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510C-E29A-6B5A-7143-C3B100CC00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33D83E-76F3-6C2E-385B-4A5B5AFEFBE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F250B1A-7104-B02F-8929-FCD7C9D45B78}"/>
              </a:ext>
            </a:extLst>
          </p:cNvPr>
          <p:cNvPicPr>
            <a:picLocks noChangeAspect="1"/>
          </p:cNvPicPr>
          <p:nvPr/>
        </p:nvPicPr>
        <p:blipFill>
          <a:blip r:embed="rId2"/>
          <a:stretch>
            <a:fillRect/>
          </a:stretch>
        </p:blipFill>
        <p:spPr>
          <a:xfrm>
            <a:off x="939229" y="786367"/>
            <a:ext cx="9763125" cy="4486275"/>
          </a:xfrm>
          <a:prstGeom prst="rect">
            <a:avLst/>
          </a:prstGeom>
        </p:spPr>
      </p:pic>
    </p:spTree>
    <p:extLst>
      <p:ext uri="{BB962C8B-B14F-4D97-AF65-F5344CB8AC3E}">
        <p14:creationId xmlns:p14="http://schemas.microsoft.com/office/powerpoint/2010/main" val="2770015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9AA0E-2406-6792-0780-49B81D7E88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89EE55-B7B8-16C3-A117-0B4B4CE5B72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9D9EB9D-31FD-E40B-80B1-41FCEF510A94}"/>
              </a:ext>
            </a:extLst>
          </p:cNvPr>
          <p:cNvPicPr>
            <a:picLocks noChangeAspect="1"/>
          </p:cNvPicPr>
          <p:nvPr/>
        </p:nvPicPr>
        <p:blipFill>
          <a:blip r:embed="rId2"/>
          <a:stretch>
            <a:fillRect/>
          </a:stretch>
        </p:blipFill>
        <p:spPr>
          <a:xfrm>
            <a:off x="625136" y="1099767"/>
            <a:ext cx="10539580" cy="3454477"/>
          </a:xfrm>
          <a:prstGeom prst="rect">
            <a:avLst/>
          </a:prstGeom>
        </p:spPr>
      </p:pic>
    </p:spTree>
    <p:extLst>
      <p:ext uri="{BB962C8B-B14F-4D97-AF65-F5344CB8AC3E}">
        <p14:creationId xmlns:p14="http://schemas.microsoft.com/office/powerpoint/2010/main" val="792172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Words>
  <Application>Microsoft Office PowerPoint</Application>
  <PresentationFormat>Widescreen</PresentationFormat>
  <Paragraphs>20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Söhne</vt:lpstr>
      <vt:lpstr>Office Theme</vt:lpstr>
      <vt:lpstr>NLP</vt:lpstr>
      <vt:lpstr>PowerPoint Presentation</vt:lpstr>
      <vt:lpstr>PowerPoint Presentation</vt:lpstr>
      <vt:lpstr>PowerPoint Presentation</vt:lpstr>
      <vt:lpstr>Word Embedding</vt:lpstr>
      <vt:lpstr>Word Embedding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dc:title>
  <dc:creator>Shanu Agrawal</dc:creator>
  <cp:lastModifiedBy>Agrawal Shanu (CR/RAI1-IN)</cp:lastModifiedBy>
  <cp:revision>3</cp:revision>
  <dcterms:created xsi:type="dcterms:W3CDTF">2023-09-13T04:41:59Z</dcterms:created>
  <dcterms:modified xsi:type="dcterms:W3CDTF">2023-10-25T10:59:49Z</dcterms:modified>
</cp:coreProperties>
</file>