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84" r:id="rId4"/>
    <p:sldId id="260" r:id="rId5"/>
    <p:sldId id="261" r:id="rId6"/>
    <p:sldId id="262" r:id="rId7"/>
    <p:sldId id="263" r:id="rId8"/>
    <p:sldId id="267" r:id="rId9"/>
    <p:sldId id="274" r:id="rId10"/>
    <p:sldId id="273" r:id="rId11"/>
    <p:sldId id="275" r:id="rId12"/>
    <p:sldId id="271" r:id="rId13"/>
    <p:sldId id="266" r:id="rId14"/>
    <p:sldId id="270" r:id="rId15"/>
    <p:sldId id="272" r:id="rId16"/>
    <p:sldId id="294" r:id="rId17"/>
    <p:sldId id="295" r:id="rId18"/>
    <p:sldId id="258" r:id="rId19"/>
    <p:sldId id="276" r:id="rId20"/>
    <p:sldId id="278" r:id="rId21"/>
    <p:sldId id="288" r:id="rId22"/>
    <p:sldId id="277" r:id="rId23"/>
    <p:sldId id="282" r:id="rId24"/>
    <p:sldId id="285" r:id="rId25"/>
    <p:sldId id="283" r:id="rId26"/>
    <p:sldId id="286" r:id="rId27"/>
    <p:sldId id="287" r:id="rId28"/>
    <p:sldId id="289" r:id="rId29"/>
    <p:sldId id="290" r:id="rId30"/>
    <p:sldId id="293" r:id="rId31"/>
    <p:sldId id="291" r:id="rId32"/>
    <p:sldId id="292" r:id="rId33"/>
    <p:sldId id="280"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660"/>
  </p:normalViewPr>
  <p:slideViewPr>
    <p:cSldViewPr snapToGrid="0">
      <p:cViewPr varScale="1">
        <p:scale>
          <a:sx n="83" d="100"/>
          <a:sy n="83" d="100"/>
        </p:scale>
        <p:origin x="80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15FC78-87A2-4862-A3A1-AB1257DCFD6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EEA90032-0748-4086-96E2-96F98F9E10FD}">
      <dgm:prSet phldrT="[Text]"/>
      <dgm:spPr/>
      <dgm:t>
        <a:bodyPr/>
        <a:lstStyle/>
        <a:p>
          <a:r>
            <a:rPr lang="en-US" dirty="0" smtClean="0"/>
            <a:t>Recognizing a problem</a:t>
          </a:r>
          <a:endParaRPr lang="en-US" dirty="0"/>
        </a:p>
      </dgm:t>
    </dgm:pt>
    <dgm:pt modelId="{0C498E73-8242-45B8-B6F0-502EC75FA461}" type="parTrans" cxnId="{829AD407-8F05-433B-9B7C-424E16E6B86A}">
      <dgm:prSet/>
      <dgm:spPr/>
      <dgm:t>
        <a:bodyPr/>
        <a:lstStyle/>
        <a:p>
          <a:endParaRPr lang="en-US"/>
        </a:p>
      </dgm:t>
    </dgm:pt>
    <dgm:pt modelId="{AC6A6689-311E-4B3A-B027-24E8E73AF8E1}" type="sibTrans" cxnId="{829AD407-8F05-433B-9B7C-424E16E6B86A}">
      <dgm:prSet/>
      <dgm:spPr/>
      <dgm:t>
        <a:bodyPr/>
        <a:lstStyle/>
        <a:p>
          <a:endParaRPr lang="en-US"/>
        </a:p>
      </dgm:t>
    </dgm:pt>
    <dgm:pt modelId="{1EBE0B63-6E48-4C31-ACBA-DBE03C93296F}">
      <dgm:prSet phldrT="[Text]"/>
      <dgm:spPr/>
      <dgm:t>
        <a:bodyPr/>
        <a:lstStyle/>
        <a:p>
          <a:r>
            <a:rPr lang="en-US" dirty="0" smtClean="0"/>
            <a:t>Structuring the problem</a:t>
          </a:r>
          <a:endParaRPr lang="en-US" dirty="0"/>
        </a:p>
      </dgm:t>
    </dgm:pt>
    <dgm:pt modelId="{08B6A3B4-7F20-40D2-9418-B832561C521E}" type="parTrans" cxnId="{B8E692A3-766D-422F-8AB3-F8F0C2EC8F9C}">
      <dgm:prSet/>
      <dgm:spPr/>
      <dgm:t>
        <a:bodyPr/>
        <a:lstStyle/>
        <a:p>
          <a:endParaRPr lang="en-US"/>
        </a:p>
      </dgm:t>
    </dgm:pt>
    <dgm:pt modelId="{13F7F1F0-729A-4DB2-98B3-6E540CA9A8AD}" type="sibTrans" cxnId="{B8E692A3-766D-422F-8AB3-F8F0C2EC8F9C}">
      <dgm:prSet/>
      <dgm:spPr/>
      <dgm:t>
        <a:bodyPr/>
        <a:lstStyle/>
        <a:p>
          <a:endParaRPr lang="en-US"/>
        </a:p>
      </dgm:t>
    </dgm:pt>
    <dgm:pt modelId="{0EA354FB-145D-4629-BE81-0BAF40409E49}">
      <dgm:prSet phldrT="[Text]"/>
      <dgm:spPr/>
      <dgm:t>
        <a:bodyPr/>
        <a:lstStyle/>
        <a:p>
          <a:r>
            <a:rPr lang="en-US" dirty="0" smtClean="0"/>
            <a:t>Analyzing the problem</a:t>
          </a:r>
          <a:endParaRPr lang="en-US" dirty="0"/>
        </a:p>
      </dgm:t>
    </dgm:pt>
    <dgm:pt modelId="{EE6BCD17-3349-4F6F-92C1-6198E8C136DD}" type="parTrans" cxnId="{3F654E56-1847-4AB7-87A9-1F8DE30B4158}">
      <dgm:prSet/>
      <dgm:spPr/>
      <dgm:t>
        <a:bodyPr/>
        <a:lstStyle/>
        <a:p>
          <a:endParaRPr lang="en-US"/>
        </a:p>
      </dgm:t>
    </dgm:pt>
    <dgm:pt modelId="{1863CF4F-73B6-4664-A5AE-2DEC7A45AFF2}" type="sibTrans" cxnId="{3F654E56-1847-4AB7-87A9-1F8DE30B4158}">
      <dgm:prSet/>
      <dgm:spPr/>
      <dgm:t>
        <a:bodyPr/>
        <a:lstStyle/>
        <a:p>
          <a:endParaRPr lang="en-US"/>
        </a:p>
      </dgm:t>
    </dgm:pt>
    <dgm:pt modelId="{659F2B32-0EB1-49C9-AC69-4AA27CFD2D11}">
      <dgm:prSet phldrT="[Text]"/>
      <dgm:spPr/>
      <dgm:t>
        <a:bodyPr/>
        <a:lstStyle/>
        <a:p>
          <a:r>
            <a:rPr lang="en-US" dirty="0" smtClean="0"/>
            <a:t>Implementing results and making a decision</a:t>
          </a:r>
          <a:endParaRPr lang="en-US" dirty="0"/>
        </a:p>
      </dgm:t>
    </dgm:pt>
    <dgm:pt modelId="{5555DFA3-2997-4130-A2A8-EC980D877ECE}" type="parTrans" cxnId="{475F14F8-3A30-4BD9-A32E-7A5059FB2679}">
      <dgm:prSet/>
      <dgm:spPr/>
      <dgm:t>
        <a:bodyPr/>
        <a:lstStyle/>
        <a:p>
          <a:endParaRPr lang="en-US"/>
        </a:p>
      </dgm:t>
    </dgm:pt>
    <dgm:pt modelId="{F8E77253-24E5-4964-8949-0F431B4E8CCD}" type="sibTrans" cxnId="{475F14F8-3A30-4BD9-A32E-7A5059FB2679}">
      <dgm:prSet/>
      <dgm:spPr/>
      <dgm:t>
        <a:bodyPr/>
        <a:lstStyle/>
        <a:p>
          <a:endParaRPr lang="en-US"/>
        </a:p>
      </dgm:t>
    </dgm:pt>
    <dgm:pt modelId="{BF68129E-B00B-489A-B6B1-F4AC6190EC59}">
      <dgm:prSet phldrT="[Text]"/>
      <dgm:spPr/>
      <dgm:t>
        <a:bodyPr/>
        <a:lstStyle/>
        <a:p>
          <a:r>
            <a:rPr lang="en-US" dirty="0" smtClean="0"/>
            <a:t>Implementing the solution</a:t>
          </a:r>
          <a:endParaRPr lang="en-US" dirty="0"/>
        </a:p>
      </dgm:t>
    </dgm:pt>
    <dgm:pt modelId="{E53B4710-F7F6-4BA5-A25E-97693505D070}" type="parTrans" cxnId="{1632B067-A14F-4BA5-81B4-34A6CADEEF48}">
      <dgm:prSet/>
      <dgm:spPr/>
      <dgm:t>
        <a:bodyPr/>
        <a:lstStyle/>
        <a:p>
          <a:endParaRPr lang="en-US"/>
        </a:p>
      </dgm:t>
    </dgm:pt>
    <dgm:pt modelId="{DF4D161B-3C79-4A09-9819-8DC7E5D76086}" type="sibTrans" cxnId="{1632B067-A14F-4BA5-81B4-34A6CADEEF48}">
      <dgm:prSet/>
      <dgm:spPr/>
      <dgm:t>
        <a:bodyPr/>
        <a:lstStyle/>
        <a:p>
          <a:endParaRPr lang="en-US"/>
        </a:p>
      </dgm:t>
    </dgm:pt>
    <dgm:pt modelId="{06EEA302-E058-4F9A-A7FC-20A1D27FDA35}">
      <dgm:prSet/>
      <dgm:spPr/>
      <dgm:t>
        <a:bodyPr/>
        <a:lstStyle/>
        <a:p>
          <a:r>
            <a:rPr lang="en-US" dirty="0" smtClean="0"/>
            <a:t>Defining the problem</a:t>
          </a:r>
          <a:endParaRPr lang="en-US" dirty="0"/>
        </a:p>
      </dgm:t>
    </dgm:pt>
    <dgm:pt modelId="{CB5E7543-29D0-426F-8A52-D29A2884D5F3}" type="parTrans" cxnId="{57A1E4DA-ECC5-4AE2-9045-92CE3DBE5564}">
      <dgm:prSet/>
      <dgm:spPr/>
      <dgm:t>
        <a:bodyPr/>
        <a:lstStyle/>
        <a:p>
          <a:endParaRPr lang="en-US"/>
        </a:p>
      </dgm:t>
    </dgm:pt>
    <dgm:pt modelId="{07ACDC6D-4218-4B18-A282-5FD1EDD517E7}" type="sibTrans" cxnId="{57A1E4DA-ECC5-4AE2-9045-92CE3DBE5564}">
      <dgm:prSet/>
      <dgm:spPr/>
      <dgm:t>
        <a:bodyPr/>
        <a:lstStyle/>
        <a:p>
          <a:endParaRPr lang="en-US"/>
        </a:p>
      </dgm:t>
    </dgm:pt>
    <dgm:pt modelId="{49D8BB97-2CC5-4227-BA4E-1DB412F74201}" type="pres">
      <dgm:prSet presAssocID="{8815FC78-87A2-4862-A3A1-AB1257DCFD6F}" presName="cycle" presStyleCnt="0">
        <dgm:presLayoutVars>
          <dgm:dir/>
          <dgm:resizeHandles val="exact"/>
        </dgm:presLayoutVars>
      </dgm:prSet>
      <dgm:spPr/>
      <dgm:t>
        <a:bodyPr/>
        <a:lstStyle/>
        <a:p>
          <a:endParaRPr lang="en-US"/>
        </a:p>
      </dgm:t>
    </dgm:pt>
    <dgm:pt modelId="{9B1BD751-6E1E-464E-881C-C05D9E70222D}" type="pres">
      <dgm:prSet presAssocID="{EEA90032-0748-4086-96E2-96F98F9E10FD}" presName="node" presStyleLbl="node1" presStyleIdx="0" presStyleCnt="6" custAng="0">
        <dgm:presLayoutVars>
          <dgm:bulletEnabled val="1"/>
        </dgm:presLayoutVars>
      </dgm:prSet>
      <dgm:spPr/>
      <dgm:t>
        <a:bodyPr/>
        <a:lstStyle/>
        <a:p>
          <a:endParaRPr lang="en-US"/>
        </a:p>
      </dgm:t>
    </dgm:pt>
    <dgm:pt modelId="{A2D9C9A3-8D18-46EB-BFAD-5A3502F599AB}" type="pres">
      <dgm:prSet presAssocID="{EEA90032-0748-4086-96E2-96F98F9E10FD}" presName="spNode" presStyleCnt="0"/>
      <dgm:spPr/>
    </dgm:pt>
    <dgm:pt modelId="{CF2EA4AD-6C0F-4A1D-BD33-01182DCFB884}" type="pres">
      <dgm:prSet presAssocID="{AC6A6689-311E-4B3A-B027-24E8E73AF8E1}" presName="sibTrans" presStyleLbl="sibTrans1D1" presStyleIdx="0" presStyleCnt="6"/>
      <dgm:spPr/>
      <dgm:t>
        <a:bodyPr/>
        <a:lstStyle/>
        <a:p>
          <a:endParaRPr lang="en-US"/>
        </a:p>
      </dgm:t>
    </dgm:pt>
    <dgm:pt modelId="{DE73892D-D49B-4F66-B72C-2B7F3C6EF0DE}" type="pres">
      <dgm:prSet presAssocID="{06EEA302-E058-4F9A-A7FC-20A1D27FDA35}" presName="node" presStyleLbl="node1" presStyleIdx="1" presStyleCnt="6">
        <dgm:presLayoutVars>
          <dgm:bulletEnabled val="1"/>
        </dgm:presLayoutVars>
      </dgm:prSet>
      <dgm:spPr/>
      <dgm:t>
        <a:bodyPr/>
        <a:lstStyle/>
        <a:p>
          <a:endParaRPr lang="en-US"/>
        </a:p>
      </dgm:t>
    </dgm:pt>
    <dgm:pt modelId="{EB26368A-3A71-4A63-A53D-8E8CE074430E}" type="pres">
      <dgm:prSet presAssocID="{06EEA302-E058-4F9A-A7FC-20A1D27FDA35}" presName="spNode" presStyleCnt="0"/>
      <dgm:spPr/>
    </dgm:pt>
    <dgm:pt modelId="{6E016339-D529-4F56-BD2C-F9307B9D1BFC}" type="pres">
      <dgm:prSet presAssocID="{07ACDC6D-4218-4B18-A282-5FD1EDD517E7}" presName="sibTrans" presStyleLbl="sibTrans1D1" presStyleIdx="1" presStyleCnt="6"/>
      <dgm:spPr/>
      <dgm:t>
        <a:bodyPr/>
        <a:lstStyle/>
        <a:p>
          <a:endParaRPr lang="en-US"/>
        </a:p>
      </dgm:t>
    </dgm:pt>
    <dgm:pt modelId="{FDD244F7-390D-4C51-9C76-936F2AAC3E43}" type="pres">
      <dgm:prSet presAssocID="{1EBE0B63-6E48-4C31-ACBA-DBE03C93296F}" presName="node" presStyleLbl="node1" presStyleIdx="2" presStyleCnt="6">
        <dgm:presLayoutVars>
          <dgm:bulletEnabled val="1"/>
        </dgm:presLayoutVars>
      </dgm:prSet>
      <dgm:spPr/>
      <dgm:t>
        <a:bodyPr/>
        <a:lstStyle/>
        <a:p>
          <a:endParaRPr lang="en-US"/>
        </a:p>
      </dgm:t>
    </dgm:pt>
    <dgm:pt modelId="{5D64EB0E-71F4-4808-8031-8CE913B04EE2}" type="pres">
      <dgm:prSet presAssocID="{1EBE0B63-6E48-4C31-ACBA-DBE03C93296F}" presName="spNode" presStyleCnt="0"/>
      <dgm:spPr/>
    </dgm:pt>
    <dgm:pt modelId="{C5E98E19-711D-415B-9AB6-DF94F6FA4BDA}" type="pres">
      <dgm:prSet presAssocID="{13F7F1F0-729A-4DB2-98B3-6E540CA9A8AD}" presName="sibTrans" presStyleLbl="sibTrans1D1" presStyleIdx="2" presStyleCnt="6"/>
      <dgm:spPr/>
      <dgm:t>
        <a:bodyPr/>
        <a:lstStyle/>
        <a:p>
          <a:endParaRPr lang="en-US"/>
        </a:p>
      </dgm:t>
    </dgm:pt>
    <dgm:pt modelId="{2E273D18-3B52-4F14-AAD7-160E19C44696}" type="pres">
      <dgm:prSet presAssocID="{0EA354FB-145D-4629-BE81-0BAF40409E49}" presName="node" presStyleLbl="node1" presStyleIdx="3" presStyleCnt="6">
        <dgm:presLayoutVars>
          <dgm:bulletEnabled val="1"/>
        </dgm:presLayoutVars>
      </dgm:prSet>
      <dgm:spPr/>
      <dgm:t>
        <a:bodyPr/>
        <a:lstStyle/>
        <a:p>
          <a:endParaRPr lang="en-US"/>
        </a:p>
      </dgm:t>
    </dgm:pt>
    <dgm:pt modelId="{3D71A94D-8F1C-4698-BAAA-2CC97725E2C6}" type="pres">
      <dgm:prSet presAssocID="{0EA354FB-145D-4629-BE81-0BAF40409E49}" presName="spNode" presStyleCnt="0"/>
      <dgm:spPr/>
    </dgm:pt>
    <dgm:pt modelId="{71A34C9A-26EB-47B5-8A5F-CEB200EBE2CA}" type="pres">
      <dgm:prSet presAssocID="{1863CF4F-73B6-4664-A5AE-2DEC7A45AFF2}" presName="sibTrans" presStyleLbl="sibTrans1D1" presStyleIdx="3" presStyleCnt="6"/>
      <dgm:spPr/>
      <dgm:t>
        <a:bodyPr/>
        <a:lstStyle/>
        <a:p>
          <a:endParaRPr lang="en-US"/>
        </a:p>
      </dgm:t>
    </dgm:pt>
    <dgm:pt modelId="{3C3A5B19-0EC6-4A46-B39B-485204D9E21F}" type="pres">
      <dgm:prSet presAssocID="{659F2B32-0EB1-49C9-AC69-4AA27CFD2D11}" presName="node" presStyleLbl="node1" presStyleIdx="4" presStyleCnt="6">
        <dgm:presLayoutVars>
          <dgm:bulletEnabled val="1"/>
        </dgm:presLayoutVars>
      </dgm:prSet>
      <dgm:spPr/>
      <dgm:t>
        <a:bodyPr/>
        <a:lstStyle/>
        <a:p>
          <a:endParaRPr lang="en-US"/>
        </a:p>
      </dgm:t>
    </dgm:pt>
    <dgm:pt modelId="{3D3AB2CC-A26B-4549-99BC-270CDA7F0458}" type="pres">
      <dgm:prSet presAssocID="{659F2B32-0EB1-49C9-AC69-4AA27CFD2D11}" presName="spNode" presStyleCnt="0"/>
      <dgm:spPr/>
    </dgm:pt>
    <dgm:pt modelId="{165F466A-5F28-4CEE-B19F-AFD10BE715AF}" type="pres">
      <dgm:prSet presAssocID="{F8E77253-24E5-4964-8949-0F431B4E8CCD}" presName="sibTrans" presStyleLbl="sibTrans1D1" presStyleIdx="4" presStyleCnt="6"/>
      <dgm:spPr/>
      <dgm:t>
        <a:bodyPr/>
        <a:lstStyle/>
        <a:p>
          <a:endParaRPr lang="en-US"/>
        </a:p>
      </dgm:t>
    </dgm:pt>
    <dgm:pt modelId="{BBB09EE3-F5B3-42D0-9CEE-2F9961C17B98}" type="pres">
      <dgm:prSet presAssocID="{BF68129E-B00B-489A-B6B1-F4AC6190EC59}" presName="node" presStyleLbl="node1" presStyleIdx="5" presStyleCnt="6">
        <dgm:presLayoutVars>
          <dgm:bulletEnabled val="1"/>
        </dgm:presLayoutVars>
      </dgm:prSet>
      <dgm:spPr/>
      <dgm:t>
        <a:bodyPr/>
        <a:lstStyle/>
        <a:p>
          <a:endParaRPr lang="en-US"/>
        </a:p>
      </dgm:t>
    </dgm:pt>
    <dgm:pt modelId="{8A246A2F-52C6-43B4-A2EF-54639D0FDF70}" type="pres">
      <dgm:prSet presAssocID="{BF68129E-B00B-489A-B6B1-F4AC6190EC59}" presName="spNode" presStyleCnt="0"/>
      <dgm:spPr/>
    </dgm:pt>
    <dgm:pt modelId="{B114BB67-59FA-4F26-BDAB-58D4932B6CAE}" type="pres">
      <dgm:prSet presAssocID="{DF4D161B-3C79-4A09-9819-8DC7E5D76086}" presName="sibTrans" presStyleLbl="sibTrans1D1" presStyleIdx="5" presStyleCnt="6"/>
      <dgm:spPr/>
      <dgm:t>
        <a:bodyPr/>
        <a:lstStyle/>
        <a:p>
          <a:endParaRPr lang="en-US"/>
        </a:p>
      </dgm:t>
    </dgm:pt>
  </dgm:ptLst>
  <dgm:cxnLst>
    <dgm:cxn modelId="{072FB006-D8CE-45BC-A1D2-68D3498384BE}" type="presOf" srcId="{DF4D161B-3C79-4A09-9819-8DC7E5D76086}" destId="{B114BB67-59FA-4F26-BDAB-58D4932B6CAE}" srcOrd="0" destOrd="0" presId="urn:microsoft.com/office/officeart/2005/8/layout/cycle5"/>
    <dgm:cxn modelId="{3F654E56-1847-4AB7-87A9-1F8DE30B4158}" srcId="{8815FC78-87A2-4862-A3A1-AB1257DCFD6F}" destId="{0EA354FB-145D-4629-BE81-0BAF40409E49}" srcOrd="3" destOrd="0" parTransId="{EE6BCD17-3349-4F6F-92C1-6198E8C136DD}" sibTransId="{1863CF4F-73B6-4664-A5AE-2DEC7A45AFF2}"/>
    <dgm:cxn modelId="{B8E692A3-766D-422F-8AB3-F8F0C2EC8F9C}" srcId="{8815FC78-87A2-4862-A3A1-AB1257DCFD6F}" destId="{1EBE0B63-6E48-4C31-ACBA-DBE03C93296F}" srcOrd="2" destOrd="0" parTransId="{08B6A3B4-7F20-40D2-9418-B832561C521E}" sibTransId="{13F7F1F0-729A-4DB2-98B3-6E540CA9A8AD}"/>
    <dgm:cxn modelId="{FD356556-FDD4-45DA-8517-0A3E590DC49C}" type="presOf" srcId="{07ACDC6D-4218-4B18-A282-5FD1EDD517E7}" destId="{6E016339-D529-4F56-BD2C-F9307B9D1BFC}" srcOrd="0" destOrd="0" presId="urn:microsoft.com/office/officeart/2005/8/layout/cycle5"/>
    <dgm:cxn modelId="{D50F7378-D0EE-4F96-BF42-794B621919D3}" type="presOf" srcId="{F8E77253-24E5-4964-8949-0F431B4E8CCD}" destId="{165F466A-5F28-4CEE-B19F-AFD10BE715AF}" srcOrd="0" destOrd="0" presId="urn:microsoft.com/office/officeart/2005/8/layout/cycle5"/>
    <dgm:cxn modelId="{2A6F2742-42ED-421B-B0B5-5121F53422AC}" type="presOf" srcId="{BF68129E-B00B-489A-B6B1-F4AC6190EC59}" destId="{BBB09EE3-F5B3-42D0-9CEE-2F9961C17B98}" srcOrd="0" destOrd="0" presId="urn:microsoft.com/office/officeart/2005/8/layout/cycle5"/>
    <dgm:cxn modelId="{57A1E4DA-ECC5-4AE2-9045-92CE3DBE5564}" srcId="{8815FC78-87A2-4862-A3A1-AB1257DCFD6F}" destId="{06EEA302-E058-4F9A-A7FC-20A1D27FDA35}" srcOrd="1" destOrd="0" parTransId="{CB5E7543-29D0-426F-8A52-D29A2884D5F3}" sibTransId="{07ACDC6D-4218-4B18-A282-5FD1EDD517E7}"/>
    <dgm:cxn modelId="{337E9FE9-A227-4AEE-8FD6-ED8BBFE2C93F}" type="presOf" srcId="{06EEA302-E058-4F9A-A7FC-20A1D27FDA35}" destId="{DE73892D-D49B-4F66-B72C-2B7F3C6EF0DE}" srcOrd="0" destOrd="0" presId="urn:microsoft.com/office/officeart/2005/8/layout/cycle5"/>
    <dgm:cxn modelId="{350E0229-5B60-45D4-BAED-B9482CB01704}" type="presOf" srcId="{EEA90032-0748-4086-96E2-96F98F9E10FD}" destId="{9B1BD751-6E1E-464E-881C-C05D9E70222D}" srcOrd="0" destOrd="0" presId="urn:microsoft.com/office/officeart/2005/8/layout/cycle5"/>
    <dgm:cxn modelId="{FBFDA330-74F6-444F-9A4C-CCD44FB16037}" type="presOf" srcId="{1EBE0B63-6E48-4C31-ACBA-DBE03C93296F}" destId="{FDD244F7-390D-4C51-9C76-936F2AAC3E43}" srcOrd="0" destOrd="0" presId="urn:microsoft.com/office/officeart/2005/8/layout/cycle5"/>
    <dgm:cxn modelId="{829AD407-8F05-433B-9B7C-424E16E6B86A}" srcId="{8815FC78-87A2-4862-A3A1-AB1257DCFD6F}" destId="{EEA90032-0748-4086-96E2-96F98F9E10FD}" srcOrd="0" destOrd="0" parTransId="{0C498E73-8242-45B8-B6F0-502EC75FA461}" sibTransId="{AC6A6689-311E-4B3A-B027-24E8E73AF8E1}"/>
    <dgm:cxn modelId="{475F14F8-3A30-4BD9-A32E-7A5059FB2679}" srcId="{8815FC78-87A2-4862-A3A1-AB1257DCFD6F}" destId="{659F2B32-0EB1-49C9-AC69-4AA27CFD2D11}" srcOrd="4" destOrd="0" parTransId="{5555DFA3-2997-4130-A2A8-EC980D877ECE}" sibTransId="{F8E77253-24E5-4964-8949-0F431B4E8CCD}"/>
    <dgm:cxn modelId="{6F872A47-6C52-4387-9A6E-FA0B12DA7D3B}" type="presOf" srcId="{13F7F1F0-729A-4DB2-98B3-6E540CA9A8AD}" destId="{C5E98E19-711D-415B-9AB6-DF94F6FA4BDA}" srcOrd="0" destOrd="0" presId="urn:microsoft.com/office/officeart/2005/8/layout/cycle5"/>
    <dgm:cxn modelId="{5E221E8F-1D86-4F68-A4DF-FC5DB9D23309}" type="presOf" srcId="{1863CF4F-73B6-4664-A5AE-2DEC7A45AFF2}" destId="{71A34C9A-26EB-47B5-8A5F-CEB200EBE2CA}" srcOrd="0" destOrd="0" presId="urn:microsoft.com/office/officeart/2005/8/layout/cycle5"/>
    <dgm:cxn modelId="{1632B067-A14F-4BA5-81B4-34A6CADEEF48}" srcId="{8815FC78-87A2-4862-A3A1-AB1257DCFD6F}" destId="{BF68129E-B00B-489A-B6B1-F4AC6190EC59}" srcOrd="5" destOrd="0" parTransId="{E53B4710-F7F6-4BA5-A25E-97693505D070}" sibTransId="{DF4D161B-3C79-4A09-9819-8DC7E5D76086}"/>
    <dgm:cxn modelId="{1671288D-F02A-4E32-8B84-842FBC211C7B}" type="presOf" srcId="{8815FC78-87A2-4862-A3A1-AB1257DCFD6F}" destId="{49D8BB97-2CC5-4227-BA4E-1DB412F74201}" srcOrd="0" destOrd="0" presId="urn:microsoft.com/office/officeart/2005/8/layout/cycle5"/>
    <dgm:cxn modelId="{8D4F51C2-CD60-40F5-BB52-F855797662E0}" type="presOf" srcId="{AC6A6689-311E-4B3A-B027-24E8E73AF8E1}" destId="{CF2EA4AD-6C0F-4A1D-BD33-01182DCFB884}" srcOrd="0" destOrd="0" presId="urn:microsoft.com/office/officeart/2005/8/layout/cycle5"/>
    <dgm:cxn modelId="{D5F88620-8145-497D-ADF9-94645EB451F4}" type="presOf" srcId="{0EA354FB-145D-4629-BE81-0BAF40409E49}" destId="{2E273D18-3B52-4F14-AAD7-160E19C44696}" srcOrd="0" destOrd="0" presId="urn:microsoft.com/office/officeart/2005/8/layout/cycle5"/>
    <dgm:cxn modelId="{D5780471-BF26-4BD4-8A70-E72C71F49036}" type="presOf" srcId="{659F2B32-0EB1-49C9-AC69-4AA27CFD2D11}" destId="{3C3A5B19-0EC6-4A46-B39B-485204D9E21F}" srcOrd="0" destOrd="0" presId="urn:microsoft.com/office/officeart/2005/8/layout/cycle5"/>
    <dgm:cxn modelId="{4E4C6550-7D8E-46F4-9D89-5DFC2E7B7B9D}" type="presParOf" srcId="{49D8BB97-2CC5-4227-BA4E-1DB412F74201}" destId="{9B1BD751-6E1E-464E-881C-C05D9E70222D}" srcOrd="0" destOrd="0" presId="urn:microsoft.com/office/officeart/2005/8/layout/cycle5"/>
    <dgm:cxn modelId="{0C59164D-90B0-4E3F-8641-91B8B89D1DDB}" type="presParOf" srcId="{49D8BB97-2CC5-4227-BA4E-1DB412F74201}" destId="{A2D9C9A3-8D18-46EB-BFAD-5A3502F599AB}" srcOrd="1" destOrd="0" presId="urn:microsoft.com/office/officeart/2005/8/layout/cycle5"/>
    <dgm:cxn modelId="{65226CEA-A760-45BB-AE3C-8356D24E30DC}" type="presParOf" srcId="{49D8BB97-2CC5-4227-BA4E-1DB412F74201}" destId="{CF2EA4AD-6C0F-4A1D-BD33-01182DCFB884}" srcOrd="2" destOrd="0" presId="urn:microsoft.com/office/officeart/2005/8/layout/cycle5"/>
    <dgm:cxn modelId="{AFFC2D65-DA26-491D-A545-F370BD3C60B3}" type="presParOf" srcId="{49D8BB97-2CC5-4227-BA4E-1DB412F74201}" destId="{DE73892D-D49B-4F66-B72C-2B7F3C6EF0DE}" srcOrd="3" destOrd="0" presId="urn:microsoft.com/office/officeart/2005/8/layout/cycle5"/>
    <dgm:cxn modelId="{B1D0C323-D8DF-4D60-99AB-7B3F05D803AC}" type="presParOf" srcId="{49D8BB97-2CC5-4227-BA4E-1DB412F74201}" destId="{EB26368A-3A71-4A63-A53D-8E8CE074430E}" srcOrd="4" destOrd="0" presId="urn:microsoft.com/office/officeart/2005/8/layout/cycle5"/>
    <dgm:cxn modelId="{E35FFFC9-9B5C-47D4-9173-17039A0BCFDF}" type="presParOf" srcId="{49D8BB97-2CC5-4227-BA4E-1DB412F74201}" destId="{6E016339-D529-4F56-BD2C-F9307B9D1BFC}" srcOrd="5" destOrd="0" presId="urn:microsoft.com/office/officeart/2005/8/layout/cycle5"/>
    <dgm:cxn modelId="{96426543-B65F-4CC2-B9F9-97EC06F1AEF0}" type="presParOf" srcId="{49D8BB97-2CC5-4227-BA4E-1DB412F74201}" destId="{FDD244F7-390D-4C51-9C76-936F2AAC3E43}" srcOrd="6" destOrd="0" presId="urn:microsoft.com/office/officeart/2005/8/layout/cycle5"/>
    <dgm:cxn modelId="{F176CC44-A42A-489A-A962-3B4C9EBC3613}" type="presParOf" srcId="{49D8BB97-2CC5-4227-BA4E-1DB412F74201}" destId="{5D64EB0E-71F4-4808-8031-8CE913B04EE2}" srcOrd="7" destOrd="0" presId="urn:microsoft.com/office/officeart/2005/8/layout/cycle5"/>
    <dgm:cxn modelId="{7E7A5F46-38A5-4B61-AAC6-0D3E0B0AA652}" type="presParOf" srcId="{49D8BB97-2CC5-4227-BA4E-1DB412F74201}" destId="{C5E98E19-711D-415B-9AB6-DF94F6FA4BDA}" srcOrd="8" destOrd="0" presId="urn:microsoft.com/office/officeart/2005/8/layout/cycle5"/>
    <dgm:cxn modelId="{22BD3057-CCAF-4095-90F0-18E860431A4F}" type="presParOf" srcId="{49D8BB97-2CC5-4227-BA4E-1DB412F74201}" destId="{2E273D18-3B52-4F14-AAD7-160E19C44696}" srcOrd="9" destOrd="0" presId="urn:microsoft.com/office/officeart/2005/8/layout/cycle5"/>
    <dgm:cxn modelId="{2668536B-D02D-4E10-A257-F412D3810599}" type="presParOf" srcId="{49D8BB97-2CC5-4227-BA4E-1DB412F74201}" destId="{3D71A94D-8F1C-4698-BAAA-2CC97725E2C6}" srcOrd="10" destOrd="0" presId="urn:microsoft.com/office/officeart/2005/8/layout/cycle5"/>
    <dgm:cxn modelId="{3A12239B-71EC-45E3-BE5D-5F92E6DE1F0D}" type="presParOf" srcId="{49D8BB97-2CC5-4227-BA4E-1DB412F74201}" destId="{71A34C9A-26EB-47B5-8A5F-CEB200EBE2CA}" srcOrd="11" destOrd="0" presId="urn:microsoft.com/office/officeart/2005/8/layout/cycle5"/>
    <dgm:cxn modelId="{C859F248-E6BD-4D3E-AFA4-E3E917D24026}" type="presParOf" srcId="{49D8BB97-2CC5-4227-BA4E-1DB412F74201}" destId="{3C3A5B19-0EC6-4A46-B39B-485204D9E21F}" srcOrd="12" destOrd="0" presId="urn:microsoft.com/office/officeart/2005/8/layout/cycle5"/>
    <dgm:cxn modelId="{44EB113B-4B77-43FA-9C63-73FA67F503C7}" type="presParOf" srcId="{49D8BB97-2CC5-4227-BA4E-1DB412F74201}" destId="{3D3AB2CC-A26B-4549-99BC-270CDA7F0458}" srcOrd="13" destOrd="0" presId="urn:microsoft.com/office/officeart/2005/8/layout/cycle5"/>
    <dgm:cxn modelId="{A0AC9E38-1DCB-4FC8-BFA1-90B409E5B49F}" type="presParOf" srcId="{49D8BB97-2CC5-4227-BA4E-1DB412F74201}" destId="{165F466A-5F28-4CEE-B19F-AFD10BE715AF}" srcOrd="14" destOrd="0" presId="urn:microsoft.com/office/officeart/2005/8/layout/cycle5"/>
    <dgm:cxn modelId="{3A695557-404A-4C78-8F02-A6DABE41167E}" type="presParOf" srcId="{49D8BB97-2CC5-4227-BA4E-1DB412F74201}" destId="{BBB09EE3-F5B3-42D0-9CEE-2F9961C17B98}" srcOrd="15" destOrd="0" presId="urn:microsoft.com/office/officeart/2005/8/layout/cycle5"/>
    <dgm:cxn modelId="{DC7B0923-56C1-4438-A706-078D1D177AB0}" type="presParOf" srcId="{49D8BB97-2CC5-4227-BA4E-1DB412F74201}" destId="{8A246A2F-52C6-43B4-A2EF-54639D0FDF70}" srcOrd="16" destOrd="0" presId="urn:microsoft.com/office/officeart/2005/8/layout/cycle5"/>
    <dgm:cxn modelId="{DBA55FC6-11F8-4C2C-8C41-57845F271A65}" type="presParOf" srcId="{49D8BB97-2CC5-4227-BA4E-1DB412F74201}" destId="{B114BB67-59FA-4F26-BDAB-58D4932B6CAE}"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BD751-6E1E-464E-881C-C05D9E70222D}">
      <dsp:nvSpPr>
        <dsp:cNvPr id="0" name=""/>
        <dsp:cNvSpPr/>
      </dsp:nvSpPr>
      <dsp:spPr>
        <a:xfrm>
          <a:off x="4559498" y="1473"/>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Recognizing a problem</a:t>
          </a:r>
          <a:endParaRPr lang="en-US" sz="1300" kern="1200" dirty="0"/>
        </a:p>
      </dsp:txBody>
      <dsp:txXfrm>
        <a:off x="4603813" y="45788"/>
        <a:ext cx="1307973" cy="819162"/>
      </dsp:txXfrm>
    </dsp:sp>
    <dsp:sp modelId="{CF2EA4AD-6C0F-4A1D-BD33-01182DCFB884}">
      <dsp:nvSpPr>
        <dsp:cNvPr id="0" name=""/>
        <dsp:cNvSpPr/>
      </dsp:nvSpPr>
      <dsp:spPr>
        <a:xfrm>
          <a:off x="3120524" y="455369"/>
          <a:ext cx="4274550" cy="4274550"/>
        </a:xfrm>
        <a:custGeom>
          <a:avLst/>
          <a:gdLst/>
          <a:ahLst/>
          <a:cxnLst/>
          <a:rect l="0" t="0" r="0" b="0"/>
          <a:pathLst>
            <a:path>
              <a:moveTo>
                <a:pt x="3010958" y="186731"/>
              </a:moveTo>
              <a:arcTo wR="2137275" hR="2137275" stAng="17647708" swAng="92310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E73892D-D49B-4F66-B72C-2B7F3C6EF0DE}">
      <dsp:nvSpPr>
        <dsp:cNvPr id="0" name=""/>
        <dsp:cNvSpPr/>
      </dsp:nvSpPr>
      <dsp:spPr>
        <a:xfrm>
          <a:off x="6410432" y="1070111"/>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Defining the problem</a:t>
          </a:r>
          <a:endParaRPr lang="en-US" sz="1300" kern="1200" dirty="0"/>
        </a:p>
      </dsp:txBody>
      <dsp:txXfrm>
        <a:off x="6454747" y="1114426"/>
        <a:ext cx="1307973" cy="819162"/>
      </dsp:txXfrm>
    </dsp:sp>
    <dsp:sp modelId="{6E016339-D529-4F56-BD2C-F9307B9D1BFC}">
      <dsp:nvSpPr>
        <dsp:cNvPr id="0" name=""/>
        <dsp:cNvSpPr/>
      </dsp:nvSpPr>
      <dsp:spPr>
        <a:xfrm>
          <a:off x="3120524" y="455369"/>
          <a:ext cx="4274550" cy="4274550"/>
        </a:xfrm>
        <a:custGeom>
          <a:avLst/>
          <a:gdLst/>
          <a:ahLst/>
          <a:cxnLst/>
          <a:rect l="0" t="0" r="0" b="0"/>
          <a:pathLst>
            <a:path>
              <a:moveTo>
                <a:pt x="4241271" y="1761583"/>
              </a:moveTo>
              <a:arcTo wR="2137275" hR="2137275" stAng="20992555" swAng="121488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DD244F7-390D-4C51-9C76-936F2AAC3E43}">
      <dsp:nvSpPr>
        <dsp:cNvPr id="0" name=""/>
        <dsp:cNvSpPr/>
      </dsp:nvSpPr>
      <dsp:spPr>
        <a:xfrm>
          <a:off x="6410432" y="3207386"/>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Structuring the problem</a:t>
          </a:r>
          <a:endParaRPr lang="en-US" sz="1300" kern="1200" dirty="0"/>
        </a:p>
      </dsp:txBody>
      <dsp:txXfrm>
        <a:off x="6454747" y="3251701"/>
        <a:ext cx="1307973" cy="819162"/>
      </dsp:txXfrm>
    </dsp:sp>
    <dsp:sp modelId="{C5E98E19-711D-415B-9AB6-DF94F6FA4BDA}">
      <dsp:nvSpPr>
        <dsp:cNvPr id="0" name=""/>
        <dsp:cNvSpPr/>
      </dsp:nvSpPr>
      <dsp:spPr>
        <a:xfrm>
          <a:off x="3120524" y="455369"/>
          <a:ext cx="4274550" cy="4274550"/>
        </a:xfrm>
        <a:custGeom>
          <a:avLst/>
          <a:gdLst/>
          <a:ahLst/>
          <a:cxnLst/>
          <a:rect l="0" t="0" r="0" b="0"/>
          <a:pathLst>
            <a:path>
              <a:moveTo>
                <a:pt x="3497136" y="3786129"/>
              </a:moveTo>
              <a:arcTo wR="2137275" hR="2137275" stAng="3029192" swAng="92310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E273D18-3B52-4F14-AAD7-160E19C44696}">
      <dsp:nvSpPr>
        <dsp:cNvPr id="0" name=""/>
        <dsp:cNvSpPr/>
      </dsp:nvSpPr>
      <dsp:spPr>
        <a:xfrm>
          <a:off x="4559498" y="4276024"/>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Analyzing the problem</a:t>
          </a:r>
          <a:endParaRPr lang="en-US" sz="1300" kern="1200" dirty="0"/>
        </a:p>
      </dsp:txBody>
      <dsp:txXfrm>
        <a:off x="4603813" y="4320339"/>
        <a:ext cx="1307973" cy="819162"/>
      </dsp:txXfrm>
    </dsp:sp>
    <dsp:sp modelId="{71A34C9A-26EB-47B5-8A5F-CEB200EBE2CA}">
      <dsp:nvSpPr>
        <dsp:cNvPr id="0" name=""/>
        <dsp:cNvSpPr/>
      </dsp:nvSpPr>
      <dsp:spPr>
        <a:xfrm>
          <a:off x="3120524" y="455369"/>
          <a:ext cx="4274550" cy="4274550"/>
        </a:xfrm>
        <a:custGeom>
          <a:avLst/>
          <a:gdLst/>
          <a:ahLst/>
          <a:cxnLst/>
          <a:rect l="0" t="0" r="0" b="0"/>
          <a:pathLst>
            <a:path>
              <a:moveTo>
                <a:pt x="1263591" y="4087818"/>
              </a:moveTo>
              <a:arcTo wR="2137275" hR="2137275" stAng="6847708" swAng="92310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C3A5B19-0EC6-4A46-B39B-485204D9E21F}">
      <dsp:nvSpPr>
        <dsp:cNvPr id="0" name=""/>
        <dsp:cNvSpPr/>
      </dsp:nvSpPr>
      <dsp:spPr>
        <a:xfrm>
          <a:off x="2708563" y="3207386"/>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Implementing results and making a decision</a:t>
          </a:r>
          <a:endParaRPr lang="en-US" sz="1300" kern="1200" dirty="0"/>
        </a:p>
      </dsp:txBody>
      <dsp:txXfrm>
        <a:off x="2752878" y="3251701"/>
        <a:ext cx="1307973" cy="819162"/>
      </dsp:txXfrm>
    </dsp:sp>
    <dsp:sp modelId="{165F466A-5F28-4CEE-B19F-AFD10BE715AF}">
      <dsp:nvSpPr>
        <dsp:cNvPr id="0" name=""/>
        <dsp:cNvSpPr/>
      </dsp:nvSpPr>
      <dsp:spPr>
        <a:xfrm>
          <a:off x="3120524" y="455369"/>
          <a:ext cx="4274550" cy="4274550"/>
        </a:xfrm>
        <a:custGeom>
          <a:avLst/>
          <a:gdLst/>
          <a:ahLst/>
          <a:cxnLst/>
          <a:rect l="0" t="0" r="0" b="0"/>
          <a:pathLst>
            <a:path>
              <a:moveTo>
                <a:pt x="33278" y="2512966"/>
              </a:moveTo>
              <a:arcTo wR="2137275" hR="2137275" stAng="10192555" swAng="121488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BB09EE3-F5B3-42D0-9CEE-2F9961C17B98}">
      <dsp:nvSpPr>
        <dsp:cNvPr id="0" name=""/>
        <dsp:cNvSpPr/>
      </dsp:nvSpPr>
      <dsp:spPr>
        <a:xfrm>
          <a:off x="2708563" y="1070111"/>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Implementing the solution</a:t>
          </a:r>
          <a:endParaRPr lang="en-US" sz="1300" kern="1200" dirty="0"/>
        </a:p>
      </dsp:txBody>
      <dsp:txXfrm>
        <a:off x="2752878" y="1114426"/>
        <a:ext cx="1307973" cy="819162"/>
      </dsp:txXfrm>
    </dsp:sp>
    <dsp:sp modelId="{B114BB67-59FA-4F26-BDAB-58D4932B6CAE}">
      <dsp:nvSpPr>
        <dsp:cNvPr id="0" name=""/>
        <dsp:cNvSpPr/>
      </dsp:nvSpPr>
      <dsp:spPr>
        <a:xfrm>
          <a:off x="3120524" y="455369"/>
          <a:ext cx="4274550" cy="4274550"/>
        </a:xfrm>
        <a:custGeom>
          <a:avLst/>
          <a:gdLst/>
          <a:ahLst/>
          <a:cxnLst/>
          <a:rect l="0" t="0" r="0" b="0"/>
          <a:pathLst>
            <a:path>
              <a:moveTo>
                <a:pt x="777413" y="488420"/>
              </a:moveTo>
              <a:arcTo wR="2137275" hR="2137275" stAng="13829192" swAng="92310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AD947-6CD9-4031-B832-CEB8BEFA9B82}" type="datetimeFigureOut">
              <a:rPr lang="en-US" smtClean="0"/>
              <a:t>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11409-18F7-4CB7-8678-1E16F1B2D7A2}" type="slidenum">
              <a:rPr lang="en-US" smtClean="0"/>
              <a:t>‹#›</a:t>
            </a:fld>
            <a:endParaRPr lang="en-US"/>
          </a:p>
        </p:txBody>
      </p:sp>
    </p:spTree>
    <p:extLst>
      <p:ext uri="{BB962C8B-B14F-4D97-AF65-F5344CB8AC3E}">
        <p14:creationId xmlns:p14="http://schemas.microsoft.com/office/powerpoint/2010/main" val="143275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Variance in slope estimate</a:t>
            </a:r>
          </a:p>
          <a:p>
            <a:r>
              <a:rPr lang="en-US" dirty="0" smtClean="0"/>
              <a:t>http://ib.berkeley.edu/courses/ib162/Regress.htm</a:t>
            </a:r>
            <a:endParaRPr lang="en-US" dirty="0"/>
          </a:p>
        </p:txBody>
      </p:sp>
      <p:sp>
        <p:nvSpPr>
          <p:cNvPr id="4" name="Slide Number Placeholder 3"/>
          <p:cNvSpPr>
            <a:spLocks noGrp="1"/>
          </p:cNvSpPr>
          <p:nvPr>
            <p:ph type="sldNum" sz="quarter" idx="10"/>
          </p:nvPr>
        </p:nvSpPr>
        <p:spPr/>
        <p:txBody>
          <a:bodyPr/>
          <a:lstStyle/>
          <a:p>
            <a:fld id="{20711409-18F7-4CB7-8678-1E16F1B2D7A2}" type="slidenum">
              <a:rPr lang="en-US" smtClean="0"/>
              <a:t>2</a:t>
            </a:fld>
            <a:endParaRPr lang="en-US"/>
          </a:p>
        </p:txBody>
      </p:sp>
    </p:spTree>
    <p:extLst>
      <p:ext uri="{BB962C8B-B14F-4D97-AF65-F5344CB8AC3E}">
        <p14:creationId xmlns:p14="http://schemas.microsoft.com/office/powerpoint/2010/main" val="189264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711409-18F7-4CB7-8678-1E16F1B2D7A2}" type="slidenum">
              <a:rPr lang="en-US" smtClean="0"/>
              <a:t>4</a:t>
            </a:fld>
            <a:endParaRPr lang="en-US"/>
          </a:p>
        </p:txBody>
      </p:sp>
    </p:spTree>
    <p:extLst>
      <p:ext uri="{BB962C8B-B14F-4D97-AF65-F5344CB8AC3E}">
        <p14:creationId xmlns:p14="http://schemas.microsoft.com/office/powerpoint/2010/main" val="89998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https://www.mathsisfun.com/data/correlation.html</a:t>
            </a:r>
            <a:endParaRPr lang="en-US" dirty="0"/>
          </a:p>
        </p:txBody>
      </p:sp>
      <p:sp>
        <p:nvSpPr>
          <p:cNvPr id="4" name="Slide Number Placeholder 3"/>
          <p:cNvSpPr>
            <a:spLocks noGrp="1"/>
          </p:cNvSpPr>
          <p:nvPr>
            <p:ph type="sldNum" sz="quarter" idx="10"/>
          </p:nvPr>
        </p:nvSpPr>
        <p:spPr/>
        <p:txBody>
          <a:bodyPr/>
          <a:lstStyle/>
          <a:p>
            <a:fld id="{A96F7F1A-24BD-431F-9C4F-DFCAE265245C}" type="slidenum">
              <a:rPr lang="en-US" smtClean="0"/>
              <a:t>14</a:t>
            </a:fld>
            <a:endParaRPr lang="en-US"/>
          </a:p>
        </p:txBody>
      </p:sp>
    </p:spTree>
    <p:extLst>
      <p:ext uri="{BB962C8B-B14F-4D97-AF65-F5344CB8AC3E}">
        <p14:creationId xmlns:p14="http://schemas.microsoft.com/office/powerpoint/2010/main" val="2375841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https://www.mathsisfun.com/data/correlation.html</a:t>
            </a:r>
            <a:endParaRPr lang="en-US" dirty="0"/>
          </a:p>
        </p:txBody>
      </p:sp>
      <p:sp>
        <p:nvSpPr>
          <p:cNvPr id="4" name="Slide Number Placeholder 3"/>
          <p:cNvSpPr>
            <a:spLocks noGrp="1"/>
          </p:cNvSpPr>
          <p:nvPr>
            <p:ph type="sldNum" sz="quarter" idx="10"/>
          </p:nvPr>
        </p:nvSpPr>
        <p:spPr/>
        <p:txBody>
          <a:bodyPr/>
          <a:lstStyle/>
          <a:p>
            <a:fld id="{20711409-18F7-4CB7-8678-1E16F1B2D7A2}" type="slidenum">
              <a:rPr lang="en-US" smtClean="0"/>
              <a:t>15</a:t>
            </a:fld>
            <a:endParaRPr lang="en-US"/>
          </a:p>
        </p:txBody>
      </p:sp>
    </p:spTree>
    <p:extLst>
      <p:ext uri="{BB962C8B-B14F-4D97-AF65-F5344CB8AC3E}">
        <p14:creationId xmlns:p14="http://schemas.microsoft.com/office/powerpoint/2010/main" val="2293353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https://www.mathsisfun.com/geometry/slope.html</a:t>
            </a:r>
            <a:endParaRPr lang="en-US" dirty="0"/>
          </a:p>
        </p:txBody>
      </p:sp>
      <p:sp>
        <p:nvSpPr>
          <p:cNvPr id="4" name="Slide Number Placeholder 3"/>
          <p:cNvSpPr>
            <a:spLocks noGrp="1"/>
          </p:cNvSpPr>
          <p:nvPr>
            <p:ph type="sldNum" sz="quarter" idx="10"/>
          </p:nvPr>
        </p:nvSpPr>
        <p:spPr/>
        <p:txBody>
          <a:bodyPr/>
          <a:lstStyle/>
          <a:p>
            <a:fld id="{20711409-18F7-4CB7-8678-1E16F1B2D7A2}" type="slidenum">
              <a:rPr lang="en-US" smtClean="0"/>
              <a:t>22</a:t>
            </a:fld>
            <a:endParaRPr lang="en-US"/>
          </a:p>
        </p:txBody>
      </p:sp>
    </p:spTree>
    <p:extLst>
      <p:ext uri="{BB962C8B-B14F-4D97-AF65-F5344CB8AC3E}">
        <p14:creationId xmlns:p14="http://schemas.microsoft.com/office/powerpoint/2010/main" val="54946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https://www.quora.com/What-is-the-difference-between-slope-and-gradient</a:t>
            </a:r>
            <a:endParaRPr lang="en-US" dirty="0"/>
          </a:p>
        </p:txBody>
      </p:sp>
      <p:sp>
        <p:nvSpPr>
          <p:cNvPr id="4" name="Slide Number Placeholder 3"/>
          <p:cNvSpPr>
            <a:spLocks noGrp="1"/>
          </p:cNvSpPr>
          <p:nvPr>
            <p:ph type="sldNum" sz="quarter" idx="10"/>
          </p:nvPr>
        </p:nvSpPr>
        <p:spPr/>
        <p:txBody>
          <a:bodyPr/>
          <a:lstStyle/>
          <a:p>
            <a:fld id="{20711409-18F7-4CB7-8678-1E16F1B2D7A2}" type="slidenum">
              <a:rPr lang="en-US" smtClean="0"/>
              <a:t>24</a:t>
            </a:fld>
            <a:endParaRPr lang="en-US"/>
          </a:p>
        </p:txBody>
      </p:sp>
    </p:spTree>
    <p:extLst>
      <p:ext uri="{BB962C8B-B14F-4D97-AF65-F5344CB8AC3E}">
        <p14:creationId xmlns:p14="http://schemas.microsoft.com/office/powerpoint/2010/main" val="145129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https://nces.ed.gov/nceskids/help/user_guide/graph/variables.asp</a:t>
            </a:r>
            <a:endParaRPr lang="en-US"/>
          </a:p>
        </p:txBody>
      </p:sp>
      <p:sp>
        <p:nvSpPr>
          <p:cNvPr id="4" name="Slide Number Placeholder 3"/>
          <p:cNvSpPr>
            <a:spLocks noGrp="1"/>
          </p:cNvSpPr>
          <p:nvPr>
            <p:ph type="sldNum" sz="quarter" idx="10"/>
          </p:nvPr>
        </p:nvSpPr>
        <p:spPr/>
        <p:txBody>
          <a:bodyPr/>
          <a:lstStyle/>
          <a:p>
            <a:fld id="{20711409-18F7-4CB7-8678-1E16F1B2D7A2}" type="slidenum">
              <a:rPr lang="en-US" smtClean="0"/>
              <a:t>26</a:t>
            </a:fld>
            <a:endParaRPr lang="en-US"/>
          </a:p>
        </p:txBody>
      </p:sp>
    </p:spTree>
    <p:extLst>
      <p:ext uri="{BB962C8B-B14F-4D97-AF65-F5344CB8AC3E}">
        <p14:creationId xmlns:p14="http://schemas.microsoft.com/office/powerpoint/2010/main" val="204473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D8EEBF-8DAB-48B9-8DF1-3F89EA98351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164948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8EEBF-8DAB-48B9-8DF1-3F89EA98351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72832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8EEBF-8DAB-48B9-8DF1-3F89EA98351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291456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8EEBF-8DAB-48B9-8DF1-3F89EA98351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386594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8EEBF-8DAB-48B9-8DF1-3F89EA98351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179464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D8EEBF-8DAB-48B9-8DF1-3F89EA98351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302218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D8EEBF-8DAB-48B9-8DF1-3F89EA983511}" type="datetimeFigureOut">
              <a:rPr lang="en-US" smtClean="0"/>
              <a:t>5/4/2019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38208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D8EEBF-8DAB-48B9-8DF1-3F89EA983511}" type="datetimeFigureOut">
              <a:rPr lang="en-US" smtClean="0"/>
              <a:t>5/4/2019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9726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8EEBF-8DAB-48B9-8DF1-3F89EA983511}" type="datetimeFigureOut">
              <a:rPr lang="en-US" smtClean="0"/>
              <a:t>5/4/2019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363814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8EEBF-8DAB-48B9-8DF1-3F89EA98351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11427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8EEBF-8DAB-48B9-8DF1-3F89EA98351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BEC7A-DB35-46CD-A773-7A7DDBCD458E}" type="slidenum">
              <a:rPr lang="en-US" smtClean="0"/>
              <a:t>‹#›</a:t>
            </a:fld>
            <a:endParaRPr lang="en-US"/>
          </a:p>
        </p:txBody>
      </p:sp>
    </p:spTree>
    <p:extLst>
      <p:ext uri="{BB962C8B-B14F-4D97-AF65-F5344CB8AC3E}">
        <p14:creationId xmlns:p14="http://schemas.microsoft.com/office/powerpoint/2010/main" val="209903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8EEBF-8DAB-48B9-8DF1-3F89EA983511}" type="datetimeFigureOut">
              <a:rPr lang="en-US" smtClean="0"/>
              <a:t>5/4/2019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BEC7A-DB35-46CD-A773-7A7DDBCD458E}" type="slidenum">
              <a:rPr lang="en-US" smtClean="0"/>
              <a:t>‹#›</a:t>
            </a:fld>
            <a:endParaRPr lang="en-US"/>
          </a:p>
        </p:txBody>
      </p:sp>
    </p:spTree>
    <p:extLst>
      <p:ext uri="{BB962C8B-B14F-4D97-AF65-F5344CB8AC3E}">
        <p14:creationId xmlns:p14="http://schemas.microsoft.com/office/powerpoint/2010/main" val="424064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4944"/>
            <a:ext cx="9144000" cy="1498007"/>
          </a:xfrm>
        </p:spPr>
        <p:txBody>
          <a:bodyPr/>
          <a:lstStyle/>
          <a:p>
            <a:r>
              <a:rPr lang="en-US" dirty="0" smtClean="0"/>
              <a:t>Correlation and Covariance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9187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may be a non-linear association between two continuous variables, but computation of a correlation coefficient does not detect this. </a:t>
            </a:r>
          </a:p>
          <a:p>
            <a:endParaRPr lang="en-US" dirty="0"/>
          </a:p>
        </p:txBody>
      </p:sp>
      <p:pic>
        <p:nvPicPr>
          <p:cNvPr id="4" name="Picture 3"/>
          <p:cNvPicPr>
            <a:picLocks noChangeAspect="1"/>
          </p:cNvPicPr>
          <p:nvPr/>
        </p:nvPicPr>
        <p:blipFill>
          <a:blip r:embed="rId2"/>
          <a:stretch>
            <a:fillRect/>
          </a:stretch>
        </p:blipFill>
        <p:spPr>
          <a:xfrm>
            <a:off x="3378493" y="3222742"/>
            <a:ext cx="4456654" cy="2862452"/>
          </a:xfrm>
          <a:prstGeom prst="rect">
            <a:avLst/>
          </a:prstGeom>
        </p:spPr>
      </p:pic>
    </p:spTree>
    <p:extLst>
      <p:ext uri="{BB962C8B-B14F-4D97-AF65-F5344CB8AC3E}">
        <p14:creationId xmlns:p14="http://schemas.microsoft.com/office/powerpoint/2010/main" val="3806263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21328" y="2327564"/>
            <a:ext cx="9979489" cy="2738027"/>
          </a:xfrm>
          <a:prstGeom prst="rect">
            <a:avLst/>
          </a:prstGeom>
        </p:spPr>
      </p:pic>
    </p:spTree>
    <p:extLst>
      <p:ext uri="{BB962C8B-B14F-4D97-AF65-F5344CB8AC3E}">
        <p14:creationId xmlns:p14="http://schemas.microsoft.com/office/powerpoint/2010/main" val="4031690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5142347" y="1952661"/>
            <a:ext cx="3889454" cy="975266"/>
          </a:xfrm>
          <a:prstGeom prst="rect">
            <a:avLst/>
          </a:prstGeom>
        </p:spPr>
      </p:pic>
      <p:pic>
        <p:nvPicPr>
          <p:cNvPr id="4" name="Picture 3"/>
          <p:cNvPicPr>
            <a:picLocks noChangeAspect="1"/>
          </p:cNvPicPr>
          <p:nvPr/>
        </p:nvPicPr>
        <p:blipFill>
          <a:blip r:embed="rId3"/>
          <a:stretch>
            <a:fillRect/>
          </a:stretch>
        </p:blipFill>
        <p:spPr>
          <a:xfrm>
            <a:off x="1662688" y="1804675"/>
            <a:ext cx="3214111" cy="1362665"/>
          </a:xfrm>
          <a:prstGeom prst="rect">
            <a:avLst/>
          </a:prstGeom>
        </p:spPr>
      </p:pic>
      <p:pic>
        <p:nvPicPr>
          <p:cNvPr id="6" name="Picture 5"/>
          <p:cNvPicPr>
            <a:picLocks noChangeAspect="1"/>
          </p:cNvPicPr>
          <p:nvPr/>
        </p:nvPicPr>
        <p:blipFill>
          <a:blip r:embed="rId4"/>
          <a:stretch>
            <a:fillRect/>
          </a:stretch>
        </p:blipFill>
        <p:spPr>
          <a:xfrm>
            <a:off x="3112655" y="3429313"/>
            <a:ext cx="5320145" cy="854558"/>
          </a:xfrm>
          <a:prstGeom prst="rect">
            <a:avLst/>
          </a:prstGeom>
        </p:spPr>
      </p:pic>
      <p:pic>
        <p:nvPicPr>
          <p:cNvPr id="3" name="Picture 2"/>
          <p:cNvPicPr>
            <a:picLocks noChangeAspect="1"/>
          </p:cNvPicPr>
          <p:nvPr/>
        </p:nvPicPr>
        <p:blipFill>
          <a:blip r:embed="rId5"/>
          <a:stretch>
            <a:fillRect/>
          </a:stretch>
        </p:blipFill>
        <p:spPr>
          <a:xfrm>
            <a:off x="3350491" y="4785257"/>
            <a:ext cx="4191000" cy="1525558"/>
          </a:xfrm>
          <a:prstGeom prst="rect">
            <a:avLst/>
          </a:prstGeom>
        </p:spPr>
      </p:pic>
    </p:spTree>
    <p:extLst>
      <p:ext uri="{BB962C8B-B14F-4D97-AF65-F5344CB8AC3E}">
        <p14:creationId xmlns:p14="http://schemas.microsoft.com/office/powerpoint/2010/main" val="753599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06629328"/>
              </p:ext>
            </p:extLst>
          </p:nvPr>
        </p:nvGraphicFramePr>
        <p:xfrm>
          <a:off x="717451" y="3615395"/>
          <a:ext cx="4369191" cy="2659590"/>
        </p:xfrm>
        <a:graphic>
          <a:graphicData uri="http://schemas.openxmlformats.org/drawingml/2006/table">
            <a:tbl>
              <a:tblPr/>
              <a:tblGrid>
                <a:gridCol w="2376227">
                  <a:extLst>
                    <a:ext uri="{9D8B030D-6E8A-4147-A177-3AD203B41FA5}">
                      <a16:colId xmlns:a16="http://schemas.microsoft.com/office/drawing/2014/main" val="20000"/>
                    </a:ext>
                  </a:extLst>
                </a:gridCol>
                <a:gridCol w="1992964">
                  <a:extLst>
                    <a:ext uri="{9D8B030D-6E8A-4147-A177-3AD203B41FA5}">
                      <a16:colId xmlns:a16="http://schemas.microsoft.com/office/drawing/2014/main" val="20001"/>
                    </a:ext>
                  </a:extLst>
                </a:gridCol>
              </a:tblGrid>
              <a:tr h="443265">
                <a:tc>
                  <a:txBody>
                    <a:bodyPr/>
                    <a:lstStyle/>
                    <a:p>
                      <a:pPr algn="ctr" fontAlgn="b"/>
                      <a:r>
                        <a:rPr lang="en-US" sz="1600" b="1" i="0" u="none" strike="noStrike" dirty="0">
                          <a:solidFill>
                            <a:srgbClr val="000000"/>
                          </a:solidFill>
                          <a:effectLst/>
                          <a:latin typeface="Calibri" panose="020F0502020204030204" pitchFamily="34" charset="0"/>
                        </a:rPr>
                        <a:t>Kinder Joy Unit  Price(</a:t>
                      </a:r>
                      <a:r>
                        <a:rPr lang="en-US" sz="1600" b="1" i="0" u="none" strike="noStrike" dirty="0" err="1">
                          <a:solidFill>
                            <a:srgbClr val="000000"/>
                          </a:solidFill>
                          <a:effectLst/>
                          <a:latin typeface="Calibri" panose="020F0502020204030204" pitchFamily="34" charset="0"/>
                        </a:rPr>
                        <a:t>Rs</a:t>
                      </a:r>
                      <a:r>
                        <a:rPr lang="en-US" sz="1600" b="1"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1600" b="1" i="0" u="none" strike="noStrike">
                          <a:solidFill>
                            <a:srgbClr val="000000"/>
                          </a:solidFill>
                          <a:effectLst/>
                          <a:latin typeface="Calibri" panose="020F0502020204030204" pitchFamily="34" charset="0"/>
                        </a:rPr>
                        <a:t>Sales (Units)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0000"/>
                  </a:ext>
                </a:extLst>
              </a:tr>
              <a:tr h="443265">
                <a:tc>
                  <a:txBody>
                    <a:bodyPr/>
                    <a:lstStyle/>
                    <a:p>
                      <a:pPr algn="ctr" fontAlgn="b"/>
                      <a:r>
                        <a:rPr lang="en-US" sz="16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3265">
                <a:tc>
                  <a:txBody>
                    <a:bodyPr/>
                    <a:lstStyle/>
                    <a:p>
                      <a:pPr algn="ctr" fontAlgn="b"/>
                      <a:r>
                        <a:rPr lang="en-US" sz="1600" b="0"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180000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3265">
                <a:tc>
                  <a:txBody>
                    <a:bodyPr/>
                    <a:lstStyle/>
                    <a:p>
                      <a:pPr algn="ctr" fontAlgn="b"/>
                      <a:r>
                        <a:rPr lang="en-US" sz="16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3265">
                <a:tc>
                  <a:txBody>
                    <a:bodyPr/>
                    <a:lstStyle/>
                    <a:p>
                      <a:pPr algn="ctr" fontAlgn="b"/>
                      <a:r>
                        <a:rPr lang="en-US" sz="16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3265">
                <a:tc>
                  <a:txBody>
                    <a:bodyPr/>
                    <a:lstStyle/>
                    <a:p>
                      <a:pPr algn="ctr" fontAlgn="b"/>
                      <a:r>
                        <a:rPr lang="en-US" sz="1600" b="0" i="0" u="none" strike="noStrike" dirty="0">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3"/>
          <p:cNvSpPr txBox="1"/>
          <p:nvPr/>
        </p:nvSpPr>
        <p:spPr>
          <a:xfrm>
            <a:off x="717451" y="337625"/>
            <a:ext cx="3848298" cy="369332"/>
          </a:xfrm>
          <a:prstGeom prst="rect">
            <a:avLst/>
          </a:prstGeom>
          <a:noFill/>
        </p:spPr>
        <p:txBody>
          <a:bodyPr wrap="none" rtlCol="0">
            <a:spAutoFit/>
          </a:bodyPr>
          <a:lstStyle/>
          <a:p>
            <a:r>
              <a:rPr lang="en-US" dirty="0" smtClean="0"/>
              <a:t>Lets look at the same example again…..</a:t>
            </a:r>
            <a:endParaRPr lang="en-US" dirty="0"/>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682" y="1041010"/>
            <a:ext cx="2194561" cy="21945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231988" y="1589649"/>
            <a:ext cx="5570806" cy="646331"/>
          </a:xfrm>
          <a:prstGeom prst="rect">
            <a:avLst/>
          </a:prstGeom>
          <a:noFill/>
        </p:spPr>
        <p:txBody>
          <a:bodyPr wrap="square" rtlCol="0">
            <a:spAutoFit/>
          </a:bodyPr>
          <a:lstStyle/>
          <a:p>
            <a:r>
              <a:rPr lang="en-US" dirty="0" smtClean="0"/>
              <a:t>When we find the correlation, Its value is </a:t>
            </a:r>
            <a:r>
              <a:rPr lang="en-US" sz="3600" dirty="0" smtClean="0">
                <a:solidFill>
                  <a:srgbClr val="FF0000"/>
                </a:solidFill>
              </a:rPr>
              <a:t>-1</a:t>
            </a:r>
            <a:endParaRPr lang="en-US" dirty="0" smtClean="0">
              <a:solidFill>
                <a:srgbClr val="FF0000"/>
              </a:solidFill>
            </a:endParaRPr>
          </a:p>
        </p:txBody>
      </p:sp>
      <p:sp>
        <p:nvSpPr>
          <p:cNvPr id="7" name="Rounded Rectangular Callout 6"/>
          <p:cNvSpPr/>
          <p:nvPr/>
        </p:nvSpPr>
        <p:spPr>
          <a:xfrm>
            <a:off x="8088923" y="3235571"/>
            <a:ext cx="2377440" cy="1318374"/>
          </a:xfrm>
          <a:prstGeom prst="wedgeRoundRectCallout">
            <a:avLst>
              <a:gd name="adj1" fmla="val 61388"/>
              <a:gd name="adj2" fmla="val -121821"/>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What does this mean??? Is there a strong correlation??</a:t>
            </a:r>
            <a:endParaRPr lang="en-US" sz="2000" b="1" dirty="0">
              <a:solidFill>
                <a:schemeClr val="tx1"/>
              </a:solidFill>
            </a:endParaRPr>
          </a:p>
        </p:txBody>
      </p:sp>
      <p:sp>
        <p:nvSpPr>
          <p:cNvPr id="6" name="TextBox 5"/>
          <p:cNvSpPr txBox="1"/>
          <p:nvPr/>
        </p:nvSpPr>
        <p:spPr>
          <a:xfrm>
            <a:off x="5923696" y="5553536"/>
            <a:ext cx="6187389" cy="646331"/>
          </a:xfrm>
          <a:prstGeom prst="rect">
            <a:avLst/>
          </a:prstGeom>
          <a:noFill/>
        </p:spPr>
        <p:txBody>
          <a:bodyPr wrap="square" rtlCol="0">
            <a:spAutoFit/>
          </a:bodyPr>
          <a:lstStyle/>
          <a:p>
            <a:r>
              <a:rPr lang="en-US" dirty="0" smtClean="0"/>
              <a:t>The value Closer to 1 or -1 always  mean a strong correlation and the value close to 0 always mean a weak correlation</a:t>
            </a:r>
          </a:p>
        </p:txBody>
      </p:sp>
    </p:spTree>
    <p:extLst>
      <p:ext uri="{BB962C8B-B14F-4D97-AF65-F5344CB8AC3E}">
        <p14:creationId xmlns:p14="http://schemas.microsoft.com/office/powerpoint/2010/main" val="3896143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Correlation is </a:t>
            </a:r>
            <a:r>
              <a:rPr lang="en-US" b="1" dirty="0"/>
              <a:t>Positive</a:t>
            </a:r>
            <a:r>
              <a:rPr lang="en-US" dirty="0"/>
              <a:t> when the values </a:t>
            </a:r>
            <a:r>
              <a:rPr lang="en-US" b="1" dirty="0"/>
              <a:t>increase</a:t>
            </a:r>
            <a:r>
              <a:rPr lang="en-US" dirty="0"/>
              <a:t> together, and </a:t>
            </a:r>
          </a:p>
          <a:p>
            <a:r>
              <a:rPr lang="en-US" dirty="0"/>
              <a:t>Correlation is </a:t>
            </a:r>
            <a:r>
              <a:rPr lang="en-US" b="1" dirty="0"/>
              <a:t>Negative</a:t>
            </a:r>
            <a:r>
              <a:rPr lang="en-US" dirty="0"/>
              <a:t> when one value </a:t>
            </a:r>
            <a:r>
              <a:rPr lang="en-US" b="1" dirty="0"/>
              <a:t>decreases</a:t>
            </a:r>
            <a:r>
              <a:rPr lang="en-US" dirty="0"/>
              <a:t> as the other increases</a:t>
            </a:r>
          </a:p>
          <a:p>
            <a:endParaRPr lang="en-US" dirty="0"/>
          </a:p>
        </p:txBody>
      </p:sp>
      <p:pic>
        <p:nvPicPr>
          <p:cNvPr id="4" name="Picture 3"/>
          <p:cNvPicPr>
            <a:picLocks noChangeAspect="1"/>
          </p:cNvPicPr>
          <p:nvPr/>
        </p:nvPicPr>
        <p:blipFill>
          <a:blip r:embed="rId3"/>
          <a:stretch>
            <a:fillRect/>
          </a:stretch>
        </p:blipFill>
        <p:spPr>
          <a:xfrm>
            <a:off x="933903" y="3641076"/>
            <a:ext cx="7543800" cy="2103250"/>
          </a:xfrm>
          <a:prstGeom prst="rect">
            <a:avLst/>
          </a:prstGeom>
        </p:spPr>
      </p:pic>
    </p:spTree>
    <p:extLst>
      <p:ext uri="{BB962C8B-B14F-4D97-AF65-F5344CB8AC3E}">
        <p14:creationId xmlns:p14="http://schemas.microsoft.com/office/powerpoint/2010/main" val="361913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143000" y="1981200"/>
            <a:ext cx="6629400" cy="923330"/>
          </a:xfrm>
          <a:prstGeom prst="rect">
            <a:avLst/>
          </a:prstGeom>
        </p:spPr>
        <p:txBody>
          <a:bodyPr wrap="square">
            <a:spAutoFit/>
          </a:bodyPr>
          <a:lstStyle/>
          <a:p>
            <a:r>
              <a:rPr lang="en-US" dirty="0" err="1"/>
              <a:t>ggplot</a:t>
            </a:r>
            <a:r>
              <a:rPr lang="en-US" dirty="0"/>
              <a:t>(data=</a:t>
            </a:r>
            <a:r>
              <a:rPr lang="en-US" dirty="0" err="1"/>
              <a:t>mtcars</a:t>
            </a:r>
            <a:r>
              <a:rPr lang="en-US" dirty="0"/>
              <a:t>, </a:t>
            </a:r>
            <a:r>
              <a:rPr lang="en-US" dirty="0" err="1"/>
              <a:t>aes</a:t>
            </a:r>
            <a:r>
              <a:rPr lang="en-US" dirty="0"/>
              <a:t>(x=</a:t>
            </a:r>
            <a:r>
              <a:rPr lang="en-US" dirty="0" err="1"/>
              <a:t>disp</a:t>
            </a:r>
            <a:r>
              <a:rPr lang="en-US" dirty="0"/>
              <a:t>, y=mpg))+</a:t>
            </a:r>
            <a:r>
              <a:rPr lang="en-US" dirty="0" err="1"/>
              <a:t>geom_point</a:t>
            </a:r>
            <a:r>
              <a:rPr lang="en-US" dirty="0"/>
              <a:t>(size=2)</a:t>
            </a:r>
          </a:p>
          <a:p>
            <a:endParaRPr lang="en-US" dirty="0"/>
          </a:p>
          <a:p>
            <a:r>
              <a:rPr lang="en-US" dirty="0" err="1"/>
              <a:t>cor</a:t>
            </a:r>
            <a:r>
              <a:rPr lang="en-US" dirty="0"/>
              <a:t>(</a:t>
            </a:r>
            <a:r>
              <a:rPr lang="en-US" dirty="0" err="1"/>
              <a:t>mtcars$mpg</a:t>
            </a:r>
            <a:r>
              <a:rPr lang="en-US" dirty="0"/>
              <a:t>, </a:t>
            </a:r>
            <a:r>
              <a:rPr lang="en-US" dirty="0" err="1"/>
              <a:t>mtcars$disp</a:t>
            </a:r>
            <a:r>
              <a:rPr lang="en-US" dirty="0"/>
              <a:t>)</a:t>
            </a:r>
          </a:p>
        </p:txBody>
      </p:sp>
    </p:spTree>
    <p:extLst>
      <p:ext uri="{BB962C8B-B14F-4D97-AF65-F5344CB8AC3E}">
        <p14:creationId xmlns:p14="http://schemas.microsoft.com/office/powerpoint/2010/main" val="2230521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lstStyle/>
          <a:p>
            <a:r>
              <a:rPr lang="en-US" dirty="0" smtClean="0"/>
              <a:t>Correlation with own lag values</a:t>
            </a:r>
            <a:endParaRPr lang="en-US" dirty="0"/>
          </a:p>
        </p:txBody>
      </p:sp>
    </p:spTree>
    <p:extLst>
      <p:ext uri="{BB962C8B-B14F-4D97-AF65-F5344CB8AC3E}">
        <p14:creationId xmlns:p14="http://schemas.microsoft.com/office/powerpoint/2010/main" val="3772473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correlation</a:t>
            </a:r>
            <a:endParaRPr lang="en-US" dirty="0"/>
          </a:p>
        </p:txBody>
      </p:sp>
      <p:sp>
        <p:nvSpPr>
          <p:cNvPr id="3" name="Content Placeholder 2"/>
          <p:cNvSpPr>
            <a:spLocks noGrp="1"/>
          </p:cNvSpPr>
          <p:nvPr>
            <p:ph idx="1"/>
          </p:nvPr>
        </p:nvSpPr>
        <p:spPr/>
        <p:txBody>
          <a:bodyPr/>
          <a:lstStyle/>
          <a:p>
            <a:r>
              <a:rPr lang="en-US" dirty="0"/>
              <a:t>Partial correlation is a measure of the strength and direction of a linear relationship between two continuous variables whilst controlling for the effect of one or more other continuous variables (also </a:t>
            </a:r>
            <a:r>
              <a:rPr lang="en-US" dirty="0" smtClean="0"/>
              <a:t>known </a:t>
            </a:r>
            <a:r>
              <a:rPr lang="en-US" dirty="0"/>
              <a:t>as 'covariates' or 'control' </a:t>
            </a:r>
            <a:r>
              <a:rPr lang="en-US" dirty="0" smtClean="0"/>
              <a:t>variables).</a:t>
            </a:r>
          </a:p>
          <a:p>
            <a:endParaRPr lang="en-US" dirty="0" smtClean="0"/>
          </a:p>
          <a:p>
            <a:r>
              <a:rPr lang="en-US" dirty="0" err="1" smtClean="0"/>
              <a:t>pcor.test</a:t>
            </a:r>
            <a:r>
              <a:rPr lang="en-US" dirty="0" smtClean="0"/>
              <a:t>(x</a:t>
            </a:r>
            <a:r>
              <a:rPr lang="en-US" dirty="0"/>
              <a:t>, y, z)</a:t>
            </a:r>
          </a:p>
        </p:txBody>
      </p:sp>
      <p:pic>
        <p:nvPicPr>
          <p:cNvPr id="5" name="Picture 4"/>
          <p:cNvPicPr>
            <a:picLocks noChangeAspect="1"/>
          </p:cNvPicPr>
          <p:nvPr/>
        </p:nvPicPr>
        <p:blipFill>
          <a:blip r:embed="rId2"/>
          <a:stretch>
            <a:fillRect/>
          </a:stretch>
        </p:blipFill>
        <p:spPr>
          <a:xfrm>
            <a:off x="4265900" y="3918167"/>
            <a:ext cx="6499598" cy="1697542"/>
          </a:xfrm>
          <a:prstGeom prst="rect">
            <a:avLst/>
          </a:prstGeom>
        </p:spPr>
      </p:pic>
    </p:spTree>
    <p:extLst>
      <p:ext uri="{BB962C8B-B14F-4D97-AF65-F5344CB8AC3E}">
        <p14:creationId xmlns:p14="http://schemas.microsoft.com/office/powerpoint/2010/main" val="303724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9946" y="715230"/>
            <a:ext cx="9047031" cy="5486408"/>
          </a:xfrm>
          <a:prstGeom prst="rect">
            <a:avLst/>
          </a:prstGeom>
        </p:spPr>
      </p:pic>
    </p:spTree>
    <p:extLst>
      <p:ext uri="{BB962C8B-B14F-4D97-AF65-F5344CB8AC3E}">
        <p14:creationId xmlns:p14="http://schemas.microsoft.com/office/powerpoint/2010/main" val="3638640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Slope</a:t>
            </a:r>
            <a:endParaRPr lang="en-US" dirty="0"/>
          </a:p>
        </p:txBody>
      </p:sp>
      <p:sp>
        <p:nvSpPr>
          <p:cNvPr id="3" name="Content Placeholder 2"/>
          <p:cNvSpPr>
            <a:spLocks noGrp="1"/>
          </p:cNvSpPr>
          <p:nvPr>
            <p:ph idx="1"/>
          </p:nvPr>
        </p:nvSpPr>
        <p:spPr/>
        <p:txBody>
          <a:bodyPr/>
          <a:lstStyle/>
          <a:p>
            <a:r>
              <a:rPr lang="en-US" dirty="0" smtClean="0"/>
              <a:t>Slope </a:t>
            </a:r>
            <a:r>
              <a:rPr lang="en-US" dirty="0"/>
              <a:t>is the measure of the steepness of a </a:t>
            </a:r>
            <a:r>
              <a:rPr lang="en-US" dirty="0" smtClean="0"/>
              <a:t>line</a:t>
            </a:r>
          </a:p>
          <a:p>
            <a:r>
              <a:rPr lang="en-US" dirty="0" smtClean="0"/>
              <a:t>Slope how </a:t>
            </a:r>
            <a:r>
              <a:rPr lang="en-US" dirty="0"/>
              <a:t>much </a:t>
            </a:r>
            <a:r>
              <a:rPr lang="en-US" i="1" dirty="0"/>
              <a:t>y</a:t>
            </a:r>
            <a:r>
              <a:rPr lang="en-US" dirty="0"/>
              <a:t> increases as </a:t>
            </a:r>
            <a:r>
              <a:rPr lang="en-US" i="1" dirty="0"/>
              <a:t>x</a:t>
            </a:r>
            <a:r>
              <a:rPr lang="en-US" dirty="0"/>
              <a:t> increases. </a:t>
            </a:r>
          </a:p>
        </p:txBody>
      </p:sp>
      <p:pic>
        <p:nvPicPr>
          <p:cNvPr id="4" name="Picture 3"/>
          <p:cNvPicPr>
            <a:picLocks noChangeAspect="1"/>
          </p:cNvPicPr>
          <p:nvPr/>
        </p:nvPicPr>
        <p:blipFill>
          <a:blip r:embed="rId2"/>
          <a:stretch>
            <a:fillRect/>
          </a:stretch>
        </p:blipFill>
        <p:spPr>
          <a:xfrm>
            <a:off x="987644" y="3313990"/>
            <a:ext cx="9677292" cy="2997910"/>
          </a:xfrm>
          <a:prstGeom prst="rect">
            <a:avLst/>
          </a:prstGeom>
        </p:spPr>
      </p:pic>
    </p:spTree>
    <p:extLst>
      <p:ext uri="{BB962C8B-B14F-4D97-AF65-F5344CB8AC3E}">
        <p14:creationId xmlns:p14="http://schemas.microsoft.com/office/powerpoint/2010/main" val="2696870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US" dirty="0" smtClean="0"/>
              <a:t>Covariance</a:t>
            </a:r>
            <a:endParaRPr lang="en-US" dirty="0"/>
          </a:p>
        </p:txBody>
      </p:sp>
      <p:sp>
        <p:nvSpPr>
          <p:cNvPr id="3" name="Content Placeholder 2"/>
          <p:cNvSpPr>
            <a:spLocks noGrp="1"/>
          </p:cNvSpPr>
          <p:nvPr>
            <p:ph idx="1"/>
          </p:nvPr>
        </p:nvSpPr>
        <p:spPr>
          <a:xfrm>
            <a:off x="764309" y="1760728"/>
            <a:ext cx="10515600" cy="4356502"/>
          </a:xfrm>
        </p:spPr>
        <p:txBody>
          <a:bodyPr>
            <a:normAutofit/>
          </a:bodyPr>
          <a:lstStyle/>
          <a:p>
            <a:pPr marL="0" indent="0">
              <a:buNone/>
            </a:pPr>
            <a:r>
              <a:rPr lang="en-US" dirty="0"/>
              <a:t>Covariance is a measure of how much two random variables vary together. </a:t>
            </a:r>
            <a:endParaRPr lang="en-US" dirty="0" smtClean="0"/>
          </a:p>
          <a:p>
            <a:pPr marL="0" indent="0">
              <a:buNone/>
            </a:pPr>
            <a:endParaRPr lang="en-US" dirty="0" smtClean="0"/>
          </a:p>
          <a:p>
            <a:pPr marL="0" indent="0">
              <a:buNone/>
            </a:pPr>
            <a:r>
              <a:rPr lang="en-US" dirty="0" smtClean="0"/>
              <a:t>It’s </a:t>
            </a:r>
            <a:r>
              <a:rPr lang="en-US" dirty="0"/>
              <a:t>similar to variance, but where variance tells you how a </a:t>
            </a:r>
            <a:r>
              <a:rPr lang="en-US" i="1" dirty="0"/>
              <a:t>single </a:t>
            </a:r>
            <a:r>
              <a:rPr lang="en-US" dirty="0"/>
              <a:t>variable varies, </a:t>
            </a:r>
            <a:r>
              <a:rPr lang="en-US" b="1" dirty="0"/>
              <a:t>co</a:t>
            </a:r>
            <a:r>
              <a:rPr lang="en-US" dirty="0"/>
              <a:t> variance tells you how </a:t>
            </a:r>
            <a:r>
              <a:rPr lang="en-US" b="1" dirty="0"/>
              <a:t>two </a:t>
            </a:r>
            <a:r>
              <a:rPr lang="en-US" dirty="0"/>
              <a:t>variables vary together</a:t>
            </a:r>
            <a:r>
              <a:rPr lang="en-US" dirty="0" smtClean="0"/>
              <a:t>.</a:t>
            </a:r>
          </a:p>
          <a:p>
            <a:endParaRPr lang="en-US" dirty="0"/>
          </a:p>
        </p:txBody>
      </p:sp>
    </p:spTree>
    <p:extLst>
      <p:ext uri="{BB962C8B-B14F-4D97-AF65-F5344CB8AC3E}">
        <p14:creationId xmlns:p14="http://schemas.microsoft.com/office/powerpoint/2010/main" val="3595102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08516" y="1919288"/>
            <a:ext cx="6078284" cy="4016184"/>
          </a:xfrm>
          <a:prstGeom prst="rect">
            <a:avLst/>
          </a:prstGeom>
        </p:spPr>
      </p:pic>
    </p:spTree>
    <p:extLst>
      <p:ext uri="{BB962C8B-B14F-4D97-AF65-F5344CB8AC3E}">
        <p14:creationId xmlns:p14="http://schemas.microsoft.com/office/powerpoint/2010/main" val="1393850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0559" y="1603952"/>
            <a:ext cx="9563100" cy="3990975"/>
          </a:xfrm>
          <a:prstGeom prst="rect">
            <a:avLst/>
          </a:prstGeom>
        </p:spPr>
      </p:pic>
    </p:spTree>
    <p:extLst>
      <p:ext uri="{BB962C8B-B14F-4D97-AF65-F5344CB8AC3E}">
        <p14:creationId xmlns:p14="http://schemas.microsoft.com/office/powerpoint/2010/main" val="3081969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577024" y="1928432"/>
            <a:ext cx="10612048" cy="2342769"/>
          </a:xfrm>
          <a:prstGeom prst="rect">
            <a:avLst/>
          </a:prstGeom>
        </p:spPr>
      </p:pic>
    </p:spTree>
    <p:extLst>
      <p:ext uri="{BB962C8B-B14F-4D97-AF65-F5344CB8AC3E}">
        <p14:creationId xmlns:p14="http://schemas.microsoft.com/office/powerpoint/2010/main" val="3395669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Slope relationship with Correlation and Covariance</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3000946" y="2931413"/>
            <a:ext cx="2403158" cy="1720155"/>
          </a:xfrm>
          <a:prstGeom prst="rect">
            <a:avLst/>
          </a:prstGeom>
        </p:spPr>
      </p:pic>
      <p:pic>
        <p:nvPicPr>
          <p:cNvPr id="6" name="Picture 5"/>
          <p:cNvPicPr>
            <a:picLocks noChangeAspect="1"/>
          </p:cNvPicPr>
          <p:nvPr/>
        </p:nvPicPr>
        <p:blipFill>
          <a:blip r:embed="rId3"/>
          <a:stretch>
            <a:fillRect/>
          </a:stretch>
        </p:blipFill>
        <p:spPr>
          <a:xfrm>
            <a:off x="6040564" y="2742628"/>
            <a:ext cx="2792540" cy="2008669"/>
          </a:xfrm>
          <a:prstGeom prst="rect">
            <a:avLst/>
          </a:prstGeom>
        </p:spPr>
      </p:pic>
      <p:sp>
        <p:nvSpPr>
          <p:cNvPr id="7" name="TextBox 6"/>
          <p:cNvSpPr txBox="1"/>
          <p:nvPr/>
        </p:nvSpPr>
        <p:spPr>
          <a:xfrm>
            <a:off x="1133856" y="3423796"/>
            <a:ext cx="1728216" cy="646331"/>
          </a:xfrm>
          <a:prstGeom prst="rect">
            <a:avLst/>
          </a:prstGeom>
          <a:noFill/>
        </p:spPr>
        <p:txBody>
          <a:bodyPr wrap="square" rtlCol="0">
            <a:spAutoFit/>
          </a:bodyPr>
          <a:lstStyle/>
          <a:p>
            <a:r>
              <a:rPr lang="en-US" sz="3600" dirty="0" smtClean="0"/>
              <a:t>Slope</a:t>
            </a:r>
            <a:endParaRPr lang="en-US" sz="3600" dirty="0"/>
          </a:p>
        </p:txBody>
      </p:sp>
    </p:spTree>
    <p:extLst>
      <p:ext uri="{BB962C8B-B14F-4D97-AF65-F5344CB8AC3E}">
        <p14:creationId xmlns:p14="http://schemas.microsoft.com/office/powerpoint/2010/main" val="2818223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a:t>
            </a:r>
            <a:endParaRPr lang="en-US" dirty="0"/>
          </a:p>
        </p:txBody>
      </p:sp>
      <p:sp>
        <p:nvSpPr>
          <p:cNvPr id="3" name="Content Placeholder 2"/>
          <p:cNvSpPr>
            <a:spLocks noGrp="1"/>
          </p:cNvSpPr>
          <p:nvPr>
            <p:ph idx="1"/>
          </p:nvPr>
        </p:nvSpPr>
        <p:spPr/>
        <p:txBody>
          <a:bodyPr/>
          <a:lstStyle/>
          <a:p>
            <a:r>
              <a:rPr lang="en-US" dirty="0"/>
              <a:t>The gradient is like the slope, except here, the function whose rate of change we wish to study depends on more than one variable, i.e. </a:t>
            </a:r>
            <a:r>
              <a:rPr lang="en-US" b="1" i="1" dirty="0"/>
              <a:t>f = f(</a:t>
            </a:r>
            <a:r>
              <a:rPr lang="en-US" b="1" i="1" dirty="0" err="1"/>
              <a:t>x,y</a:t>
            </a:r>
            <a:r>
              <a:rPr lang="en-US" b="1" i="1" dirty="0"/>
              <a:t>) </a:t>
            </a:r>
            <a:r>
              <a:rPr lang="en-US" dirty="0"/>
              <a:t>. In other words </a:t>
            </a:r>
            <a:r>
              <a:rPr lang="en-US" b="1" i="1" dirty="0"/>
              <a:t>f </a:t>
            </a:r>
            <a:r>
              <a:rPr lang="en-US" dirty="0"/>
              <a:t>is multidimensional.</a:t>
            </a:r>
          </a:p>
        </p:txBody>
      </p:sp>
    </p:spTree>
    <p:extLst>
      <p:ext uri="{BB962C8B-B14F-4D97-AF65-F5344CB8AC3E}">
        <p14:creationId xmlns:p14="http://schemas.microsoft.com/office/powerpoint/2010/main" val="3552435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Elasticity</a:t>
            </a:r>
            <a:endParaRPr lang="en-US" dirty="0"/>
          </a:p>
        </p:txBody>
      </p:sp>
      <p:pic>
        <p:nvPicPr>
          <p:cNvPr id="4" name="Picture 3"/>
          <p:cNvPicPr>
            <a:picLocks noChangeAspect="1"/>
          </p:cNvPicPr>
          <p:nvPr/>
        </p:nvPicPr>
        <p:blipFill>
          <a:blip r:embed="rId2"/>
          <a:stretch>
            <a:fillRect/>
          </a:stretch>
        </p:blipFill>
        <p:spPr>
          <a:xfrm>
            <a:off x="1810327" y="3207109"/>
            <a:ext cx="8074891" cy="2883382"/>
          </a:xfrm>
          <a:prstGeom prst="rect">
            <a:avLst/>
          </a:prstGeom>
        </p:spPr>
      </p:pic>
      <p:sp>
        <p:nvSpPr>
          <p:cNvPr id="5" name="Rectangle 4"/>
          <p:cNvSpPr/>
          <p:nvPr/>
        </p:nvSpPr>
        <p:spPr>
          <a:xfrm>
            <a:off x="572653" y="1690688"/>
            <a:ext cx="11231419" cy="1569660"/>
          </a:xfrm>
          <a:prstGeom prst="rect">
            <a:avLst/>
          </a:prstGeom>
        </p:spPr>
        <p:txBody>
          <a:bodyPr wrap="square">
            <a:spAutoFit/>
          </a:bodyPr>
          <a:lstStyle/>
          <a:p>
            <a:r>
              <a:rPr lang="en-US" sz="2400" dirty="0"/>
              <a:t>Elasticity is a measure of a variable's sensitivity to a change in another variable. </a:t>
            </a:r>
            <a:endParaRPr lang="en-US" sz="2400" dirty="0" smtClean="0"/>
          </a:p>
          <a:p>
            <a:r>
              <a:rPr lang="en-US" sz="2400" dirty="0" smtClean="0"/>
              <a:t>In </a:t>
            </a:r>
            <a:r>
              <a:rPr lang="en-US" sz="2400" dirty="0"/>
              <a:t>business and economics, elasticity refers the degree to which individuals, consumers or producers change their demand or the amount supplied in response to price or income changes.</a:t>
            </a:r>
          </a:p>
        </p:txBody>
      </p:sp>
    </p:spTree>
    <p:extLst>
      <p:ext uri="{BB962C8B-B14F-4D97-AF65-F5344CB8AC3E}">
        <p14:creationId xmlns:p14="http://schemas.microsoft.com/office/powerpoint/2010/main" val="1720734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Independent/Input/predictor </a:t>
            </a:r>
            <a:r>
              <a:rPr lang="en-US" dirty="0"/>
              <a:t>variable</a:t>
            </a:r>
          </a:p>
        </p:txBody>
      </p:sp>
      <p:sp>
        <p:nvSpPr>
          <p:cNvPr id="3" name="Content Placeholder 2"/>
          <p:cNvSpPr>
            <a:spLocks noGrp="1"/>
          </p:cNvSpPr>
          <p:nvPr>
            <p:ph idx="1"/>
          </p:nvPr>
        </p:nvSpPr>
        <p:spPr/>
        <p:txBody>
          <a:bodyPr/>
          <a:lstStyle/>
          <a:p>
            <a:r>
              <a:rPr lang="en-US" dirty="0"/>
              <a:t>An independent variable is exactly what it sounds like. </a:t>
            </a:r>
            <a:endParaRPr lang="en-US" dirty="0" smtClean="0"/>
          </a:p>
          <a:p>
            <a:r>
              <a:rPr lang="en-US" dirty="0" smtClean="0"/>
              <a:t>It </a:t>
            </a:r>
            <a:r>
              <a:rPr lang="en-US" dirty="0"/>
              <a:t>is a variable that stands alone and isn't changed by the other variables you are trying to measure. </a:t>
            </a:r>
            <a:endParaRPr lang="en-US" dirty="0" smtClean="0"/>
          </a:p>
          <a:p>
            <a:r>
              <a:rPr lang="en-US" dirty="0" smtClean="0"/>
              <a:t>For </a:t>
            </a:r>
            <a:r>
              <a:rPr lang="en-US" dirty="0"/>
              <a:t>example, someone's age might be an independent variable. Other factors (such as what they eat, how much they go to school, how much television they watch) aren't going to change a person's age</a:t>
            </a:r>
            <a:r>
              <a:rPr lang="en-US" dirty="0" smtClean="0"/>
              <a:t>.</a:t>
            </a:r>
          </a:p>
          <a:p>
            <a:r>
              <a:rPr lang="en-US" dirty="0" smtClean="0"/>
              <a:t> </a:t>
            </a:r>
            <a:r>
              <a:rPr lang="en-US" dirty="0"/>
              <a:t>In fact, when you are looking for some kind of relationship between variables you are trying to see if the independent variable causes some kind of change in the other variables, or dependent variables. </a:t>
            </a:r>
          </a:p>
        </p:txBody>
      </p:sp>
    </p:spTree>
    <p:extLst>
      <p:ext uri="{BB962C8B-B14F-4D97-AF65-F5344CB8AC3E}">
        <p14:creationId xmlns:p14="http://schemas.microsoft.com/office/powerpoint/2010/main" val="906707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Dependent/Output/response variable</a:t>
            </a:r>
            <a:endParaRPr lang="en-US" dirty="0"/>
          </a:p>
        </p:txBody>
      </p:sp>
      <p:sp>
        <p:nvSpPr>
          <p:cNvPr id="3" name="Content Placeholder 2"/>
          <p:cNvSpPr>
            <a:spLocks noGrp="1"/>
          </p:cNvSpPr>
          <p:nvPr>
            <p:ph idx="1"/>
          </p:nvPr>
        </p:nvSpPr>
        <p:spPr/>
        <p:txBody>
          <a:bodyPr/>
          <a:lstStyle/>
          <a:p>
            <a:r>
              <a:rPr lang="en-US" dirty="0" smtClean="0"/>
              <a:t>Just like an independent variable, a dependent variable is exactly what it sounds like. </a:t>
            </a:r>
          </a:p>
          <a:p>
            <a:r>
              <a:rPr lang="en-US" dirty="0" smtClean="0"/>
              <a:t>It </a:t>
            </a:r>
            <a:r>
              <a:rPr lang="en-US" dirty="0"/>
              <a:t>is </a:t>
            </a:r>
            <a:r>
              <a:rPr lang="en-US" dirty="0" smtClean="0"/>
              <a:t>something </a:t>
            </a:r>
            <a:r>
              <a:rPr lang="en-US" dirty="0"/>
              <a:t>that depends on other factors</a:t>
            </a:r>
            <a:r>
              <a:rPr lang="en-US" dirty="0" smtClean="0"/>
              <a:t>.</a:t>
            </a:r>
          </a:p>
          <a:p>
            <a:r>
              <a:rPr lang="en-US" dirty="0" smtClean="0"/>
              <a:t>For </a:t>
            </a:r>
            <a:r>
              <a:rPr lang="en-US" dirty="0"/>
              <a:t>example, a test score could be a dependent variable because it could change depending on several factors such as how much you studied, how much sleep you got the night before you took the test, or even how hungry you were when you took it. </a:t>
            </a:r>
            <a:endParaRPr lang="en-US" dirty="0" smtClean="0"/>
          </a:p>
          <a:p>
            <a:r>
              <a:rPr lang="en-US" dirty="0" smtClean="0"/>
              <a:t>Usually </a:t>
            </a:r>
            <a:r>
              <a:rPr lang="en-US" dirty="0"/>
              <a:t>when you are looking for a relationship between two things you are trying to find out what makes the dependent variable change the way it does. </a:t>
            </a:r>
          </a:p>
        </p:txBody>
      </p:sp>
    </p:spTree>
    <p:extLst>
      <p:ext uri="{BB962C8B-B14F-4D97-AF65-F5344CB8AC3E}">
        <p14:creationId xmlns:p14="http://schemas.microsoft.com/office/powerpoint/2010/main" val="13069514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is independent/dependent ?</a:t>
            </a:r>
            <a:endParaRPr lang="en-US" dirty="0"/>
          </a:p>
        </p:txBody>
      </p:sp>
      <p:sp>
        <p:nvSpPr>
          <p:cNvPr id="3" name="Content Placeholder 2"/>
          <p:cNvSpPr>
            <a:spLocks noGrp="1"/>
          </p:cNvSpPr>
          <p:nvPr>
            <p:ph idx="1"/>
          </p:nvPr>
        </p:nvSpPr>
        <p:spPr/>
        <p:txBody>
          <a:bodyPr/>
          <a:lstStyle/>
          <a:p>
            <a:r>
              <a:rPr lang="en-US" dirty="0"/>
              <a:t>No of </a:t>
            </a:r>
            <a:r>
              <a:rPr lang="en-US" dirty="0" err="1"/>
              <a:t>hrs</a:t>
            </a:r>
            <a:r>
              <a:rPr lang="en-US" dirty="0"/>
              <a:t> AC is switched on and electricity bill</a:t>
            </a:r>
          </a:p>
          <a:p>
            <a:r>
              <a:rPr lang="en-US" dirty="0"/>
              <a:t>For every mile you run, you burn 100 calories.</a:t>
            </a:r>
          </a:p>
          <a:p>
            <a:r>
              <a:rPr lang="en-US" dirty="0" smtClean="0"/>
              <a:t>Sales and Price</a:t>
            </a:r>
          </a:p>
          <a:p>
            <a:r>
              <a:rPr lang="en-US" dirty="0" smtClean="0"/>
              <a:t>Ice-cream Sales and Temperature</a:t>
            </a:r>
          </a:p>
          <a:p>
            <a:r>
              <a:rPr lang="en-US" dirty="0" smtClean="0"/>
              <a:t>Prediction of default based on credit history, amount of loan</a:t>
            </a:r>
          </a:p>
          <a:p>
            <a:r>
              <a:rPr lang="en-US" dirty="0" smtClean="0"/>
              <a:t>Movie popularity vs ticket price</a:t>
            </a:r>
          </a:p>
          <a:p>
            <a:r>
              <a:rPr lang="en-US" dirty="0" smtClean="0"/>
              <a:t>House/PG price based on location, amenities</a:t>
            </a:r>
            <a:endParaRPr lang="en-US" dirty="0"/>
          </a:p>
        </p:txBody>
      </p:sp>
    </p:spTree>
    <p:extLst>
      <p:ext uri="{BB962C8B-B14F-4D97-AF65-F5344CB8AC3E}">
        <p14:creationId xmlns:p14="http://schemas.microsoft.com/office/powerpoint/2010/main" val="3470379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a:normAutofit fontScale="92500" lnSpcReduction="10000"/>
          </a:bodyPr>
          <a:lstStyle/>
          <a:p>
            <a:r>
              <a:rPr lang="en-US" dirty="0"/>
              <a:t>Supervised statistical learning involves building a statistical model for predicting, or estimating, an </a:t>
            </a:r>
            <a:r>
              <a:rPr lang="en-US" i="1" dirty="0"/>
              <a:t>output </a:t>
            </a:r>
            <a:r>
              <a:rPr lang="en-US" dirty="0"/>
              <a:t>based on one or more </a:t>
            </a:r>
            <a:r>
              <a:rPr lang="en-US" i="1" dirty="0"/>
              <a:t>inputs</a:t>
            </a:r>
            <a:r>
              <a:rPr lang="en-US" dirty="0"/>
              <a:t>.</a:t>
            </a:r>
          </a:p>
          <a:p>
            <a:pPr marL="0" indent="0">
              <a:buNone/>
            </a:pPr>
            <a:endParaRPr lang="en-US" dirty="0"/>
          </a:p>
          <a:p>
            <a:r>
              <a:rPr lang="en-US" dirty="0"/>
              <a:t>To understand the association between an employee’s age and education, as well as the calendar year, on his wage. </a:t>
            </a:r>
          </a:p>
          <a:p>
            <a:r>
              <a:rPr lang="en-US" dirty="0">
                <a:solidFill>
                  <a:schemeClr val="accent2"/>
                </a:solidFill>
              </a:rPr>
              <a:t>The Wage data involves predicting a </a:t>
            </a:r>
            <a:r>
              <a:rPr lang="en-US" i="1" dirty="0">
                <a:solidFill>
                  <a:schemeClr val="accent2"/>
                </a:solidFill>
              </a:rPr>
              <a:t>continuous </a:t>
            </a:r>
            <a:r>
              <a:rPr lang="en-US" dirty="0">
                <a:solidFill>
                  <a:schemeClr val="accent2"/>
                </a:solidFill>
              </a:rPr>
              <a:t>or </a:t>
            </a:r>
            <a:r>
              <a:rPr lang="en-US" i="1" dirty="0">
                <a:solidFill>
                  <a:schemeClr val="accent2"/>
                </a:solidFill>
              </a:rPr>
              <a:t>quantitative </a:t>
            </a:r>
            <a:r>
              <a:rPr lang="en-US" dirty="0">
                <a:solidFill>
                  <a:schemeClr val="accent2"/>
                </a:solidFill>
              </a:rPr>
              <a:t>output value. This is often referred to as a </a:t>
            </a:r>
            <a:r>
              <a:rPr lang="en-US" i="1" dirty="0">
                <a:solidFill>
                  <a:schemeClr val="accent2"/>
                </a:solidFill>
              </a:rPr>
              <a:t>regression </a:t>
            </a:r>
            <a:r>
              <a:rPr lang="en-US" dirty="0">
                <a:solidFill>
                  <a:schemeClr val="accent2"/>
                </a:solidFill>
              </a:rPr>
              <a:t>problem.</a:t>
            </a:r>
          </a:p>
          <a:p>
            <a:r>
              <a:rPr lang="en-US" dirty="0"/>
              <a:t>However, in certain cases we may instead wish to predict a non-numerical value—that is, a </a:t>
            </a:r>
            <a:r>
              <a:rPr lang="en-US" i="1" dirty="0"/>
              <a:t>categorical. </a:t>
            </a:r>
          </a:p>
          <a:p>
            <a:r>
              <a:rPr lang="en-US" dirty="0">
                <a:solidFill>
                  <a:schemeClr val="accent2"/>
                </a:solidFill>
              </a:rPr>
              <a:t>Predicting whether a given day’s stock market performance will fall into the Up bucket or the Down bucket. This is known as a </a:t>
            </a:r>
            <a:r>
              <a:rPr lang="en-US" i="1" dirty="0">
                <a:solidFill>
                  <a:schemeClr val="accent2"/>
                </a:solidFill>
              </a:rPr>
              <a:t>classification </a:t>
            </a:r>
            <a:r>
              <a:rPr lang="en-US" dirty="0">
                <a:solidFill>
                  <a:schemeClr val="accent2"/>
                </a:solidFill>
              </a:rPr>
              <a:t>problem.</a:t>
            </a:r>
          </a:p>
          <a:p>
            <a:endParaRPr lang="en-US" dirty="0"/>
          </a:p>
        </p:txBody>
      </p:sp>
    </p:spTree>
    <p:extLst>
      <p:ext uri="{BB962C8B-B14F-4D97-AF65-F5344CB8AC3E}">
        <p14:creationId xmlns:p14="http://schemas.microsoft.com/office/powerpoint/2010/main" val="1725728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17418" y="1797916"/>
            <a:ext cx="10515600" cy="4351338"/>
          </a:xfrm>
        </p:spPr>
        <p:txBody>
          <a:bodyPr>
            <a:normAutofit/>
          </a:bodyPr>
          <a:lstStyle/>
          <a:p>
            <a:r>
              <a:rPr lang="en-US" dirty="0"/>
              <a:t>Covariance can take any value between -∞ to +∞</a:t>
            </a:r>
          </a:p>
          <a:p>
            <a:r>
              <a:rPr lang="en-US" dirty="0"/>
              <a:t>The negative value is an indicator of negative relationship whereas a positive value represents the positive relationship.</a:t>
            </a:r>
          </a:p>
          <a:p>
            <a:r>
              <a:rPr lang="en-US" dirty="0" smtClean="0"/>
              <a:t>Zero value </a:t>
            </a:r>
            <a:r>
              <a:rPr lang="en-US" dirty="0"/>
              <a:t>indicates no relationship</a:t>
            </a:r>
            <a:r>
              <a:rPr lang="en-US" dirty="0" smtClean="0"/>
              <a:t>. Happens when </a:t>
            </a:r>
            <a:r>
              <a:rPr lang="en-US" dirty="0"/>
              <a:t>all the observations of the either variable are </a:t>
            </a:r>
            <a:r>
              <a:rPr lang="en-US" dirty="0" smtClean="0"/>
              <a:t>same.</a:t>
            </a:r>
            <a:endParaRPr lang="en-US" dirty="0"/>
          </a:p>
          <a:p>
            <a:r>
              <a:rPr lang="en-US" dirty="0"/>
              <a:t>It ascertains the linear relationship between variables. </a:t>
            </a:r>
          </a:p>
          <a:p>
            <a:endParaRPr lang="en-US" dirty="0"/>
          </a:p>
        </p:txBody>
      </p:sp>
    </p:spTree>
    <p:extLst>
      <p:ext uri="{BB962C8B-B14F-4D97-AF65-F5344CB8AC3E}">
        <p14:creationId xmlns:p14="http://schemas.microsoft.com/office/powerpoint/2010/main" val="478305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Regression Versus Classification Problems</a:t>
            </a:r>
          </a:p>
        </p:txBody>
      </p:sp>
      <p:sp>
        <p:nvSpPr>
          <p:cNvPr id="3" name="Content Placeholder 2"/>
          <p:cNvSpPr>
            <a:spLocks noGrp="1"/>
          </p:cNvSpPr>
          <p:nvPr>
            <p:ph idx="1"/>
          </p:nvPr>
        </p:nvSpPr>
        <p:spPr/>
        <p:txBody>
          <a:bodyPr>
            <a:normAutofit fontScale="92500" lnSpcReduction="20000"/>
          </a:bodyPr>
          <a:lstStyle/>
          <a:p>
            <a:r>
              <a:rPr lang="en-US" dirty="0"/>
              <a:t>Variables can be characterized as either </a:t>
            </a:r>
            <a:r>
              <a:rPr lang="en-US" i="1" dirty="0"/>
              <a:t>quantitative </a:t>
            </a:r>
            <a:r>
              <a:rPr lang="en-US" dirty="0"/>
              <a:t>or </a:t>
            </a:r>
            <a:r>
              <a:rPr lang="en-US" i="1" dirty="0" smtClean="0"/>
              <a:t>qualitative/categorical . </a:t>
            </a:r>
          </a:p>
          <a:p>
            <a:r>
              <a:rPr lang="en-US" dirty="0" smtClean="0"/>
              <a:t>Quantitative </a:t>
            </a:r>
            <a:r>
              <a:rPr lang="en-US" dirty="0"/>
              <a:t>variables take on numerical </a:t>
            </a:r>
            <a:r>
              <a:rPr lang="en-US" dirty="0" smtClean="0"/>
              <a:t>values. </a:t>
            </a:r>
          </a:p>
          <a:p>
            <a:pPr marL="274320" lvl="1" indent="0">
              <a:buNone/>
            </a:pPr>
            <a:r>
              <a:rPr lang="en-US" dirty="0"/>
              <a:t>– </a:t>
            </a:r>
            <a:r>
              <a:rPr lang="en-US" dirty="0" smtClean="0"/>
              <a:t> a </a:t>
            </a:r>
            <a:r>
              <a:rPr lang="en-US" dirty="0"/>
              <a:t>person’s age, height, or income, the value of a house</a:t>
            </a:r>
            <a:r>
              <a:rPr lang="en-US" dirty="0" smtClean="0"/>
              <a:t>, and </a:t>
            </a:r>
            <a:r>
              <a:rPr lang="en-US" dirty="0"/>
              <a:t>the price of a stock. </a:t>
            </a:r>
            <a:endParaRPr lang="en-US" dirty="0" smtClean="0"/>
          </a:p>
          <a:p>
            <a:endParaRPr lang="en-US" dirty="0" smtClean="0"/>
          </a:p>
          <a:p>
            <a:r>
              <a:rPr lang="en-US" dirty="0" smtClean="0"/>
              <a:t>In </a:t>
            </a:r>
            <a:r>
              <a:rPr lang="en-US" dirty="0"/>
              <a:t>contrast, qualitative variables take on </a:t>
            </a:r>
            <a:r>
              <a:rPr lang="en-US" dirty="0" smtClean="0"/>
              <a:t>values in </a:t>
            </a:r>
            <a:r>
              <a:rPr lang="en-US" dirty="0"/>
              <a:t>one of </a:t>
            </a:r>
            <a:r>
              <a:rPr lang="en-US" i="1" dirty="0"/>
              <a:t>K </a:t>
            </a:r>
            <a:r>
              <a:rPr lang="en-US" dirty="0"/>
              <a:t>different </a:t>
            </a:r>
            <a:r>
              <a:rPr lang="en-US" i="1" dirty="0"/>
              <a:t>classes</a:t>
            </a:r>
            <a:r>
              <a:rPr lang="en-US" dirty="0"/>
              <a:t>, or categories. </a:t>
            </a:r>
            <a:endParaRPr lang="en-US" dirty="0" smtClean="0"/>
          </a:p>
          <a:p>
            <a:pPr marL="274320" lvl="1" indent="0">
              <a:buNone/>
            </a:pPr>
            <a:r>
              <a:rPr lang="en-US" dirty="0"/>
              <a:t>– </a:t>
            </a:r>
            <a:r>
              <a:rPr lang="en-US" dirty="0" smtClean="0"/>
              <a:t> a </a:t>
            </a:r>
            <a:r>
              <a:rPr lang="en-US" dirty="0"/>
              <a:t>person’s gender (male or female), the brand of </a:t>
            </a:r>
            <a:r>
              <a:rPr lang="en-US" dirty="0" smtClean="0"/>
              <a:t>product purchased </a:t>
            </a:r>
            <a:r>
              <a:rPr lang="en-US" dirty="0"/>
              <a:t>(brand A, B, or C), whether a person defaults on a </a:t>
            </a:r>
            <a:r>
              <a:rPr lang="en-US" dirty="0" smtClean="0"/>
              <a:t>debt (</a:t>
            </a:r>
            <a:r>
              <a:rPr lang="en-US" dirty="0"/>
              <a:t>yes or </a:t>
            </a:r>
            <a:r>
              <a:rPr lang="en-US" dirty="0" smtClean="0"/>
              <a:t>no)</a:t>
            </a:r>
          </a:p>
          <a:p>
            <a:r>
              <a:rPr lang="en-US" dirty="0" smtClean="0"/>
              <a:t>Problems with </a:t>
            </a:r>
            <a:r>
              <a:rPr lang="en-US" dirty="0"/>
              <a:t>a quantitative response </a:t>
            </a:r>
            <a:r>
              <a:rPr lang="en-US" dirty="0" smtClean="0"/>
              <a:t>are usually </a:t>
            </a:r>
            <a:r>
              <a:rPr lang="en-US" i="1" dirty="0" smtClean="0"/>
              <a:t>regression </a:t>
            </a:r>
            <a:r>
              <a:rPr lang="en-US" dirty="0" smtClean="0"/>
              <a:t>problems</a:t>
            </a:r>
          </a:p>
          <a:p>
            <a:r>
              <a:rPr lang="en-US" dirty="0" smtClean="0"/>
              <a:t>Problem involving </a:t>
            </a:r>
            <a:r>
              <a:rPr lang="en-US" dirty="0"/>
              <a:t>a qualitative response are often referred to as </a:t>
            </a:r>
            <a:r>
              <a:rPr lang="en-US" i="1" dirty="0"/>
              <a:t>classification </a:t>
            </a:r>
            <a:r>
              <a:rPr lang="en-US" dirty="0"/>
              <a:t>problems</a:t>
            </a:r>
            <a:r>
              <a:rPr lang="en-US" dirty="0" smtClean="0"/>
              <a:t>. </a:t>
            </a:r>
            <a:endParaRPr lang="en-US" dirty="0"/>
          </a:p>
        </p:txBody>
      </p:sp>
    </p:spTree>
    <p:extLst>
      <p:ext uri="{BB962C8B-B14F-4D97-AF65-F5344CB8AC3E}">
        <p14:creationId xmlns:p14="http://schemas.microsoft.com/office/powerpoint/2010/main" val="16096773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normAutofit fontScale="92500" lnSpcReduction="10000"/>
          </a:bodyPr>
          <a:lstStyle/>
          <a:p>
            <a:r>
              <a:rPr lang="en-US" dirty="0"/>
              <a:t>With unsupervised statistical learning, there are inputs but no supervising output; nevertheless we can learn relationships and structure from such data.</a:t>
            </a:r>
          </a:p>
          <a:p>
            <a:r>
              <a:rPr lang="en-US" dirty="0"/>
              <a:t>We only observe input variables, with no corresponding output. </a:t>
            </a:r>
          </a:p>
          <a:p>
            <a:r>
              <a:rPr lang="en-US" dirty="0"/>
              <a:t>For example, in a marketing setting, we might have demographic information for a number of customers. </a:t>
            </a:r>
            <a:endParaRPr lang="en-US" dirty="0" smtClean="0"/>
          </a:p>
          <a:p>
            <a:r>
              <a:rPr lang="en-US" dirty="0" smtClean="0">
                <a:solidFill>
                  <a:schemeClr val="accent2"/>
                </a:solidFill>
              </a:rPr>
              <a:t>We </a:t>
            </a:r>
            <a:r>
              <a:rPr lang="en-US" dirty="0">
                <a:solidFill>
                  <a:schemeClr val="accent2"/>
                </a:solidFill>
              </a:rPr>
              <a:t>may wish to understand which types of customers are similar to each other by grouping individuals according to their observed characteristics. This is known as a </a:t>
            </a:r>
            <a:r>
              <a:rPr lang="en-US" i="1" dirty="0">
                <a:solidFill>
                  <a:schemeClr val="accent2"/>
                </a:solidFill>
              </a:rPr>
              <a:t>clustering </a:t>
            </a:r>
            <a:r>
              <a:rPr lang="en-US" dirty="0">
                <a:solidFill>
                  <a:schemeClr val="accent2"/>
                </a:solidFill>
              </a:rPr>
              <a:t>problem. </a:t>
            </a:r>
          </a:p>
          <a:p>
            <a:r>
              <a:rPr lang="en-US" dirty="0"/>
              <a:t>Unlike in the previous examples, here we are not trying to predict an output variable.</a:t>
            </a:r>
          </a:p>
          <a:p>
            <a:endParaRPr lang="en-US" dirty="0"/>
          </a:p>
        </p:txBody>
      </p:sp>
    </p:spTree>
    <p:extLst>
      <p:ext uri="{BB962C8B-B14F-4D97-AF65-F5344CB8AC3E}">
        <p14:creationId xmlns:p14="http://schemas.microsoft.com/office/powerpoint/2010/main" val="23990981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in Analytics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00087" y="1690688"/>
            <a:ext cx="10791825" cy="4895850"/>
          </a:xfrm>
          <a:prstGeom prst="rect">
            <a:avLst/>
          </a:prstGeom>
        </p:spPr>
      </p:pic>
    </p:spTree>
    <p:extLst>
      <p:ext uri="{BB962C8B-B14F-4D97-AF65-F5344CB8AC3E}">
        <p14:creationId xmlns:p14="http://schemas.microsoft.com/office/powerpoint/2010/main" val="2946915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8"/>
            <a:ext cx="10515600" cy="575033"/>
          </a:xfrm>
        </p:spPr>
        <p:txBody>
          <a:bodyPr>
            <a:normAutofit fontScale="90000"/>
          </a:bodyPr>
          <a:lstStyle/>
          <a:p>
            <a:r>
              <a:rPr lang="en-US" dirty="0" smtClean="0"/>
              <a:t>Cost </a:t>
            </a:r>
            <a:r>
              <a:rPr lang="en-US" dirty="0"/>
              <a:t>Function</a:t>
            </a:r>
          </a:p>
        </p:txBody>
      </p:sp>
      <p:sp>
        <p:nvSpPr>
          <p:cNvPr id="3" name="Content Placeholder 2"/>
          <p:cNvSpPr>
            <a:spLocks noGrp="1"/>
          </p:cNvSpPr>
          <p:nvPr>
            <p:ph idx="1"/>
          </p:nvPr>
        </p:nvSpPr>
        <p:spPr>
          <a:xfrm>
            <a:off x="838200" y="940158"/>
            <a:ext cx="10515600" cy="5525036"/>
          </a:xfrm>
        </p:spPr>
        <p:txBody>
          <a:bodyPr>
            <a:normAutofit fontScale="77500" lnSpcReduction="20000"/>
          </a:bodyPr>
          <a:lstStyle/>
          <a:p>
            <a:pPr marL="0" indent="0">
              <a:buNone/>
            </a:pPr>
            <a:r>
              <a:rPr lang="en-US" dirty="0" smtClean="0"/>
              <a:t>It is used to predict O/P at different levels of I/P</a:t>
            </a:r>
          </a:p>
          <a:p>
            <a:pPr marL="0" indent="0">
              <a:buNone/>
            </a:pPr>
            <a:endParaRPr lang="en-US" dirty="0" smtClean="0"/>
          </a:p>
          <a:p>
            <a:pPr marL="0" indent="0">
              <a:buNone/>
            </a:pPr>
            <a:r>
              <a:rPr lang="en-US" dirty="0" err="1" smtClean="0"/>
              <a:t>Eg</a:t>
            </a:r>
            <a:r>
              <a:rPr lang="en-US" dirty="0" smtClean="0"/>
              <a:t> 1:</a:t>
            </a:r>
            <a:endParaRPr lang="en-US" dirty="0"/>
          </a:p>
          <a:p>
            <a:pPr marL="0" indent="0">
              <a:buNone/>
            </a:pPr>
            <a:r>
              <a:rPr lang="en-US" dirty="0" smtClean="0"/>
              <a:t>A sunglass manufacturer is planning production of new varieties of sunglasses. For the first year, the fixed costs for setting up a new production line is 1.25 Lakhs. Variable cost for producing each piece of sunglasses are </a:t>
            </a:r>
            <a:r>
              <a:rPr lang="en-US" dirty="0" err="1" smtClean="0"/>
              <a:t>Rs</a:t>
            </a:r>
            <a:r>
              <a:rPr lang="en-US" dirty="0" smtClean="0"/>
              <a:t> 35. They plan to sell each @ 160 </a:t>
            </a:r>
            <a:r>
              <a:rPr lang="en-US" dirty="0" err="1" smtClean="0"/>
              <a:t>Rs</a:t>
            </a:r>
            <a:r>
              <a:rPr lang="en-US" dirty="0" smtClean="0"/>
              <a:t>.</a:t>
            </a:r>
          </a:p>
          <a:p>
            <a:pPr marL="0" indent="0">
              <a:buNone/>
            </a:pPr>
            <a:endParaRPr lang="en-US" dirty="0"/>
          </a:p>
          <a:p>
            <a:pPr marL="971550" lvl="1" indent="-514350">
              <a:buFont typeface="+mj-lt"/>
              <a:buAutoNum type="alphaUcPeriod"/>
            </a:pPr>
            <a:r>
              <a:rPr lang="en-US" dirty="0" smtClean="0"/>
              <a:t>Find the profit if 1100 pcs are sold</a:t>
            </a:r>
          </a:p>
          <a:p>
            <a:pPr marL="971550" lvl="1" indent="-514350">
              <a:buFont typeface="+mj-lt"/>
              <a:buAutoNum type="alphaUcPeriod"/>
            </a:pPr>
            <a:r>
              <a:rPr lang="en-US" dirty="0" smtClean="0"/>
              <a:t>Find the break even point</a:t>
            </a:r>
          </a:p>
          <a:p>
            <a:pPr marL="0" indent="0">
              <a:buNone/>
            </a:pPr>
            <a:endParaRPr lang="en-US" dirty="0"/>
          </a:p>
          <a:p>
            <a:pPr marL="0" indent="0">
              <a:buNone/>
            </a:pPr>
            <a:r>
              <a:rPr lang="en-US" dirty="0" err="1" smtClean="0"/>
              <a:t>Eg</a:t>
            </a:r>
            <a:r>
              <a:rPr lang="en-US" dirty="0"/>
              <a:t> 2</a:t>
            </a:r>
            <a:r>
              <a:rPr lang="en-US" dirty="0" smtClean="0"/>
              <a:t>:</a:t>
            </a:r>
          </a:p>
          <a:p>
            <a:pPr marL="0" indent="0">
              <a:buNone/>
            </a:pPr>
            <a:r>
              <a:rPr lang="en-US" dirty="0"/>
              <a:t>The management of </a:t>
            </a:r>
            <a:r>
              <a:rPr lang="en-US" dirty="0" err="1"/>
              <a:t>Duralex</a:t>
            </a:r>
            <a:r>
              <a:rPr lang="en-US" dirty="0"/>
              <a:t> Companies, a manufacturer of toys, has asked for a new cost study to improve next year’s budget forecasts. They pay rent of $300 a month and they pay an average of $30 a month for electricity. Each toy requires $5 in plastic and $2 in cloth</a:t>
            </a:r>
            <a:r>
              <a:rPr lang="en-US" dirty="0" smtClean="0"/>
              <a:t>.</a:t>
            </a:r>
          </a:p>
          <a:p>
            <a:pPr marL="0" indent="0">
              <a:buNone/>
            </a:pPr>
            <a:endParaRPr lang="en-US" dirty="0"/>
          </a:p>
          <a:p>
            <a:pPr marL="971550" lvl="1" indent="-514350">
              <a:buFont typeface="+mj-lt"/>
              <a:buAutoNum type="alphaUcPeriod"/>
            </a:pPr>
            <a:r>
              <a:rPr lang="en-US" dirty="0" smtClean="0"/>
              <a:t>How </a:t>
            </a:r>
            <a:r>
              <a:rPr lang="en-US" dirty="0"/>
              <a:t>much will it cost them to manufacture 1200 toys </a:t>
            </a:r>
            <a:r>
              <a:rPr lang="en-US" dirty="0" smtClean="0"/>
              <a:t>annually?</a:t>
            </a:r>
          </a:p>
          <a:p>
            <a:pPr marL="971550" lvl="1" indent="-514350">
              <a:buFont typeface="+mj-lt"/>
              <a:buAutoNum type="alphaUcPeriod"/>
            </a:pPr>
            <a:r>
              <a:rPr lang="en-US" dirty="0" smtClean="0"/>
              <a:t>How </a:t>
            </a:r>
            <a:r>
              <a:rPr lang="en-US" dirty="0"/>
              <a:t>much will it cost them to manufacture 1500 toys </a:t>
            </a:r>
            <a:r>
              <a:rPr lang="en-US" dirty="0" smtClean="0"/>
              <a:t>	annually</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3863840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523517"/>
          </a:xfrm>
        </p:spPr>
        <p:txBody>
          <a:bodyPr>
            <a:normAutofit fontScale="90000"/>
          </a:bodyPr>
          <a:lstStyle/>
          <a:p>
            <a:r>
              <a:rPr lang="en-US" dirty="0" smtClean="0"/>
              <a:t>Problem Solving with Analytics</a:t>
            </a:r>
            <a:endParaRPr lang="en-US" dirty="0"/>
          </a:p>
        </p:txBody>
      </p:sp>
      <p:graphicFrame>
        <p:nvGraphicFramePr>
          <p:cNvPr id="7" name="Content Placeholder 6"/>
          <p:cNvGraphicFramePr>
            <a:graphicFrameLocks noGrp="1"/>
          </p:cNvGraphicFramePr>
          <p:nvPr>
            <p:ph idx="1"/>
            <p:extLst/>
          </p:nvPr>
        </p:nvGraphicFramePr>
        <p:xfrm>
          <a:off x="838200" y="991673"/>
          <a:ext cx="10515600" cy="5185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282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7723" y="1469826"/>
            <a:ext cx="5505805" cy="4267618"/>
          </a:xfrm>
          <a:prstGeom prst="rect">
            <a:avLst/>
          </a:prstGeom>
        </p:spPr>
      </p:pic>
      <p:pic>
        <p:nvPicPr>
          <p:cNvPr id="1026" name="Picture 2" descr="https://cdncontribute.geeksforgeeks.org/wp-content/uploads/Cov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528" y="1558090"/>
            <a:ext cx="5859350" cy="324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307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38414" y="1774209"/>
            <a:ext cx="10315052" cy="3701826"/>
          </a:xfrm>
          <a:prstGeom prst="rect">
            <a:avLst/>
          </a:prstGeom>
        </p:spPr>
      </p:pic>
      <p:sp>
        <p:nvSpPr>
          <p:cNvPr id="7" name="TextBox 6"/>
          <p:cNvSpPr txBox="1"/>
          <p:nvPr/>
        </p:nvSpPr>
        <p:spPr>
          <a:xfrm>
            <a:off x="941696" y="545910"/>
            <a:ext cx="1769715" cy="646331"/>
          </a:xfrm>
          <a:prstGeom prst="rect">
            <a:avLst/>
          </a:prstGeom>
          <a:noFill/>
        </p:spPr>
        <p:txBody>
          <a:bodyPr wrap="none" rtlCol="0">
            <a:spAutoFit/>
          </a:bodyPr>
          <a:lstStyle/>
          <a:p>
            <a:r>
              <a:rPr lang="en-US" sz="3600" dirty="0" smtClean="0"/>
              <a:t>Example</a:t>
            </a:r>
            <a:endParaRPr lang="en-US" dirty="0"/>
          </a:p>
        </p:txBody>
      </p:sp>
    </p:spTree>
    <p:extLst>
      <p:ext uri="{BB962C8B-B14F-4D97-AF65-F5344CB8AC3E}">
        <p14:creationId xmlns:p14="http://schemas.microsoft.com/office/powerpoint/2010/main" val="44026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0708" y="591679"/>
            <a:ext cx="8478341" cy="5764685"/>
          </a:xfrm>
          <a:prstGeom prst="rect">
            <a:avLst/>
          </a:prstGeom>
        </p:spPr>
      </p:pic>
      <p:sp>
        <p:nvSpPr>
          <p:cNvPr id="8" name="Rounded Rectangular Callout 7"/>
          <p:cNvSpPr/>
          <p:nvPr/>
        </p:nvSpPr>
        <p:spPr>
          <a:xfrm>
            <a:off x="9622302" y="3840479"/>
            <a:ext cx="2377440" cy="1318374"/>
          </a:xfrm>
          <a:prstGeom prst="wedgeRoundRectCallout">
            <a:avLst>
              <a:gd name="adj1" fmla="val -45121"/>
              <a:gd name="adj2" fmla="val 69181"/>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What does this mean??? Is the covariance less???</a:t>
            </a:r>
            <a:endParaRPr lang="en-US" sz="2000" b="1" dirty="0">
              <a:solidFill>
                <a:schemeClr val="tx1"/>
              </a:solidFill>
            </a:endParaRPr>
          </a:p>
        </p:txBody>
      </p:sp>
    </p:spTree>
    <p:extLst>
      <p:ext uri="{BB962C8B-B14F-4D97-AF65-F5344CB8AC3E}">
        <p14:creationId xmlns:p14="http://schemas.microsoft.com/office/powerpoint/2010/main" val="879121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06629328"/>
              </p:ext>
            </p:extLst>
          </p:nvPr>
        </p:nvGraphicFramePr>
        <p:xfrm>
          <a:off x="717451" y="3615395"/>
          <a:ext cx="4369191" cy="2659590"/>
        </p:xfrm>
        <a:graphic>
          <a:graphicData uri="http://schemas.openxmlformats.org/drawingml/2006/table">
            <a:tbl>
              <a:tblPr/>
              <a:tblGrid>
                <a:gridCol w="2376227">
                  <a:extLst>
                    <a:ext uri="{9D8B030D-6E8A-4147-A177-3AD203B41FA5}">
                      <a16:colId xmlns:a16="http://schemas.microsoft.com/office/drawing/2014/main" val="20000"/>
                    </a:ext>
                  </a:extLst>
                </a:gridCol>
                <a:gridCol w="1992964">
                  <a:extLst>
                    <a:ext uri="{9D8B030D-6E8A-4147-A177-3AD203B41FA5}">
                      <a16:colId xmlns:a16="http://schemas.microsoft.com/office/drawing/2014/main" val="20001"/>
                    </a:ext>
                  </a:extLst>
                </a:gridCol>
              </a:tblGrid>
              <a:tr h="443265">
                <a:tc>
                  <a:txBody>
                    <a:bodyPr/>
                    <a:lstStyle/>
                    <a:p>
                      <a:pPr algn="ctr" fontAlgn="b"/>
                      <a:r>
                        <a:rPr lang="en-US" sz="1600" b="1" i="0" u="none" strike="noStrike" dirty="0">
                          <a:solidFill>
                            <a:srgbClr val="000000"/>
                          </a:solidFill>
                          <a:effectLst/>
                          <a:latin typeface="Calibri" panose="020F0502020204030204" pitchFamily="34" charset="0"/>
                        </a:rPr>
                        <a:t>Kinder Joy Unit  Price(</a:t>
                      </a:r>
                      <a:r>
                        <a:rPr lang="en-US" sz="1600" b="1" i="0" u="none" strike="noStrike" dirty="0" err="1">
                          <a:solidFill>
                            <a:srgbClr val="000000"/>
                          </a:solidFill>
                          <a:effectLst/>
                          <a:latin typeface="Calibri" panose="020F0502020204030204" pitchFamily="34" charset="0"/>
                        </a:rPr>
                        <a:t>Rs</a:t>
                      </a:r>
                      <a:r>
                        <a:rPr lang="en-US" sz="1600" b="1"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1600" b="1" i="0" u="none" strike="noStrike">
                          <a:solidFill>
                            <a:srgbClr val="000000"/>
                          </a:solidFill>
                          <a:effectLst/>
                          <a:latin typeface="Calibri" panose="020F0502020204030204" pitchFamily="34" charset="0"/>
                        </a:rPr>
                        <a:t>Sales (Units)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0000"/>
                  </a:ext>
                </a:extLst>
              </a:tr>
              <a:tr h="443265">
                <a:tc>
                  <a:txBody>
                    <a:bodyPr/>
                    <a:lstStyle/>
                    <a:p>
                      <a:pPr algn="ctr" fontAlgn="b"/>
                      <a:r>
                        <a:rPr lang="en-US" sz="16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3265">
                <a:tc>
                  <a:txBody>
                    <a:bodyPr/>
                    <a:lstStyle/>
                    <a:p>
                      <a:pPr algn="ctr" fontAlgn="b"/>
                      <a:r>
                        <a:rPr lang="en-US" sz="1600" b="0"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180000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3265">
                <a:tc>
                  <a:txBody>
                    <a:bodyPr/>
                    <a:lstStyle/>
                    <a:p>
                      <a:pPr algn="ctr" fontAlgn="b"/>
                      <a:r>
                        <a:rPr lang="en-US" sz="16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3265">
                <a:tc>
                  <a:txBody>
                    <a:bodyPr/>
                    <a:lstStyle/>
                    <a:p>
                      <a:pPr algn="ctr" fontAlgn="b"/>
                      <a:r>
                        <a:rPr lang="en-US" sz="16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3265">
                <a:tc>
                  <a:txBody>
                    <a:bodyPr/>
                    <a:lstStyle/>
                    <a:p>
                      <a:pPr algn="ctr" fontAlgn="b"/>
                      <a:r>
                        <a:rPr lang="en-US" sz="1600" b="0" i="0" u="none" strike="noStrike" dirty="0">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3"/>
          <p:cNvSpPr txBox="1"/>
          <p:nvPr/>
        </p:nvSpPr>
        <p:spPr>
          <a:xfrm>
            <a:off x="717451" y="337625"/>
            <a:ext cx="2937792" cy="369332"/>
          </a:xfrm>
          <a:prstGeom prst="rect">
            <a:avLst/>
          </a:prstGeom>
          <a:noFill/>
        </p:spPr>
        <p:txBody>
          <a:bodyPr wrap="none" rtlCol="0">
            <a:spAutoFit/>
          </a:bodyPr>
          <a:lstStyle/>
          <a:p>
            <a:r>
              <a:rPr lang="en-US" dirty="0" smtClean="0"/>
              <a:t>Lets look another example…..</a:t>
            </a:r>
            <a:endParaRPr lang="en-US" dirty="0"/>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682" y="1041010"/>
            <a:ext cx="2194561" cy="21945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231988" y="1589649"/>
            <a:ext cx="5570806" cy="646331"/>
          </a:xfrm>
          <a:prstGeom prst="rect">
            <a:avLst/>
          </a:prstGeom>
          <a:noFill/>
        </p:spPr>
        <p:txBody>
          <a:bodyPr wrap="square" rtlCol="0">
            <a:spAutoFit/>
          </a:bodyPr>
          <a:lstStyle/>
          <a:p>
            <a:r>
              <a:rPr lang="en-US" dirty="0" smtClean="0"/>
              <a:t>When we find the covariance, Its value is </a:t>
            </a:r>
            <a:r>
              <a:rPr lang="en-US" sz="3600" dirty="0" smtClean="0">
                <a:solidFill>
                  <a:srgbClr val="FF0000"/>
                </a:solidFill>
              </a:rPr>
              <a:t>-125000</a:t>
            </a:r>
            <a:endParaRPr lang="en-US" dirty="0" smtClean="0">
              <a:solidFill>
                <a:srgbClr val="FF0000"/>
              </a:solidFill>
            </a:endParaRPr>
          </a:p>
        </p:txBody>
      </p:sp>
      <p:sp>
        <p:nvSpPr>
          <p:cNvPr id="7" name="Rounded Rectangular Callout 6"/>
          <p:cNvSpPr/>
          <p:nvPr/>
        </p:nvSpPr>
        <p:spPr>
          <a:xfrm>
            <a:off x="8088923" y="3235571"/>
            <a:ext cx="2377440" cy="1318374"/>
          </a:xfrm>
          <a:prstGeom prst="wedgeRoundRectCallout">
            <a:avLst>
              <a:gd name="adj1" fmla="val 61388"/>
              <a:gd name="adj2" fmla="val -121821"/>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What does this mean??? Is the covariance More???</a:t>
            </a:r>
            <a:endParaRPr lang="en-US" sz="2000" b="1" dirty="0">
              <a:solidFill>
                <a:schemeClr val="tx1"/>
              </a:solidFill>
            </a:endParaRPr>
          </a:p>
        </p:txBody>
      </p:sp>
      <p:sp>
        <p:nvSpPr>
          <p:cNvPr id="6" name="TextBox 5"/>
          <p:cNvSpPr txBox="1"/>
          <p:nvPr/>
        </p:nvSpPr>
        <p:spPr>
          <a:xfrm>
            <a:off x="6004611" y="5508130"/>
            <a:ext cx="5628785" cy="646331"/>
          </a:xfrm>
          <a:prstGeom prst="rect">
            <a:avLst/>
          </a:prstGeom>
          <a:noFill/>
        </p:spPr>
        <p:txBody>
          <a:bodyPr wrap="none" rtlCol="0">
            <a:spAutoFit/>
          </a:bodyPr>
          <a:lstStyle/>
          <a:p>
            <a:r>
              <a:rPr lang="en-US" dirty="0" smtClean="0"/>
              <a:t>We should always look at just the sign for covariance. The </a:t>
            </a:r>
          </a:p>
          <a:p>
            <a:r>
              <a:rPr lang="en-US" dirty="0" smtClean="0"/>
              <a:t>Magnitude is always meaningful </a:t>
            </a:r>
            <a:endParaRPr lang="en-US" dirty="0"/>
          </a:p>
        </p:txBody>
      </p:sp>
    </p:spTree>
    <p:extLst>
      <p:ext uri="{BB962C8B-B14F-4D97-AF65-F5344CB8AC3E}">
        <p14:creationId xmlns:p14="http://schemas.microsoft.com/office/powerpoint/2010/main" val="3768365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Analysis</a:t>
            </a:r>
            <a:endParaRPr lang="en-US" dirty="0"/>
          </a:p>
        </p:txBody>
      </p:sp>
      <p:sp>
        <p:nvSpPr>
          <p:cNvPr id="3" name="Content Placeholder 2"/>
          <p:cNvSpPr>
            <a:spLocks noGrp="1"/>
          </p:cNvSpPr>
          <p:nvPr>
            <p:ph idx="1"/>
          </p:nvPr>
        </p:nvSpPr>
        <p:spPr/>
        <p:txBody>
          <a:bodyPr>
            <a:normAutofit/>
          </a:bodyPr>
          <a:lstStyle/>
          <a:p>
            <a:r>
              <a:rPr lang="en-US" sz="2400" dirty="0" smtClean="0"/>
              <a:t>Degree of Relationship/Association </a:t>
            </a:r>
            <a:r>
              <a:rPr lang="en-US" sz="2400" dirty="0"/>
              <a:t>b/w continuous variable</a:t>
            </a:r>
          </a:p>
          <a:p>
            <a:r>
              <a:rPr lang="en-US" sz="2400" dirty="0" smtClean="0"/>
              <a:t>Determines </a:t>
            </a:r>
            <a:r>
              <a:rPr lang="en-US" sz="2400" dirty="0"/>
              <a:t>the degree to which two or more random variables move in tandem. </a:t>
            </a:r>
          </a:p>
          <a:p>
            <a:r>
              <a:rPr lang="en-US" sz="2400" dirty="0" smtClean="0"/>
              <a:t>A </a:t>
            </a:r>
            <a:r>
              <a:rPr lang="en-US" sz="2400" dirty="0"/>
              <a:t>correlation is assumed to be </a:t>
            </a:r>
            <a:r>
              <a:rPr lang="en-US" sz="2400" b="1" dirty="0"/>
              <a:t>linear </a:t>
            </a:r>
            <a:r>
              <a:rPr lang="en-US" sz="2400" dirty="0"/>
              <a:t>(following a line</a:t>
            </a:r>
            <a:r>
              <a:rPr lang="en-US" sz="2400" dirty="0" smtClean="0"/>
              <a:t>)</a:t>
            </a:r>
          </a:p>
          <a:p>
            <a:r>
              <a:rPr lang="en-US" sz="2400" dirty="0"/>
              <a:t>The value of correlation lies between -1 to +1, wherein values close to +1 represents strong positive correlation and values close to -1 is an indicator of strong negative correlation. </a:t>
            </a:r>
          </a:p>
          <a:p>
            <a:endParaRPr lang="en-US" sz="2400" dirty="0"/>
          </a:p>
          <a:p>
            <a:r>
              <a:rPr lang="en-US" sz="2400" dirty="0" smtClean="0"/>
              <a:t>Correlation does not mean causation</a:t>
            </a:r>
            <a:endParaRPr lang="en-US" sz="2400" dirty="0"/>
          </a:p>
        </p:txBody>
      </p:sp>
    </p:spTree>
    <p:extLst>
      <p:ext uri="{BB962C8B-B14F-4D97-AF65-F5344CB8AC3E}">
        <p14:creationId xmlns:p14="http://schemas.microsoft.com/office/powerpoint/2010/main" val="3597453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358" y="1825625"/>
            <a:ext cx="11480192" cy="2669286"/>
          </a:xfrm>
          <a:prstGeom prst="rect">
            <a:avLst/>
          </a:prstGeom>
        </p:spPr>
      </p:pic>
    </p:spTree>
    <p:extLst>
      <p:ext uri="{BB962C8B-B14F-4D97-AF65-F5344CB8AC3E}">
        <p14:creationId xmlns:p14="http://schemas.microsoft.com/office/powerpoint/2010/main" val="1646761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1344</Words>
  <Application>Microsoft Office PowerPoint</Application>
  <PresentationFormat>Widescreen</PresentationFormat>
  <Paragraphs>149</Paragraphs>
  <Slides>34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Correlation and Covariance </vt:lpstr>
      <vt:lpstr>Covariance</vt:lpstr>
      <vt:lpstr>PowerPoint Presentation</vt:lpstr>
      <vt:lpstr>PowerPoint Presentation</vt:lpstr>
      <vt:lpstr>PowerPoint Presentation</vt:lpstr>
      <vt:lpstr>PowerPoint Presentation</vt:lpstr>
      <vt:lpstr>PowerPoint Presentation</vt:lpstr>
      <vt:lpstr>Correlation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Autocorrelation</vt:lpstr>
      <vt:lpstr>Partial correlation</vt:lpstr>
      <vt:lpstr>PowerPoint Presentation</vt:lpstr>
      <vt:lpstr>Slope</vt:lpstr>
      <vt:lpstr>PowerPoint Presentation</vt:lpstr>
      <vt:lpstr>PowerPoint Presentation</vt:lpstr>
      <vt:lpstr>PowerPoint Presentation</vt:lpstr>
      <vt:lpstr>Slope relationship with Correlation and Covariance</vt:lpstr>
      <vt:lpstr>Gradient</vt:lpstr>
      <vt:lpstr>Elasticity</vt:lpstr>
      <vt:lpstr>Independent/Input/predictor variable</vt:lpstr>
      <vt:lpstr>Dependent/Output/response variable</vt:lpstr>
      <vt:lpstr>Which one is independent/dependent ?</vt:lpstr>
      <vt:lpstr>Supervised Learning</vt:lpstr>
      <vt:lpstr>Regression Versus Classification Problems</vt:lpstr>
      <vt:lpstr>Unsupervised Learning</vt:lpstr>
      <vt:lpstr>Problem Solving in Analytics</vt:lpstr>
      <vt:lpstr>Cost Function</vt:lpstr>
      <vt:lpstr>Problem Solving with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and Covariance</dc:title>
  <dc:creator>User</dc:creator>
  <cp:lastModifiedBy>Agrawal Shanu (RBEI/EDS1-PJ-AI-S2)</cp:lastModifiedBy>
  <cp:revision>52</cp:revision>
  <dcterms:created xsi:type="dcterms:W3CDTF">2019-04-26T14:16:03Z</dcterms:created>
  <dcterms:modified xsi:type="dcterms:W3CDTF">2019-05-04T03:00:15Z</dcterms:modified>
</cp:coreProperties>
</file>