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5C91-4B59-4D6B-62FC-501D54D60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F978AC-6ABD-1068-9873-44F8332EA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D5392-969B-8F05-4EE4-E7AFC99A70F6}"/>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5" name="Footer Placeholder 4">
            <a:extLst>
              <a:ext uri="{FF2B5EF4-FFF2-40B4-BE49-F238E27FC236}">
                <a16:creationId xmlns:a16="http://schemas.microsoft.com/office/drawing/2014/main" id="{DFC2ECBE-13BB-ED9B-A2EC-D8EACCC7F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4CA67-CA6A-267C-AC23-A5FCD969B2AC}"/>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148934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BA60-042E-1509-D890-1C9B6D8C0B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FF3C60-E27F-EFFA-1234-86532A094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65AD3-0384-4E60-3C3B-085CB21DA231}"/>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5" name="Footer Placeholder 4">
            <a:extLst>
              <a:ext uri="{FF2B5EF4-FFF2-40B4-BE49-F238E27FC236}">
                <a16:creationId xmlns:a16="http://schemas.microsoft.com/office/drawing/2014/main" id="{2112E4DF-0750-708F-81E1-ED9C70C0B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303DF-3568-64E4-4900-9EFE3B55DAE5}"/>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426486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D8C4F8-6835-8B65-5751-9967AFDF57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2DE7D-C69D-2365-6994-C8B9E5EBD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3EED-7ED9-999F-550D-A1D27FBF5BC5}"/>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5" name="Footer Placeholder 4">
            <a:extLst>
              <a:ext uri="{FF2B5EF4-FFF2-40B4-BE49-F238E27FC236}">
                <a16:creationId xmlns:a16="http://schemas.microsoft.com/office/drawing/2014/main" id="{1503BB2E-7B61-CAB0-5FB6-4EB3F68A5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67483-BDD8-6130-BE2E-688C70B82ED1}"/>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406908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CC4C-2048-79B7-3CBB-48724B7EE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81685-1364-46AA-E438-8A55351A1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37FF9-A219-F245-3FE2-7E434670FA21}"/>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5" name="Footer Placeholder 4">
            <a:extLst>
              <a:ext uri="{FF2B5EF4-FFF2-40B4-BE49-F238E27FC236}">
                <a16:creationId xmlns:a16="http://schemas.microsoft.com/office/drawing/2014/main" id="{E536C22F-533F-A10D-A6DA-8E0146849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5D9C3-D324-7C4F-FA15-C0E0EB5F6332}"/>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63053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6339-B557-3462-CF75-E90D87155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0E46D-207A-D796-3878-5644D8EC3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12378-7B2D-7992-19BC-5AB05342CA2E}"/>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5" name="Footer Placeholder 4">
            <a:extLst>
              <a:ext uri="{FF2B5EF4-FFF2-40B4-BE49-F238E27FC236}">
                <a16:creationId xmlns:a16="http://schemas.microsoft.com/office/drawing/2014/main" id="{B198CF1F-7AC0-43EC-25B9-3C75CD89F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39118-528B-C5D1-6314-59D20EC12833}"/>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9615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50E5-B833-2B37-CF07-D5F58D8FD0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4595-1ED5-ABB3-ABBC-BA566656A7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E0CAD7-DD0F-2451-4C57-5E7F043785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3EEDC-4C76-B33B-BC6E-C974894BB2AA}"/>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6" name="Footer Placeholder 5">
            <a:extLst>
              <a:ext uri="{FF2B5EF4-FFF2-40B4-BE49-F238E27FC236}">
                <a16:creationId xmlns:a16="http://schemas.microsoft.com/office/drawing/2014/main" id="{2228501C-8551-20CC-9931-9C18E6ABE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AA3CA-7A83-C1AE-0788-D0D0B2EA7424}"/>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367463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47E7-CCBD-4C30-4C1C-CF5085A794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8B4D1F-9476-DECC-8AF4-DF3197863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899E8C-F4A6-CE33-16AC-4BC814C80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ECAE3-7E72-3682-A2AE-812B42B27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F9CC03-8B75-5880-BE18-84547B7F68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C2B71-33D5-37E8-D660-F26B4DFCBDED}"/>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8" name="Footer Placeholder 7">
            <a:extLst>
              <a:ext uri="{FF2B5EF4-FFF2-40B4-BE49-F238E27FC236}">
                <a16:creationId xmlns:a16="http://schemas.microsoft.com/office/drawing/2014/main" id="{BEBD36B5-4434-6CFB-6C25-EC316CCC3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3F5A67-E0D2-A5D7-71CD-00D9E5B2E23D}"/>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190920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EC34-68A8-32A9-BD15-53E60C3645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88D12-F924-3ACA-A860-E049FAD64715}"/>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4" name="Footer Placeholder 3">
            <a:extLst>
              <a:ext uri="{FF2B5EF4-FFF2-40B4-BE49-F238E27FC236}">
                <a16:creationId xmlns:a16="http://schemas.microsoft.com/office/drawing/2014/main" id="{C40A3562-28A0-EF8B-1960-C7537882F2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0DDEDF-5C7C-F0F2-947D-0707A3CBBEC1}"/>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164238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6B4E0-A7BB-055F-D648-2B26B419D57F}"/>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3" name="Footer Placeholder 2">
            <a:extLst>
              <a:ext uri="{FF2B5EF4-FFF2-40B4-BE49-F238E27FC236}">
                <a16:creationId xmlns:a16="http://schemas.microsoft.com/office/drawing/2014/main" id="{9A9BBF6E-5B1B-F6C5-1C31-3D3635E239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7B512D-FC4C-F654-A80F-F897B032363C}"/>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102046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4DEC-A0CC-48FD-CC04-682F63C36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D3DA0-1043-8B22-F4D1-744ACB287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A8814A-2DCD-A809-2F27-6159A88A8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D0310-9821-832F-1B85-FF4D05F85BD6}"/>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6" name="Footer Placeholder 5">
            <a:extLst>
              <a:ext uri="{FF2B5EF4-FFF2-40B4-BE49-F238E27FC236}">
                <a16:creationId xmlns:a16="http://schemas.microsoft.com/office/drawing/2014/main" id="{307CD8A1-8635-4479-1B8A-1E800E44E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FF943-8408-F9DA-808D-729F2DAFB7A6}"/>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201089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DD25-C7D1-5425-AD4F-637CA0EBC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56399B-2A0C-DB7A-59C9-94B1AE0FE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171413-0BDB-8851-3EFC-19EF3BCDC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BE3E6-F11B-246B-03F3-26823E0CAD98}"/>
              </a:ext>
            </a:extLst>
          </p:cNvPr>
          <p:cNvSpPr>
            <a:spLocks noGrp="1"/>
          </p:cNvSpPr>
          <p:nvPr>
            <p:ph type="dt" sz="half" idx="10"/>
          </p:nvPr>
        </p:nvSpPr>
        <p:spPr/>
        <p:txBody>
          <a:bodyPr/>
          <a:lstStyle/>
          <a:p>
            <a:fld id="{6E193695-7AF3-4797-8CB3-A8C537A5C82D}" type="datetimeFigureOut">
              <a:rPr lang="en-US" smtClean="0"/>
              <a:t>9/22/2023</a:t>
            </a:fld>
            <a:endParaRPr lang="en-US"/>
          </a:p>
        </p:txBody>
      </p:sp>
      <p:sp>
        <p:nvSpPr>
          <p:cNvPr id="6" name="Footer Placeholder 5">
            <a:extLst>
              <a:ext uri="{FF2B5EF4-FFF2-40B4-BE49-F238E27FC236}">
                <a16:creationId xmlns:a16="http://schemas.microsoft.com/office/drawing/2014/main" id="{23A9BBDE-AA11-D725-0F8A-08E27FFB8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D3949-376D-7BAE-3661-9D3DFC1E27B6}"/>
              </a:ext>
            </a:extLst>
          </p:cNvPr>
          <p:cNvSpPr>
            <a:spLocks noGrp="1"/>
          </p:cNvSpPr>
          <p:nvPr>
            <p:ph type="sldNum" sz="quarter" idx="12"/>
          </p:nvPr>
        </p:nvSpPr>
        <p:spPr/>
        <p:txBody>
          <a:bodyPr/>
          <a:lstStyle/>
          <a:p>
            <a:fld id="{D4ABCF4F-9949-41DB-BB12-717D73126703}" type="slidenum">
              <a:rPr lang="en-US" smtClean="0"/>
              <a:t>‹#›</a:t>
            </a:fld>
            <a:endParaRPr lang="en-US"/>
          </a:p>
        </p:txBody>
      </p:sp>
    </p:spTree>
    <p:extLst>
      <p:ext uri="{BB962C8B-B14F-4D97-AF65-F5344CB8AC3E}">
        <p14:creationId xmlns:p14="http://schemas.microsoft.com/office/powerpoint/2010/main" val="379505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D2A82-DD80-02CF-B63D-A2F219188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B62272-B6E0-F308-A0FB-10FA8D3DA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D81B8-DE6D-C872-E1AF-A73E43C63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93695-7AF3-4797-8CB3-A8C537A5C82D}" type="datetimeFigureOut">
              <a:rPr lang="en-US" smtClean="0"/>
              <a:t>9/22/2023</a:t>
            </a:fld>
            <a:endParaRPr lang="en-US"/>
          </a:p>
        </p:txBody>
      </p:sp>
      <p:sp>
        <p:nvSpPr>
          <p:cNvPr id="5" name="Footer Placeholder 4">
            <a:extLst>
              <a:ext uri="{FF2B5EF4-FFF2-40B4-BE49-F238E27FC236}">
                <a16:creationId xmlns:a16="http://schemas.microsoft.com/office/drawing/2014/main" id="{7EA53298-97A7-7559-2FD4-EFECF2AB50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252621-CF2E-BAEA-DDA9-7EE618F3E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BCF4F-9949-41DB-BB12-717D73126703}" type="slidenum">
              <a:rPr lang="en-US" smtClean="0"/>
              <a:t>‹#›</a:t>
            </a:fld>
            <a:endParaRPr lang="en-US"/>
          </a:p>
        </p:txBody>
      </p:sp>
    </p:spTree>
    <p:extLst>
      <p:ext uri="{BB962C8B-B14F-4D97-AF65-F5344CB8AC3E}">
        <p14:creationId xmlns:p14="http://schemas.microsoft.com/office/powerpoint/2010/main" val="292369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35F0-9732-2DED-D344-2F5D91F32AC8}"/>
              </a:ext>
            </a:extLst>
          </p:cNvPr>
          <p:cNvSpPr>
            <a:spLocks noGrp="1"/>
          </p:cNvSpPr>
          <p:nvPr>
            <p:ph type="ctrTitle"/>
          </p:nvPr>
        </p:nvSpPr>
        <p:spPr/>
        <p:txBody>
          <a:bodyPr/>
          <a:lstStyle/>
          <a:p>
            <a:r>
              <a:rPr lang="en-US" dirty="0"/>
              <a:t>GLS</a:t>
            </a:r>
          </a:p>
        </p:txBody>
      </p:sp>
      <p:sp>
        <p:nvSpPr>
          <p:cNvPr id="3" name="Subtitle 2">
            <a:extLst>
              <a:ext uri="{FF2B5EF4-FFF2-40B4-BE49-F238E27FC236}">
                <a16:creationId xmlns:a16="http://schemas.microsoft.com/office/drawing/2014/main" id="{7F967A2E-C839-C973-0053-E08A0B3CFA7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750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E102-D552-9C61-B33B-86F4604DD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2D2607-07CD-152B-44B0-CE983779F9A8}"/>
              </a:ext>
            </a:extLst>
          </p:cNvPr>
          <p:cNvSpPr>
            <a:spLocks noGrp="1"/>
          </p:cNvSpPr>
          <p:nvPr>
            <p:ph idx="1"/>
          </p:nvPr>
        </p:nvSpPr>
        <p:spPr/>
        <p:txBody>
          <a:bodyPr/>
          <a:lstStyle/>
          <a:p>
            <a:r>
              <a:rPr lang="en-US" dirty="0"/>
              <a:t>Generalized Least Squares (GLS) is a statistical method used in linear regression when dealing with heteroscedasticity, which is a situation where the variability of the errors (residuals) is not constant across all levels of the independent variable(s). In traditional Ordinary Least Squares (OLS) regression, it is assumed that the variance of the errors is constant (homoscedasticity). However, when this assumption is violated, the OLS estimates of the coefficients can be inefficient and biased.</a:t>
            </a:r>
          </a:p>
        </p:txBody>
      </p:sp>
    </p:spTree>
    <p:extLst>
      <p:ext uri="{BB962C8B-B14F-4D97-AF65-F5344CB8AC3E}">
        <p14:creationId xmlns:p14="http://schemas.microsoft.com/office/powerpoint/2010/main" val="188307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1FF8-CECE-D68B-2CFC-F597E2EF43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74B08-5EB4-5EDD-0289-D18DFCE5E5B5}"/>
              </a:ext>
            </a:extLst>
          </p:cNvPr>
          <p:cNvSpPr>
            <a:spLocks noGrp="1"/>
          </p:cNvSpPr>
          <p:nvPr>
            <p:ph idx="1"/>
          </p:nvPr>
        </p:nvSpPr>
        <p:spPr/>
        <p:txBody>
          <a:bodyPr>
            <a:normAutofit lnSpcReduction="10000"/>
          </a:bodyPr>
          <a:lstStyle/>
          <a:p>
            <a:r>
              <a:rPr lang="en-US" dirty="0"/>
              <a:t>GLS can be particularly useful in situations where the assumption of constant variance is violated, which is common in many real-world datasets. By allowing for varying variances, GLS provides more efficient and unbiased estimates of the regression coefficients.</a:t>
            </a:r>
          </a:p>
          <a:p>
            <a:r>
              <a:rPr lang="en-US" dirty="0"/>
              <a:t>It's important to note that GLS requires specifying the form of heteroscedasticity and estimating the appropriate weights. The choice of the weighting function depends on the specific characteristics of your data and the nature of the heteroscedasticity. Additionally, GLS assumes that the model's other assumptions (linearity, independence of errors, etc.) are still valid. If these assumptions are also violated, further adjustments or transformations may be necessary.</a:t>
            </a:r>
          </a:p>
          <a:p>
            <a:endParaRPr lang="en-US" dirty="0"/>
          </a:p>
        </p:txBody>
      </p:sp>
    </p:spTree>
    <p:extLst>
      <p:ext uri="{BB962C8B-B14F-4D97-AF65-F5344CB8AC3E}">
        <p14:creationId xmlns:p14="http://schemas.microsoft.com/office/powerpoint/2010/main" val="1369749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GLS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GLS</dc:title>
  <dc:creator>Agrawal Shanu (CR/RAI1-IN)</dc:creator>
  <cp:lastModifiedBy>Agrawal Shanu (CR/RAI1-IN)</cp:lastModifiedBy>
  <cp:revision>1</cp:revision>
  <dcterms:created xsi:type="dcterms:W3CDTF">2023-09-22T06:14:30Z</dcterms:created>
  <dcterms:modified xsi:type="dcterms:W3CDTF">2023-09-25T04:41:40Z</dcterms:modified>
</cp:coreProperties>
</file>