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47"/>
  </p:notesMasterIdLst>
  <p:sldIdLst>
    <p:sldId id="256" r:id="rId2"/>
    <p:sldId id="288" r:id="rId3"/>
    <p:sldId id="262" r:id="rId4"/>
    <p:sldId id="307" r:id="rId5"/>
    <p:sldId id="308" r:id="rId6"/>
    <p:sldId id="311" r:id="rId7"/>
    <p:sldId id="260" r:id="rId8"/>
    <p:sldId id="259" r:id="rId9"/>
    <p:sldId id="261" r:id="rId10"/>
    <p:sldId id="284" r:id="rId11"/>
    <p:sldId id="285" r:id="rId12"/>
    <p:sldId id="294" r:id="rId13"/>
    <p:sldId id="287" r:id="rId14"/>
    <p:sldId id="268" r:id="rId15"/>
    <p:sldId id="265" r:id="rId16"/>
    <p:sldId id="312" r:id="rId17"/>
    <p:sldId id="313" r:id="rId18"/>
    <p:sldId id="266" r:id="rId19"/>
    <p:sldId id="298" r:id="rId20"/>
    <p:sldId id="269" r:id="rId21"/>
    <p:sldId id="270" r:id="rId22"/>
    <p:sldId id="271" r:id="rId23"/>
    <p:sldId id="272" r:id="rId24"/>
    <p:sldId id="296" r:id="rId25"/>
    <p:sldId id="300" r:id="rId26"/>
    <p:sldId id="276" r:id="rId27"/>
    <p:sldId id="299" r:id="rId28"/>
    <p:sldId id="297" r:id="rId29"/>
    <p:sldId id="263" r:id="rId30"/>
    <p:sldId id="264" r:id="rId31"/>
    <p:sldId id="295" r:id="rId32"/>
    <p:sldId id="277" r:id="rId33"/>
    <p:sldId id="283" r:id="rId34"/>
    <p:sldId id="278" r:id="rId35"/>
    <p:sldId id="301" r:id="rId36"/>
    <p:sldId id="273" r:id="rId37"/>
    <p:sldId id="274" r:id="rId38"/>
    <p:sldId id="275" r:id="rId39"/>
    <p:sldId id="290" r:id="rId40"/>
    <p:sldId id="291" r:id="rId41"/>
    <p:sldId id="292" r:id="rId42"/>
    <p:sldId id="302" r:id="rId43"/>
    <p:sldId id="289" r:id="rId44"/>
    <p:sldId id="293" r:id="rId45"/>
    <p:sldId id="31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5kor" initials="h" lastIdx="1" clrIdx="0">
    <p:extLst>
      <p:ext uri="{19B8F6BF-5375-455C-9EA6-DF929625EA0E}">
        <p15:presenceInfo xmlns:p15="http://schemas.microsoft.com/office/powerpoint/2012/main" userId="hag5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p:cViewPr varScale="1">
        <p:scale>
          <a:sx n="86" d="100"/>
          <a:sy n="86" d="100"/>
        </p:scale>
        <p:origin x="605"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D21FB-1B46-4832-92A8-8B8C734A2987}"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C168D-8370-4BED-8BDD-39C2D5A9FEDE}" type="slidenum">
              <a:rPr lang="en-US" smtClean="0"/>
              <a:t>‹#›</a:t>
            </a:fld>
            <a:endParaRPr lang="en-US"/>
          </a:p>
        </p:txBody>
      </p:sp>
    </p:spTree>
    <p:extLst>
      <p:ext uri="{BB962C8B-B14F-4D97-AF65-F5344CB8AC3E}">
        <p14:creationId xmlns:p14="http://schemas.microsoft.com/office/powerpoint/2010/main" val="181905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example, an event may occur very frequently with a range of large values of </a:t>
            </a:r>
            <a:r>
              <a:rPr lang="en-US" i="1" dirty="0"/>
              <a:t>x </a:t>
            </a:r>
            <a:r>
              <a:rPr lang="en-US" dirty="0"/>
              <a:t>and very frequently with a range of small values of </a:t>
            </a:r>
            <a:r>
              <a:rPr lang="en-US" i="1" dirty="0"/>
              <a:t>x</a:t>
            </a:r>
            <a:r>
              <a:rPr lang="en-US" dirty="0"/>
              <a:t>, with very little chance of the event happening in an area in between. </a:t>
            </a:r>
          </a:p>
        </p:txBody>
      </p:sp>
      <p:sp>
        <p:nvSpPr>
          <p:cNvPr id="4" name="Slide Number Placeholder 3"/>
          <p:cNvSpPr>
            <a:spLocks noGrp="1"/>
          </p:cNvSpPr>
          <p:nvPr>
            <p:ph type="sldNum" sz="quarter" idx="10"/>
          </p:nvPr>
        </p:nvSpPr>
        <p:spPr/>
        <p:txBody>
          <a:bodyPr/>
          <a:lstStyle/>
          <a:p>
            <a:fld id="{71CC168D-8370-4BED-8BDD-39C2D5A9FEDE}" type="slidenum">
              <a:rPr lang="en-US" smtClean="0"/>
              <a:t>8</a:t>
            </a:fld>
            <a:endParaRPr lang="en-US"/>
          </a:p>
        </p:txBody>
      </p:sp>
    </p:spTree>
    <p:extLst>
      <p:ext uri="{BB962C8B-B14F-4D97-AF65-F5344CB8AC3E}">
        <p14:creationId xmlns:p14="http://schemas.microsoft.com/office/powerpoint/2010/main" val="5619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https://developers.google.com/machine-learning/crash-course/classification/precision-and-recall</a:t>
            </a:r>
          </a:p>
        </p:txBody>
      </p:sp>
      <p:sp>
        <p:nvSpPr>
          <p:cNvPr id="4" name="Slide Number Placeholder 3"/>
          <p:cNvSpPr>
            <a:spLocks noGrp="1"/>
          </p:cNvSpPr>
          <p:nvPr>
            <p:ph type="sldNum" sz="quarter" idx="10"/>
          </p:nvPr>
        </p:nvSpPr>
        <p:spPr/>
        <p:txBody>
          <a:bodyPr/>
          <a:lstStyle/>
          <a:p>
            <a:fld id="{71CC168D-8370-4BED-8BDD-39C2D5A9FEDE}" type="slidenum">
              <a:rPr lang="en-US" smtClean="0"/>
              <a:t>22</a:t>
            </a:fld>
            <a:endParaRPr lang="en-US"/>
          </a:p>
        </p:txBody>
      </p:sp>
    </p:spTree>
    <p:extLst>
      <p:ext uri="{BB962C8B-B14F-4D97-AF65-F5344CB8AC3E}">
        <p14:creationId xmlns:p14="http://schemas.microsoft.com/office/powerpoint/2010/main" val="234110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https://towardsdatascience.com/logistic-regression-detailed-overview-46c4da4303bc</a:t>
            </a:r>
          </a:p>
        </p:txBody>
      </p:sp>
      <p:sp>
        <p:nvSpPr>
          <p:cNvPr id="4" name="Slide Number Placeholder 3"/>
          <p:cNvSpPr>
            <a:spLocks noGrp="1"/>
          </p:cNvSpPr>
          <p:nvPr>
            <p:ph type="sldNum" sz="quarter" idx="10"/>
          </p:nvPr>
        </p:nvSpPr>
        <p:spPr/>
        <p:txBody>
          <a:bodyPr/>
          <a:lstStyle/>
          <a:p>
            <a:fld id="{71CC168D-8370-4BED-8BDD-39C2D5A9FEDE}" type="slidenum">
              <a:rPr lang="en-US" smtClean="0"/>
              <a:t>30</a:t>
            </a:fld>
            <a:endParaRPr lang="en-US"/>
          </a:p>
        </p:txBody>
      </p:sp>
    </p:spTree>
    <p:extLst>
      <p:ext uri="{BB962C8B-B14F-4D97-AF65-F5344CB8AC3E}">
        <p14:creationId xmlns:p14="http://schemas.microsoft.com/office/powerpoint/2010/main" val="294681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63724C-E7A2-4A6D-A4BD-CDB6C1C03172}"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1142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00881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02788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39403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01955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3724C-E7A2-4A6D-A4BD-CDB6C1C03172}"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96174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3724C-E7A2-4A6D-A4BD-CDB6C1C03172}"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96746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3724C-E7A2-4A6D-A4BD-CDB6C1C03172}"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22139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40772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86852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76475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11/23/2023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extLst>
      <p:ext uri="{BB962C8B-B14F-4D97-AF65-F5344CB8AC3E}">
        <p14:creationId xmlns:p14="http://schemas.microsoft.com/office/powerpoint/2010/main" val="782547813"/>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machinelearningplus.com/machine-learning/logistic-regression-tutorial-examples-r/" TargetMode="External"/><Relationship Id="rId2" Type="http://schemas.openxmlformats.org/officeDocument/2006/relationships/hyperlink" Target="https://www.machinelearningplus.com/machine-learning/evaluation-metrics-classification-models-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5647"/>
            <a:ext cx="7886700" cy="1325563"/>
          </a:xfrm>
        </p:spPr>
        <p:txBody>
          <a:bodyPr/>
          <a:lstStyle/>
          <a:p>
            <a:r>
              <a:rPr lang="en-US" b="1" dirty="0"/>
              <a:t>Interpretation</a:t>
            </a:r>
          </a:p>
        </p:txBody>
      </p:sp>
      <p:sp>
        <p:nvSpPr>
          <p:cNvPr id="3" name="Content Placeholder 2"/>
          <p:cNvSpPr>
            <a:spLocks noGrp="1"/>
          </p:cNvSpPr>
          <p:nvPr>
            <p:ph idx="1"/>
          </p:nvPr>
        </p:nvSpPr>
        <p:spPr>
          <a:xfrm>
            <a:off x="286327" y="2015046"/>
            <a:ext cx="11734800" cy="3225727"/>
          </a:xfrm>
        </p:spPr>
        <p:txBody>
          <a:bodyPr/>
          <a:lstStyle/>
          <a:p>
            <a:r>
              <a:rPr lang="en-US" b="1" dirty="0"/>
              <a:t>Based on the coefficient sign</a:t>
            </a:r>
            <a:r>
              <a:rPr lang="en-US" dirty="0"/>
              <a:t>: The equation shows the relation between the probabilities of class </a:t>
            </a:r>
            <a:r>
              <a:rPr lang="en-US" dirty="0" err="1"/>
              <a:t>i</a:t>
            </a:r>
            <a:r>
              <a:rPr lang="en-US" dirty="0"/>
              <a:t> and the logistic regression coefficient.  If the coefficient is positive then increasing X will be associated with increasing p(X). If the coefficient is negative then increasing X will be associated with decreasing p(X).</a:t>
            </a:r>
          </a:p>
        </p:txBody>
      </p:sp>
      <p:pic>
        <p:nvPicPr>
          <p:cNvPr id="5" name="Picture 4"/>
          <p:cNvPicPr>
            <a:picLocks noChangeAspect="1"/>
          </p:cNvPicPr>
          <p:nvPr/>
        </p:nvPicPr>
        <p:blipFill>
          <a:blip r:embed="rId2"/>
          <a:stretch>
            <a:fillRect/>
          </a:stretch>
        </p:blipFill>
        <p:spPr>
          <a:xfrm>
            <a:off x="2209800" y="4089400"/>
            <a:ext cx="6931987" cy="2435372"/>
          </a:xfrm>
          <a:prstGeom prst="rect">
            <a:avLst/>
          </a:prstGeom>
        </p:spPr>
      </p:pic>
    </p:spTree>
    <p:extLst>
      <p:ext uri="{BB962C8B-B14F-4D97-AF65-F5344CB8AC3E}">
        <p14:creationId xmlns:p14="http://schemas.microsoft.com/office/powerpoint/2010/main" val="148759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 ratio</a:t>
            </a:r>
          </a:p>
        </p:txBody>
      </p:sp>
      <p:sp>
        <p:nvSpPr>
          <p:cNvPr id="3" name="Content Placeholder 2"/>
          <p:cNvSpPr>
            <a:spLocks noGrp="1"/>
          </p:cNvSpPr>
          <p:nvPr>
            <p:ph idx="1"/>
          </p:nvPr>
        </p:nvSpPr>
        <p:spPr>
          <a:xfrm>
            <a:off x="381000" y="2973376"/>
            <a:ext cx="11277600" cy="3687438"/>
          </a:xfrm>
        </p:spPr>
        <p:txBody>
          <a:bodyPr>
            <a:normAutofit fontScale="92500" lnSpcReduction="20000"/>
          </a:bodyPr>
          <a:lstStyle/>
          <a:p>
            <a:r>
              <a:rPr lang="en-US" dirty="0"/>
              <a:t>The coefficient (</a:t>
            </a:r>
            <a:r>
              <a:rPr lang="en-US" i="1" dirty="0"/>
              <a:t>b</a:t>
            </a:r>
            <a:r>
              <a:rPr lang="en-US" i="1" baseline="-25000" dirty="0"/>
              <a:t>1</a:t>
            </a:r>
            <a:r>
              <a:rPr lang="en-US" dirty="0"/>
              <a:t>) is the amount the logit (log-odds) changes with a one unit change in </a:t>
            </a:r>
            <a:r>
              <a:rPr lang="en-US" i="1" dirty="0"/>
              <a:t>x</a:t>
            </a:r>
            <a:r>
              <a:rPr lang="en-US" dirty="0"/>
              <a:t>. </a:t>
            </a:r>
          </a:p>
          <a:p>
            <a:r>
              <a:rPr lang="en-US" dirty="0"/>
              <a:t>Odd: The odd of success is defined as ratio of probability of success to probability of failure.  If p is equal to 0.8, then the above equation becomes</a:t>
            </a:r>
          </a:p>
          <a:p>
            <a:endParaRPr lang="en-US" dirty="0"/>
          </a:p>
          <a:p>
            <a:endParaRPr lang="en-US" dirty="0"/>
          </a:p>
          <a:p>
            <a:r>
              <a:rPr lang="en-US" dirty="0"/>
              <a:t>The odd is 4 which means that odd of success is 4 to 1. We knew that logistic regression gives log odd. If the β1 value is 1.6, it means that 1 unit change in X1 while others independent variables are at same level, produces 1.6 unit change in log of the odd. If we take exponential for log odd , we will get odd value.</a:t>
            </a:r>
          </a:p>
        </p:txBody>
      </p:sp>
      <p:pic>
        <p:nvPicPr>
          <p:cNvPr id="4" name="Picture 3"/>
          <p:cNvPicPr>
            <a:picLocks noChangeAspect="1"/>
          </p:cNvPicPr>
          <p:nvPr/>
        </p:nvPicPr>
        <p:blipFill>
          <a:blip r:embed="rId2"/>
          <a:stretch>
            <a:fillRect/>
          </a:stretch>
        </p:blipFill>
        <p:spPr>
          <a:xfrm>
            <a:off x="2362200" y="2183299"/>
            <a:ext cx="2609850" cy="742950"/>
          </a:xfrm>
          <a:prstGeom prst="rect">
            <a:avLst/>
          </a:prstGeom>
        </p:spPr>
      </p:pic>
      <p:pic>
        <p:nvPicPr>
          <p:cNvPr id="5" name="Picture 4"/>
          <p:cNvPicPr>
            <a:picLocks noChangeAspect="1"/>
          </p:cNvPicPr>
          <p:nvPr/>
        </p:nvPicPr>
        <p:blipFill>
          <a:blip r:embed="rId3"/>
          <a:stretch>
            <a:fillRect/>
          </a:stretch>
        </p:blipFill>
        <p:spPr>
          <a:xfrm>
            <a:off x="5487251" y="2088634"/>
            <a:ext cx="2438400" cy="895350"/>
          </a:xfrm>
          <a:prstGeom prst="rect">
            <a:avLst/>
          </a:prstGeom>
        </p:spPr>
      </p:pic>
      <p:pic>
        <p:nvPicPr>
          <p:cNvPr id="7" name="Picture 6"/>
          <p:cNvPicPr>
            <a:picLocks noChangeAspect="1"/>
          </p:cNvPicPr>
          <p:nvPr/>
        </p:nvPicPr>
        <p:blipFill>
          <a:blip r:embed="rId4"/>
          <a:stretch>
            <a:fillRect/>
          </a:stretch>
        </p:blipFill>
        <p:spPr>
          <a:xfrm>
            <a:off x="3505200" y="4469389"/>
            <a:ext cx="1362075" cy="590550"/>
          </a:xfrm>
          <a:prstGeom prst="rect">
            <a:avLst/>
          </a:prstGeom>
        </p:spPr>
      </p:pic>
      <p:pic>
        <p:nvPicPr>
          <p:cNvPr id="8" name="Picture 7"/>
          <p:cNvPicPr>
            <a:picLocks noChangeAspect="1"/>
          </p:cNvPicPr>
          <p:nvPr/>
        </p:nvPicPr>
        <p:blipFill>
          <a:blip r:embed="rId5"/>
          <a:stretch>
            <a:fillRect/>
          </a:stretch>
        </p:blipFill>
        <p:spPr>
          <a:xfrm>
            <a:off x="5636491" y="4412960"/>
            <a:ext cx="1657350" cy="638175"/>
          </a:xfrm>
          <a:prstGeom prst="rect">
            <a:avLst/>
          </a:prstGeom>
        </p:spPr>
      </p:pic>
    </p:spTree>
    <p:extLst>
      <p:ext uri="{BB962C8B-B14F-4D97-AF65-F5344CB8AC3E}">
        <p14:creationId xmlns:p14="http://schemas.microsoft.com/office/powerpoint/2010/main" val="102949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4114800"/>
                <a:ext cx="9613861" cy="3599316"/>
              </a:xfrm>
            </p:spPr>
            <p:txBody>
              <a:bodyPr>
                <a:normAutofit/>
              </a:bodyPr>
              <a:lstStyle/>
              <a:p>
                <a:pPr marL="0" indent="0">
                  <a:buNone/>
                </a:pPr>
                <a:r>
                  <a:rPr lang="en-US" sz="4000" dirty="0"/>
                  <a:t>Log(</a:t>
                </a:r>
                <a14:m>
                  <m:oMath xmlns:m="http://schemas.openxmlformats.org/officeDocument/2006/math">
                    <m:f>
                      <m:fPr>
                        <m:ctrlPr>
                          <a:rPr lang="en-US" sz="4000" i="1" smtClean="0">
                            <a:latin typeface="Cambria Math" panose="02040503050406030204" pitchFamily="18" charset="0"/>
                          </a:rPr>
                        </m:ctrlPr>
                      </m:fPr>
                      <m:num>
                        <m:r>
                          <a:rPr lang="en-US" sz="4000" b="0" i="1" smtClean="0">
                            <a:latin typeface="Cambria Math" panose="02040503050406030204" pitchFamily="18" charset="0"/>
                          </a:rPr>
                          <m:t>𝑝</m:t>
                        </m:r>
                      </m:num>
                      <m:den>
                        <m:r>
                          <a:rPr lang="en-US" sz="4000" b="0" i="1" smtClean="0">
                            <a:latin typeface="Cambria Math" panose="02040503050406030204" pitchFamily="18" charset="0"/>
                          </a:rPr>
                          <m:t>1−</m:t>
                        </m:r>
                        <m:r>
                          <a:rPr lang="en-US" sz="4000" b="0" i="1" smtClean="0">
                            <a:latin typeface="Cambria Math" panose="02040503050406030204" pitchFamily="18" charset="0"/>
                          </a:rPr>
                          <m:t>𝑝</m:t>
                        </m:r>
                      </m:den>
                    </m:f>
                  </m:oMath>
                </a14:m>
                <a:r>
                  <a:rPr lang="en-US" sz="4000" dirty="0"/>
                  <a:t>)= -10.65 + 0.005499*balance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4114800"/>
                <a:ext cx="9613861" cy="3599316"/>
              </a:xfrm>
              <a:blipFill>
                <a:blip r:embed="rId2"/>
                <a:stretch>
                  <a:fillRect l="-2283" t="-305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33400" y="2133600"/>
            <a:ext cx="7460433" cy="1341509"/>
          </a:xfrm>
          <a:prstGeom prst="rect">
            <a:avLst/>
          </a:prstGeom>
        </p:spPr>
      </p:pic>
    </p:spTree>
    <p:extLst>
      <p:ext uri="{BB962C8B-B14F-4D97-AF65-F5344CB8AC3E}">
        <p14:creationId xmlns:p14="http://schemas.microsoft.com/office/powerpoint/2010/main" val="153414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514600"/>
            <a:ext cx="10439400" cy="3357563"/>
          </a:xfrm>
        </p:spPr>
        <p:txBody>
          <a:bodyPr>
            <a:normAutofit/>
          </a:bodyPr>
          <a:lstStyle/>
          <a:p>
            <a:r>
              <a:rPr lang="en-US" dirty="0"/>
              <a:t>The intercept= </a:t>
            </a:r>
            <a:r>
              <a:rPr lang="en-US" b="1" dirty="0"/>
              <a:t>-9.79394</a:t>
            </a:r>
            <a:r>
              <a:rPr lang="en-US" dirty="0"/>
              <a:t>   </a:t>
            </a:r>
            <a:r>
              <a:rPr lang="en-US" b="1" dirty="0"/>
              <a:t>the log odds of a student with a math score of zero being in an honors class</a:t>
            </a:r>
            <a:r>
              <a:rPr lang="en-US" dirty="0"/>
              <a:t>.</a:t>
            </a:r>
          </a:p>
          <a:p>
            <a:r>
              <a:rPr lang="en-US" dirty="0"/>
              <a:t>The coefficient for math= </a:t>
            </a:r>
            <a:r>
              <a:rPr lang="en-US" b="1" dirty="0"/>
              <a:t>0.15634</a:t>
            </a:r>
            <a:r>
              <a:rPr lang="en-US" dirty="0"/>
              <a:t> </a:t>
            </a:r>
            <a:r>
              <a:rPr lang="en-US" b="1" dirty="0"/>
              <a:t>the expected change in log odds for a one-unit increase in the math score</a:t>
            </a:r>
            <a:r>
              <a:rPr lang="en-US" dirty="0"/>
              <a:t>. The odds ratio can be calculated by exponentiation this value to get </a:t>
            </a:r>
            <a:r>
              <a:rPr lang="en-US" b="1" dirty="0"/>
              <a:t>1.16922</a:t>
            </a:r>
            <a:r>
              <a:rPr lang="en-US" dirty="0"/>
              <a:t> </a:t>
            </a:r>
          </a:p>
          <a:p>
            <a:r>
              <a:rPr lang="en-US" b="1" dirty="0"/>
              <a:t>we expect to see about 17% increase in the odds of being in an honors class, for a one-unit increase in math score</a:t>
            </a:r>
            <a:endParaRPr lang="en-US" dirty="0"/>
          </a:p>
          <a:p>
            <a:endParaRPr lang="en-US" dirty="0"/>
          </a:p>
        </p:txBody>
      </p:sp>
      <p:pic>
        <p:nvPicPr>
          <p:cNvPr id="4" name="Picture 3"/>
          <p:cNvPicPr>
            <a:picLocks noChangeAspect="1"/>
          </p:cNvPicPr>
          <p:nvPr/>
        </p:nvPicPr>
        <p:blipFill>
          <a:blip r:embed="rId2"/>
          <a:stretch>
            <a:fillRect/>
          </a:stretch>
        </p:blipFill>
        <p:spPr>
          <a:xfrm>
            <a:off x="2057399" y="1447800"/>
            <a:ext cx="7470913" cy="762000"/>
          </a:xfrm>
          <a:prstGeom prst="rect">
            <a:avLst/>
          </a:prstGeom>
        </p:spPr>
      </p:pic>
    </p:spTree>
    <p:extLst>
      <p:ext uri="{BB962C8B-B14F-4D97-AF65-F5344CB8AC3E}">
        <p14:creationId xmlns:p14="http://schemas.microsoft.com/office/powerpoint/2010/main" val="266766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p>
        </p:txBody>
      </p:sp>
      <p:sp>
        <p:nvSpPr>
          <p:cNvPr id="3" name="Content Placeholder 2"/>
          <p:cNvSpPr>
            <a:spLocks noGrp="1"/>
          </p:cNvSpPr>
          <p:nvPr>
            <p:ph idx="1"/>
          </p:nvPr>
        </p:nvSpPr>
        <p:spPr/>
        <p:txBody>
          <a:bodyPr/>
          <a:lstStyle/>
          <a:p>
            <a:r>
              <a:rPr lang="en-US" dirty="0"/>
              <a:t>Accuracy is one metric for evaluating classification models. Informally, </a:t>
            </a:r>
            <a:r>
              <a:rPr lang="en-US" b="1" dirty="0"/>
              <a:t>accuracy</a:t>
            </a:r>
            <a:r>
              <a:rPr lang="en-US" dirty="0"/>
              <a:t> is the fraction of predictions our model got right. Formally, accuracy has the following definition:</a:t>
            </a:r>
          </a:p>
        </p:txBody>
      </p:sp>
      <p:pic>
        <p:nvPicPr>
          <p:cNvPr id="4" name="Picture 3"/>
          <p:cNvPicPr>
            <a:picLocks noChangeAspect="1"/>
          </p:cNvPicPr>
          <p:nvPr/>
        </p:nvPicPr>
        <p:blipFill>
          <a:blip r:embed="rId2"/>
          <a:stretch>
            <a:fillRect/>
          </a:stretch>
        </p:blipFill>
        <p:spPr>
          <a:xfrm>
            <a:off x="2895600" y="4114800"/>
            <a:ext cx="5181600" cy="796374"/>
          </a:xfrm>
          <a:prstGeom prst="rect">
            <a:avLst/>
          </a:prstGeom>
        </p:spPr>
      </p:pic>
    </p:spTree>
    <p:extLst>
      <p:ext uri="{BB962C8B-B14F-4D97-AF65-F5344CB8AC3E}">
        <p14:creationId xmlns:p14="http://schemas.microsoft.com/office/powerpoint/2010/main" val="153105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Measurement</a:t>
            </a:r>
          </a:p>
        </p:txBody>
      </p:sp>
      <p:sp>
        <p:nvSpPr>
          <p:cNvPr id="3" name="Content Placeholder 2"/>
          <p:cNvSpPr>
            <a:spLocks noGrp="1"/>
          </p:cNvSpPr>
          <p:nvPr>
            <p:ph idx="1"/>
          </p:nvPr>
        </p:nvSpPr>
        <p:spPr>
          <a:xfrm>
            <a:off x="304800" y="2057400"/>
            <a:ext cx="11049000" cy="5181600"/>
          </a:xfrm>
        </p:spPr>
        <p:txBody>
          <a:bodyPr>
            <a:normAutofit/>
          </a:bodyPr>
          <a:lstStyle/>
          <a:p>
            <a:r>
              <a:rPr lang="en-US" sz="2000" dirty="0"/>
              <a:t>A </a:t>
            </a:r>
            <a:r>
              <a:rPr lang="en-US" sz="2000" b="1" dirty="0"/>
              <a:t>confusion matrix </a:t>
            </a:r>
            <a:r>
              <a:rPr lang="en-US" sz="2000" dirty="0"/>
              <a:t>is a table that categorizes predictions according to whether they match the actual value in the data.</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When the predicted value is the same as the actual value, this is a correct classification. Correct predictions fall on the diagonal in the confusion matrix (denoted by </a:t>
            </a:r>
            <a:r>
              <a:rPr lang="en-US" sz="2000" b="1" dirty="0"/>
              <a:t>O</a:t>
            </a:r>
            <a:r>
              <a:rPr lang="en-US" sz="2000" dirty="0"/>
              <a:t>). </a:t>
            </a:r>
          </a:p>
          <a:p>
            <a:r>
              <a:rPr lang="en-US" sz="2000" dirty="0"/>
              <a:t>The off-diagonal matrix cells (denoted by </a:t>
            </a:r>
            <a:r>
              <a:rPr lang="en-US" sz="2000" b="1" dirty="0"/>
              <a:t>X</a:t>
            </a:r>
            <a:r>
              <a:rPr lang="en-US" sz="2000" dirty="0"/>
              <a:t>) indicate the cases where the predicted value differs from the actual value. These are incorrect predictions.</a:t>
            </a:r>
          </a:p>
        </p:txBody>
      </p:sp>
      <p:pic>
        <p:nvPicPr>
          <p:cNvPr id="4" name="Picture 3"/>
          <p:cNvPicPr>
            <a:picLocks noChangeAspect="1"/>
          </p:cNvPicPr>
          <p:nvPr/>
        </p:nvPicPr>
        <p:blipFill>
          <a:blip r:embed="rId2"/>
          <a:stretch>
            <a:fillRect/>
          </a:stretch>
        </p:blipFill>
        <p:spPr>
          <a:xfrm>
            <a:off x="3505200" y="2895600"/>
            <a:ext cx="4572000" cy="2069081"/>
          </a:xfrm>
          <a:prstGeom prst="rect">
            <a:avLst/>
          </a:prstGeom>
        </p:spPr>
      </p:pic>
    </p:spTree>
    <p:extLst>
      <p:ext uri="{BB962C8B-B14F-4D97-AF65-F5344CB8AC3E}">
        <p14:creationId xmlns:p14="http://schemas.microsoft.com/office/powerpoint/2010/main" val="160480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B6C4-7F6C-3D0F-12D4-194B07B10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2126E5-ADDF-E816-D58D-EAE761ACBABC}"/>
              </a:ext>
            </a:extLst>
          </p:cNvPr>
          <p:cNvSpPr>
            <a:spLocks noGrp="1"/>
          </p:cNvSpPr>
          <p:nvPr>
            <p:ph idx="1"/>
          </p:nvPr>
        </p:nvSpPr>
        <p:spPr/>
        <p:txBody>
          <a:bodyPr/>
          <a:lstStyle/>
          <a:p>
            <a:r>
              <a:rPr lang="en-IN" dirty="0"/>
              <a:t>But when category is imbalance, need more importance like cancer detection, failure</a:t>
            </a:r>
          </a:p>
        </p:txBody>
      </p:sp>
      <p:pic>
        <p:nvPicPr>
          <p:cNvPr id="5" name="Picture 4">
            <a:extLst>
              <a:ext uri="{FF2B5EF4-FFF2-40B4-BE49-F238E27FC236}">
                <a16:creationId xmlns:a16="http://schemas.microsoft.com/office/drawing/2014/main" id="{663256E0-CDC8-8FA3-FE8E-BAC97CEAA1C6}"/>
              </a:ext>
            </a:extLst>
          </p:cNvPr>
          <p:cNvPicPr>
            <a:picLocks noChangeAspect="1"/>
          </p:cNvPicPr>
          <p:nvPr/>
        </p:nvPicPr>
        <p:blipFill>
          <a:blip r:embed="rId2"/>
          <a:stretch>
            <a:fillRect/>
          </a:stretch>
        </p:blipFill>
        <p:spPr>
          <a:xfrm>
            <a:off x="2285999" y="2971800"/>
            <a:ext cx="6739141" cy="3340100"/>
          </a:xfrm>
          <a:prstGeom prst="rect">
            <a:avLst/>
          </a:prstGeom>
        </p:spPr>
      </p:pic>
    </p:spTree>
    <p:extLst>
      <p:ext uri="{BB962C8B-B14F-4D97-AF65-F5344CB8AC3E}">
        <p14:creationId xmlns:p14="http://schemas.microsoft.com/office/powerpoint/2010/main" val="91804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6F3E-D9A9-4BE7-2A23-A4319A290C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032889-E281-C25F-7B98-31469E0F67F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A9ED315-6BED-E493-2E51-14E49A9C54DF}"/>
              </a:ext>
            </a:extLst>
          </p:cNvPr>
          <p:cNvPicPr>
            <a:picLocks noChangeAspect="1"/>
          </p:cNvPicPr>
          <p:nvPr/>
        </p:nvPicPr>
        <p:blipFill>
          <a:blip r:embed="rId2"/>
          <a:stretch>
            <a:fillRect/>
          </a:stretch>
        </p:blipFill>
        <p:spPr>
          <a:xfrm>
            <a:off x="3200400" y="2133600"/>
            <a:ext cx="4808764" cy="3189075"/>
          </a:xfrm>
          <a:prstGeom prst="rect">
            <a:avLst/>
          </a:prstGeom>
        </p:spPr>
      </p:pic>
    </p:spTree>
    <p:extLst>
      <p:ext uri="{BB962C8B-B14F-4D97-AF65-F5344CB8AC3E}">
        <p14:creationId xmlns:p14="http://schemas.microsoft.com/office/powerpoint/2010/main" val="288029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Precision/ Recall</a:t>
            </a:r>
          </a:p>
        </p:txBody>
      </p:sp>
      <p:sp>
        <p:nvSpPr>
          <p:cNvPr id="3" name="Content Placeholder 2"/>
          <p:cNvSpPr>
            <a:spLocks noGrp="1"/>
          </p:cNvSpPr>
          <p:nvPr>
            <p:ph idx="1"/>
          </p:nvPr>
        </p:nvSpPr>
        <p:spPr>
          <a:xfrm>
            <a:off x="680321" y="2336873"/>
            <a:ext cx="11206879" cy="3599316"/>
          </a:xfrm>
        </p:spPr>
        <p:txBody>
          <a:bodyPr>
            <a:normAutofit/>
          </a:bodyPr>
          <a:lstStyle/>
          <a:p>
            <a:r>
              <a:rPr lang="en-US" dirty="0"/>
              <a:t>Precision: What proportion of positive identifications is actually correct?</a:t>
            </a:r>
          </a:p>
          <a:p>
            <a:endParaRPr lang="en-US" dirty="0"/>
          </a:p>
          <a:p>
            <a:endParaRPr lang="en-US" dirty="0"/>
          </a:p>
          <a:p>
            <a:endParaRPr lang="en-US" dirty="0"/>
          </a:p>
          <a:p>
            <a:endParaRPr lang="en-US" dirty="0"/>
          </a:p>
          <a:p>
            <a:r>
              <a:rPr lang="en-US" dirty="0"/>
              <a:t>Recall: What proportion of actual positives was identified correctly?</a:t>
            </a:r>
          </a:p>
        </p:txBody>
      </p:sp>
      <p:pic>
        <p:nvPicPr>
          <p:cNvPr id="6" name="Picture 5"/>
          <p:cNvPicPr>
            <a:picLocks noChangeAspect="1"/>
          </p:cNvPicPr>
          <p:nvPr/>
        </p:nvPicPr>
        <p:blipFill>
          <a:blip r:embed="rId2"/>
          <a:stretch>
            <a:fillRect/>
          </a:stretch>
        </p:blipFill>
        <p:spPr>
          <a:xfrm>
            <a:off x="3886200" y="5334000"/>
            <a:ext cx="4038600" cy="800100"/>
          </a:xfrm>
          <a:prstGeom prst="rect">
            <a:avLst/>
          </a:prstGeom>
        </p:spPr>
      </p:pic>
      <p:pic>
        <p:nvPicPr>
          <p:cNvPr id="7" name="Picture 6"/>
          <p:cNvPicPr>
            <a:picLocks noChangeAspect="1"/>
          </p:cNvPicPr>
          <p:nvPr/>
        </p:nvPicPr>
        <p:blipFill>
          <a:blip r:embed="rId3"/>
          <a:stretch>
            <a:fillRect/>
          </a:stretch>
        </p:blipFill>
        <p:spPr>
          <a:xfrm>
            <a:off x="5464160" y="3537688"/>
            <a:ext cx="4324350" cy="73342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132946964"/>
              </p:ext>
            </p:extLst>
          </p:nvPr>
        </p:nvGraphicFramePr>
        <p:xfrm>
          <a:off x="1066800" y="3511121"/>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TP :1</a:t>
                      </a:r>
                    </a:p>
                  </a:txBody>
                  <a:tcPr/>
                </a:tc>
                <a:tc>
                  <a:txBody>
                    <a:bodyPr/>
                    <a:lstStyle/>
                    <a:p>
                      <a:r>
                        <a:rPr lang="en-US" dirty="0"/>
                        <a:t>FN: 8</a:t>
                      </a:r>
                    </a:p>
                  </a:txBody>
                  <a:tcPr/>
                </a:tc>
                <a:extLst>
                  <a:ext uri="{0D108BD9-81ED-4DB2-BD59-A6C34878D82A}">
                    <a16:rowId xmlns:a16="http://schemas.microsoft.com/office/drawing/2014/main" val="2139161139"/>
                  </a:ext>
                </a:extLst>
              </a:tr>
              <a:tr h="370840">
                <a:tc>
                  <a:txBody>
                    <a:bodyPr/>
                    <a:lstStyle/>
                    <a:p>
                      <a:r>
                        <a:rPr lang="en-US" dirty="0"/>
                        <a:t>FP: 1</a:t>
                      </a:r>
                    </a:p>
                  </a:txBody>
                  <a:tcPr/>
                </a:tc>
                <a:tc>
                  <a:txBody>
                    <a:bodyPr/>
                    <a:lstStyle/>
                    <a:p>
                      <a:r>
                        <a:rPr lang="en-US" dirty="0"/>
                        <a:t>TN :90</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03928" y="3657600"/>
            <a:ext cx="914400" cy="369332"/>
          </a:xfrm>
          <a:prstGeom prst="rect">
            <a:avLst/>
          </a:prstGeom>
          <a:noFill/>
        </p:spPr>
        <p:txBody>
          <a:bodyPr wrap="square" rtlCol="0">
            <a:spAutoFit/>
          </a:bodyPr>
          <a:lstStyle/>
          <a:p>
            <a:r>
              <a:rPr lang="en-US" dirty="0"/>
              <a:t>Actual</a:t>
            </a:r>
          </a:p>
        </p:txBody>
      </p:sp>
      <p:sp>
        <p:nvSpPr>
          <p:cNvPr id="9" name="TextBox 8"/>
          <p:cNvSpPr txBox="1"/>
          <p:nvPr/>
        </p:nvSpPr>
        <p:spPr>
          <a:xfrm>
            <a:off x="1219200" y="3093575"/>
            <a:ext cx="2209800" cy="369332"/>
          </a:xfrm>
          <a:prstGeom prst="rect">
            <a:avLst/>
          </a:prstGeom>
          <a:noFill/>
        </p:spPr>
        <p:txBody>
          <a:bodyPr wrap="square" rtlCol="0">
            <a:spAutoFit/>
          </a:bodyPr>
          <a:lstStyle/>
          <a:p>
            <a:r>
              <a:rPr lang="en-US" dirty="0"/>
              <a:t>Prediction</a:t>
            </a:r>
          </a:p>
        </p:txBody>
      </p:sp>
    </p:spTree>
    <p:extLst>
      <p:ext uri="{BB962C8B-B14F-4D97-AF65-F5344CB8AC3E}">
        <p14:creationId xmlns:p14="http://schemas.microsoft.com/office/powerpoint/2010/main" val="74477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Precision and Recall: A Tug of War</a:t>
            </a:r>
            <a:endParaRPr lang="en-US" dirty="0"/>
          </a:p>
        </p:txBody>
      </p:sp>
      <p:sp>
        <p:nvSpPr>
          <p:cNvPr id="3" name="Content Placeholder 2"/>
          <p:cNvSpPr>
            <a:spLocks noGrp="1"/>
          </p:cNvSpPr>
          <p:nvPr>
            <p:ph idx="1"/>
          </p:nvPr>
        </p:nvSpPr>
        <p:spPr/>
        <p:txBody>
          <a:bodyPr/>
          <a:lstStyle/>
          <a:p>
            <a:r>
              <a:rPr lang="en-US" dirty="0"/>
              <a:t>To fully evaluate the effectiveness of a model, we must examine </a:t>
            </a:r>
            <a:r>
              <a:rPr lang="en-US" b="1" dirty="0"/>
              <a:t>both</a:t>
            </a:r>
            <a:r>
              <a:rPr lang="en-US" dirty="0"/>
              <a:t> precision and recall.</a:t>
            </a:r>
          </a:p>
          <a:p>
            <a:r>
              <a:rPr lang="en-US" dirty="0"/>
              <a:t>Unfortunately, precision and recall are often in tension. That is, improving precision typically reduces recall and vice versa. </a:t>
            </a:r>
          </a:p>
          <a:p>
            <a:r>
              <a:rPr lang="en-US" dirty="0"/>
              <a:t>Below example shows 30 predictions made by an email classification model. </a:t>
            </a:r>
          </a:p>
          <a:p>
            <a:r>
              <a:rPr lang="en-US" dirty="0"/>
              <a:t>Those to the right of the classification threshold are classified as "spam", while those to the left are classified as "not spam."</a:t>
            </a:r>
          </a:p>
          <a:p>
            <a:endParaRPr lang="en-US" dirty="0"/>
          </a:p>
        </p:txBody>
      </p:sp>
    </p:spTree>
    <p:extLst>
      <p:ext uri="{BB962C8B-B14F-4D97-AF65-F5344CB8AC3E}">
        <p14:creationId xmlns:p14="http://schemas.microsoft.com/office/powerpoint/2010/main" val="425676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85800" y="2057400"/>
            <a:ext cx="10292479" cy="3599316"/>
          </a:xfrm>
        </p:spPr>
        <p:txBody>
          <a:bodyPr>
            <a:normAutofit/>
          </a:bodyPr>
          <a:lstStyle/>
          <a:p>
            <a:r>
              <a:rPr lang="en-US" dirty="0"/>
              <a:t>In many situations, the response variable is </a:t>
            </a:r>
            <a:r>
              <a:rPr lang="en-US" i="1" dirty="0"/>
              <a:t>qualitative(categorical</a:t>
            </a:r>
            <a:r>
              <a:rPr lang="en-US" dirty="0"/>
              <a:t>) </a:t>
            </a:r>
          </a:p>
          <a:p>
            <a:pPr lvl="1"/>
            <a:r>
              <a:rPr lang="en-US" dirty="0"/>
              <a:t>Email Spam or not, person will buy an insurance, which party person will vote. </a:t>
            </a:r>
          </a:p>
          <a:p>
            <a:r>
              <a:rPr lang="en-US" dirty="0"/>
              <a:t>Approach for predicting qualitative responses is known as </a:t>
            </a:r>
            <a:r>
              <a:rPr lang="en-US" i="1" dirty="0"/>
              <a:t>classification</a:t>
            </a:r>
            <a:r>
              <a:rPr lang="en-US" dirty="0"/>
              <a:t>.</a:t>
            </a:r>
          </a:p>
        </p:txBody>
      </p:sp>
    </p:spTree>
    <p:extLst>
      <p:ext uri="{BB962C8B-B14F-4D97-AF65-F5344CB8AC3E}">
        <p14:creationId xmlns:p14="http://schemas.microsoft.com/office/powerpoint/2010/main" val="295205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94400" y="138589"/>
            <a:ext cx="9829800" cy="2895916"/>
          </a:xfrm>
          <a:prstGeom prst="rect">
            <a:avLst/>
          </a:prstGeom>
        </p:spPr>
      </p:pic>
      <p:pic>
        <p:nvPicPr>
          <p:cNvPr id="6" name="Picture 5"/>
          <p:cNvPicPr>
            <a:picLocks noChangeAspect="1"/>
          </p:cNvPicPr>
          <p:nvPr/>
        </p:nvPicPr>
        <p:blipFill>
          <a:blip r:embed="rId3"/>
          <a:stretch>
            <a:fillRect/>
          </a:stretch>
        </p:blipFill>
        <p:spPr>
          <a:xfrm>
            <a:off x="913500" y="4572000"/>
            <a:ext cx="9410700" cy="21490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350772870"/>
              </p:ext>
            </p:extLst>
          </p:nvPr>
        </p:nvGraphicFramePr>
        <p:xfrm>
          <a:off x="1219200" y="3617946"/>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8</a:t>
                      </a:r>
                    </a:p>
                  </a:txBody>
                  <a:tcPr/>
                </a:tc>
                <a:tc>
                  <a:txBody>
                    <a:bodyPr/>
                    <a:lstStyle/>
                    <a:p>
                      <a:r>
                        <a:rPr lang="en-US" dirty="0"/>
                        <a:t> 3</a:t>
                      </a:r>
                    </a:p>
                  </a:txBody>
                  <a:tcPr/>
                </a:tc>
                <a:extLst>
                  <a:ext uri="{0D108BD9-81ED-4DB2-BD59-A6C34878D82A}">
                    <a16:rowId xmlns:a16="http://schemas.microsoft.com/office/drawing/2014/main" val="2139161139"/>
                  </a:ext>
                </a:extLst>
              </a:tr>
              <a:tr h="370840">
                <a:tc>
                  <a:txBody>
                    <a:bodyPr/>
                    <a:lstStyle/>
                    <a:p>
                      <a:r>
                        <a:rPr lang="en-US" dirty="0"/>
                        <a:t> 2</a:t>
                      </a:r>
                    </a:p>
                  </a:txBody>
                  <a:tcPr/>
                </a:tc>
                <a:tc>
                  <a:txBody>
                    <a:bodyPr/>
                    <a:lstStyle/>
                    <a:p>
                      <a:r>
                        <a:rPr lang="en-US" dirty="0"/>
                        <a:t>17</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256328" y="3764425"/>
            <a:ext cx="914400" cy="369332"/>
          </a:xfrm>
          <a:prstGeom prst="rect">
            <a:avLst/>
          </a:prstGeom>
          <a:noFill/>
        </p:spPr>
        <p:txBody>
          <a:bodyPr wrap="square" rtlCol="0">
            <a:spAutoFit/>
          </a:bodyPr>
          <a:lstStyle/>
          <a:p>
            <a:r>
              <a:rPr lang="en-US" dirty="0"/>
              <a:t>Actual</a:t>
            </a:r>
          </a:p>
        </p:txBody>
      </p:sp>
      <p:sp>
        <p:nvSpPr>
          <p:cNvPr id="9" name="TextBox 8"/>
          <p:cNvSpPr txBox="1"/>
          <p:nvPr/>
        </p:nvSpPr>
        <p:spPr>
          <a:xfrm>
            <a:off x="1371600" y="3200400"/>
            <a:ext cx="2209800" cy="369332"/>
          </a:xfrm>
          <a:prstGeom prst="rect">
            <a:avLst/>
          </a:prstGeom>
          <a:noFill/>
        </p:spPr>
        <p:txBody>
          <a:bodyPr wrap="square" rtlCol="0">
            <a:spAutoFit/>
          </a:bodyPr>
          <a:lstStyle/>
          <a:p>
            <a:r>
              <a:rPr lang="en-US" dirty="0"/>
              <a:t>Prediction</a:t>
            </a:r>
          </a:p>
        </p:txBody>
      </p:sp>
    </p:spTree>
    <p:extLst>
      <p:ext uri="{BB962C8B-B14F-4D97-AF65-F5344CB8AC3E}">
        <p14:creationId xmlns:p14="http://schemas.microsoft.com/office/powerpoint/2010/main" val="192703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680321" y="914400"/>
            <a:ext cx="9225679" cy="3743026"/>
          </a:xfrm>
          <a:prstGeom prst="rect">
            <a:avLst/>
          </a:prstGeom>
        </p:spPr>
      </p:pic>
      <p:pic>
        <p:nvPicPr>
          <p:cNvPr id="6" name="Picture 5"/>
          <p:cNvPicPr>
            <a:picLocks noChangeAspect="1"/>
          </p:cNvPicPr>
          <p:nvPr/>
        </p:nvPicPr>
        <p:blipFill>
          <a:blip r:embed="rId3"/>
          <a:stretch>
            <a:fillRect/>
          </a:stretch>
        </p:blipFill>
        <p:spPr>
          <a:xfrm>
            <a:off x="5618879" y="4968978"/>
            <a:ext cx="5050487" cy="146991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638594893"/>
              </p:ext>
            </p:extLst>
          </p:nvPr>
        </p:nvGraphicFramePr>
        <p:xfrm>
          <a:off x="1371600" y="5201920"/>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TP :7</a:t>
                      </a:r>
                    </a:p>
                  </a:txBody>
                  <a:tcPr/>
                </a:tc>
                <a:tc>
                  <a:txBody>
                    <a:bodyPr/>
                    <a:lstStyle/>
                    <a:p>
                      <a:r>
                        <a:rPr lang="en-US" dirty="0"/>
                        <a:t>FN: 4</a:t>
                      </a:r>
                    </a:p>
                  </a:txBody>
                  <a:tcPr/>
                </a:tc>
                <a:extLst>
                  <a:ext uri="{0D108BD9-81ED-4DB2-BD59-A6C34878D82A}">
                    <a16:rowId xmlns:a16="http://schemas.microsoft.com/office/drawing/2014/main" val="2139161139"/>
                  </a:ext>
                </a:extLst>
              </a:tr>
              <a:tr h="370840">
                <a:tc>
                  <a:txBody>
                    <a:bodyPr/>
                    <a:lstStyle/>
                    <a:p>
                      <a:r>
                        <a:rPr lang="en-US" dirty="0"/>
                        <a:t>FP: 1</a:t>
                      </a:r>
                    </a:p>
                  </a:txBody>
                  <a:tcPr/>
                </a:tc>
                <a:tc>
                  <a:txBody>
                    <a:bodyPr/>
                    <a:lstStyle/>
                    <a:p>
                      <a:r>
                        <a:rPr lang="en-US" dirty="0"/>
                        <a:t>TN :18</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52400" y="5348399"/>
            <a:ext cx="1170728" cy="461665"/>
          </a:xfrm>
          <a:prstGeom prst="rect">
            <a:avLst/>
          </a:prstGeom>
          <a:noFill/>
        </p:spPr>
        <p:txBody>
          <a:bodyPr wrap="square" rtlCol="0">
            <a:spAutoFit/>
          </a:bodyPr>
          <a:lstStyle/>
          <a:p>
            <a:r>
              <a:rPr lang="en-US" sz="2400" dirty="0"/>
              <a:t>Actual</a:t>
            </a:r>
          </a:p>
        </p:txBody>
      </p:sp>
      <p:sp>
        <p:nvSpPr>
          <p:cNvPr id="9" name="TextBox 8"/>
          <p:cNvSpPr txBox="1"/>
          <p:nvPr/>
        </p:nvSpPr>
        <p:spPr>
          <a:xfrm>
            <a:off x="1524000" y="4668063"/>
            <a:ext cx="2209800" cy="461665"/>
          </a:xfrm>
          <a:prstGeom prst="rect">
            <a:avLst/>
          </a:prstGeom>
          <a:noFill/>
        </p:spPr>
        <p:txBody>
          <a:bodyPr wrap="square" rtlCol="0">
            <a:spAutoFit/>
          </a:bodyPr>
          <a:lstStyle/>
          <a:p>
            <a:r>
              <a:rPr lang="en-US" sz="2400" dirty="0"/>
              <a:t>Prediction</a:t>
            </a:r>
          </a:p>
        </p:txBody>
      </p:sp>
    </p:spTree>
    <p:extLst>
      <p:ext uri="{BB962C8B-B14F-4D97-AF65-F5344CB8AC3E}">
        <p14:creationId xmlns:p14="http://schemas.microsoft.com/office/powerpoint/2010/main" val="423510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0" y="533400"/>
            <a:ext cx="10363200" cy="3352800"/>
          </a:xfrm>
          <a:prstGeom prst="rect">
            <a:avLst/>
          </a:prstGeom>
        </p:spPr>
      </p:pic>
      <p:pic>
        <p:nvPicPr>
          <p:cNvPr id="6" name="Picture 5"/>
          <p:cNvPicPr>
            <a:picLocks noChangeAspect="1"/>
          </p:cNvPicPr>
          <p:nvPr/>
        </p:nvPicPr>
        <p:blipFill>
          <a:blip r:embed="rId4"/>
          <a:stretch>
            <a:fillRect/>
          </a:stretch>
        </p:blipFill>
        <p:spPr>
          <a:xfrm>
            <a:off x="5715000" y="4635736"/>
            <a:ext cx="5611849" cy="171438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88107519"/>
              </p:ext>
            </p:extLst>
          </p:nvPr>
        </p:nvGraphicFramePr>
        <p:xfrm>
          <a:off x="1371600" y="5201920"/>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TP :9</a:t>
                      </a:r>
                    </a:p>
                  </a:txBody>
                  <a:tcPr/>
                </a:tc>
                <a:tc>
                  <a:txBody>
                    <a:bodyPr/>
                    <a:lstStyle/>
                    <a:p>
                      <a:r>
                        <a:rPr lang="en-US" dirty="0"/>
                        <a:t>FN: 2</a:t>
                      </a:r>
                    </a:p>
                  </a:txBody>
                  <a:tcPr/>
                </a:tc>
                <a:extLst>
                  <a:ext uri="{0D108BD9-81ED-4DB2-BD59-A6C34878D82A}">
                    <a16:rowId xmlns:a16="http://schemas.microsoft.com/office/drawing/2014/main" val="2139161139"/>
                  </a:ext>
                </a:extLst>
              </a:tr>
              <a:tr h="370840">
                <a:tc>
                  <a:txBody>
                    <a:bodyPr/>
                    <a:lstStyle/>
                    <a:p>
                      <a:r>
                        <a:rPr lang="en-US" dirty="0"/>
                        <a:t>FP: 3</a:t>
                      </a:r>
                    </a:p>
                  </a:txBody>
                  <a:tcPr/>
                </a:tc>
                <a:tc>
                  <a:txBody>
                    <a:bodyPr/>
                    <a:lstStyle/>
                    <a:p>
                      <a:r>
                        <a:rPr lang="en-US" dirty="0"/>
                        <a:t>TN :16</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52400" y="5348399"/>
            <a:ext cx="1170728" cy="461665"/>
          </a:xfrm>
          <a:prstGeom prst="rect">
            <a:avLst/>
          </a:prstGeom>
          <a:noFill/>
        </p:spPr>
        <p:txBody>
          <a:bodyPr wrap="square" rtlCol="0">
            <a:spAutoFit/>
          </a:bodyPr>
          <a:lstStyle/>
          <a:p>
            <a:r>
              <a:rPr lang="en-US" sz="2400" dirty="0"/>
              <a:t>Actual</a:t>
            </a:r>
          </a:p>
        </p:txBody>
      </p:sp>
      <p:sp>
        <p:nvSpPr>
          <p:cNvPr id="9" name="TextBox 8"/>
          <p:cNvSpPr txBox="1"/>
          <p:nvPr/>
        </p:nvSpPr>
        <p:spPr>
          <a:xfrm>
            <a:off x="1524000" y="4668063"/>
            <a:ext cx="2209800" cy="461665"/>
          </a:xfrm>
          <a:prstGeom prst="rect">
            <a:avLst/>
          </a:prstGeom>
          <a:noFill/>
        </p:spPr>
        <p:txBody>
          <a:bodyPr wrap="square" rtlCol="0">
            <a:spAutoFit/>
          </a:bodyPr>
          <a:lstStyle/>
          <a:p>
            <a:r>
              <a:rPr lang="en-US" sz="2400" dirty="0"/>
              <a:t>Prediction</a:t>
            </a:r>
          </a:p>
        </p:txBody>
      </p:sp>
    </p:spTree>
    <p:extLst>
      <p:ext uri="{BB962C8B-B14F-4D97-AF65-F5344CB8AC3E}">
        <p14:creationId xmlns:p14="http://schemas.microsoft.com/office/powerpoint/2010/main" val="1040174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 Score</a:t>
            </a:r>
          </a:p>
        </p:txBody>
      </p:sp>
      <p:pic>
        <p:nvPicPr>
          <p:cNvPr id="4" name="Picture 3"/>
          <p:cNvPicPr>
            <a:picLocks noChangeAspect="1"/>
          </p:cNvPicPr>
          <p:nvPr/>
        </p:nvPicPr>
        <p:blipFill>
          <a:blip r:embed="rId2"/>
          <a:stretch>
            <a:fillRect/>
          </a:stretch>
        </p:blipFill>
        <p:spPr>
          <a:xfrm>
            <a:off x="381000" y="2383931"/>
            <a:ext cx="11049000" cy="1752600"/>
          </a:xfrm>
          <a:prstGeom prst="rect">
            <a:avLst/>
          </a:prstGeom>
        </p:spPr>
      </p:pic>
    </p:spTree>
    <p:extLst>
      <p:ext uri="{BB962C8B-B14F-4D97-AF65-F5344CB8AC3E}">
        <p14:creationId xmlns:p14="http://schemas.microsoft.com/office/powerpoint/2010/main" val="1331390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133600"/>
            <a:ext cx="10972800" cy="3599316"/>
          </a:xfrm>
        </p:spPr>
        <p:txBody>
          <a:bodyPr/>
          <a:lstStyle/>
          <a:p>
            <a:r>
              <a:rPr lang="en-US" b="1" dirty="0"/>
              <a:t>True Positive (TP)</a:t>
            </a:r>
            <a:r>
              <a:rPr lang="en-US" dirty="0"/>
              <a:t>: Correctly classified as the class of interest</a:t>
            </a:r>
          </a:p>
          <a:p>
            <a:r>
              <a:rPr lang="en-US" b="1" dirty="0"/>
              <a:t>True Negative (TN)</a:t>
            </a:r>
            <a:r>
              <a:rPr lang="en-US" dirty="0"/>
              <a:t>: Correctly classified as not the class of interest</a:t>
            </a:r>
          </a:p>
          <a:p>
            <a:r>
              <a:rPr lang="en-US" b="1" dirty="0"/>
              <a:t>False Positive (FP)</a:t>
            </a:r>
            <a:r>
              <a:rPr lang="en-US" dirty="0"/>
              <a:t>: Incorrectly classified as the class of interest</a:t>
            </a:r>
          </a:p>
          <a:p>
            <a:r>
              <a:rPr lang="en-US" b="1" dirty="0"/>
              <a:t>False Negative (FN)</a:t>
            </a:r>
            <a:r>
              <a:rPr lang="en-US" dirty="0"/>
              <a:t>: Incorrectly classified as not the class of interest</a:t>
            </a:r>
          </a:p>
        </p:txBody>
      </p:sp>
      <p:pic>
        <p:nvPicPr>
          <p:cNvPr id="4" name="Picture 3"/>
          <p:cNvPicPr>
            <a:picLocks noChangeAspect="1"/>
          </p:cNvPicPr>
          <p:nvPr/>
        </p:nvPicPr>
        <p:blipFill>
          <a:blip r:embed="rId2"/>
          <a:stretch>
            <a:fillRect/>
          </a:stretch>
        </p:blipFill>
        <p:spPr>
          <a:xfrm>
            <a:off x="3505200" y="4191000"/>
            <a:ext cx="4191000" cy="2389685"/>
          </a:xfrm>
          <a:prstGeom prst="rect">
            <a:avLst/>
          </a:prstGeom>
        </p:spPr>
      </p:pic>
    </p:spTree>
    <p:extLst>
      <p:ext uri="{BB962C8B-B14F-4D97-AF65-F5344CB8AC3E}">
        <p14:creationId xmlns:p14="http://schemas.microsoft.com/office/powerpoint/2010/main" val="168246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0673479" cy="3599316"/>
          </a:xfrm>
        </p:spPr>
        <p:txBody>
          <a:bodyPr>
            <a:normAutofit/>
          </a:bodyPr>
          <a:lstStyle/>
          <a:p>
            <a:r>
              <a:rPr lang="en-US" sz="2800" dirty="0"/>
              <a:t>The </a:t>
            </a:r>
            <a:r>
              <a:rPr lang="en-US" sz="2800" b="1" dirty="0"/>
              <a:t>sensitivity </a:t>
            </a:r>
            <a:r>
              <a:rPr lang="en-US" sz="2800" dirty="0"/>
              <a:t>of a model (also called the true positive rate), measures the proportion of positive examples that were correctly classified. (precision)</a:t>
            </a:r>
          </a:p>
          <a:p>
            <a:pPr marL="0" indent="0">
              <a:buNone/>
            </a:pPr>
            <a:endParaRPr lang="en-US" sz="2800" dirty="0"/>
          </a:p>
          <a:p>
            <a:pPr marL="0" indent="0">
              <a:buNone/>
            </a:pPr>
            <a:endParaRPr lang="en-US" sz="2800" dirty="0"/>
          </a:p>
          <a:p>
            <a:r>
              <a:rPr lang="en-US" sz="2800" dirty="0"/>
              <a:t>The </a:t>
            </a:r>
            <a:r>
              <a:rPr lang="en-US" sz="2800" b="1" dirty="0"/>
              <a:t>specificity </a:t>
            </a:r>
            <a:r>
              <a:rPr lang="en-US" sz="2800" dirty="0"/>
              <a:t>of a model (also called the true negative rate), measures the proportion of negative examples that were correctly classified.</a:t>
            </a:r>
          </a:p>
        </p:txBody>
      </p:sp>
    </p:spTree>
    <p:extLst>
      <p:ext uri="{BB962C8B-B14F-4D97-AF65-F5344CB8AC3E}">
        <p14:creationId xmlns:p14="http://schemas.microsoft.com/office/powerpoint/2010/main" val="1386498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curve</a:t>
            </a:r>
            <a:endParaRPr lang="en-US" dirty="0"/>
          </a:p>
        </p:txBody>
      </p:sp>
      <p:sp>
        <p:nvSpPr>
          <p:cNvPr id="3" name="Content Placeholder 2"/>
          <p:cNvSpPr>
            <a:spLocks noGrp="1"/>
          </p:cNvSpPr>
          <p:nvPr>
            <p:ph idx="1"/>
          </p:nvPr>
        </p:nvSpPr>
        <p:spPr>
          <a:xfrm>
            <a:off x="457200" y="2291842"/>
            <a:ext cx="10825879" cy="3599316"/>
          </a:xfrm>
        </p:spPr>
        <p:txBody>
          <a:bodyPr>
            <a:normAutofit fontScale="92500" lnSpcReduction="10000"/>
          </a:bodyPr>
          <a:lstStyle/>
          <a:p>
            <a:r>
              <a:rPr lang="en-US" dirty="0"/>
              <a:t>An </a:t>
            </a:r>
            <a:r>
              <a:rPr lang="en-US" b="1" dirty="0"/>
              <a:t>ROC curve</a:t>
            </a:r>
            <a:r>
              <a:rPr lang="en-US" dirty="0"/>
              <a:t> (</a:t>
            </a:r>
            <a:r>
              <a:rPr lang="en-US" b="1" dirty="0"/>
              <a:t>receiver operating characteristic curve</a:t>
            </a:r>
            <a:r>
              <a:rPr lang="en-US" dirty="0"/>
              <a:t>) is a graph showing the performance of a classification model at all classification thresholds. This curve plots two parameters:</a:t>
            </a:r>
          </a:p>
          <a:p>
            <a:r>
              <a:rPr lang="en-US" b="1" dirty="0"/>
              <a:t>True Positive Rate</a:t>
            </a:r>
            <a:r>
              <a:rPr lang="en-US" dirty="0"/>
              <a:t> (</a:t>
            </a:r>
            <a:r>
              <a:rPr lang="en-US" b="1" dirty="0"/>
              <a:t>TPR</a:t>
            </a:r>
            <a:r>
              <a:rPr lang="en-US" dirty="0"/>
              <a:t>) is a synonym for recall and is therefore defined as follows:</a:t>
            </a:r>
          </a:p>
          <a:p>
            <a:endParaRPr lang="en-US" b="1" dirty="0"/>
          </a:p>
          <a:p>
            <a:endParaRPr lang="en-US" b="1" dirty="0"/>
          </a:p>
          <a:p>
            <a:endParaRPr lang="en-US" b="1" dirty="0"/>
          </a:p>
          <a:p>
            <a:r>
              <a:rPr lang="en-US" b="1" dirty="0"/>
              <a:t>False Positive Rate</a:t>
            </a:r>
            <a:r>
              <a:rPr lang="en-US" dirty="0"/>
              <a:t> (</a:t>
            </a:r>
            <a:r>
              <a:rPr lang="en-US" b="1" dirty="0"/>
              <a:t>FPR</a:t>
            </a:r>
            <a:r>
              <a:rPr lang="en-US" dirty="0"/>
              <a:t>) is defined as follows:</a:t>
            </a:r>
          </a:p>
          <a:p>
            <a:endParaRPr lang="en-US" dirty="0"/>
          </a:p>
        </p:txBody>
      </p:sp>
      <p:pic>
        <p:nvPicPr>
          <p:cNvPr id="4" name="Picture 3"/>
          <p:cNvPicPr>
            <a:picLocks noChangeAspect="1"/>
          </p:cNvPicPr>
          <p:nvPr/>
        </p:nvPicPr>
        <p:blipFill>
          <a:blip r:embed="rId2"/>
          <a:stretch>
            <a:fillRect/>
          </a:stretch>
        </p:blipFill>
        <p:spPr>
          <a:xfrm>
            <a:off x="4100703" y="4136531"/>
            <a:ext cx="1924050" cy="762000"/>
          </a:xfrm>
          <a:prstGeom prst="rect">
            <a:avLst/>
          </a:prstGeom>
        </p:spPr>
      </p:pic>
      <p:pic>
        <p:nvPicPr>
          <p:cNvPr id="5" name="Picture 4"/>
          <p:cNvPicPr>
            <a:picLocks noChangeAspect="1"/>
          </p:cNvPicPr>
          <p:nvPr/>
        </p:nvPicPr>
        <p:blipFill>
          <a:blip r:embed="rId3"/>
          <a:stretch>
            <a:fillRect/>
          </a:stretch>
        </p:blipFill>
        <p:spPr>
          <a:xfrm>
            <a:off x="4091467" y="5891158"/>
            <a:ext cx="2468451" cy="762000"/>
          </a:xfrm>
          <a:prstGeom prst="rect">
            <a:avLst/>
          </a:prstGeom>
        </p:spPr>
      </p:pic>
    </p:spTree>
    <p:extLst>
      <p:ext uri="{BB962C8B-B14F-4D97-AF65-F5344CB8AC3E}">
        <p14:creationId xmlns:p14="http://schemas.microsoft.com/office/powerpoint/2010/main" val="246086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71600" y="1981200"/>
            <a:ext cx="7162800" cy="4641494"/>
          </a:xfrm>
          <a:prstGeom prst="rect">
            <a:avLst/>
          </a:prstGeom>
        </p:spPr>
      </p:pic>
    </p:spTree>
    <p:extLst>
      <p:ext uri="{BB962C8B-B14F-4D97-AF65-F5344CB8AC3E}">
        <p14:creationId xmlns:p14="http://schemas.microsoft.com/office/powerpoint/2010/main" val="418997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Probability to Prediction</a:t>
            </a:r>
          </a:p>
        </p:txBody>
      </p:sp>
      <p:sp>
        <p:nvSpPr>
          <p:cNvPr id="3" name="Content Placeholder 2"/>
          <p:cNvSpPr>
            <a:spLocks noGrp="1"/>
          </p:cNvSpPr>
          <p:nvPr>
            <p:ph idx="1"/>
          </p:nvPr>
        </p:nvSpPr>
        <p:spPr/>
        <p:txBody>
          <a:bodyPr>
            <a:normAutofit/>
          </a:bodyPr>
          <a:lstStyle/>
          <a:p>
            <a:r>
              <a:rPr lang="en-US" sz="2800" dirty="0"/>
              <a:t>We decide on the threshold probability, </a:t>
            </a:r>
          </a:p>
          <a:p>
            <a:r>
              <a:rPr lang="en-US" sz="2800" dirty="0"/>
              <a:t>default value = 0.5</a:t>
            </a:r>
          </a:p>
          <a:p>
            <a:endParaRPr lang="en-US" sz="2800" dirty="0"/>
          </a:p>
          <a:p>
            <a:r>
              <a:rPr lang="en-US" sz="2800" dirty="0"/>
              <a:t>If Probability &gt;0.5 the positive class</a:t>
            </a:r>
          </a:p>
          <a:p>
            <a:r>
              <a:rPr lang="en-US" sz="2800" dirty="0"/>
              <a:t>If less than then negative class</a:t>
            </a:r>
          </a:p>
        </p:txBody>
      </p:sp>
      <p:pic>
        <p:nvPicPr>
          <p:cNvPr id="4" name="Picture 3"/>
          <p:cNvPicPr>
            <a:picLocks noChangeAspect="1"/>
          </p:cNvPicPr>
          <p:nvPr/>
        </p:nvPicPr>
        <p:blipFill>
          <a:blip r:embed="rId2"/>
          <a:stretch>
            <a:fillRect/>
          </a:stretch>
        </p:blipFill>
        <p:spPr>
          <a:xfrm>
            <a:off x="7620000" y="4093148"/>
            <a:ext cx="4038600" cy="2352675"/>
          </a:xfrm>
          <a:prstGeom prst="rect">
            <a:avLst/>
          </a:prstGeom>
        </p:spPr>
      </p:pic>
    </p:spTree>
    <p:extLst>
      <p:ext uri="{BB962C8B-B14F-4D97-AF65-F5344CB8AC3E}">
        <p14:creationId xmlns:p14="http://schemas.microsoft.com/office/powerpoint/2010/main" val="239445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cost function which has been used for linear can not be used for logistic?</a:t>
            </a:r>
          </a:p>
        </p:txBody>
      </p:sp>
      <p:sp>
        <p:nvSpPr>
          <p:cNvPr id="3" name="Content Placeholder 2"/>
          <p:cNvSpPr>
            <a:spLocks noGrp="1"/>
          </p:cNvSpPr>
          <p:nvPr>
            <p:ph idx="1"/>
          </p:nvPr>
        </p:nvSpPr>
        <p:spPr/>
        <p:txBody>
          <a:bodyPr/>
          <a:lstStyle/>
          <a:p>
            <a:r>
              <a:rPr lang="en-US" dirty="0"/>
              <a:t>Linear regression uses mean squared error as its cost function. If this is used for logistic regression, then it will be a non-convex function of parameters (theta). Gradient descent will converge into global minimum only if the function is convex.</a:t>
            </a:r>
          </a:p>
        </p:txBody>
      </p:sp>
      <p:pic>
        <p:nvPicPr>
          <p:cNvPr id="4" name="Picture 3"/>
          <p:cNvPicPr>
            <a:picLocks noChangeAspect="1"/>
          </p:cNvPicPr>
          <p:nvPr/>
        </p:nvPicPr>
        <p:blipFill>
          <a:blip r:embed="rId2"/>
          <a:stretch>
            <a:fillRect/>
          </a:stretch>
        </p:blipFill>
        <p:spPr>
          <a:xfrm>
            <a:off x="3200400" y="4343400"/>
            <a:ext cx="5762625" cy="2247237"/>
          </a:xfrm>
          <a:prstGeom prst="rect">
            <a:avLst/>
          </a:prstGeom>
        </p:spPr>
      </p:pic>
    </p:spTree>
    <p:extLst>
      <p:ext uri="{BB962C8B-B14F-4D97-AF65-F5344CB8AC3E}">
        <p14:creationId xmlns:p14="http://schemas.microsoft.com/office/powerpoint/2010/main" val="1284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Regression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Binary Logistic Regression</a:t>
            </a:r>
          </a:p>
          <a:p>
            <a:pPr marL="0" indent="0">
              <a:buNone/>
            </a:pPr>
            <a:r>
              <a:rPr lang="en-US" dirty="0"/>
              <a:t>The categorical response has only two 2 possible outcomes. Example: Spam or Not</a:t>
            </a:r>
          </a:p>
          <a:p>
            <a:pPr marL="0" indent="0">
              <a:buNone/>
            </a:pPr>
            <a:endParaRPr lang="en-US" dirty="0"/>
          </a:p>
          <a:p>
            <a:pPr marL="0" indent="0">
              <a:buNone/>
            </a:pPr>
            <a:r>
              <a:rPr lang="en-US" dirty="0"/>
              <a:t>2. Multinomial Logistic Regression</a:t>
            </a:r>
          </a:p>
          <a:p>
            <a:pPr marL="0" indent="0">
              <a:buNone/>
            </a:pPr>
            <a:r>
              <a:rPr lang="en-US" dirty="0"/>
              <a:t>Three or more categories without ordering. Example: Predicting which food is preferred more (Veg, Non-Veg, Vegan)</a:t>
            </a:r>
          </a:p>
          <a:p>
            <a:pPr marL="0" indent="0">
              <a:buNone/>
            </a:pPr>
            <a:endParaRPr lang="en-US" dirty="0"/>
          </a:p>
          <a:p>
            <a:pPr marL="0" indent="0">
              <a:buNone/>
            </a:pPr>
            <a:r>
              <a:rPr lang="en-US" dirty="0"/>
              <a:t>3. Ordinal Logistic Regression</a:t>
            </a:r>
          </a:p>
          <a:p>
            <a:pPr marL="0" indent="0">
              <a:buNone/>
            </a:pPr>
            <a:r>
              <a:rPr lang="en-US" dirty="0"/>
              <a:t>Three or more categories with ordering. Example: Movie rating from 1 to 5</a:t>
            </a:r>
          </a:p>
          <a:p>
            <a:endParaRPr lang="en-US" dirty="0"/>
          </a:p>
        </p:txBody>
      </p:sp>
    </p:spTree>
    <p:extLst>
      <p:ext uri="{BB962C8B-B14F-4D97-AF65-F5344CB8AC3E}">
        <p14:creationId xmlns:p14="http://schemas.microsoft.com/office/powerpoint/2010/main" val="614619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a:t>
            </a:r>
          </a:p>
        </p:txBody>
      </p:sp>
      <p:sp>
        <p:nvSpPr>
          <p:cNvPr id="3" name="Content Placeholder 2"/>
          <p:cNvSpPr>
            <a:spLocks noGrp="1"/>
          </p:cNvSpPr>
          <p:nvPr>
            <p:ph idx="1"/>
          </p:nvPr>
        </p:nvSpPr>
        <p:spPr>
          <a:xfrm>
            <a:off x="342900" y="1743102"/>
            <a:ext cx="11506200" cy="4652963"/>
          </a:xfrm>
        </p:spPr>
        <p:txBody>
          <a:bodyPr/>
          <a:lstStyle/>
          <a:p>
            <a:r>
              <a:rPr lang="en-US" dirty="0"/>
              <a:t>Instead of Mean Squared Error, we use a cost function called Cross-Entropy, also known as Log Loss. Cross-entropy loss can be divided into two separate cost functions: one for y=1 and one for y=0.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00" y="3261708"/>
            <a:ext cx="5460098" cy="1669617"/>
          </a:xfrm>
          <a:prstGeom prst="rect">
            <a:avLst/>
          </a:prstGeom>
        </p:spPr>
      </p:pic>
      <p:pic>
        <p:nvPicPr>
          <p:cNvPr id="6" name="Picture 5"/>
          <p:cNvPicPr>
            <a:picLocks noChangeAspect="1"/>
          </p:cNvPicPr>
          <p:nvPr/>
        </p:nvPicPr>
        <p:blipFill>
          <a:blip r:embed="rId4"/>
          <a:stretch>
            <a:fillRect/>
          </a:stretch>
        </p:blipFill>
        <p:spPr>
          <a:xfrm>
            <a:off x="6076950" y="3403234"/>
            <a:ext cx="5722655" cy="24692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780" y="5181600"/>
            <a:ext cx="5465244" cy="690866"/>
          </a:xfrm>
          <a:prstGeom prst="rect">
            <a:avLst/>
          </a:prstGeom>
        </p:spPr>
      </p:pic>
    </p:spTree>
    <p:extLst>
      <p:ext uri="{BB962C8B-B14F-4D97-AF65-F5344CB8AC3E}">
        <p14:creationId xmlns:p14="http://schemas.microsoft.com/office/powerpoint/2010/main" val="2837181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likelihood</a:t>
            </a:r>
          </a:p>
        </p:txBody>
      </p:sp>
      <p:sp>
        <p:nvSpPr>
          <p:cNvPr id="4" name="Content Placeholder 3"/>
          <p:cNvSpPr>
            <a:spLocks noGrp="1"/>
          </p:cNvSpPr>
          <p:nvPr>
            <p:ph idx="1"/>
          </p:nvPr>
        </p:nvSpPr>
        <p:spPr>
          <a:xfrm>
            <a:off x="680321" y="3657599"/>
            <a:ext cx="11206879" cy="2278589"/>
          </a:xfrm>
        </p:spPr>
        <p:txBody>
          <a:bodyPr/>
          <a:lstStyle/>
          <a:p>
            <a:r>
              <a:rPr lang="en-US" dirty="0"/>
              <a:t>This likelihood gives the probability of the observed zeros and ones in the data. We pick 0 and 1 to maximize the likelihood of the observed data.</a:t>
            </a:r>
          </a:p>
        </p:txBody>
      </p:sp>
      <p:pic>
        <p:nvPicPr>
          <p:cNvPr id="5" name="Picture 4"/>
          <p:cNvPicPr>
            <a:picLocks noChangeAspect="1"/>
          </p:cNvPicPr>
          <p:nvPr/>
        </p:nvPicPr>
        <p:blipFill>
          <a:blip r:embed="rId2"/>
          <a:stretch>
            <a:fillRect/>
          </a:stretch>
        </p:blipFill>
        <p:spPr>
          <a:xfrm>
            <a:off x="3200400" y="2133600"/>
            <a:ext cx="4144537" cy="965489"/>
          </a:xfrm>
          <a:prstGeom prst="rect">
            <a:avLst/>
          </a:prstGeom>
        </p:spPr>
      </p:pic>
      <p:pic>
        <p:nvPicPr>
          <p:cNvPr id="7" name="Picture 6"/>
          <p:cNvPicPr>
            <a:picLocks noChangeAspect="1"/>
          </p:cNvPicPr>
          <p:nvPr/>
        </p:nvPicPr>
        <p:blipFill>
          <a:blip r:embed="rId3"/>
          <a:stretch>
            <a:fillRect/>
          </a:stretch>
        </p:blipFill>
        <p:spPr>
          <a:xfrm>
            <a:off x="2971800" y="5067149"/>
            <a:ext cx="6120518" cy="869039"/>
          </a:xfrm>
          <a:prstGeom prst="rect">
            <a:avLst/>
          </a:prstGeom>
        </p:spPr>
      </p:pic>
    </p:spTree>
    <p:extLst>
      <p:ext uri="{BB962C8B-B14F-4D97-AF65-F5344CB8AC3E}">
        <p14:creationId xmlns:p14="http://schemas.microsoft.com/office/powerpoint/2010/main" val="2385956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curve</a:t>
            </a:r>
            <a:endParaRPr lang="en-US" dirty="0"/>
          </a:p>
        </p:txBody>
      </p:sp>
      <p:sp>
        <p:nvSpPr>
          <p:cNvPr id="3" name="Content Placeholder 2"/>
          <p:cNvSpPr>
            <a:spLocks noGrp="1"/>
          </p:cNvSpPr>
          <p:nvPr>
            <p:ph idx="1"/>
          </p:nvPr>
        </p:nvSpPr>
        <p:spPr>
          <a:xfrm>
            <a:off x="381000" y="2013412"/>
            <a:ext cx="11506200" cy="3599316"/>
          </a:xfrm>
        </p:spPr>
        <p:txBody>
          <a:bodyPr/>
          <a:lstStyle/>
          <a:p>
            <a:r>
              <a:rPr lang="en-US" dirty="0"/>
              <a:t>An ROC curve plots TPR vs. FPR at different classification thresholds. Lowering the classification threshold classifies more items as positive, thus increasing both False Positives and True Positives. The following figure shows a typical ROC curve.</a:t>
            </a:r>
          </a:p>
        </p:txBody>
      </p:sp>
      <p:pic>
        <p:nvPicPr>
          <p:cNvPr id="4" name="Picture 3"/>
          <p:cNvPicPr>
            <a:picLocks noChangeAspect="1"/>
          </p:cNvPicPr>
          <p:nvPr/>
        </p:nvPicPr>
        <p:blipFill>
          <a:blip r:embed="rId2"/>
          <a:stretch>
            <a:fillRect/>
          </a:stretch>
        </p:blipFill>
        <p:spPr>
          <a:xfrm>
            <a:off x="1648676" y="3733800"/>
            <a:ext cx="3838575" cy="2962275"/>
          </a:xfrm>
          <a:prstGeom prst="rect">
            <a:avLst/>
          </a:prstGeom>
        </p:spPr>
      </p:pic>
      <p:sp>
        <p:nvSpPr>
          <p:cNvPr id="5" name="Rectangle 4"/>
          <p:cNvSpPr/>
          <p:nvPr/>
        </p:nvSpPr>
        <p:spPr>
          <a:xfrm>
            <a:off x="6080937" y="3581403"/>
            <a:ext cx="5181600" cy="2031325"/>
          </a:xfrm>
          <a:prstGeom prst="rect">
            <a:avLst/>
          </a:prstGeom>
        </p:spPr>
        <p:txBody>
          <a:bodyPr wrap="square">
            <a:spAutoFit/>
          </a:bodyPr>
          <a:lstStyle/>
          <a:p>
            <a:r>
              <a:rPr lang="en-US" dirty="0"/>
              <a:t>To compute the points in an ROC curve, we could evaluate a logistic regression model many times with different classification thresholds, but this would be inefficient. Fortunately, there's an efficient, sorting-based algorithm that can provide this information for us, called AUC.</a:t>
            </a:r>
          </a:p>
        </p:txBody>
      </p:sp>
    </p:spTree>
    <p:extLst>
      <p:ext uri="{BB962C8B-B14F-4D97-AF65-F5344CB8AC3E}">
        <p14:creationId xmlns:p14="http://schemas.microsoft.com/office/powerpoint/2010/main" val="1583038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https://www.dataschool.io/roc-curves-and-auc-explained/</a:t>
            </a:r>
            <a:br>
              <a:rPr lang="en-US" dirty="0"/>
            </a:br>
            <a:r>
              <a:rPr lang="en-US" dirty="0"/>
              <a:t>https://www.youtube.com/watch?v=OAl6eAyP-yo</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81200" y="1905000"/>
            <a:ext cx="7924800" cy="4660519"/>
          </a:xfrm>
          <a:prstGeom prst="rect">
            <a:avLst/>
          </a:prstGeom>
        </p:spPr>
      </p:pic>
    </p:spTree>
    <p:extLst>
      <p:ext uri="{BB962C8B-B14F-4D97-AF65-F5344CB8AC3E}">
        <p14:creationId xmlns:p14="http://schemas.microsoft.com/office/powerpoint/2010/main" val="3538576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ROC curve is a commonly used way to </a:t>
            </a:r>
            <a:r>
              <a:rPr lang="en-US" b="1" dirty="0"/>
              <a:t>visualize the performance of a binary classifier</a:t>
            </a:r>
            <a:r>
              <a:rPr lang="en-US" dirty="0"/>
              <a:t>, meaning a classifier with two possible output classes.</a:t>
            </a:r>
          </a:p>
          <a:p>
            <a:r>
              <a:rPr lang="en-US" dirty="0"/>
              <a:t>For example, let's pretend you built a classifier to predict whether a research paper will be admitted to a journal, based on a variety of factors. The features might be the length of the paper, the number of authors, the number of papers those authors have previously submitted to the journal, et cetera. The response (or "output variable") would be whether or not the paper was admitted.</a:t>
            </a:r>
          </a:p>
          <a:p>
            <a:endParaRPr lang="en-US" dirty="0"/>
          </a:p>
        </p:txBody>
      </p:sp>
    </p:spTree>
    <p:extLst>
      <p:ext uri="{BB962C8B-B14F-4D97-AF65-F5344CB8AC3E}">
        <p14:creationId xmlns:p14="http://schemas.microsoft.com/office/powerpoint/2010/main" val="35431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Links</a:t>
            </a:r>
          </a:p>
        </p:txBody>
      </p:sp>
      <p:sp>
        <p:nvSpPr>
          <p:cNvPr id="3" name="Content Placeholder 2"/>
          <p:cNvSpPr>
            <a:spLocks noGrp="1"/>
          </p:cNvSpPr>
          <p:nvPr>
            <p:ph idx="1"/>
          </p:nvPr>
        </p:nvSpPr>
        <p:spPr/>
        <p:txBody>
          <a:bodyPr/>
          <a:lstStyle/>
          <a:p>
            <a:r>
              <a:rPr lang="en-US" dirty="0">
                <a:hlinkClick r:id="rId2"/>
              </a:rPr>
              <a:t>http://www.sthda.com/english/articles/36-classification-methods-essentials/151-logistic-regression-essentials-in-r/</a:t>
            </a:r>
          </a:p>
          <a:p>
            <a:r>
              <a:rPr lang="en-US" dirty="0">
                <a:hlinkClick r:id="rId2"/>
              </a:rPr>
              <a:t>https://www.machinelearningplus.com/machine-learning/evaluation-metrics-classification-models-r/</a:t>
            </a:r>
            <a:endParaRPr lang="en-US" dirty="0"/>
          </a:p>
          <a:p>
            <a:r>
              <a:rPr lang="en-US" dirty="0">
                <a:hlinkClick r:id="rId3"/>
              </a:rPr>
              <a:t>https://www.machinelearningplus.com/machine-learning/logistic-regression-tutorial-examples-r/</a:t>
            </a:r>
            <a:endParaRPr lang="en-US" dirty="0"/>
          </a:p>
          <a:p>
            <a:r>
              <a:rPr lang="en-US" dirty="0"/>
              <a:t>http://ethen8181.github.io/machine-learning/unbalanced/unbalanced.html</a:t>
            </a:r>
          </a:p>
          <a:p>
            <a:endParaRPr lang="en-US" dirty="0"/>
          </a:p>
        </p:txBody>
      </p:sp>
    </p:spTree>
    <p:extLst>
      <p:ext uri="{BB962C8B-B14F-4D97-AF65-F5344CB8AC3E}">
        <p14:creationId xmlns:p14="http://schemas.microsoft.com/office/powerpoint/2010/main" val="2228037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3400" y="0"/>
            <a:ext cx="10896599" cy="6724004"/>
          </a:xfrm>
          <a:prstGeom prst="rect">
            <a:avLst/>
          </a:prstGeom>
        </p:spPr>
      </p:pic>
    </p:spTree>
    <p:extLst>
      <p:ext uri="{BB962C8B-B14F-4D97-AF65-F5344CB8AC3E}">
        <p14:creationId xmlns:p14="http://schemas.microsoft.com/office/powerpoint/2010/main" val="733525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0451" y="838200"/>
            <a:ext cx="9753600" cy="5418972"/>
          </a:xfrm>
          <a:prstGeom prst="rect">
            <a:avLst/>
          </a:prstGeom>
        </p:spPr>
      </p:pic>
    </p:spTree>
    <p:extLst>
      <p:ext uri="{BB962C8B-B14F-4D97-AF65-F5344CB8AC3E}">
        <p14:creationId xmlns:p14="http://schemas.microsoft.com/office/powerpoint/2010/main" val="898088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5721" y="2183547"/>
            <a:ext cx="8686800" cy="3905967"/>
          </a:xfrm>
          <a:prstGeom prst="rect">
            <a:avLst/>
          </a:prstGeom>
        </p:spPr>
      </p:pic>
    </p:spTree>
    <p:extLst>
      <p:ext uri="{BB962C8B-B14F-4D97-AF65-F5344CB8AC3E}">
        <p14:creationId xmlns:p14="http://schemas.microsoft.com/office/powerpoint/2010/main" val="2165458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Linear Regression?</a:t>
            </a:r>
          </a:p>
        </p:txBody>
      </p:sp>
      <p:sp>
        <p:nvSpPr>
          <p:cNvPr id="3" name="Content Placeholder 2"/>
          <p:cNvSpPr>
            <a:spLocks noGrp="1"/>
          </p:cNvSpPr>
          <p:nvPr>
            <p:ph idx="1"/>
          </p:nvPr>
        </p:nvSpPr>
        <p:spPr>
          <a:xfrm>
            <a:off x="680321" y="2057400"/>
            <a:ext cx="10444879" cy="4648200"/>
          </a:xfrm>
        </p:spPr>
        <p:txBody>
          <a:bodyPr>
            <a:normAutofit/>
          </a:bodyPr>
          <a:lstStyle/>
          <a:p>
            <a:r>
              <a:rPr lang="en-US" sz="2000" dirty="0"/>
              <a:t>Suppose that we are trying to predict the medical condition of a patient in the emergency room on the basis of her symptoms.</a:t>
            </a:r>
          </a:p>
          <a:p>
            <a:endParaRPr lang="en-US" sz="2000" dirty="0"/>
          </a:p>
          <a:p>
            <a:endParaRPr lang="en-US" sz="2000" dirty="0"/>
          </a:p>
          <a:p>
            <a:endParaRPr lang="en-US" sz="2000" dirty="0"/>
          </a:p>
          <a:p>
            <a:endParaRPr lang="en-US" sz="2000" dirty="0"/>
          </a:p>
          <a:p>
            <a:r>
              <a:rPr lang="en-US" sz="2000" dirty="0"/>
              <a:t>Keeping drug overdose in between stroke and epileptic seizure, that the difference between stroke and drug overdose is the same as the difference between drug overdose and epileptic seizure. In practice there is no particular reason that this needs to be the case.</a:t>
            </a:r>
          </a:p>
          <a:p>
            <a:r>
              <a:rPr lang="en-US" sz="2000" dirty="0"/>
              <a:t>Second would imply a totally different relationship among the three conditions. Each of these </a:t>
            </a:r>
            <a:r>
              <a:rPr lang="en-US" sz="2000" dirty="0" err="1"/>
              <a:t>codings</a:t>
            </a:r>
            <a:r>
              <a:rPr lang="en-US" sz="2000" dirty="0"/>
              <a:t> would produce fundamentally different linear models that would ultimately lead to different sets of predictions on test observations.</a:t>
            </a:r>
          </a:p>
        </p:txBody>
      </p:sp>
      <p:pic>
        <p:nvPicPr>
          <p:cNvPr id="4" name="Picture 3"/>
          <p:cNvPicPr>
            <a:picLocks noChangeAspect="1"/>
          </p:cNvPicPr>
          <p:nvPr/>
        </p:nvPicPr>
        <p:blipFill>
          <a:blip r:embed="rId2"/>
          <a:stretch>
            <a:fillRect/>
          </a:stretch>
        </p:blipFill>
        <p:spPr>
          <a:xfrm>
            <a:off x="2133600" y="3051048"/>
            <a:ext cx="3277518" cy="1066800"/>
          </a:xfrm>
          <a:prstGeom prst="rect">
            <a:avLst/>
          </a:prstGeom>
        </p:spPr>
      </p:pic>
      <p:pic>
        <p:nvPicPr>
          <p:cNvPr id="5" name="Picture 4"/>
          <p:cNvPicPr>
            <a:picLocks noChangeAspect="1"/>
          </p:cNvPicPr>
          <p:nvPr/>
        </p:nvPicPr>
        <p:blipFill>
          <a:blip r:embed="rId3"/>
          <a:stretch>
            <a:fillRect/>
          </a:stretch>
        </p:blipFill>
        <p:spPr>
          <a:xfrm>
            <a:off x="6096000" y="3048000"/>
            <a:ext cx="3499057" cy="1042988"/>
          </a:xfrm>
          <a:prstGeom prst="rect">
            <a:avLst/>
          </a:prstGeom>
        </p:spPr>
      </p:pic>
    </p:spTree>
    <p:extLst>
      <p:ext uri="{BB962C8B-B14F-4D97-AF65-F5344CB8AC3E}">
        <p14:creationId xmlns:p14="http://schemas.microsoft.com/office/powerpoint/2010/main" val="357322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971702-BC2D-2ED3-0444-BF57CCD337C8}"/>
              </a:ext>
            </a:extLst>
          </p:cNvPr>
          <p:cNvPicPr>
            <a:picLocks noChangeAspect="1"/>
          </p:cNvPicPr>
          <p:nvPr/>
        </p:nvPicPr>
        <p:blipFill>
          <a:blip r:embed="rId2"/>
          <a:stretch>
            <a:fillRect/>
          </a:stretch>
        </p:blipFill>
        <p:spPr>
          <a:xfrm>
            <a:off x="1066800" y="1473887"/>
            <a:ext cx="2438400" cy="3910226"/>
          </a:xfrm>
          <a:prstGeom prst="rect">
            <a:avLst/>
          </a:prstGeom>
        </p:spPr>
      </p:pic>
      <p:pic>
        <p:nvPicPr>
          <p:cNvPr id="9" name="Picture 8">
            <a:extLst>
              <a:ext uri="{FF2B5EF4-FFF2-40B4-BE49-F238E27FC236}">
                <a16:creationId xmlns:a16="http://schemas.microsoft.com/office/drawing/2014/main" id="{6739AE35-7E13-D8B3-FA16-A6ADBCD9A339}"/>
              </a:ext>
            </a:extLst>
          </p:cNvPr>
          <p:cNvPicPr>
            <a:picLocks noChangeAspect="1"/>
          </p:cNvPicPr>
          <p:nvPr/>
        </p:nvPicPr>
        <p:blipFill>
          <a:blip r:embed="rId3"/>
          <a:stretch>
            <a:fillRect/>
          </a:stretch>
        </p:blipFill>
        <p:spPr>
          <a:xfrm>
            <a:off x="4648200" y="1219200"/>
            <a:ext cx="5898068" cy="4651998"/>
          </a:xfrm>
          <a:prstGeom prst="rect">
            <a:avLst/>
          </a:prstGeom>
        </p:spPr>
      </p:pic>
    </p:spTree>
    <p:extLst>
      <p:ext uri="{BB962C8B-B14F-4D97-AF65-F5344CB8AC3E}">
        <p14:creationId xmlns:p14="http://schemas.microsoft.com/office/powerpoint/2010/main" val="4062656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286001"/>
            <a:ext cx="10820400" cy="4114800"/>
          </a:xfrm>
        </p:spPr>
        <p:txBody>
          <a:bodyPr>
            <a:noAutofit/>
          </a:bodyPr>
          <a:lstStyle/>
          <a:p>
            <a:r>
              <a:rPr lang="en-US" sz="2000" dirty="0"/>
              <a:t>If the response variable’s values take on a natural ordering, such as </a:t>
            </a:r>
            <a:r>
              <a:rPr lang="en-US" sz="2000" i="1" dirty="0"/>
              <a:t>mild</a:t>
            </a:r>
            <a:r>
              <a:rPr lang="en-US" sz="2000" dirty="0"/>
              <a:t>, </a:t>
            </a:r>
            <a:r>
              <a:rPr lang="en-US" sz="2000" i="1" dirty="0"/>
              <a:t>moderate</a:t>
            </a:r>
            <a:r>
              <a:rPr lang="en-US" sz="2000" dirty="0"/>
              <a:t>, and </a:t>
            </a:r>
            <a:r>
              <a:rPr lang="en-US" sz="2000" i="1" dirty="0"/>
              <a:t>severe</a:t>
            </a:r>
            <a:r>
              <a:rPr lang="en-US" sz="2000" dirty="0"/>
              <a:t>, and the gap between mild and moderate is similar to the gap between moderate and severe, then a 1, 2, 3 coding would be reasonable.</a:t>
            </a:r>
          </a:p>
          <a:p>
            <a:r>
              <a:rPr lang="en-US" sz="2000" dirty="0"/>
              <a:t>A qualitative response variable with more than two levels without order is not appropriate for linear regression.</a:t>
            </a:r>
          </a:p>
          <a:p>
            <a:r>
              <a:rPr lang="en-US" sz="2000" dirty="0"/>
              <a:t>For a </a:t>
            </a:r>
            <a:r>
              <a:rPr lang="en-US" sz="2000" i="1" dirty="0"/>
              <a:t>binary </a:t>
            </a:r>
            <a:r>
              <a:rPr lang="en-US" sz="2000" dirty="0"/>
              <a:t>(two level) qualitative response, the situation is better. For Binary instance, if there are only two possibilities</a:t>
            </a:r>
          </a:p>
          <a:p>
            <a:endParaRPr lang="en-US" sz="2000" dirty="0"/>
          </a:p>
          <a:p>
            <a:endParaRPr lang="en-US" sz="2000" dirty="0"/>
          </a:p>
          <a:p>
            <a:r>
              <a:rPr lang="en-US" sz="2000" dirty="0"/>
              <a:t>Fit a linear regression to this binary response, and predict drug overdose if ˆ</a:t>
            </a:r>
            <a:r>
              <a:rPr lang="en-US" sz="2000" i="1" dirty="0"/>
              <a:t>Y &gt;</a:t>
            </a:r>
            <a:r>
              <a:rPr lang="en-US" sz="2000" dirty="0"/>
              <a:t>0</a:t>
            </a:r>
            <a:r>
              <a:rPr lang="en-US" sz="2000" i="1" dirty="0"/>
              <a:t>.</a:t>
            </a:r>
            <a:r>
              <a:rPr lang="en-US" sz="2000" dirty="0"/>
              <a:t>5 and stroke otherwise. In the binary case it is not hard to show that even if we flip the above coding, linear regression will produce the same final predictions.(linear discriminant analysis (LDA))</a:t>
            </a:r>
          </a:p>
        </p:txBody>
      </p:sp>
      <p:pic>
        <p:nvPicPr>
          <p:cNvPr id="4" name="Picture 3"/>
          <p:cNvPicPr>
            <a:picLocks noChangeAspect="1"/>
          </p:cNvPicPr>
          <p:nvPr/>
        </p:nvPicPr>
        <p:blipFill>
          <a:blip r:embed="rId2"/>
          <a:stretch>
            <a:fillRect/>
          </a:stretch>
        </p:blipFill>
        <p:spPr>
          <a:xfrm>
            <a:off x="4495800" y="4419600"/>
            <a:ext cx="3010751" cy="773216"/>
          </a:xfrm>
          <a:prstGeom prst="rect">
            <a:avLst/>
          </a:prstGeom>
        </p:spPr>
      </p:pic>
    </p:spTree>
    <p:extLst>
      <p:ext uri="{BB962C8B-B14F-4D97-AF65-F5344CB8AC3E}">
        <p14:creationId xmlns:p14="http://schemas.microsoft.com/office/powerpoint/2010/main" val="3295891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4487028"/>
            <a:ext cx="9911479" cy="1532772"/>
          </a:xfrm>
        </p:spPr>
        <p:txBody>
          <a:bodyPr>
            <a:noAutofit/>
          </a:bodyPr>
          <a:lstStyle/>
          <a:p>
            <a:r>
              <a:rPr lang="en-US" sz="1800" i="1" dirty="0"/>
              <a:t>Classification using the </a:t>
            </a:r>
            <a:r>
              <a:rPr lang="en-US" sz="1800" dirty="0"/>
              <a:t>Default </a:t>
            </a:r>
            <a:r>
              <a:rPr lang="en-US" sz="1800" i="1" dirty="0"/>
              <a:t>data. </a:t>
            </a:r>
            <a:r>
              <a:rPr lang="en-US" sz="1800" dirty="0"/>
              <a:t>Left: </a:t>
            </a:r>
            <a:r>
              <a:rPr lang="en-US" sz="1800" i="1" dirty="0"/>
              <a:t>Estimated probability of </a:t>
            </a:r>
            <a:r>
              <a:rPr lang="en-US" sz="1800" dirty="0"/>
              <a:t>default </a:t>
            </a:r>
            <a:r>
              <a:rPr lang="en-US" sz="1800" i="1" dirty="0"/>
              <a:t>using linear regression. Some estimated probabilities are negative! The orange ticks indicate the 0/1 values coded for </a:t>
            </a:r>
            <a:r>
              <a:rPr lang="en-US" sz="1800" dirty="0"/>
              <a:t>default</a:t>
            </a:r>
            <a:r>
              <a:rPr lang="en-US" sz="1800" i="1" dirty="0"/>
              <a:t>(</a:t>
            </a:r>
            <a:r>
              <a:rPr lang="en-US" sz="1800" dirty="0"/>
              <a:t>No </a:t>
            </a:r>
            <a:r>
              <a:rPr lang="en-US" sz="1800" i="1" dirty="0"/>
              <a:t>or </a:t>
            </a:r>
            <a:r>
              <a:rPr lang="en-US" sz="1800" dirty="0"/>
              <a:t>Yes</a:t>
            </a:r>
            <a:r>
              <a:rPr lang="en-US" sz="1800" i="1" dirty="0"/>
              <a:t>). </a:t>
            </a:r>
          </a:p>
          <a:p>
            <a:r>
              <a:rPr lang="en-US" sz="1800" dirty="0"/>
              <a:t>Right: </a:t>
            </a:r>
            <a:r>
              <a:rPr lang="en-US" sz="1800" i="1" dirty="0"/>
              <a:t>Predicted probabilities of </a:t>
            </a:r>
            <a:r>
              <a:rPr lang="en-US" sz="1800" dirty="0"/>
              <a:t>default </a:t>
            </a:r>
            <a:r>
              <a:rPr lang="en-US" sz="1800" i="1" dirty="0"/>
              <a:t>using logistic regression. All probabilities lie between </a:t>
            </a:r>
            <a:r>
              <a:rPr lang="en-US" sz="1800" dirty="0"/>
              <a:t>0 </a:t>
            </a:r>
            <a:r>
              <a:rPr lang="en-US" sz="1800" i="1" dirty="0"/>
              <a:t>and </a:t>
            </a:r>
            <a:r>
              <a:rPr lang="en-US" sz="1800" dirty="0"/>
              <a:t>1</a:t>
            </a:r>
            <a:r>
              <a:rPr lang="en-US" sz="1800" i="1" dirty="0"/>
              <a:t>.</a:t>
            </a:r>
            <a:endParaRPr lang="en-US" sz="1800" dirty="0"/>
          </a:p>
        </p:txBody>
      </p:sp>
      <p:pic>
        <p:nvPicPr>
          <p:cNvPr id="4" name="Picture 3"/>
          <p:cNvPicPr>
            <a:picLocks noChangeAspect="1"/>
          </p:cNvPicPr>
          <p:nvPr/>
        </p:nvPicPr>
        <p:blipFill>
          <a:blip r:embed="rId2"/>
          <a:stretch>
            <a:fillRect/>
          </a:stretch>
        </p:blipFill>
        <p:spPr>
          <a:xfrm>
            <a:off x="762000" y="304800"/>
            <a:ext cx="9918185" cy="3733800"/>
          </a:xfrm>
          <a:prstGeom prst="rect">
            <a:avLst/>
          </a:prstGeom>
        </p:spPr>
      </p:pic>
    </p:spTree>
    <p:extLst>
      <p:ext uri="{BB962C8B-B14F-4D97-AF65-F5344CB8AC3E}">
        <p14:creationId xmlns:p14="http://schemas.microsoft.com/office/powerpoint/2010/main" val="2315902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1325563"/>
          </a:xfrm>
        </p:spPr>
        <p:txBody>
          <a:bodyPr>
            <a:normAutofit fontScale="90000"/>
          </a:bodyPr>
          <a:lstStyle/>
          <a:p>
            <a:r>
              <a:rPr lang="en-US" sz="2700" b="1" dirty="0"/>
              <a:t>Predicting whether an individual will default on credit card payment, on the basis of annual income and monthly credit card balance.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Default : A factor with levels No and Yes indicating whether the customer defaulted on their debt</a:t>
            </a:r>
          </a:p>
          <a:p>
            <a:endParaRPr lang="en-US" sz="2000" dirty="0"/>
          </a:p>
          <a:p>
            <a:r>
              <a:rPr lang="en-US" sz="2000" dirty="0"/>
              <a:t>Student: A factor with levels No and Yes indicating whether the customer is a student</a:t>
            </a:r>
          </a:p>
          <a:p>
            <a:endParaRPr lang="en-US" sz="2000" dirty="0"/>
          </a:p>
          <a:p>
            <a:r>
              <a:rPr lang="en-US" sz="2000" dirty="0"/>
              <a:t>Balance :The average balance that the customer has remaining on their credit card after making their monthly payment</a:t>
            </a:r>
          </a:p>
          <a:p>
            <a:endParaRPr lang="en-US" sz="2000" dirty="0"/>
          </a:p>
          <a:p>
            <a:r>
              <a:rPr lang="en-US" sz="2000" dirty="0"/>
              <a:t>Income : Income of customer</a:t>
            </a:r>
          </a:p>
        </p:txBody>
      </p:sp>
    </p:spTree>
    <p:extLst>
      <p:ext uri="{BB962C8B-B14F-4D97-AF65-F5344CB8AC3E}">
        <p14:creationId xmlns:p14="http://schemas.microsoft.com/office/powerpoint/2010/main" val="1595290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100861"/>
            <a:ext cx="9753600" cy="4656277"/>
          </a:xfrm>
          <a:prstGeom prst="rect">
            <a:avLst/>
          </a:prstGeom>
        </p:spPr>
      </p:pic>
    </p:spTree>
    <p:extLst>
      <p:ext uri="{BB962C8B-B14F-4D97-AF65-F5344CB8AC3E}">
        <p14:creationId xmlns:p14="http://schemas.microsoft.com/office/powerpoint/2010/main" val="2752766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2"/>
            <a:ext cx="10597279" cy="4216327"/>
          </a:xfrm>
        </p:spPr>
        <p:txBody>
          <a:bodyPr>
            <a:normAutofit fontScale="92500" lnSpcReduction="10000"/>
          </a:bodyPr>
          <a:lstStyle/>
          <a:p>
            <a:r>
              <a:rPr lang="en-US" dirty="0"/>
              <a:t>Rather than modeling this response </a:t>
            </a:r>
            <a:r>
              <a:rPr lang="en-US" i="1" dirty="0"/>
              <a:t>Y </a:t>
            </a:r>
            <a:r>
              <a:rPr lang="en-US" dirty="0"/>
              <a:t>directly, logistic regression models the </a:t>
            </a:r>
            <a:r>
              <a:rPr lang="en-US" i="1" dirty="0"/>
              <a:t>probability </a:t>
            </a:r>
            <a:r>
              <a:rPr lang="en-US" dirty="0"/>
              <a:t>that </a:t>
            </a:r>
            <a:r>
              <a:rPr lang="en-US" i="1" dirty="0"/>
              <a:t>Y </a:t>
            </a:r>
            <a:r>
              <a:rPr lang="en-US" dirty="0"/>
              <a:t>belongs to a particular category.</a:t>
            </a:r>
          </a:p>
          <a:p>
            <a:r>
              <a:rPr lang="en-US" dirty="0"/>
              <a:t>For the Default data, logistic regression models the probability of default. For example, the probability of default given balance can be written as</a:t>
            </a:r>
          </a:p>
          <a:p>
            <a:endParaRPr lang="en-US" dirty="0"/>
          </a:p>
          <a:p>
            <a:endParaRPr lang="en-US" dirty="0"/>
          </a:p>
          <a:p>
            <a:r>
              <a:rPr lang="en-US" dirty="0"/>
              <a:t>For example, one might predict default = Yes for any individual for whom </a:t>
            </a:r>
            <a:r>
              <a:rPr lang="en-US" i="1" dirty="0"/>
              <a:t>p</a:t>
            </a:r>
            <a:r>
              <a:rPr lang="en-US" dirty="0"/>
              <a:t>(default) </a:t>
            </a:r>
            <a:r>
              <a:rPr lang="en-US" i="1" dirty="0"/>
              <a:t>&gt; </a:t>
            </a:r>
            <a:r>
              <a:rPr lang="en-US" dirty="0"/>
              <a:t>0</a:t>
            </a:r>
            <a:r>
              <a:rPr lang="en-US" i="1" dirty="0"/>
              <a:t>.</a:t>
            </a:r>
            <a:r>
              <a:rPr lang="en-US" dirty="0"/>
              <a:t>5.</a:t>
            </a:r>
          </a:p>
          <a:p>
            <a:r>
              <a:rPr lang="en-US" dirty="0"/>
              <a:t>Alternatively,  if a company wishes to be conservative in predicting individuals who are at risk for default, then they may choose to use a lower threshold, such as </a:t>
            </a:r>
            <a:r>
              <a:rPr lang="en-US" i="1" dirty="0"/>
              <a:t>p</a:t>
            </a:r>
            <a:r>
              <a:rPr lang="en-US" dirty="0"/>
              <a:t>(default) </a:t>
            </a:r>
            <a:r>
              <a:rPr lang="en-US" i="1" dirty="0"/>
              <a:t>&gt; </a:t>
            </a:r>
            <a:r>
              <a:rPr lang="en-US" dirty="0"/>
              <a:t>0</a:t>
            </a:r>
            <a:r>
              <a:rPr lang="en-US" i="1" dirty="0"/>
              <a:t>.</a:t>
            </a:r>
            <a:r>
              <a:rPr lang="en-US" dirty="0"/>
              <a:t>1.</a:t>
            </a:r>
          </a:p>
        </p:txBody>
      </p:sp>
      <p:pic>
        <p:nvPicPr>
          <p:cNvPr id="4" name="Picture 3"/>
          <p:cNvPicPr>
            <a:picLocks noChangeAspect="1"/>
          </p:cNvPicPr>
          <p:nvPr/>
        </p:nvPicPr>
        <p:blipFill>
          <a:blip r:embed="rId2"/>
          <a:stretch>
            <a:fillRect/>
          </a:stretch>
        </p:blipFill>
        <p:spPr>
          <a:xfrm>
            <a:off x="3124200" y="4015267"/>
            <a:ext cx="4057650" cy="457200"/>
          </a:xfrm>
          <a:prstGeom prst="rect">
            <a:avLst/>
          </a:prstGeom>
        </p:spPr>
      </p:pic>
    </p:spTree>
    <p:extLst>
      <p:ext uri="{BB962C8B-B14F-4D97-AF65-F5344CB8AC3E}">
        <p14:creationId xmlns:p14="http://schemas.microsoft.com/office/powerpoint/2010/main" val="2817303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3DF1-7C0F-C594-A3F5-02EBAAF5A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928EB3-4393-890B-60BD-C7451904070A}"/>
              </a:ext>
            </a:extLst>
          </p:cNvPr>
          <p:cNvSpPr>
            <a:spLocks noGrp="1"/>
          </p:cNvSpPr>
          <p:nvPr>
            <p:ph idx="1"/>
          </p:nvPr>
        </p:nvSpPr>
        <p:spPr/>
        <p:txBody>
          <a:bodyPr>
            <a:normAutofit fontScale="92500" lnSpcReduction="20000"/>
          </a:bodyPr>
          <a:lstStyle/>
          <a:p>
            <a:r>
              <a:rPr lang="en-US" dirty="0"/>
              <a:t>Maximum Likelihood Estimation (MLE) is a fundamental concept in machine learning and statistics that plays a crucial role in parameter estimation for probabilistic models.</a:t>
            </a:r>
          </a:p>
          <a:p>
            <a:r>
              <a:rPr lang="en-US" dirty="0"/>
              <a:t>The goal of MLE is to find the set of parameter values that maximize the likelihood function, which measures the probability of observing the given data under the assumed model.</a:t>
            </a:r>
          </a:p>
          <a:p>
            <a:r>
              <a:rPr lang="en-US" dirty="0"/>
              <a:t>For independent and identically distributed (</a:t>
            </a:r>
            <a:r>
              <a:rPr lang="en-US" dirty="0" err="1"/>
              <a:t>i.i.d.</a:t>
            </a:r>
            <a:r>
              <a:rPr lang="en-US" dirty="0"/>
              <a:t>) data, the likelihood is often expressed as the product of the individual data point probabilities.</a:t>
            </a:r>
          </a:p>
          <a:p>
            <a:r>
              <a:rPr lang="en-US" b="1" dirty="0"/>
              <a:t>Log-Likelihood Function:</a:t>
            </a:r>
            <a:r>
              <a:rPr lang="en-US" dirty="0"/>
              <a:t> In practice, it is common to work with the log-likelihood function, denoted by log L(θ | D), which is the natural logarithm of the likelihood function.</a:t>
            </a:r>
          </a:p>
          <a:p>
            <a:r>
              <a:rPr lang="en-US" b="1" dirty="0"/>
              <a:t>MLE Objective:</a:t>
            </a:r>
            <a:r>
              <a:rPr lang="en-US" dirty="0"/>
              <a:t> The MLE objective is to find the parameter values θ that maximize the log-likelihood function</a:t>
            </a:r>
          </a:p>
        </p:txBody>
      </p:sp>
    </p:spTree>
    <p:extLst>
      <p:ext uri="{BB962C8B-B14F-4D97-AF65-F5344CB8AC3E}">
        <p14:creationId xmlns:p14="http://schemas.microsoft.com/office/powerpoint/2010/main" val="127307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39AE35-7E13-D8B3-FA16-A6ADBCD9A339}"/>
              </a:ext>
            </a:extLst>
          </p:cNvPr>
          <p:cNvPicPr>
            <a:picLocks noChangeAspect="1"/>
          </p:cNvPicPr>
          <p:nvPr/>
        </p:nvPicPr>
        <p:blipFill>
          <a:blip r:embed="rId2"/>
          <a:stretch>
            <a:fillRect/>
          </a:stretch>
        </p:blipFill>
        <p:spPr>
          <a:xfrm>
            <a:off x="2971800" y="1219200"/>
            <a:ext cx="5898068" cy="4651998"/>
          </a:xfrm>
          <a:prstGeom prst="rect">
            <a:avLst/>
          </a:prstGeom>
        </p:spPr>
      </p:pic>
      <p:cxnSp>
        <p:nvCxnSpPr>
          <p:cNvPr id="3" name="Straight Connector 2">
            <a:extLst>
              <a:ext uri="{FF2B5EF4-FFF2-40B4-BE49-F238E27FC236}">
                <a16:creationId xmlns:a16="http://schemas.microsoft.com/office/drawing/2014/main" id="{C006BDDF-D5F4-5588-D679-8F330BCD7534}"/>
              </a:ext>
            </a:extLst>
          </p:cNvPr>
          <p:cNvCxnSpPr>
            <a:cxnSpLocks/>
          </p:cNvCxnSpPr>
          <p:nvPr/>
        </p:nvCxnSpPr>
        <p:spPr>
          <a:xfrm flipH="1">
            <a:off x="3124200" y="1295400"/>
            <a:ext cx="4495800" cy="3810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90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39AE35-7E13-D8B3-FA16-A6ADBCD9A339}"/>
              </a:ext>
            </a:extLst>
          </p:cNvPr>
          <p:cNvPicPr>
            <a:picLocks noChangeAspect="1"/>
          </p:cNvPicPr>
          <p:nvPr/>
        </p:nvPicPr>
        <p:blipFill>
          <a:blip r:embed="rId2"/>
          <a:stretch>
            <a:fillRect/>
          </a:stretch>
        </p:blipFill>
        <p:spPr>
          <a:xfrm>
            <a:off x="2971800" y="1219200"/>
            <a:ext cx="5898068" cy="4651998"/>
          </a:xfrm>
          <a:prstGeom prst="rect">
            <a:avLst/>
          </a:prstGeom>
        </p:spPr>
      </p:pic>
      <p:cxnSp>
        <p:nvCxnSpPr>
          <p:cNvPr id="3" name="Straight Connector 2">
            <a:extLst>
              <a:ext uri="{FF2B5EF4-FFF2-40B4-BE49-F238E27FC236}">
                <a16:creationId xmlns:a16="http://schemas.microsoft.com/office/drawing/2014/main" id="{C006BDDF-D5F4-5588-D679-8F330BCD7534}"/>
              </a:ext>
            </a:extLst>
          </p:cNvPr>
          <p:cNvCxnSpPr>
            <a:cxnSpLocks/>
          </p:cNvCxnSpPr>
          <p:nvPr/>
        </p:nvCxnSpPr>
        <p:spPr>
          <a:xfrm flipH="1">
            <a:off x="3124200" y="1295400"/>
            <a:ext cx="4495800" cy="3810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BFB513C-4C02-9383-7DA2-6C0AA4071E86}"/>
              </a:ext>
            </a:extLst>
          </p:cNvPr>
          <p:cNvCxnSpPr>
            <a:cxnSpLocks/>
          </p:cNvCxnSpPr>
          <p:nvPr/>
        </p:nvCxnSpPr>
        <p:spPr>
          <a:xfrm>
            <a:off x="5181600" y="986802"/>
            <a:ext cx="0" cy="465199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3171268-4C39-7AD3-2A9D-E782CEF5C3C5}"/>
              </a:ext>
            </a:extLst>
          </p:cNvPr>
          <p:cNvCxnSpPr>
            <a:cxnSpLocks/>
          </p:cNvCxnSpPr>
          <p:nvPr/>
        </p:nvCxnSpPr>
        <p:spPr>
          <a:xfrm>
            <a:off x="2438400" y="3312801"/>
            <a:ext cx="5943600"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5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a:t>
            </a:r>
          </a:p>
        </p:txBody>
      </p:sp>
      <p:sp>
        <p:nvSpPr>
          <p:cNvPr id="3" name="Content Placeholder 2"/>
          <p:cNvSpPr>
            <a:spLocks noGrp="1"/>
          </p:cNvSpPr>
          <p:nvPr>
            <p:ph idx="1"/>
          </p:nvPr>
        </p:nvSpPr>
        <p:spPr>
          <a:xfrm>
            <a:off x="107766" y="2133600"/>
            <a:ext cx="10186416" cy="4343400"/>
          </a:xfrm>
        </p:spPr>
        <p:txBody>
          <a:bodyPr>
            <a:normAutofit fontScale="70000" lnSpcReduction="20000"/>
          </a:bodyPr>
          <a:lstStyle/>
          <a:p>
            <a:r>
              <a:rPr lang="en-US" dirty="0"/>
              <a:t>In logistic regression, the outcome </a:t>
            </a:r>
          </a:p>
          <a:p>
            <a:pPr lvl="1"/>
            <a:r>
              <a:rPr lang="en-US" dirty="0">
                <a:effectLst/>
              </a:rPr>
              <a:t>It must always be positive (since p &gt;= 0)</a:t>
            </a:r>
          </a:p>
          <a:p>
            <a:pPr lvl="1"/>
            <a:r>
              <a:rPr lang="en-US" dirty="0">
                <a:effectLst/>
              </a:rPr>
              <a:t>It must always be less than equals to 1 (since p &lt;= 1)</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the logistic regression the constant (</a:t>
            </a:r>
            <a:r>
              <a:rPr lang="en-US" i="1" dirty="0"/>
              <a:t>b</a:t>
            </a:r>
            <a:r>
              <a:rPr lang="en-US" i="1" baseline="-25000" dirty="0"/>
              <a:t>0</a:t>
            </a:r>
            <a:r>
              <a:rPr lang="en-US" dirty="0"/>
              <a:t>) moves the curve left and right (cutoff point where </a:t>
            </a:r>
            <a:r>
              <a:rPr lang="en-US" i="1" dirty="0"/>
              <a:t>x</a:t>
            </a:r>
            <a:r>
              <a:rPr lang="en-US" dirty="0"/>
              <a:t>-values change from high to low probability and vice versa) and the slope (</a:t>
            </a:r>
            <a:r>
              <a:rPr lang="en-US" i="1" dirty="0"/>
              <a:t>b</a:t>
            </a:r>
            <a:r>
              <a:rPr lang="en-US" i="1" baseline="-25000" dirty="0"/>
              <a:t>1</a:t>
            </a:r>
            <a:r>
              <a:rPr lang="en-US" dirty="0"/>
              <a:t>) defines the steepness of the curve.</a:t>
            </a:r>
          </a:p>
        </p:txBody>
      </p:sp>
      <p:pic>
        <p:nvPicPr>
          <p:cNvPr id="4" name="Picture 3"/>
          <p:cNvPicPr>
            <a:picLocks noChangeAspect="1"/>
          </p:cNvPicPr>
          <p:nvPr/>
        </p:nvPicPr>
        <p:blipFill>
          <a:blip r:embed="rId2"/>
          <a:stretch>
            <a:fillRect/>
          </a:stretch>
        </p:blipFill>
        <p:spPr>
          <a:xfrm>
            <a:off x="3352800" y="3048000"/>
            <a:ext cx="5189844" cy="2266585"/>
          </a:xfrm>
          <a:prstGeom prst="rect">
            <a:avLst/>
          </a:prstGeom>
        </p:spPr>
      </p:pic>
      <p:sp>
        <p:nvSpPr>
          <p:cNvPr id="5" name="TextBox 4"/>
          <p:cNvSpPr txBox="1"/>
          <p:nvPr/>
        </p:nvSpPr>
        <p:spPr>
          <a:xfrm>
            <a:off x="8686800" y="2154382"/>
            <a:ext cx="1219200" cy="646331"/>
          </a:xfrm>
          <a:prstGeom prst="rect">
            <a:avLst/>
          </a:prstGeom>
          <a:noFill/>
        </p:spPr>
        <p:txBody>
          <a:bodyPr wrap="square" rtlCol="0">
            <a:spAutoFit/>
          </a:bodyPr>
          <a:lstStyle/>
          <a:p>
            <a:r>
              <a:rPr lang="en-US" dirty="0"/>
              <a:t>Sigmoid Function</a:t>
            </a:r>
          </a:p>
        </p:txBody>
      </p:sp>
    </p:spTree>
    <p:extLst>
      <p:ext uri="{BB962C8B-B14F-4D97-AF65-F5344CB8AC3E}">
        <p14:creationId xmlns:p14="http://schemas.microsoft.com/office/powerpoint/2010/main" val="386266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10515600" cy="1325563"/>
          </a:xfrm>
        </p:spPr>
        <p:txBody>
          <a:bodyPr>
            <a:normAutofit/>
          </a:bodyPr>
          <a:lstStyle/>
          <a:p>
            <a:r>
              <a:rPr lang="en-US" dirty="0"/>
              <a:t>How is logistic regression different</a:t>
            </a:r>
            <a:br>
              <a:rPr lang="en-US" dirty="0"/>
            </a:br>
            <a:r>
              <a:rPr lang="en-US" dirty="0"/>
              <a:t>from linear regressions?</a:t>
            </a:r>
          </a:p>
        </p:txBody>
      </p:sp>
      <p:sp>
        <p:nvSpPr>
          <p:cNvPr id="3" name="Content Placeholder 2"/>
          <p:cNvSpPr>
            <a:spLocks noGrp="1"/>
          </p:cNvSpPr>
          <p:nvPr>
            <p:ph idx="1"/>
          </p:nvPr>
        </p:nvSpPr>
        <p:spPr>
          <a:xfrm>
            <a:off x="533400" y="2286000"/>
            <a:ext cx="9601200" cy="4351338"/>
          </a:xfrm>
        </p:spPr>
        <p:txBody>
          <a:bodyPr>
            <a:normAutofit/>
          </a:bodyPr>
          <a:lstStyle/>
          <a:p>
            <a:pPr marL="0" indent="0">
              <a:buNone/>
            </a:pPr>
            <a:r>
              <a:rPr lang="en-US" sz="2000" dirty="0"/>
              <a:t>If we estimate probability using a simple linear regression model, a straight line, p = β0 + β1x. However, it doesn’t make sense, due to the following reasons:</a:t>
            </a:r>
          </a:p>
          <a:p>
            <a:pPr>
              <a:buFont typeface="Wingdings" panose="05000000000000000000" pitchFamily="2" charset="2"/>
              <a:buChar char="ü"/>
            </a:pPr>
            <a:r>
              <a:rPr lang="en-US" sz="2000" dirty="0"/>
              <a:t>   The y variable is categorical (yes or no), not quantitative.</a:t>
            </a:r>
          </a:p>
          <a:p>
            <a:pPr>
              <a:buFont typeface="Wingdings" panose="05000000000000000000" pitchFamily="2" charset="2"/>
              <a:buChar char="ü"/>
            </a:pPr>
            <a:r>
              <a:rPr lang="en-US" sz="2000" dirty="0"/>
              <a:t>    Categorical data don’t have a normal distribution</a:t>
            </a:r>
          </a:p>
          <a:p>
            <a:pPr>
              <a:buFont typeface="Wingdings" panose="05000000000000000000" pitchFamily="2" charset="2"/>
              <a:buChar char="ü"/>
            </a:pPr>
            <a:r>
              <a:rPr lang="en-US" sz="2000" dirty="0"/>
              <a:t>    The estimated values of p can never be outside of [0, 1], which goes against the idea of a straight line (a straight line continues on in both directions).</a:t>
            </a:r>
          </a:p>
          <a:p>
            <a:pPr>
              <a:buFont typeface="Wingdings" panose="05000000000000000000" pitchFamily="2" charset="2"/>
              <a:buChar char="ü"/>
            </a:pPr>
            <a:r>
              <a:rPr lang="en-US" sz="2000" dirty="0"/>
              <a:t>    It doesn’t make sense to force the values of p to increase in a linear way based on x. </a:t>
            </a:r>
          </a:p>
        </p:txBody>
      </p:sp>
    </p:spTree>
    <p:extLst>
      <p:ext uri="{BB962C8B-B14F-4D97-AF65-F5344CB8AC3E}">
        <p14:creationId xmlns:p14="http://schemas.microsoft.com/office/powerpoint/2010/main" val="367684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a:t>
            </a:r>
          </a:p>
        </p:txBody>
      </p:sp>
      <p:sp>
        <p:nvSpPr>
          <p:cNvPr id="3" name="Content Placeholder 2"/>
          <p:cNvSpPr>
            <a:spLocks noGrp="1"/>
          </p:cNvSpPr>
          <p:nvPr>
            <p:ph idx="1"/>
          </p:nvPr>
        </p:nvSpPr>
        <p:spPr>
          <a:xfrm>
            <a:off x="680321" y="2133600"/>
            <a:ext cx="10216279" cy="4190999"/>
          </a:xfrm>
        </p:spPr>
        <p:txBody>
          <a:bodyPr>
            <a:normAutofit/>
          </a:bodyPr>
          <a:lstStyle/>
          <a:p>
            <a:r>
              <a:rPr lang="en-US" dirty="0"/>
              <a:t>By simple transformation, the logistic regression equation can be written in terms of an odds ratio. </a:t>
            </a:r>
          </a:p>
          <a:p>
            <a:endParaRPr lang="en-US" dirty="0"/>
          </a:p>
          <a:p>
            <a:endParaRPr lang="en-US" dirty="0"/>
          </a:p>
          <a:p>
            <a:r>
              <a:rPr lang="en-US" dirty="0"/>
              <a:t>Taking the natural log of both sides, can write the equation in terms of log-odds (logit) which is a linear function of the predictors. The coefficient (</a:t>
            </a:r>
            <a:r>
              <a:rPr lang="en-US" i="1" dirty="0"/>
              <a:t>b</a:t>
            </a:r>
            <a:r>
              <a:rPr lang="en-US" i="1" baseline="-25000" dirty="0"/>
              <a:t>1</a:t>
            </a:r>
            <a:r>
              <a:rPr lang="en-US" dirty="0"/>
              <a:t>) is the amount the logit (log-odds) changes with a one unit change in </a:t>
            </a:r>
            <a:r>
              <a:rPr lang="en-US" i="1" dirty="0"/>
              <a:t>x</a:t>
            </a:r>
            <a:r>
              <a:rPr lang="en-US" dirty="0"/>
              <a:t>.  </a:t>
            </a:r>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4044213" y="3276600"/>
            <a:ext cx="2886075" cy="809625"/>
          </a:xfrm>
          <a:prstGeom prst="rect">
            <a:avLst/>
          </a:prstGeom>
        </p:spPr>
      </p:pic>
      <p:pic>
        <p:nvPicPr>
          <p:cNvPr id="8" name="Picture 7"/>
          <p:cNvPicPr>
            <a:picLocks noChangeAspect="1"/>
          </p:cNvPicPr>
          <p:nvPr/>
        </p:nvPicPr>
        <p:blipFill>
          <a:blip r:embed="rId3"/>
          <a:stretch>
            <a:fillRect/>
          </a:stretch>
        </p:blipFill>
        <p:spPr>
          <a:xfrm>
            <a:off x="4343400" y="5570392"/>
            <a:ext cx="2476500" cy="784225"/>
          </a:xfrm>
          <a:prstGeom prst="rect">
            <a:avLst/>
          </a:prstGeom>
        </p:spPr>
      </p:pic>
    </p:spTree>
    <p:extLst>
      <p:ext uri="{BB962C8B-B14F-4D97-AF65-F5344CB8AC3E}">
        <p14:creationId xmlns:p14="http://schemas.microsoft.com/office/powerpoint/2010/main" val="364359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2264</Words>
  <Application>Microsoft Office PowerPoint</Application>
  <PresentationFormat>Widescreen</PresentationFormat>
  <Paragraphs>181</Paragraphs>
  <Slides>45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Wingdings</vt:lpstr>
      <vt:lpstr>Office Theme</vt:lpstr>
      <vt:lpstr>Logistic regression</vt:lpstr>
      <vt:lpstr>Introduction</vt:lpstr>
      <vt:lpstr>Types of Logistic Regression</vt:lpstr>
      <vt:lpstr>PowerPoint Presentation</vt:lpstr>
      <vt:lpstr>PowerPoint Presentation</vt:lpstr>
      <vt:lpstr>PowerPoint Presentation</vt:lpstr>
      <vt:lpstr>Logistic Regression Model</vt:lpstr>
      <vt:lpstr>How is logistic regression different from linear regressions?</vt:lpstr>
      <vt:lpstr>Logistic Regression Model</vt:lpstr>
      <vt:lpstr>Interpretation</vt:lpstr>
      <vt:lpstr>Odd ratio</vt:lpstr>
      <vt:lpstr>PowerPoint Presentation</vt:lpstr>
      <vt:lpstr>PowerPoint Presentation</vt:lpstr>
      <vt:lpstr>Accuracy</vt:lpstr>
      <vt:lpstr>Performance Measurement</vt:lpstr>
      <vt:lpstr>PowerPoint Presentation</vt:lpstr>
      <vt:lpstr>PowerPoint Presentation</vt:lpstr>
      <vt:lpstr>Precision/ Recall</vt:lpstr>
      <vt:lpstr>Precision and Recall: A Tug of War</vt:lpstr>
      <vt:lpstr>PowerPoint Presentation</vt:lpstr>
      <vt:lpstr>PowerPoint Presentation</vt:lpstr>
      <vt:lpstr>PowerPoint Presentation</vt:lpstr>
      <vt:lpstr>F1 Score</vt:lpstr>
      <vt:lpstr>PowerPoint Presentation</vt:lpstr>
      <vt:lpstr>PowerPoint Presentation</vt:lpstr>
      <vt:lpstr>ROC curve</vt:lpstr>
      <vt:lpstr>PowerPoint Presentation</vt:lpstr>
      <vt:lpstr>Convert Probability to Prediction</vt:lpstr>
      <vt:lpstr>Why cost function which has been used for linear can not be used for logistic?</vt:lpstr>
      <vt:lpstr>Cost Function</vt:lpstr>
      <vt:lpstr>Maximum likelihood</vt:lpstr>
      <vt:lpstr>ROC curve</vt:lpstr>
      <vt:lpstr>https://www.dataschool.io/roc-curves-and-auc-explained/ https://www.youtube.com/watch?v=OAl6eAyP-yo </vt:lpstr>
      <vt:lpstr>PowerPoint Presentation</vt:lpstr>
      <vt:lpstr>Reading Links</vt:lpstr>
      <vt:lpstr>PowerPoint Presentation</vt:lpstr>
      <vt:lpstr>PowerPoint Presentation</vt:lpstr>
      <vt:lpstr>PowerPoint Presentation</vt:lpstr>
      <vt:lpstr>Why Not Linear Regression?</vt:lpstr>
      <vt:lpstr>PowerPoint Presentation</vt:lpstr>
      <vt:lpstr>PowerPoint Presentation</vt:lpstr>
      <vt:lpstr>Predicting whether an individual will default on credit card payment, on the basis of annual income and monthly credit card balance.  </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hag5kor</dc:creator>
  <cp:lastModifiedBy>Shanu Agrawal</cp:lastModifiedBy>
  <cp:revision>97</cp:revision>
  <dcterms:created xsi:type="dcterms:W3CDTF">2018-12-16T08:13:02Z</dcterms:created>
  <dcterms:modified xsi:type="dcterms:W3CDTF">2023-11-23T05:35:56Z</dcterms:modified>
</cp:coreProperties>
</file>