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0" r:id="rId1"/>
  </p:sldMasterIdLst>
  <p:notesMasterIdLst>
    <p:notesMasterId r:id="rId66"/>
  </p:notesMasterIdLst>
  <p:sldIdLst>
    <p:sldId id="256" r:id="rId2"/>
    <p:sldId id="326" r:id="rId3"/>
    <p:sldId id="325" r:id="rId4"/>
    <p:sldId id="324" r:id="rId5"/>
    <p:sldId id="266" r:id="rId6"/>
    <p:sldId id="319" r:id="rId7"/>
    <p:sldId id="268" r:id="rId8"/>
    <p:sldId id="265" r:id="rId9"/>
    <p:sldId id="258" r:id="rId10"/>
    <p:sldId id="314" r:id="rId11"/>
    <p:sldId id="269" r:id="rId12"/>
    <p:sldId id="315" r:id="rId13"/>
    <p:sldId id="270" r:id="rId14"/>
    <p:sldId id="317" r:id="rId15"/>
    <p:sldId id="271" r:id="rId16"/>
    <p:sldId id="272" r:id="rId17"/>
    <p:sldId id="327"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6" r:id="rId31"/>
    <p:sldId id="285" r:id="rId32"/>
    <p:sldId id="287" r:id="rId33"/>
    <p:sldId id="262" r:id="rId34"/>
    <p:sldId id="288" r:id="rId35"/>
    <p:sldId id="290" r:id="rId36"/>
    <p:sldId id="294" r:id="rId37"/>
    <p:sldId id="289" r:id="rId38"/>
    <p:sldId id="291" r:id="rId39"/>
    <p:sldId id="292" r:id="rId40"/>
    <p:sldId id="293" r:id="rId41"/>
    <p:sldId id="295" r:id="rId42"/>
    <p:sldId id="296" r:id="rId43"/>
    <p:sldId id="297" r:id="rId44"/>
    <p:sldId id="298" r:id="rId45"/>
    <p:sldId id="299" r:id="rId46"/>
    <p:sldId id="263" r:id="rId47"/>
    <p:sldId id="328" r:id="rId48"/>
    <p:sldId id="307" r:id="rId49"/>
    <p:sldId id="308" r:id="rId50"/>
    <p:sldId id="309" r:id="rId51"/>
    <p:sldId id="323" r:id="rId52"/>
    <p:sldId id="322" r:id="rId53"/>
    <p:sldId id="321" r:id="rId54"/>
    <p:sldId id="320" r:id="rId55"/>
    <p:sldId id="310" r:id="rId56"/>
    <p:sldId id="311" r:id="rId57"/>
    <p:sldId id="312" r:id="rId58"/>
    <p:sldId id="306" r:id="rId59"/>
    <p:sldId id="301" r:id="rId60"/>
    <p:sldId id="302" r:id="rId61"/>
    <p:sldId id="303" r:id="rId62"/>
    <p:sldId id="304" r:id="rId63"/>
    <p:sldId id="305" r:id="rId64"/>
    <p:sldId id="260" r:id="rId6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38" autoAdjust="0"/>
    <p:restoredTop sz="94660"/>
  </p:normalViewPr>
  <p:slideViewPr>
    <p:cSldViewPr>
      <p:cViewPr varScale="1">
        <p:scale>
          <a:sx n="83" d="100"/>
          <a:sy n="83" d="100"/>
        </p:scale>
        <p:origin x="696" y="67"/>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6.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59.wmf"/><Relationship Id="rId1" Type="http://schemas.openxmlformats.org/officeDocument/2006/relationships/image" Target="../media/image5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681A3F-F462-4B3E-BF3A-AE6C81294AF2}" type="datetimeFigureOut">
              <a:rPr lang="en-US" smtClean="0"/>
              <a:t>5/11/2019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D361EA-A87F-4A30-BF81-5A2BE7A569CA}" type="slidenum">
              <a:rPr lang="en-US" smtClean="0"/>
              <a:t>‹#›</a:t>
            </a:fld>
            <a:endParaRPr lang="en-US"/>
          </a:p>
        </p:txBody>
      </p:sp>
    </p:spTree>
    <p:extLst>
      <p:ext uri="{BB962C8B-B14F-4D97-AF65-F5344CB8AC3E}">
        <p14:creationId xmlns:p14="http://schemas.microsoft.com/office/powerpoint/2010/main" val="6394076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In other words, our goal is to develop an accurate model that can be used to predict sales on the basis of the three media budgets. Advertising budgets are input variables while sales input is an output variable.</a:t>
            </a:r>
          </a:p>
          <a:p>
            <a:endParaRPr lang="en-US" dirty="0"/>
          </a:p>
        </p:txBody>
      </p:sp>
      <p:sp>
        <p:nvSpPr>
          <p:cNvPr id="4" name="Slide Number Placeholder 3"/>
          <p:cNvSpPr>
            <a:spLocks noGrp="1"/>
          </p:cNvSpPr>
          <p:nvPr>
            <p:ph type="sldNum" sz="quarter" idx="10"/>
          </p:nvPr>
        </p:nvSpPr>
        <p:spPr/>
        <p:txBody>
          <a:bodyPr/>
          <a:lstStyle/>
          <a:p>
            <a:fld id="{25D361EA-A87F-4A30-BF81-5A2BE7A569CA}" type="slidenum">
              <a:rPr lang="en-US" smtClean="0"/>
              <a:t>5</a:t>
            </a:fld>
            <a:endParaRPr lang="en-US"/>
          </a:p>
        </p:txBody>
      </p:sp>
    </p:spTree>
    <p:extLst>
      <p:ext uri="{BB962C8B-B14F-4D97-AF65-F5344CB8AC3E}">
        <p14:creationId xmlns:p14="http://schemas.microsoft.com/office/powerpoint/2010/main" val="3689976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1" u="none" strike="noStrike" kern="1200" baseline="0" dirty="0" smtClean="0">
                <a:solidFill>
                  <a:schemeClr val="tx1"/>
                </a:solidFill>
                <a:latin typeface="+mn-lt"/>
                <a:ea typeface="+mn-ea"/>
                <a:cs typeface="+mn-cs"/>
              </a:rPr>
              <a:t>In this case a linear fit captures the essence of the relationship, although it is somewhat deficient in the left of the plot.</a:t>
            </a:r>
            <a:endParaRPr lang="en-US" dirty="0"/>
          </a:p>
        </p:txBody>
      </p:sp>
      <p:sp>
        <p:nvSpPr>
          <p:cNvPr id="4" name="Slide Number Placeholder 3"/>
          <p:cNvSpPr>
            <a:spLocks noGrp="1"/>
          </p:cNvSpPr>
          <p:nvPr>
            <p:ph type="sldNum" sz="quarter" idx="10"/>
          </p:nvPr>
        </p:nvSpPr>
        <p:spPr/>
        <p:txBody>
          <a:bodyPr/>
          <a:lstStyle/>
          <a:p>
            <a:fld id="{25D361EA-A87F-4A30-BF81-5A2BE7A569CA}" type="slidenum">
              <a:rPr lang="en-US" smtClean="0"/>
              <a:t>15</a:t>
            </a:fld>
            <a:endParaRPr lang="en-US"/>
          </a:p>
        </p:txBody>
      </p:sp>
    </p:spTree>
    <p:extLst>
      <p:ext uri="{BB962C8B-B14F-4D97-AF65-F5344CB8AC3E}">
        <p14:creationId xmlns:p14="http://schemas.microsoft.com/office/powerpoint/2010/main" val="34595432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5D361EA-A87F-4A30-BF81-5A2BE7A569CA}" type="slidenum">
              <a:rPr lang="en-US" smtClean="0"/>
              <a:t>23</a:t>
            </a:fld>
            <a:endParaRPr lang="en-US"/>
          </a:p>
        </p:txBody>
      </p:sp>
    </p:spTree>
    <p:extLst>
      <p:ext uri="{BB962C8B-B14F-4D97-AF65-F5344CB8AC3E}">
        <p14:creationId xmlns:p14="http://schemas.microsoft.com/office/powerpoint/2010/main" val="17426720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https://www.displayr.com/variance-inflation-factors-vifs/</a:t>
            </a:r>
            <a:endParaRPr lang="en-US" dirty="0"/>
          </a:p>
        </p:txBody>
      </p:sp>
      <p:sp>
        <p:nvSpPr>
          <p:cNvPr id="4" name="Slide Number Placeholder 3"/>
          <p:cNvSpPr>
            <a:spLocks noGrp="1"/>
          </p:cNvSpPr>
          <p:nvPr>
            <p:ph type="sldNum" sz="quarter" idx="10"/>
          </p:nvPr>
        </p:nvSpPr>
        <p:spPr/>
        <p:txBody>
          <a:bodyPr/>
          <a:lstStyle/>
          <a:p>
            <a:fld id="{25D361EA-A87F-4A30-BF81-5A2BE7A569CA}" type="slidenum">
              <a:rPr lang="en-US" smtClean="0"/>
              <a:t>59</a:t>
            </a:fld>
            <a:endParaRPr lang="en-US"/>
          </a:p>
        </p:txBody>
      </p:sp>
    </p:spTree>
    <p:extLst>
      <p:ext uri="{BB962C8B-B14F-4D97-AF65-F5344CB8AC3E}">
        <p14:creationId xmlns:p14="http://schemas.microsoft.com/office/powerpoint/2010/main" val="27846584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5D361EA-A87F-4A30-BF81-5A2BE7A569CA}" type="slidenum">
              <a:rPr lang="en-US" smtClean="0"/>
              <a:t>60</a:t>
            </a:fld>
            <a:endParaRPr lang="en-US"/>
          </a:p>
        </p:txBody>
      </p:sp>
    </p:spTree>
    <p:extLst>
      <p:ext uri="{BB962C8B-B14F-4D97-AF65-F5344CB8AC3E}">
        <p14:creationId xmlns:p14="http://schemas.microsoft.com/office/powerpoint/2010/main" val="39809356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https://beckmw.wordpress.com/2013/02/05/collinearity-and-stepwise-vif-selection/</a:t>
            </a:r>
            <a:endParaRPr lang="en-US" dirty="0"/>
          </a:p>
        </p:txBody>
      </p:sp>
      <p:sp>
        <p:nvSpPr>
          <p:cNvPr id="4" name="Slide Number Placeholder 3"/>
          <p:cNvSpPr>
            <a:spLocks noGrp="1"/>
          </p:cNvSpPr>
          <p:nvPr>
            <p:ph type="sldNum" sz="quarter" idx="10"/>
          </p:nvPr>
        </p:nvSpPr>
        <p:spPr/>
        <p:txBody>
          <a:bodyPr/>
          <a:lstStyle/>
          <a:p>
            <a:fld id="{25D361EA-A87F-4A30-BF81-5A2BE7A569CA}" type="slidenum">
              <a:rPr lang="en-US" smtClean="0"/>
              <a:t>61</a:t>
            </a:fld>
            <a:endParaRPr lang="en-US"/>
          </a:p>
        </p:txBody>
      </p:sp>
    </p:spTree>
    <p:extLst>
      <p:ext uri="{BB962C8B-B14F-4D97-AF65-F5344CB8AC3E}">
        <p14:creationId xmlns:p14="http://schemas.microsoft.com/office/powerpoint/2010/main" val="594096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D763724C-E7A2-4A6D-A4BD-CDB6C1C03172}" type="datetimeFigureOut">
              <a:rPr lang="en-US" smtClean="0"/>
              <a:t>5/11/2019</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04A3A10D-7D5E-4932-A76F-CD1632FD3D96}" type="slidenum">
              <a:rPr lang="en-US" smtClean="0"/>
              <a:t>‹#›</a:t>
            </a:fld>
            <a:endParaRPr lang="en-US"/>
          </a:p>
        </p:txBody>
      </p:sp>
      <p:grpSp>
        <p:nvGrpSpPr>
          <p:cNvPr id="9" name="Group 8"/>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2707041174"/>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763724C-E7A2-4A6D-A4BD-CDB6C1C03172}" type="datetimeFigureOut">
              <a:rPr lang="en-US" smtClean="0"/>
              <a:t>5/11/2019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A3A10D-7D5E-4932-A76F-CD1632FD3D96}" type="slidenum">
              <a:rPr lang="en-US" smtClean="0"/>
              <a:t>‹#›</a:t>
            </a:fld>
            <a:endParaRPr lang="en-US"/>
          </a:p>
        </p:txBody>
      </p:sp>
    </p:spTree>
    <p:extLst>
      <p:ext uri="{BB962C8B-B14F-4D97-AF65-F5344CB8AC3E}">
        <p14:creationId xmlns:p14="http://schemas.microsoft.com/office/powerpoint/2010/main" val="4190381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763724C-E7A2-4A6D-A4BD-CDB6C1C03172}" type="datetimeFigureOut">
              <a:rPr lang="en-US" smtClean="0"/>
              <a:t>5/11/2019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A3A10D-7D5E-4932-A76F-CD1632FD3D96}" type="slidenum">
              <a:rPr lang="en-US" smtClean="0"/>
              <a:t>‹#›</a:t>
            </a:fld>
            <a:endParaRPr lang="en-US"/>
          </a:p>
        </p:txBody>
      </p:sp>
    </p:spTree>
    <p:extLst>
      <p:ext uri="{BB962C8B-B14F-4D97-AF65-F5344CB8AC3E}">
        <p14:creationId xmlns:p14="http://schemas.microsoft.com/office/powerpoint/2010/main" val="3582509411"/>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763724C-E7A2-4A6D-A4BD-CDB6C1C03172}" type="datetimeFigureOut">
              <a:rPr lang="en-US" smtClean="0"/>
              <a:t>5/11/2019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A3A10D-7D5E-4932-A76F-CD1632FD3D96}" type="slidenum">
              <a:rPr lang="en-US" smtClean="0"/>
              <a:t>‹#›</a:t>
            </a:fld>
            <a:endParaRPr lang="en-US"/>
          </a:p>
        </p:txBody>
      </p:sp>
    </p:spTree>
    <p:extLst>
      <p:ext uri="{BB962C8B-B14F-4D97-AF65-F5344CB8AC3E}">
        <p14:creationId xmlns:p14="http://schemas.microsoft.com/office/powerpoint/2010/main" val="29640657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D763724C-E7A2-4A6D-A4BD-CDB6C1C03172}" type="datetimeFigureOut">
              <a:rPr lang="en-US" smtClean="0"/>
              <a:t>5/11/2019</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04A3A10D-7D5E-4932-A76F-CD1632FD3D96}" type="slidenum">
              <a:rPr lang="en-US" smtClean="0"/>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accent1"/>
          </a:solidFill>
          <a:ln w="0">
            <a:noFill/>
            <a:prstDash val="solid"/>
            <a:round/>
            <a:headEnd/>
            <a:tailEnd/>
          </a:ln>
        </p:spPr>
      </p:sp>
    </p:spTree>
    <p:extLst>
      <p:ext uri="{BB962C8B-B14F-4D97-AF65-F5344CB8AC3E}">
        <p14:creationId xmlns:p14="http://schemas.microsoft.com/office/powerpoint/2010/main" val="117548259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763724C-E7A2-4A6D-A4BD-CDB6C1C03172}" type="datetimeFigureOut">
              <a:rPr lang="en-US" smtClean="0"/>
              <a:t>5/11/2019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A3A10D-7D5E-4932-A76F-CD1632FD3D96}" type="slidenum">
              <a:rPr lang="en-US" smtClean="0"/>
              <a:t>‹#›</a:t>
            </a:fld>
            <a:endParaRPr lang="en-US"/>
          </a:p>
        </p:txBody>
      </p:sp>
    </p:spTree>
    <p:extLst>
      <p:ext uri="{BB962C8B-B14F-4D97-AF65-F5344CB8AC3E}">
        <p14:creationId xmlns:p14="http://schemas.microsoft.com/office/powerpoint/2010/main" val="2477796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763724C-E7A2-4A6D-A4BD-CDB6C1C03172}" type="datetimeFigureOut">
              <a:rPr lang="en-US" smtClean="0"/>
              <a:t>5/11/2019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4A3A10D-7D5E-4932-A76F-CD1632FD3D96}" type="slidenum">
              <a:rPr lang="en-US" smtClean="0"/>
              <a:t>‹#›</a:t>
            </a:fld>
            <a:endParaRPr lang="en-US"/>
          </a:p>
        </p:txBody>
      </p:sp>
    </p:spTree>
    <p:extLst>
      <p:ext uri="{BB962C8B-B14F-4D97-AF65-F5344CB8AC3E}">
        <p14:creationId xmlns:p14="http://schemas.microsoft.com/office/powerpoint/2010/main" val="21353972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763724C-E7A2-4A6D-A4BD-CDB6C1C03172}" type="datetimeFigureOut">
              <a:rPr lang="en-US" smtClean="0"/>
              <a:t>5/11/2019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4A3A10D-7D5E-4932-A76F-CD1632FD3D96}" type="slidenum">
              <a:rPr lang="en-US" smtClean="0"/>
              <a:t>‹#›</a:t>
            </a:fld>
            <a:endParaRPr lang="en-US"/>
          </a:p>
        </p:txBody>
      </p:sp>
    </p:spTree>
    <p:extLst>
      <p:ext uri="{BB962C8B-B14F-4D97-AF65-F5344CB8AC3E}">
        <p14:creationId xmlns:p14="http://schemas.microsoft.com/office/powerpoint/2010/main" val="17289575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63724C-E7A2-4A6D-A4BD-CDB6C1C03172}" type="datetimeFigureOut">
              <a:rPr lang="en-US" smtClean="0"/>
              <a:t>5/11/2019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4A3A10D-7D5E-4932-A76F-CD1632FD3D96}" type="slidenum">
              <a:rPr lang="en-US" smtClean="0"/>
              <a:t>‹#›</a:t>
            </a:fld>
            <a:endParaRPr lang="en-US"/>
          </a:p>
        </p:txBody>
      </p:sp>
    </p:spTree>
    <p:extLst>
      <p:ext uri="{BB962C8B-B14F-4D97-AF65-F5344CB8AC3E}">
        <p14:creationId xmlns:p14="http://schemas.microsoft.com/office/powerpoint/2010/main" val="24177839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D763724C-E7A2-4A6D-A4BD-CDB6C1C03172}" type="datetimeFigureOut">
              <a:rPr lang="en-US" smtClean="0"/>
              <a:t>5/11/2019</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04A3A10D-7D5E-4932-A76F-CD1632FD3D96}"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7624512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D763724C-E7A2-4A6D-A4BD-CDB6C1C03172}" type="datetimeFigureOut">
              <a:rPr lang="en-US" smtClean="0"/>
              <a:t>5/11/2019</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04A3A10D-7D5E-4932-A76F-CD1632FD3D96}"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613923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D763724C-E7A2-4A6D-A4BD-CDB6C1C03172}" type="datetimeFigureOut">
              <a:rPr lang="en-US" smtClean="0"/>
              <a:t>5/11/2019</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04A3A10D-7D5E-4932-A76F-CD1632FD3D96}" type="slidenum">
              <a:rPr lang="en-US" smtClean="0"/>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900897735"/>
      </p:ext>
    </p:extLst>
  </p:cSld>
  <p:clrMap bg1="lt1" tx1="dk1" bg2="lt2" tx2="dk2" accent1="accent1" accent2="accent2" accent3="accent3" accent4="accent4" accent5="accent5" accent6="accent6" hlink="hlink" folHlink="folHlink"/>
  <p:sldLayoutIdLst>
    <p:sldLayoutId id="2147483871" r:id="rId1"/>
    <p:sldLayoutId id="2147483872" r:id="rId2"/>
    <p:sldLayoutId id="2147483873" r:id="rId3"/>
    <p:sldLayoutId id="2147483874" r:id="rId4"/>
    <p:sldLayoutId id="2147483875" r:id="rId5"/>
    <p:sldLayoutId id="2147483876" r:id="rId6"/>
    <p:sldLayoutId id="2147483877" r:id="rId7"/>
    <p:sldLayoutId id="2147483878" r:id="rId8"/>
    <p:sldLayoutId id="2147483879" r:id="rId9"/>
    <p:sldLayoutId id="2147483880" r:id="rId10"/>
    <p:sldLayoutId id="2147483881"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368">
          <p15:clr>
            <a:srgbClr val="F26B43"/>
          </p15:clr>
        </p15:guide>
        <p15:guide id="2" orient="horz" pos="1440">
          <p15:clr>
            <a:srgbClr val="F26B43"/>
          </p15:clr>
        </p15:guide>
        <p15:guide id="3" orient="horz" pos="3696">
          <p15:clr>
            <a:srgbClr val="F26B43"/>
          </p15:clr>
        </p15:guide>
        <p15:guide id="4" orient="horz" pos="432">
          <p15:clr>
            <a:srgbClr val="F26B43"/>
          </p15:clr>
        </p15:guide>
        <p15:guide id="5" orient="horz" pos="1512">
          <p15:clr>
            <a:srgbClr val="F26B43"/>
          </p15:clr>
        </p15:guide>
        <p15:guide id="6" pos="6912">
          <p15:clr>
            <a:srgbClr val="F26B43"/>
          </p15:clr>
        </p15:guide>
        <p15:guide id="7" pos="936">
          <p15:clr>
            <a:srgbClr val="F26B43"/>
          </p15:clr>
        </p15:guide>
        <p15:guide id="8"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3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9.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4.xml"/><Relationship Id="rId1" Type="http://schemas.openxmlformats.org/officeDocument/2006/relationships/vmlDrawing" Target="../drawings/vmlDrawing1.vml"/><Relationship Id="rId4" Type="http://schemas.openxmlformats.org/officeDocument/2006/relationships/image" Target="../media/image56.emf"/></Relationships>
</file>

<file path=ppt/slides/_rels/slide53.xml.rels><?xml version="1.0" encoding="UTF-8" standalone="yes"?>
<Relationships xmlns="http://schemas.openxmlformats.org/package/2006/relationships"><Relationship Id="rId2" Type="http://schemas.openxmlformats.org/officeDocument/2006/relationships/image" Target="../media/image57.jpeg"/><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59.wmf"/><Relationship Id="rId5" Type="http://schemas.openxmlformats.org/officeDocument/2006/relationships/oleObject" Target="../embeddings/oleObject3.bin"/><Relationship Id="rId4" Type="http://schemas.openxmlformats.org/officeDocument/2006/relationships/image" Target="../media/image58.wmf"/></Relationships>
</file>

<file path=ppt/slides/_rels/slide55.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88912" y="1143293"/>
            <a:ext cx="8664687" cy="4268965"/>
          </a:xfrm>
        </p:spPr>
        <p:txBody>
          <a:bodyPr/>
          <a:lstStyle/>
          <a:p>
            <a:r>
              <a:rPr lang="en-US" dirty="0" smtClean="0"/>
              <a:t>Regression</a:t>
            </a:r>
            <a:endParaRPr lang="en-US" dirty="0"/>
          </a:p>
        </p:txBody>
      </p:sp>
      <p:sp>
        <p:nvSpPr>
          <p:cNvPr id="3" name="Subtitle 2"/>
          <p:cNvSpPr>
            <a:spLocks noGrp="1"/>
          </p:cNvSpPr>
          <p:nvPr>
            <p:ph type="subTitle" idx="1"/>
          </p:nvPr>
        </p:nvSpPr>
        <p:spPr/>
        <p:txBody>
          <a:bodyPr/>
          <a:lstStyle/>
          <a:p>
            <a:endParaRPr lang="en-US" dirty="0">
              <a:latin typeface="+mj-l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209801" y="1752601"/>
            <a:ext cx="7319299" cy="3629025"/>
          </a:xfrm>
          <a:prstGeom prst="rect">
            <a:avLst/>
          </a:prstGeom>
        </p:spPr>
      </p:pic>
    </p:spTree>
    <p:extLst>
      <p:ext uri="{BB962C8B-B14F-4D97-AF65-F5344CB8AC3E}">
        <p14:creationId xmlns:p14="http://schemas.microsoft.com/office/powerpoint/2010/main" val="12745366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71600" y="1219200"/>
            <a:ext cx="9601200" cy="4648200"/>
          </a:xfrm>
        </p:spPr>
        <p:txBody>
          <a:bodyPr/>
          <a:lstStyle/>
          <a:p>
            <a:pPr marL="0" indent="0">
              <a:buNone/>
            </a:pPr>
            <a:r>
              <a:rPr lang="en-US" dirty="0" smtClean="0"/>
              <a:t>For example X </a:t>
            </a:r>
            <a:r>
              <a:rPr lang="en-US" dirty="0"/>
              <a:t>may represent TV advertising and Y may represent sales</a:t>
            </a:r>
            <a:r>
              <a:rPr lang="en-US" dirty="0" smtClean="0"/>
              <a:t>. Then </a:t>
            </a:r>
            <a:r>
              <a:rPr lang="en-US" dirty="0"/>
              <a:t>we can regress sales onto TV by fitting the model</a:t>
            </a:r>
          </a:p>
        </p:txBody>
      </p:sp>
      <p:pic>
        <p:nvPicPr>
          <p:cNvPr id="4" name="Picture 3"/>
          <p:cNvPicPr>
            <a:picLocks noChangeAspect="1"/>
          </p:cNvPicPr>
          <p:nvPr/>
        </p:nvPicPr>
        <p:blipFill>
          <a:blip r:embed="rId2"/>
          <a:stretch>
            <a:fillRect/>
          </a:stretch>
        </p:blipFill>
        <p:spPr>
          <a:xfrm>
            <a:off x="3505200" y="2362200"/>
            <a:ext cx="3754718" cy="533400"/>
          </a:xfrm>
          <a:prstGeom prst="rect">
            <a:avLst/>
          </a:prstGeom>
        </p:spPr>
      </p:pic>
      <p:pic>
        <p:nvPicPr>
          <p:cNvPr id="5" name="Picture 4"/>
          <p:cNvPicPr>
            <a:picLocks noChangeAspect="1"/>
          </p:cNvPicPr>
          <p:nvPr/>
        </p:nvPicPr>
        <p:blipFill>
          <a:blip r:embed="rId3"/>
          <a:stretch>
            <a:fillRect/>
          </a:stretch>
        </p:blipFill>
        <p:spPr>
          <a:xfrm>
            <a:off x="1356360" y="3276600"/>
            <a:ext cx="9220200" cy="2438400"/>
          </a:xfrm>
          <a:prstGeom prst="rect">
            <a:avLst/>
          </a:prstGeom>
        </p:spPr>
      </p:pic>
    </p:spTree>
    <p:extLst>
      <p:ext uri="{BB962C8B-B14F-4D97-AF65-F5344CB8AC3E}">
        <p14:creationId xmlns:p14="http://schemas.microsoft.com/office/powerpoint/2010/main" val="126282089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752600" y="1295400"/>
            <a:ext cx="9262981" cy="3810000"/>
          </a:xfrm>
          <a:prstGeom prst="rect">
            <a:avLst/>
          </a:prstGeom>
        </p:spPr>
      </p:pic>
    </p:spTree>
    <p:extLst>
      <p:ext uri="{BB962C8B-B14F-4D97-AF65-F5344CB8AC3E}">
        <p14:creationId xmlns:p14="http://schemas.microsoft.com/office/powerpoint/2010/main" val="3536316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Estimating the Coefficients</a:t>
            </a:r>
          </a:p>
        </p:txBody>
      </p:sp>
      <p:sp>
        <p:nvSpPr>
          <p:cNvPr id="3" name="Content Placeholder 2"/>
          <p:cNvSpPr>
            <a:spLocks noGrp="1"/>
          </p:cNvSpPr>
          <p:nvPr>
            <p:ph idx="1"/>
          </p:nvPr>
        </p:nvSpPr>
        <p:spPr>
          <a:xfrm>
            <a:off x="1371600" y="1752600"/>
            <a:ext cx="10210800" cy="4572000"/>
          </a:xfrm>
        </p:spPr>
        <p:txBody>
          <a:bodyPr/>
          <a:lstStyle/>
          <a:p>
            <a:r>
              <a:rPr lang="en-US" dirty="0"/>
              <a:t>In practice, </a:t>
            </a:r>
            <a:r>
              <a:rPr lang="en-US" i="1" dirty="0"/>
              <a:t>β</a:t>
            </a:r>
            <a:r>
              <a:rPr lang="en-US" dirty="0"/>
              <a:t>0 and </a:t>
            </a:r>
            <a:r>
              <a:rPr lang="en-US" i="1" dirty="0"/>
              <a:t>β</a:t>
            </a:r>
            <a:r>
              <a:rPr lang="en-US" dirty="0"/>
              <a:t>1 are </a:t>
            </a:r>
            <a:r>
              <a:rPr lang="en-US" dirty="0" smtClean="0"/>
              <a:t>unknown. We </a:t>
            </a:r>
            <a:r>
              <a:rPr lang="en-US" dirty="0"/>
              <a:t>must </a:t>
            </a:r>
            <a:r>
              <a:rPr lang="en-US" dirty="0" smtClean="0"/>
              <a:t>use </a:t>
            </a:r>
            <a:r>
              <a:rPr lang="en-US" dirty="0"/>
              <a:t>data to estimate the coefficients</a:t>
            </a:r>
            <a:r>
              <a:rPr lang="en-US" dirty="0" smtClean="0"/>
              <a:t>.</a:t>
            </a:r>
          </a:p>
          <a:p>
            <a:endParaRPr lang="en-US" dirty="0"/>
          </a:p>
          <a:p>
            <a:endParaRPr lang="en-US" dirty="0" smtClean="0"/>
          </a:p>
          <a:p>
            <a:pPr marL="0" indent="0">
              <a:buNone/>
            </a:pPr>
            <a:r>
              <a:rPr lang="en-US" dirty="0" smtClean="0"/>
              <a:t>n </a:t>
            </a:r>
            <a:r>
              <a:rPr lang="en-US" dirty="0"/>
              <a:t>observation pairs, each of which consists of a </a:t>
            </a:r>
            <a:r>
              <a:rPr lang="en-US" dirty="0" smtClean="0"/>
              <a:t>measurement of </a:t>
            </a:r>
            <a:r>
              <a:rPr lang="en-US" dirty="0"/>
              <a:t>X and a measurement of Y . </a:t>
            </a:r>
            <a:endParaRPr lang="en-US" dirty="0" smtClean="0"/>
          </a:p>
          <a:p>
            <a:pPr marL="0" indent="0">
              <a:buNone/>
            </a:pPr>
            <a:r>
              <a:rPr lang="en-US" dirty="0" smtClean="0"/>
              <a:t>In </a:t>
            </a:r>
            <a:r>
              <a:rPr lang="en-US" dirty="0"/>
              <a:t>the Advertising example, this </a:t>
            </a:r>
            <a:r>
              <a:rPr lang="en-US" dirty="0" smtClean="0"/>
              <a:t>data set </a:t>
            </a:r>
            <a:r>
              <a:rPr lang="en-US" dirty="0"/>
              <a:t>consists of the TV advertising budget and product sales in n = </a:t>
            </a:r>
            <a:r>
              <a:rPr lang="en-US" dirty="0" smtClean="0"/>
              <a:t>200 different </a:t>
            </a:r>
            <a:r>
              <a:rPr lang="en-US" dirty="0"/>
              <a:t>markets. </a:t>
            </a:r>
            <a:endParaRPr lang="en-US" dirty="0" smtClean="0"/>
          </a:p>
          <a:p>
            <a:r>
              <a:rPr lang="en-US" dirty="0" smtClean="0"/>
              <a:t>Want to find coefficients such that  </a:t>
            </a:r>
            <a:r>
              <a:rPr lang="en-US" dirty="0"/>
              <a:t>the resulting line is as close as possible to the </a:t>
            </a:r>
            <a:r>
              <a:rPr lang="en-US" i="1" dirty="0"/>
              <a:t>n </a:t>
            </a:r>
            <a:r>
              <a:rPr lang="en-US" dirty="0"/>
              <a:t>= 200 data points</a:t>
            </a:r>
            <a:r>
              <a:rPr lang="en-US" dirty="0" smtClean="0"/>
              <a:t>.</a:t>
            </a:r>
          </a:p>
          <a:p>
            <a:r>
              <a:rPr lang="en-US" dirty="0" smtClean="0"/>
              <a:t>Most common </a:t>
            </a:r>
            <a:r>
              <a:rPr lang="en-US" dirty="0"/>
              <a:t>approach involves minimizing the least squares </a:t>
            </a:r>
            <a:r>
              <a:rPr lang="en-US" dirty="0" smtClean="0"/>
              <a:t>criterion.</a:t>
            </a:r>
            <a:endParaRPr lang="en-US" dirty="0"/>
          </a:p>
        </p:txBody>
      </p:sp>
      <p:pic>
        <p:nvPicPr>
          <p:cNvPr id="4" name="Picture 3"/>
          <p:cNvPicPr>
            <a:picLocks noChangeAspect="1"/>
          </p:cNvPicPr>
          <p:nvPr/>
        </p:nvPicPr>
        <p:blipFill>
          <a:blip r:embed="rId2"/>
          <a:stretch>
            <a:fillRect/>
          </a:stretch>
        </p:blipFill>
        <p:spPr>
          <a:xfrm>
            <a:off x="3429000" y="2286000"/>
            <a:ext cx="4598008" cy="561213"/>
          </a:xfrm>
          <a:prstGeom prst="rect">
            <a:avLst/>
          </a:prstGeom>
        </p:spPr>
      </p:pic>
    </p:spTree>
    <p:extLst>
      <p:ext uri="{BB962C8B-B14F-4D97-AF65-F5344CB8AC3E}">
        <p14:creationId xmlns:p14="http://schemas.microsoft.com/office/powerpoint/2010/main" val="273544037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143000" y="685800"/>
            <a:ext cx="9829800" cy="5761182"/>
          </a:xfrm>
          <a:prstGeom prst="rect">
            <a:avLst/>
          </a:prstGeom>
        </p:spPr>
      </p:pic>
      <p:pic>
        <p:nvPicPr>
          <p:cNvPr id="5" name="Picture 4"/>
          <p:cNvPicPr>
            <a:picLocks noChangeAspect="1"/>
          </p:cNvPicPr>
          <p:nvPr/>
        </p:nvPicPr>
        <p:blipFill>
          <a:blip r:embed="rId3"/>
          <a:stretch>
            <a:fillRect/>
          </a:stretch>
        </p:blipFill>
        <p:spPr>
          <a:xfrm>
            <a:off x="6629400" y="3333750"/>
            <a:ext cx="4733925" cy="1485900"/>
          </a:xfrm>
          <a:prstGeom prst="rect">
            <a:avLst/>
          </a:prstGeom>
        </p:spPr>
      </p:pic>
    </p:spTree>
    <p:extLst>
      <p:ext uri="{BB962C8B-B14F-4D97-AF65-F5344CB8AC3E}">
        <p14:creationId xmlns:p14="http://schemas.microsoft.com/office/powerpoint/2010/main" val="26243276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71600" y="5029200"/>
            <a:ext cx="9601200" cy="1066800"/>
          </a:xfrm>
        </p:spPr>
        <p:txBody>
          <a:bodyPr/>
          <a:lstStyle/>
          <a:p>
            <a:pPr marL="0" indent="0">
              <a:buNone/>
            </a:pPr>
            <a:r>
              <a:rPr lang="en-US" i="1" dirty="0"/>
              <a:t>For the </a:t>
            </a:r>
            <a:r>
              <a:rPr lang="en-US" dirty="0"/>
              <a:t>Advertising </a:t>
            </a:r>
            <a:r>
              <a:rPr lang="en-US" i="1" dirty="0"/>
              <a:t>data, the least squares fit for the </a:t>
            </a:r>
            <a:r>
              <a:rPr lang="en-US" i="1" dirty="0" smtClean="0"/>
              <a:t>regression of </a:t>
            </a:r>
            <a:r>
              <a:rPr lang="en-US" dirty="0"/>
              <a:t>sales </a:t>
            </a:r>
            <a:r>
              <a:rPr lang="en-US" i="1" dirty="0"/>
              <a:t>onto </a:t>
            </a:r>
            <a:r>
              <a:rPr lang="en-US" dirty="0"/>
              <a:t>TV </a:t>
            </a:r>
            <a:r>
              <a:rPr lang="en-US" i="1" dirty="0"/>
              <a:t>is shown. The fit is found by minimizing the sum of </a:t>
            </a:r>
            <a:r>
              <a:rPr lang="en-US" i="1" dirty="0" smtClean="0"/>
              <a:t>squared errors</a:t>
            </a:r>
            <a:r>
              <a:rPr lang="en-US" i="1" dirty="0"/>
              <a:t>. Each grey line segment represents an </a:t>
            </a:r>
            <a:r>
              <a:rPr lang="en-US" i="1" dirty="0" smtClean="0"/>
              <a:t>error.</a:t>
            </a:r>
            <a:endParaRPr lang="en-US" dirty="0"/>
          </a:p>
        </p:txBody>
      </p:sp>
      <p:pic>
        <p:nvPicPr>
          <p:cNvPr id="4" name="Picture 3"/>
          <p:cNvPicPr>
            <a:picLocks noChangeAspect="1"/>
          </p:cNvPicPr>
          <p:nvPr/>
        </p:nvPicPr>
        <p:blipFill>
          <a:blip r:embed="rId3"/>
          <a:stretch>
            <a:fillRect/>
          </a:stretch>
        </p:blipFill>
        <p:spPr>
          <a:xfrm>
            <a:off x="1447800" y="457200"/>
            <a:ext cx="8552985" cy="4559808"/>
          </a:xfrm>
          <a:prstGeom prst="rect">
            <a:avLst/>
          </a:prstGeom>
        </p:spPr>
      </p:pic>
    </p:spTree>
    <p:extLst>
      <p:ext uri="{BB962C8B-B14F-4D97-AF65-F5344CB8AC3E}">
        <p14:creationId xmlns:p14="http://schemas.microsoft.com/office/powerpoint/2010/main" val="154963189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1143000" y="520540"/>
            <a:ext cx="9601200" cy="1485900"/>
          </a:xfrm>
        </p:spPr>
        <p:txBody>
          <a:bodyPr/>
          <a:lstStyle/>
          <a:p>
            <a:r>
              <a:rPr lang="en-US" dirty="0"/>
              <a:t>Estimating the Coefficients</a:t>
            </a:r>
          </a:p>
        </p:txBody>
      </p:sp>
      <p:sp>
        <p:nvSpPr>
          <p:cNvPr id="3" name="Content Placeholder 2"/>
          <p:cNvSpPr>
            <a:spLocks noGrp="1"/>
          </p:cNvSpPr>
          <p:nvPr>
            <p:ph idx="1"/>
          </p:nvPr>
        </p:nvSpPr>
        <p:spPr>
          <a:xfrm>
            <a:off x="1371600" y="1066800"/>
            <a:ext cx="9601200" cy="4800600"/>
          </a:xfrm>
        </p:spPr>
        <p:txBody>
          <a:bodyPr/>
          <a:lstStyle/>
          <a:p>
            <a:endParaRPr lang="en-US" dirty="0" smtClean="0"/>
          </a:p>
          <a:p>
            <a:r>
              <a:rPr lang="en-US" dirty="0" smtClean="0"/>
              <a:t>Error</a:t>
            </a:r>
          </a:p>
          <a:p>
            <a:r>
              <a:rPr lang="en-US" dirty="0" smtClean="0"/>
              <a:t>We </a:t>
            </a:r>
            <a:r>
              <a:rPr lang="en-US" dirty="0"/>
              <a:t>define the </a:t>
            </a:r>
            <a:r>
              <a:rPr lang="en-US" i="1" dirty="0"/>
              <a:t>residual sum of squares </a:t>
            </a:r>
            <a:r>
              <a:rPr lang="en-US" dirty="0"/>
              <a:t>(RSS) </a:t>
            </a:r>
            <a:r>
              <a:rPr lang="en-US" dirty="0" smtClean="0"/>
              <a:t>as</a:t>
            </a:r>
          </a:p>
          <a:p>
            <a:endParaRPr lang="en-US" dirty="0"/>
          </a:p>
          <a:p>
            <a:endParaRPr lang="en-US" dirty="0" smtClean="0"/>
          </a:p>
          <a:p>
            <a:endParaRPr lang="en-US" dirty="0"/>
          </a:p>
          <a:p>
            <a:endParaRPr lang="en-US" dirty="0" smtClean="0"/>
          </a:p>
          <a:p>
            <a:r>
              <a:rPr lang="en-US" dirty="0" smtClean="0"/>
              <a:t>The </a:t>
            </a:r>
            <a:r>
              <a:rPr lang="en-US" dirty="0"/>
              <a:t>least squares approach chooses </a:t>
            </a:r>
            <a:r>
              <a:rPr lang="en-US" dirty="0" smtClean="0"/>
              <a:t>coefficients minimize </a:t>
            </a:r>
            <a:r>
              <a:rPr lang="en-US" dirty="0"/>
              <a:t>the RSS. </a:t>
            </a:r>
            <a:r>
              <a:rPr lang="en-US" dirty="0" smtClean="0"/>
              <a:t>Using some </a:t>
            </a:r>
            <a:r>
              <a:rPr lang="en-US" dirty="0"/>
              <a:t>calculus, one can show that the minimizers are</a:t>
            </a:r>
          </a:p>
        </p:txBody>
      </p:sp>
      <p:pic>
        <p:nvPicPr>
          <p:cNvPr id="4" name="Picture 3"/>
          <p:cNvPicPr>
            <a:picLocks noChangeAspect="1"/>
          </p:cNvPicPr>
          <p:nvPr/>
        </p:nvPicPr>
        <p:blipFill>
          <a:blip r:embed="rId2"/>
          <a:stretch>
            <a:fillRect/>
          </a:stretch>
        </p:blipFill>
        <p:spPr>
          <a:xfrm>
            <a:off x="2895600" y="1462088"/>
            <a:ext cx="1657350" cy="400050"/>
          </a:xfrm>
          <a:prstGeom prst="rect">
            <a:avLst/>
          </a:prstGeom>
        </p:spPr>
      </p:pic>
      <p:pic>
        <p:nvPicPr>
          <p:cNvPr id="5" name="Picture 4"/>
          <p:cNvPicPr>
            <a:picLocks noChangeAspect="1"/>
          </p:cNvPicPr>
          <p:nvPr/>
        </p:nvPicPr>
        <p:blipFill>
          <a:blip r:embed="rId3"/>
          <a:stretch>
            <a:fillRect/>
          </a:stretch>
        </p:blipFill>
        <p:spPr>
          <a:xfrm>
            <a:off x="3724275" y="2685574"/>
            <a:ext cx="3876675" cy="619125"/>
          </a:xfrm>
          <a:prstGeom prst="rect">
            <a:avLst/>
          </a:prstGeom>
        </p:spPr>
      </p:pic>
      <p:pic>
        <p:nvPicPr>
          <p:cNvPr id="6" name="Picture 5"/>
          <p:cNvPicPr>
            <a:picLocks noChangeAspect="1"/>
          </p:cNvPicPr>
          <p:nvPr/>
        </p:nvPicPr>
        <p:blipFill>
          <a:blip r:embed="rId4"/>
          <a:stretch>
            <a:fillRect/>
          </a:stretch>
        </p:blipFill>
        <p:spPr>
          <a:xfrm>
            <a:off x="1371600" y="3304699"/>
            <a:ext cx="9696450" cy="647700"/>
          </a:xfrm>
          <a:prstGeom prst="rect">
            <a:avLst/>
          </a:prstGeom>
        </p:spPr>
      </p:pic>
    </p:spTree>
    <p:extLst>
      <p:ext uri="{BB962C8B-B14F-4D97-AF65-F5344CB8AC3E}">
        <p14:creationId xmlns:p14="http://schemas.microsoft.com/office/powerpoint/2010/main" val="207208766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934002" y="914043"/>
            <a:ext cx="7772400" cy="3196902"/>
          </a:xfrm>
          <a:prstGeom prst="rect">
            <a:avLst/>
          </a:prstGeom>
        </p:spPr>
      </p:pic>
      <p:pic>
        <p:nvPicPr>
          <p:cNvPr id="5" name="Picture 4"/>
          <p:cNvPicPr>
            <a:picLocks noChangeAspect="1"/>
          </p:cNvPicPr>
          <p:nvPr/>
        </p:nvPicPr>
        <p:blipFill>
          <a:blip r:embed="rId3"/>
          <a:stretch>
            <a:fillRect/>
          </a:stretch>
        </p:blipFill>
        <p:spPr>
          <a:xfrm>
            <a:off x="1924766" y="4648200"/>
            <a:ext cx="4695825" cy="1590675"/>
          </a:xfrm>
          <a:prstGeom prst="rect">
            <a:avLst/>
          </a:prstGeom>
        </p:spPr>
      </p:pic>
      <p:pic>
        <p:nvPicPr>
          <p:cNvPr id="6" name="Picture 5"/>
          <p:cNvPicPr>
            <a:picLocks noChangeAspect="1"/>
          </p:cNvPicPr>
          <p:nvPr/>
        </p:nvPicPr>
        <p:blipFill>
          <a:blip r:embed="rId4"/>
          <a:stretch>
            <a:fillRect/>
          </a:stretch>
        </p:blipFill>
        <p:spPr>
          <a:xfrm>
            <a:off x="7391400" y="4748475"/>
            <a:ext cx="2228850" cy="485775"/>
          </a:xfrm>
          <a:prstGeom prst="rect">
            <a:avLst/>
          </a:prstGeom>
        </p:spPr>
      </p:pic>
      <p:pic>
        <p:nvPicPr>
          <p:cNvPr id="7" name="Picture 6"/>
          <p:cNvPicPr>
            <a:picLocks noChangeAspect="1"/>
          </p:cNvPicPr>
          <p:nvPr/>
        </p:nvPicPr>
        <p:blipFill>
          <a:blip r:embed="rId5"/>
          <a:stretch>
            <a:fillRect/>
          </a:stretch>
        </p:blipFill>
        <p:spPr>
          <a:xfrm>
            <a:off x="7429500" y="5695950"/>
            <a:ext cx="2190750" cy="476250"/>
          </a:xfrm>
          <a:prstGeom prst="rect">
            <a:avLst/>
          </a:prstGeom>
        </p:spPr>
      </p:pic>
    </p:spTree>
    <p:extLst>
      <p:ext uri="{BB962C8B-B14F-4D97-AF65-F5344CB8AC3E}">
        <p14:creationId xmlns:p14="http://schemas.microsoft.com/office/powerpoint/2010/main" val="98076742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Simple linear regression fit to the Advertising data, gives </a:t>
            </a:r>
          </a:p>
          <a:p>
            <a:endParaRPr lang="en-US" dirty="0"/>
          </a:p>
          <a:p>
            <a:endParaRPr lang="en-US" dirty="0" smtClean="0"/>
          </a:p>
          <a:p>
            <a:endParaRPr lang="en-US" dirty="0" smtClean="0"/>
          </a:p>
          <a:p>
            <a:endParaRPr lang="en-US" dirty="0" smtClean="0"/>
          </a:p>
          <a:p>
            <a:r>
              <a:rPr lang="en-US" dirty="0" smtClean="0"/>
              <a:t>An </a:t>
            </a:r>
            <a:r>
              <a:rPr lang="en-US" dirty="0"/>
              <a:t>additional $1</a:t>
            </a:r>
            <a:r>
              <a:rPr lang="en-US" i="1" dirty="0"/>
              <a:t>,</a:t>
            </a:r>
            <a:r>
              <a:rPr lang="en-US" dirty="0"/>
              <a:t>000 spent on TV advertising is </a:t>
            </a:r>
            <a:r>
              <a:rPr lang="en-US" dirty="0" smtClean="0"/>
              <a:t>associated with </a:t>
            </a:r>
            <a:r>
              <a:rPr lang="en-US" dirty="0"/>
              <a:t>selling approximately 47</a:t>
            </a:r>
            <a:r>
              <a:rPr lang="en-US" i="1" dirty="0"/>
              <a:t>.</a:t>
            </a:r>
            <a:r>
              <a:rPr lang="en-US" dirty="0"/>
              <a:t>5 additional units of the product.</a:t>
            </a:r>
            <a:endParaRPr lang="en-US" dirty="0" smtClean="0"/>
          </a:p>
        </p:txBody>
      </p:sp>
      <p:pic>
        <p:nvPicPr>
          <p:cNvPr id="5" name="Picture 4"/>
          <p:cNvPicPr>
            <a:picLocks noChangeAspect="1"/>
          </p:cNvPicPr>
          <p:nvPr/>
        </p:nvPicPr>
        <p:blipFill>
          <a:blip r:embed="rId2"/>
          <a:stretch>
            <a:fillRect/>
          </a:stretch>
        </p:blipFill>
        <p:spPr>
          <a:xfrm>
            <a:off x="3276600" y="3657600"/>
            <a:ext cx="4314825" cy="609600"/>
          </a:xfrm>
          <a:prstGeom prst="rect">
            <a:avLst/>
          </a:prstGeom>
        </p:spPr>
      </p:pic>
      <p:pic>
        <p:nvPicPr>
          <p:cNvPr id="6" name="Picture 5"/>
          <p:cNvPicPr>
            <a:picLocks noChangeAspect="1"/>
          </p:cNvPicPr>
          <p:nvPr/>
        </p:nvPicPr>
        <p:blipFill>
          <a:blip r:embed="rId3"/>
          <a:stretch>
            <a:fillRect/>
          </a:stretch>
        </p:blipFill>
        <p:spPr>
          <a:xfrm>
            <a:off x="3429000" y="2895600"/>
            <a:ext cx="3754718" cy="533400"/>
          </a:xfrm>
          <a:prstGeom prst="rect">
            <a:avLst/>
          </a:prstGeom>
        </p:spPr>
      </p:pic>
    </p:spTree>
    <p:extLst>
      <p:ext uri="{BB962C8B-B14F-4D97-AF65-F5344CB8AC3E}">
        <p14:creationId xmlns:p14="http://schemas.microsoft.com/office/powerpoint/2010/main" val="274821356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Assessing the Accuracy of the Coefficient Estimates</a:t>
            </a:r>
          </a:p>
        </p:txBody>
      </p:sp>
      <p:sp>
        <p:nvSpPr>
          <p:cNvPr id="3" name="Content Placeholder 2"/>
          <p:cNvSpPr>
            <a:spLocks noGrp="1"/>
          </p:cNvSpPr>
          <p:nvPr>
            <p:ph idx="1"/>
          </p:nvPr>
        </p:nvSpPr>
        <p:spPr>
          <a:xfrm>
            <a:off x="1371600" y="1828800"/>
            <a:ext cx="9601200" cy="4572000"/>
          </a:xfrm>
        </p:spPr>
        <p:txBody>
          <a:bodyPr>
            <a:normAutofit/>
          </a:bodyPr>
          <a:lstStyle/>
          <a:p>
            <a:r>
              <a:rPr lang="en-US" dirty="0"/>
              <a:t>W</a:t>
            </a:r>
            <a:r>
              <a:rPr lang="en-US" dirty="0" smtClean="0"/>
              <a:t>e </a:t>
            </a:r>
            <a:r>
              <a:rPr lang="en-US" dirty="0"/>
              <a:t>assume that the </a:t>
            </a:r>
            <a:r>
              <a:rPr lang="en-US" i="1" dirty="0"/>
              <a:t>true </a:t>
            </a:r>
            <a:r>
              <a:rPr lang="en-US" dirty="0"/>
              <a:t>relationship between </a:t>
            </a:r>
            <a:r>
              <a:rPr lang="en-US" i="1" dirty="0"/>
              <a:t>X </a:t>
            </a:r>
            <a:r>
              <a:rPr lang="en-US" dirty="0" smtClean="0"/>
              <a:t>and </a:t>
            </a:r>
            <a:r>
              <a:rPr lang="en-US" i="1" dirty="0" smtClean="0"/>
              <a:t>Y </a:t>
            </a:r>
            <a:r>
              <a:rPr lang="en-US" dirty="0"/>
              <a:t>takes the form </a:t>
            </a:r>
            <a:r>
              <a:rPr lang="en-US" i="1" dirty="0"/>
              <a:t>Y </a:t>
            </a:r>
            <a:r>
              <a:rPr lang="en-US" dirty="0"/>
              <a:t>= </a:t>
            </a:r>
            <a:r>
              <a:rPr lang="en-US" i="1" dirty="0"/>
              <a:t>f</a:t>
            </a:r>
            <a:r>
              <a:rPr lang="en-US" dirty="0"/>
              <a:t>(</a:t>
            </a:r>
            <a:r>
              <a:rPr lang="en-US" i="1" dirty="0"/>
              <a:t>X</a:t>
            </a:r>
            <a:r>
              <a:rPr lang="en-US" dirty="0"/>
              <a:t>) + </a:t>
            </a:r>
            <a:r>
              <a:rPr lang="en-US" dirty="0" smtClean="0"/>
              <a:t>e</a:t>
            </a:r>
            <a:r>
              <a:rPr lang="en-US" i="1" dirty="0" smtClean="0"/>
              <a:t> </a:t>
            </a:r>
            <a:r>
              <a:rPr lang="en-US" dirty="0"/>
              <a:t>for some unknown function </a:t>
            </a:r>
            <a:r>
              <a:rPr lang="en-US" i="1" dirty="0"/>
              <a:t>f</a:t>
            </a:r>
            <a:r>
              <a:rPr lang="en-US" dirty="0"/>
              <a:t>, where </a:t>
            </a:r>
            <a:r>
              <a:rPr lang="en-US" dirty="0" smtClean="0"/>
              <a:t> e is </a:t>
            </a:r>
            <a:r>
              <a:rPr lang="en-US" dirty="0"/>
              <a:t>a mean-zero random error term</a:t>
            </a:r>
            <a:r>
              <a:rPr lang="en-US" dirty="0" smtClean="0"/>
              <a:t>.</a:t>
            </a:r>
          </a:p>
          <a:p>
            <a:r>
              <a:rPr lang="en-US" dirty="0" smtClean="0"/>
              <a:t> </a:t>
            </a:r>
            <a:r>
              <a:rPr lang="en-US" dirty="0"/>
              <a:t>If </a:t>
            </a:r>
            <a:r>
              <a:rPr lang="en-US" i="1" dirty="0"/>
              <a:t>f </a:t>
            </a:r>
            <a:r>
              <a:rPr lang="en-US" dirty="0"/>
              <a:t>is to be approximated by a </a:t>
            </a:r>
            <a:r>
              <a:rPr lang="en-US" dirty="0" smtClean="0"/>
              <a:t>linear function</a:t>
            </a:r>
            <a:r>
              <a:rPr lang="en-US" dirty="0"/>
              <a:t>, then we can write this relationship </a:t>
            </a:r>
            <a:r>
              <a:rPr lang="en-US" dirty="0" smtClean="0"/>
              <a:t>as</a:t>
            </a:r>
          </a:p>
          <a:p>
            <a:endParaRPr lang="en-US" dirty="0"/>
          </a:p>
          <a:p>
            <a:endParaRPr lang="en-US" dirty="0" smtClean="0"/>
          </a:p>
          <a:p>
            <a:r>
              <a:rPr lang="en-US" dirty="0"/>
              <a:t>Here </a:t>
            </a:r>
            <a:r>
              <a:rPr lang="en-US" i="1" dirty="0"/>
              <a:t>β</a:t>
            </a:r>
            <a:r>
              <a:rPr lang="en-US" dirty="0"/>
              <a:t>0 is the intercept term—that is, the expected value of </a:t>
            </a:r>
            <a:r>
              <a:rPr lang="en-US" i="1" dirty="0"/>
              <a:t>Y </a:t>
            </a:r>
            <a:r>
              <a:rPr lang="en-US" dirty="0"/>
              <a:t>when </a:t>
            </a:r>
            <a:r>
              <a:rPr lang="en-US" i="1" dirty="0"/>
              <a:t>X </a:t>
            </a:r>
            <a:r>
              <a:rPr lang="en-US" dirty="0"/>
              <a:t>= 0</a:t>
            </a:r>
            <a:r>
              <a:rPr lang="en-US" dirty="0" smtClean="0"/>
              <a:t>, and </a:t>
            </a:r>
            <a:r>
              <a:rPr lang="en-US" i="1" dirty="0"/>
              <a:t>β</a:t>
            </a:r>
            <a:r>
              <a:rPr lang="en-US" dirty="0"/>
              <a:t>1 is the slope—the average increase in </a:t>
            </a:r>
            <a:r>
              <a:rPr lang="en-US" i="1" dirty="0"/>
              <a:t>Y </a:t>
            </a:r>
            <a:r>
              <a:rPr lang="en-US" dirty="0"/>
              <a:t>associated with a </a:t>
            </a:r>
            <a:r>
              <a:rPr lang="en-US" dirty="0" smtClean="0"/>
              <a:t>one-unit increase </a:t>
            </a:r>
            <a:r>
              <a:rPr lang="en-US" dirty="0"/>
              <a:t>in </a:t>
            </a:r>
            <a:r>
              <a:rPr lang="en-US" i="1" dirty="0"/>
              <a:t>X</a:t>
            </a:r>
            <a:r>
              <a:rPr lang="en-US" dirty="0"/>
              <a:t>. </a:t>
            </a:r>
            <a:endParaRPr lang="en-US" dirty="0" smtClean="0"/>
          </a:p>
          <a:p>
            <a:r>
              <a:rPr lang="en-US" dirty="0" smtClean="0"/>
              <a:t>The </a:t>
            </a:r>
            <a:r>
              <a:rPr lang="en-US" dirty="0"/>
              <a:t>error term is a catch-all for what we miss with </a:t>
            </a:r>
            <a:r>
              <a:rPr lang="en-US" dirty="0" smtClean="0"/>
              <a:t>this simple </a:t>
            </a:r>
            <a:r>
              <a:rPr lang="en-US" dirty="0"/>
              <a:t>model: the true relationship is probably not linear, there may </a:t>
            </a:r>
            <a:r>
              <a:rPr lang="en-US" dirty="0" smtClean="0"/>
              <a:t>be other </a:t>
            </a:r>
            <a:r>
              <a:rPr lang="en-US" dirty="0"/>
              <a:t>variables that cause variation in </a:t>
            </a:r>
            <a:r>
              <a:rPr lang="en-US" i="1" dirty="0"/>
              <a:t>Y </a:t>
            </a:r>
            <a:r>
              <a:rPr lang="en-US" dirty="0"/>
              <a:t>, and there may be </a:t>
            </a:r>
            <a:r>
              <a:rPr lang="en-US" dirty="0" smtClean="0"/>
              <a:t>measurement error</a:t>
            </a:r>
            <a:r>
              <a:rPr lang="en-US" dirty="0"/>
              <a:t>. </a:t>
            </a:r>
            <a:endParaRPr lang="en-US" dirty="0" smtClean="0"/>
          </a:p>
          <a:p>
            <a:r>
              <a:rPr lang="en-US" b="1" dirty="0" smtClean="0"/>
              <a:t>We </a:t>
            </a:r>
            <a:r>
              <a:rPr lang="en-US" b="1" dirty="0"/>
              <a:t>typically assume that the error term is independent of </a:t>
            </a:r>
            <a:r>
              <a:rPr lang="en-US" b="1" i="1" dirty="0"/>
              <a:t>X</a:t>
            </a:r>
            <a:r>
              <a:rPr lang="en-US" b="1" dirty="0"/>
              <a:t>.</a:t>
            </a:r>
          </a:p>
        </p:txBody>
      </p:sp>
      <p:pic>
        <p:nvPicPr>
          <p:cNvPr id="4" name="Picture 3"/>
          <p:cNvPicPr>
            <a:picLocks noChangeAspect="1"/>
          </p:cNvPicPr>
          <p:nvPr/>
        </p:nvPicPr>
        <p:blipFill>
          <a:blip r:embed="rId2"/>
          <a:stretch>
            <a:fillRect/>
          </a:stretch>
        </p:blipFill>
        <p:spPr>
          <a:xfrm>
            <a:off x="4267200" y="3048000"/>
            <a:ext cx="2895600" cy="666750"/>
          </a:xfrm>
          <a:prstGeom prst="rect">
            <a:avLst/>
          </a:prstGeom>
        </p:spPr>
      </p:pic>
    </p:spTree>
    <p:extLst>
      <p:ext uri="{BB962C8B-B14F-4D97-AF65-F5344CB8AC3E}">
        <p14:creationId xmlns:p14="http://schemas.microsoft.com/office/powerpoint/2010/main" val="24470684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Linear Regression</a:t>
            </a:r>
            <a:endParaRPr lang="en-US" dirty="0"/>
          </a:p>
        </p:txBody>
      </p:sp>
      <p:sp>
        <p:nvSpPr>
          <p:cNvPr id="3" name="Content Placeholder 2"/>
          <p:cNvSpPr>
            <a:spLocks noGrp="1"/>
          </p:cNvSpPr>
          <p:nvPr>
            <p:ph idx="1"/>
          </p:nvPr>
        </p:nvSpPr>
        <p:spPr>
          <a:xfrm>
            <a:off x="1219200" y="1752600"/>
            <a:ext cx="10134600" cy="4191000"/>
          </a:xfrm>
        </p:spPr>
        <p:txBody>
          <a:bodyPr>
            <a:normAutofit/>
          </a:bodyPr>
          <a:lstStyle/>
          <a:p>
            <a:r>
              <a:rPr lang="en-US" dirty="0" smtClean="0"/>
              <a:t>Supervised Approach </a:t>
            </a:r>
            <a:r>
              <a:rPr lang="en-US" dirty="0"/>
              <a:t>for predicting a quantitative response </a:t>
            </a:r>
            <a:r>
              <a:rPr lang="en-US" i="1" dirty="0"/>
              <a:t>Y </a:t>
            </a:r>
            <a:r>
              <a:rPr lang="en-US" dirty="0"/>
              <a:t>on the basis of </a:t>
            </a:r>
            <a:r>
              <a:rPr lang="en-US" dirty="0" smtClean="0"/>
              <a:t>predictor variables </a:t>
            </a:r>
            <a:r>
              <a:rPr lang="en-US" i="1" dirty="0"/>
              <a:t>X</a:t>
            </a:r>
            <a:r>
              <a:rPr lang="en-US" dirty="0"/>
              <a:t>. </a:t>
            </a:r>
            <a:endParaRPr lang="en-US" dirty="0" smtClean="0"/>
          </a:p>
          <a:p>
            <a:r>
              <a:rPr lang="en-US" dirty="0" smtClean="0"/>
              <a:t>It </a:t>
            </a:r>
            <a:r>
              <a:rPr lang="en-US" dirty="0"/>
              <a:t>assumes that there is approximately a </a:t>
            </a:r>
            <a:r>
              <a:rPr lang="en-US" dirty="0" smtClean="0"/>
              <a:t>linear relationship </a:t>
            </a:r>
            <a:r>
              <a:rPr lang="en-US" dirty="0"/>
              <a:t>between </a:t>
            </a:r>
            <a:r>
              <a:rPr lang="en-US" i="1" dirty="0"/>
              <a:t>X </a:t>
            </a:r>
            <a:r>
              <a:rPr lang="en-US" dirty="0"/>
              <a:t>and </a:t>
            </a:r>
            <a:r>
              <a:rPr lang="en-US" i="1" dirty="0"/>
              <a:t>Y </a:t>
            </a:r>
            <a:r>
              <a:rPr lang="en-US" dirty="0"/>
              <a:t>. </a:t>
            </a:r>
            <a:endParaRPr lang="en-US" dirty="0" smtClean="0"/>
          </a:p>
          <a:p>
            <a:r>
              <a:rPr lang="en-US" dirty="0" smtClean="0"/>
              <a:t>Mathematically</a:t>
            </a:r>
            <a:r>
              <a:rPr lang="en-US" dirty="0"/>
              <a:t>, we can write this </a:t>
            </a:r>
            <a:r>
              <a:rPr lang="en-US" dirty="0" smtClean="0"/>
              <a:t>linear relationship as</a:t>
            </a:r>
          </a:p>
          <a:p>
            <a:endParaRPr lang="en-US" dirty="0"/>
          </a:p>
          <a:p>
            <a:endParaRPr lang="en-US" dirty="0" smtClean="0"/>
          </a:p>
          <a:p>
            <a:endParaRPr lang="en-US" dirty="0" smtClean="0"/>
          </a:p>
          <a:p>
            <a:r>
              <a:rPr lang="en-US" dirty="0" smtClean="0"/>
              <a:t>It </a:t>
            </a:r>
            <a:r>
              <a:rPr lang="en-US" dirty="0"/>
              <a:t>is parametric in nature because it makes certain assumptions based on the data set. </a:t>
            </a:r>
            <a:endParaRPr lang="en-US" dirty="0" smtClean="0"/>
          </a:p>
          <a:p>
            <a:pPr lvl="1"/>
            <a:r>
              <a:rPr lang="en-US" dirty="0" smtClean="0"/>
              <a:t>If </a:t>
            </a:r>
            <a:r>
              <a:rPr lang="en-US" dirty="0"/>
              <a:t>the data set follows those assumptions, regression gives incredible results</a:t>
            </a:r>
            <a:r>
              <a:rPr lang="en-US" dirty="0" smtClean="0"/>
              <a:t>.  </a:t>
            </a:r>
            <a:r>
              <a:rPr lang="en-US" dirty="0"/>
              <a:t>Otherwise, it struggles to provide convincing accuracy. </a:t>
            </a:r>
          </a:p>
        </p:txBody>
      </p:sp>
      <p:pic>
        <p:nvPicPr>
          <p:cNvPr id="4" name="Picture 3"/>
          <p:cNvPicPr>
            <a:picLocks noChangeAspect="1"/>
          </p:cNvPicPr>
          <p:nvPr/>
        </p:nvPicPr>
        <p:blipFill>
          <a:blip r:embed="rId2"/>
          <a:stretch>
            <a:fillRect/>
          </a:stretch>
        </p:blipFill>
        <p:spPr>
          <a:xfrm>
            <a:off x="4495800" y="3657600"/>
            <a:ext cx="2628900" cy="583703"/>
          </a:xfrm>
          <a:prstGeom prst="rect">
            <a:avLst/>
          </a:prstGeom>
        </p:spPr>
      </p:pic>
    </p:spTree>
    <p:extLst>
      <p:ext uri="{BB962C8B-B14F-4D97-AF65-F5344CB8AC3E}">
        <p14:creationId xmlns:p14="http://schemas.microsoft.com/office/powerpoint/2010/main" val="165402199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0600" y="694944"/>
            <a:ext cx="10210800" cy="5553456"/>
          </a:xfrm>
        </p:spPr>
        <p:txBody>
          <a:bodyPr>
            <a:normAutofit fontScale="85000" lnSpcReduction="20000"/>
          </a:bodyPr>
          <a:lstStyle/>
          <a:p>
            <a:r>
              <a:rPr lang="en-US" dirty="0" smtClean="0"/>
              <a:t>Population </a:t>
            </a:r>
            <a:r>
              <a:rPr lang="en-US" dirty="0"/>
              <a:t>regression line, </a:t>
            </a:r>
            <a:r>
              <a:rPr lang="en-US" dirty="0" smtClean="0"/>
              <a:t>is </a:t>
            </a:r>
            <a:r>
              <a:rPr lang="en-US" dirty="0"/>
              <a:t>the best linear approximation to the true relationship between X </a:t>
            </a:r>
            <a:r>
              <a:rPr lang="en-US" dirty="0" smtClean="0"/>
              <a:t>and Y</a:t>
            </a:r>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i="1" dirty="0" smtClean="0"/>
          </a:p>
          <a:p>
            <a:endParaRPr lang="en-US" i="1" dirty="0"/>
          </a:p>
          <a:p>
            <a:endParaRPr lang="en-US" i="1" dirty="0" smtClean="0"/>
          </a:p>
          <a:p>
            <a:r>
              <a:rPr lang="en-US" i="1" dirty="0" smtClean="0"/>
              <a:t>A </a:t>
            </a:r>
            <a:r>
              <a:rPr lang="en-US" i="1" dirty="0"/>
              <a:t>simulated data set. </a:t>
            </a:r>
            <a:r>
              <a:rPr lang="en-US" dirty="0"/>
              <a:t>Left: </a:t>
            </a:r>
            <a:r>
              <a:rPr lang="en-US" i="1" dirty="0"/>
              <a:t>The red line represents the true relationship</a:t>
            </a:r>
            <a:r>
              <a:rPr lang="en-US" i="1" dirty="0" smtClean="0"/>
              <a:t>,  f</a:t>
            </a:r>
            <a:r>
              <a:rPr lang="en-US" dirty="0" smtClean="0"/>
              <a:t>(</a:t>
            </a:r>
            <a:r>
              <a:rPr lang="en-US" i="1" dirty="0" smtClean="0"/>
              <a:t>X</a:t>
            </a:r>
            <a:r>
              <a:rPr lang="en-US" dirty="0"/>
              <a:t>) = 2+3</a:t>
            </a:r>
            <a:r>
              <a:rPr lang="en-US" i="1" dirty="0"/>
              <a:t>X, which is known as the population regression line. </a:t>
            </a:r>
            <a:r>
              <a:rPr lang="en-US" i="1" dirty="0" smtClean="0"/>
              <a:t>The blue </a:t>
            </a:r>
            <a:r>
              <a:rPr lang="en-US" i="1" dirty="0"/>
              <a:t>line is the least squares line; it is the least squares estimate for f</a:t>
            </a:r>
            <a:r>
              <a:rPr lang="en-US" dirty="0"/>
              <a:t>(</a:t>
            </a:r>
            <a:r>
              <a:rPr lang="en-US" i="1" dirty="0"/>
              <a:t>X</a:t>
            </a:r>
            <a:r>
              <a:rPr lang="en-US" dirty="0"/>
              <a:t>) </a:t>
            </a:r>
            <a:r>
              <a:rPr lang="en-US" i="1" dirty="0" smtClean="0"/>
              <a:t>based on </a:t>
            </a:r>
            <a:r>
              <a:rPr lang="en-US" i="1" dirty="0"/>
              <a:t>the observed data, shown in black. </a:t>
            </a:r>
            <a:endParaRPr lang="en-US" i="1" dirty="0" smtClean="0"/>
          </a:p>
          <a:p>
            <a:r>
              <a:rPr lang="en-US" dirty="0" smtClean="0"/>
              <a:t>Right</a:t>
            </a:r>
            <a:r>
              <a:rPr lang="en-US" dirty="0"/>
              <a:t>: </a:t>
            </a:r>
            <a:r>
              <a:rPr lang="en-US" i="1" dirty="0"/>
              <a:t>The population regression line </a:t>
            </a:r>
            <a:r>
              <a:rPr lang="en-US" i="1" dirty="0" smtClean="0"/>
              <a:t>is again </a:t>
            </a:r>
            <a:r>
              <a:rPr lang="en-US" i="1" dirty="0"/>
              <a:t>shown in red, and the least squares line in dark blue. In light blue, ten </a:t>
            </a:r>
            <a:r>
              <a:rPr lang="en-US" i="1" dirty="0" smtClean="0"/>
              <a:t>least squares </a:t>
            </a:r>
            <a:r>
              <a:rPr lang="en-US" i="1" dirty="0"/>
              <a:t>lines are shown, each computed on the basis of a separate random </a:t>
            </a:r>
            <a:r>
              <a:rPr lang="en-US" i="1" dirty="0" smtClean="0"/>
              <a:t>100 set of observations</a:t>
            </a:r>
            <a:r>
              <a:rPr lang="en-US" i="1" dirty="0"/>
              <a:t>. </a:t>
            </a:r>
            <a:r>
              <a:rPr lang="en-US" i="1" dirty="0" smtClean="0"/>
              <a:t> Each least squares line is different, but on average, the least squares lines </a:t>
            </a:r>
            <a:r>
              <a:rPr lang="en-US" i="1" dirty="0"/>
              <a:t>are quite close to the population regression </a:t>
            </a:r>
            <a:r>
              <a:rPr lang="en-US" i="1" dirty="0" smtClean="0"/>
              <a:t>line.</a:t>
            </a:r>
            <a:endParaRPr lang="en-US" dirty="0"/>
          </a:p>
        </p:txBody>
      </p:sp>
      <p:pic>
        <p:nvPicPr>
          <p:cNvPr id="4" name="Picture 3"/>
          <p:cNvPicPr>
            <a:picLocks noChangeAspect="1"/>
          </p:cNvPicPr>
          <p:nvPr/>
        </p:nvPicPr>
        <p:blipFill>
          <a:blip r:embed="rId2"/>
          <a:stretch>
            <a:fillRect/>
          </a:stretch>
        </p:blipFill>
        <p:spPr>
          <a:xfrm>
            <a:off x="2286000" y="1143000"/>
            <a:ext cx="6477000" cy="3228867"/>
          </a:xfrm>
          <a:prstGeom prst="rect">
            <a:avLst/>
          </a:prstGeom>
        </p:spPr>
      </p:pic>
    </p:spTree>
    <p:extLst>
      <p:ext uri="{BB962C8B-B14F-4D97-AF65-F5344CB8AC3E}">
        <p14:creationId xmlns:p14="http://schemas.microsoft.com/office/powerpoint/2010/main" val="179801570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5400" y="1066800"/>
            <a:ext cx="9601200" cy="4953000"/>
          </a:xfrm>
        </p:spPr>
        <p:txBody>
          <a:bodyPr/>
          <a:lstStyle/>
          <a:p>
            <a:r>
              <a:rPr lang="en-US" dirty="0" smtClean="0"/>
              <a:t>In </a:t>
            </a:r>
            <a:r>
              <a:rPr lang="en-US" dirty="0"/>
              <a:t>real applications</a:t>
            </a:r>
            <a:r>
              <a:rPr lang="en-US" dirty="0" smtClean="0"/>
              <a:t>, we </a:t>
            </a:r>
            <a:r>
              <a:rPr lang="en-US" dirty="0"/>
              <a:t>have access to a set of observations from which we can compute </a:t>
            </a:r>
            <a:r>
              <a:rPr lang="en-US" dirty="0" smtClean="0"/>
              <a:t>the least </a:t>
            </a:r>
            <a:r>
              <a:rPr lang="en-US" dirty="0"/>
              <a:t>squares line; however, the population regression line is unobserved</a:t>
            </a:r>
            <a:r>
              <a:rPr lang="en-US" dirty="0" smtClean="0"/>
              <a:t>.</a:t>
            </a:r>
          </a:p>
          <a:p>
            <a:endParaRPr lang="en-US" dirty="0" smtClean="0"/>
          </a:p>
          <a:p>
            <a:endParaRPr lang="en-US" dirty="0" smtClean="0"/>
          </a:p>
          <a:p>
            <a:r>
              <a:rPr lang="en-US" dirty="0" smtClean="0"/>
              <a:t>The </a:t>
            </a:r>
            <a:r>
              <a:rPr lang="en-US" dirty="0"/>
              <a:t>unknown coefficients </a:t>
            </a:r>
            <a:r>
              <a:rPr lang="en-US" i="1" dirty="0"/>
              <a:t>β</a:t>
            </a:r>
            <a:r>
              <a:rPr lang="en-US" dirty="0"/>
              <a:t>0 and </a:t>
            </a:r>
            <a:r>
              <a:rPr lang="en-US" i="1" dirty="0"/>
              <a:t>β</a:t>
            </a:r>
            <a:r>
              <a:rPr lang="en-US" dirty="0"/>
              <a:t>1 in linear regression define </a:t>
            </a:r>
            <a:r>
              <a:rPr lang="en-US" dirty="0" smtClean="0"/>
              <a:t>the population </a:t>
            </a:r>
            <a:r>
              <a:rPr lang="en-US" dirty="0"/>
              <a:t>regression line. </a:t>
            </a:r>
            <a:endParaRPr lang="en-US" dirty="0" smtClean="0"/>
          </a:p>
          <a:p>
            <a:endParaRPr lang="en-US" dirty="0"/>
          </a:p>
          <a:p>
            <a:endParaRPr lang="en-US" dirty="0" smtClean="0"/>
          </a:p>
          <a:p>
            <a:r>
              <a:rPr lang="en-US" dirty="0" smtClean="0"/>
              <a:t>We </a:t>
            </a:r>
            <a:r>
              <a:rPr lang="en-US" dirty="0"/>
              <a:t>seek to estimate these unknown </a:t>
            </a:r>
            <a:r>
              <a:rPr lang="en-US" dirty="0" smtClean="0"/>
              <a:t>coefficients using above equation. These </a:t>
            </a:r>
            <a:r>
              <a:rPr lang="en-US" dirty="0"/>
              <a:t>coefficient estimates </a:t>
            </a:r>
            <a:r>
              <a:rPr lang="en-US" dirty="0" smtClean="0"/>
              <a:t>defined by </a:t>
            </a:r>
            <a:r>
              <a:rPr lang="en-US" dirty="0"/>
              <a:t>the </a:t>
            </a:r>
            <a:r>
              <a:rPr lang="en-US" dirty="0" smtClean="0"/>
              <a:t>least squares </a:t>
            </a:r>
            <a:r>
              <a:rPr lang="en-US" dirty="0"/>
              <a:t>line.</a:t>
            </a:r>
          </a:p>
        </p:txBody>
      </p:sp>
      <p:pic>
        <p:nvPicPr>
          <p:cNvPr id="4" name="Picture 3"/>
          <p:cNvPicPr>
            <a:picLocks noChangeAspect="1"/>
          </p:cNvPicPr>
          <p:nvPr/>
        </p:nvPicPr>
        <p:blipFill>
          <a:blip r:embed="rId2"/>
          <a:stretch>
            <a:fillRect/>
          </a:stretch>
        </p:blipFill>
        <p:spPr>
          <a:xfrm>
            <a:off x="3733800" y="2133600"/>
            <a:ext cx="2895600" cy="666750"/>
          </a:xfrm>
          <a:prstGeom prst="rect">
            <a:avLst/>
          </a:prstGeom>
        </p:spPr>
      </p:pic>
      <p:pic>
        <p:nvPicPr>
          <p:cNvPr id="5" name="Picture 4"/>
          <p:cNvPicPr>
            <a:picLocks noChangeAspect="1"/>
          </p:cNvPicPr>
          <p:nvPr/>
        </p:nvPicPr>
        <p:blipFill>
          <a:blip r:embed="rId3"/>
          <a:stretch>
            <a:fillRect/>
          </a:stretch>
        </p:blipFill>
        <p:spPr>
          <a:xfrm>
            <a:off x="3867912" y="3657600"/>
            <a:ext cx="2743200" cy="873457"/>
          </a:xfrm>
          <a:prstGeom prst="rect">
            <a:avLst/>
          </a:prstGeom>
        </p:spPr>
      </p:pic>
    </p:spTree>
    <p:extLst>
      <p:ext uri="{BB962C8B-B14F-4D97-AF65-F5344CB8AC3E}">
        <p14:creationId xmlns:p14="http://schemas.microsoft.com/office/powerpoint/2010/main" val="199776196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As regression coefficients calculated from sample data, there might be some error from actual coefficient, it is represented by</a:t>
            </a:r>
          </a:p>
          <a:p>
            <a:endParaRPr lang="en-US" dirty="0" smtClean="0"/>
          </a:p>
          <a:p>
            <a:endParaRPr lang="en-US" dirty="0" smtClean="0"/>
          </a:p>
          <a:p>
            <a:endParaRPr lang="en-US" dirty="0"/>
          </a:p>
          <a:p>
            <a:r>
              <a:rPr lang="en-US" dirty="0" smtClean="0"/>
              <a:t>Similar to standard error in sample mean</a:t>
            </a:r>
            <a:endParaRPr lang="en-US" dirty="0"/>
          </a:p>
        </p:txBody>
      </p:sp>
      <p:pic>
        <p:nvPicPr>
          <p:cNvPr id="4" name="Picture 3"/>
          <p:cNvPicPr>
            <a:picLocks noChangeAspect="1"/>
          </p:cNvPicPr>
          <p:nvPr/>
        </p:nvPicPr>
        <p:blipFill>
          <a:blip r:embed="rId2"/>
          <a:stretch>
            <a:fillRect/>
          </a:stretch>
        </p:blipFill>
        <p:spPr>
          <a:xfrm>
            <a:off x="3810000" y="5034405"/>
            <a:ext cx="3333750" cy="947295"/>
          </a:xfrm>
          <a:prstGeom prst="rect">
            <a:avLst/>
          </a:prstGeom>
        </p:spPr>
      </p:pic>
      <p:pic>
        <p:nvPicPr>
          <p:cNvPr id="5" name="Picture 4"/>
          <p:cNvPicPr>
            <a:picLocks noChangeAspect="1"/>
          </p:cNvPicPr>
          <p:nvPr/>
        </p:nvPicPr>
        <p:blipFill>
          <a:blip r:embed="rId3"/>
          <a:stretch>
            <a:fillRect/>
          </a:stretch>
        </p:blipFill>
        <p:spPr>
          <a:xfrm>
            <a:off x="1353312" y="3026790"/>
            <a:ext cx="9515475" cy="1266825"/>
          </a:xfrm>
          <a:prstGeom prst="rect">
            <a:avLst/>
          </a:prstGeom>
        </p:spPr>
      </p:pic>
    </p:spTree>
    <p:extLst>
      <p:ext uri="{BB962C8B-B14F-4D97-AF65-F5344CB8AC3E}">
        <p14:creationId xmlns:p14="http://schemas.microsoft.com/office/powerpoint/2010/main" val="49550716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Standard errors can be used to compute </a:t>
            </a:r>
            <a:r>
              <a:rPr lang="en-US" i="1" dirty="0"/>
              <a:t>confidence intervals</a:t>
            </a:r>
            <a:r>
              <a:rPr lang="en-US" dirty="0" smtClean="0"/>
              <a:t>.</a:t>
            </a:r>
          </a:p>
          <a:p>
            <a:r>
              <a:rPr lang="en-US" dirty="0"/>
              <a:t>For linear regression, the 95% confidence interval for </a:t>
            </a:r>
            <a:r>
              <a:rPr lang="en-US" i="1" dirty="0" smtClean="0"/>
              <a:t>β</a:t>
            </a:r>
            <a:r>
              <a:rPr lang="en-US" dirty="0" smtClean="0"/>
              <a:t>1 approximately </a:t>
            </a:r>
            <a:r>
              <a:rPr lang="en-US" dirty="0"/>
              <a:t>takes the </a:t>
            </a:r>
            <a:r>
              <a:rPr lang="en-US" dirty="0" smtClean="0"/>
              <a:t>form</a:t>
            </a:r>
          </a:p>
          <a:p>
            <a:endParaRPr lang="en-US" dirty="0" smtClean="0"/>
          </a:p>
          <a:p>
            <a:endParaRPr lang="en-US" dirty="0"/>
          </a:p>
          <a:p>
            <a:r>
              <a:rPr lang="en-US" dirty="0"/>
              <a:t>Similarly, a confidence interval for </a:t>
            </a:r>
            <a:r>
              <a:rPr lang="en-US" i="1" dirty="0" smtClean="0"/>
              <a:t>β</a:t>
            </a:r>
            <a:r>
              <a:rPr lang="en-US" dirty="0" smtClean="0"/>
              <a:t>0 approximately </a:t>
            </a:r>
            <a:r>
              <a:rPr lang="en-US" dirty="0"/>
              <a:t>takes the form</a:t>
            </a:r>
          </a:p>
          <a:p>
            <a:endParaRPr lang="en-US" dirty="0" smtClean="0"/>
          </a:p>
          <a:p>
            <a:endParaRPr lang="en-US" dirty="0"/>
          </a:p>
        </p:txBody>
      </p:sp>
      <p:pic>
        <p:nvPicPr>
          <p:cNvPr id="4" name="Picture 3"/>
          <p:cNvPicPr>
            <a:picLocks noChangeAspect="1"/>
          </p:cNvPicPr>
          <p:nvPr/>
        </p:nvPicPr>
        <p:blipFill>
          <a:blip r:embed="rId3"/>
          <a:stretch>
            <a:fillRect/>
          </a:stretch>
        </p:blipFill>
        <p:spPr>
          <a:xfrm>
            <a:off x="3200400" y="3429000"/>
            <a:ext cx="4667250" cy="766643"/>
          </a:xfrm>
          <a:prstGeom prst="rect">
            <a:avLst/>
          </a:prstGeom>
        </p:spPr>
      </p:pic>
      <p:pic>
        <p:nvPicPr>
          <p:cNvPr id="5" name="Picture 4"/>
          <p:cNvPicPr>
            <a:picLocks noChangeAspect="1"/>
          </p:cNvPicPr>
          <p:nvPr/>
        </p:nvPicPr>
        <p:blipFill>
          <a:blip r:embed="rId4"/>
          <a:stretch>
            <a:fillRect/>
          </a:stretch>
        </p:blipFill>
        <p:spPr>
          <a:xfrm>
            <a:off x="4343400" y="4798385"/>
            <a:ext cx="2190750" cy="552450"/>
          </a:xfrm>
          <a:prstGeom prst="rect">
            <a:avLst/>
          </a:prstGeom>
        </p:spPr>
      </p:pic>
    </p:spTree>
    <p:extLst>
      <p:ext uri="{BB962C8B-B14F-4D97-AF65-F5344CB8AC3E}">
        <p14:creationId xmlns:p14="http://schemas.microsoft.com/office/powerpoint/2010/main" val="60965563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In the case of the advertising data, the 95% confidence interval for </a:t>
            </a:r>
            <a:r>
              <a:rPr lang="en-US" i="1" dirty="0" smtClean="0"/>
              <a:t>β</a:t>
            </a:r>
            <a:r>
              <a:rPr lang="en-US" dirty="0" smtClean="0"/>
              <a:t>0 is </a:t>
            </a:r>
            <a:r>
              <a:rPr lang="en-US" dirty="0"/>
              <a:t>[6</a:t>
            </a:r>
            <a:r>
              <a:rPr lang="en-US" i="1" dirty="0"/>
              <a:t>.</a:t>
            </a:r>
            <a:r>
              <a:rPr lang="en-US" dirty="0"/>
              <a:t>130</a:t>
            </a:r>
            <a:r>
              <a:rPr lang="en-US" i="1" dirty="0"/>
              <a:t>, </a:t>
            </a:r>
            <a:r>
              <a:rPr lang="en-US" dirty="0"/>
              <a:t>7</a:t>
            </a:r>
            <a:r>
              <a:rPr lang="en-US" i="1" dirty="0"/>
              <a:t>.</a:t>
            </a:r>
            <a:r>
              <a:rPr lang="en-US" dirty="0"/>
              <a:t>935] and the 95% confidence interval for </a:t>
            </a:r>
            <a:r>
              <a:rPr lang="en-US" i="1" dirty="0"/>
              <a:t>β</a:t>
            </a:r>
            <a:r>
              <a:rPr lang="en-US" dirty="0"/>
              <a:t>1 is [0</a:t>
            </a:r>
            <a:r>
              <a:rPr lang="en-US" i="1" dirty="0"/>
              <a:t>.</a:t>
            </a:r>
            <a:r>
              <a:rPr lang="en-US" dirty="0"/>
              <a:t>042</a:t>
            </a:r>
            <a:r>
              <a:rPr lang="en-US" i="1" dirty="0"/>
              <a:t>, </a:t>
            </a:r>
            <a:r>
              <a:rPr lang="en-US" dirty="0"/>
              <a:t>0</a:t>
            </a:r>
            <a:r>
              <a:rPr lang="en-US" i="1" dirty="0"/>
              <a:t>.</a:t>
            </a:r>
            <a:r>
              <a:rPr lang="en-US" dirty="0"/>
              <a:t>053].</a:t>
            </a:r>
          </a:p>
          <a:p>
            <a:r>
              <a:rPr lang="en-US" dirty="0"/>
              <a:t>Therefore, we can conclude that in the absence of any advertising, sales </a:t>
            </a:r>
            <a:r>
              <a:rPr lang="en-US" dirty="0" smtClean="0"/>
              <a:t>will, on </a:t>
            </a:r>
            <a:r>
              <a:rPr lang="en-US" dirty="0"/>
              <a:t>average, fall somewhere between 6</a:t>
            </a:r>
            <a:r>
              <a:rPr lang="en-US" i="1" dirty="0"/>
              <a:t>,</a:t>
            </a:r>
            <a:r>
              <a:rPr lang="en-US" dirty="0"/>
              <a:t>130 and 7</a:t>
            </a:r>
            <a:r>
              <a:rPr lang="en-US" i="1" dirty="0"/>
              <a:t>,</a:t>
            </a:r>
            <a:r>
              <a:rPr lang="en-US" dirty="0"/>
              <a:t>940 units. </a:t>
            </a:r>
            <a:endParaRPr lang="en-US" dirty="0" smtClean="0"/>
          </a:p>
          <a:p>
            <a:r>
              <a:rPr lang="en-US" dirty="0" smtClean="0"/>
              <a:t>Furthermore, for </a:t>
            </a:r>
            <a:r>
              <a:rPr lang="en-US" dirty="0"/>
              <a:t>each $1</a:t>
            </a:r>
            <a:r>
              <a:rPr lang="en-US" i="1" dirty="0"/>
              <a:t>,</a:t>
            </a:r>
            <a:r>
              <a:rPr lang="en-US" dirty="0"/>
              <a:t>000 increase in television advertising, there will be an </a:t>
            </a:r>
            <a:r>
              <a:rPr lang="en-US" dirty="0" smtClean="0"/>
              <a:t>average increase </a:t>
            </a:r>
            <a:r>
              <a:rPr lang="en-US" dirty="0"/>
              <a:t>in sales of between 42 and 53 units.</a:t>
            </a:r>
          </a:p>
        </p:txBody>
      </p:sp>
    </p:spTree>
    <p:extLst>
      <p:ext uri="{BB962C8B-B14F-4D97-AF65-F5344CB8AC3E}">
        <p14:creationId xmlns:p14="http://schemas.microsoft.com/office/powerpoint/2010/main" val="127416357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Hypothesis Testing in Regression</a:t>
            </a:r>
            <a:endParaRPr lang="en-US" dirty="0"/>
          </a:p>
        </p:txBody>
      </p:sp>
      <p:sp>
        <p:nvSpPr>
          <p:cNvPr id="3" name="Content Placeholder 2"/>
          <p:cNvSpPr>
            <a:spLocks noGrp="1"/>
          </p:cNvSpPr>
          <p:nvPr>
            <p:ph idx="1"/>
          </p:nvPr>
        </p:nvSpPr>
        <p:spPr>
          <a:xfrm>
            <a:off x="1371600" y="1905000"/>
            <a:ext cx="9601200" cy="3962400"/>
          </a:xfrm>
        </p:spPr>
        <p:txBody>
          <a:bodyPr>
            <a:normAutofit/>
          </a:bodyPr>
          <a:lstStyle/>
          <a:p>
            <a:r>
              <a:rPr lang="en-US" dirty="0"/>
              <a:t>Standard errors can also be used to perform </a:t>
            </a:r>
            <a:r>
              <a:rPr lang="en-US" i="1" dirty="0"/>
              <a:t>hypothesis tests </a:t>
            </a:r>
            <a:r>
              <a:rPr lang="en-US" dirty="0"/>
              <a:t>on </a:t>
            </a:r>
            <a:r>
              <a:rPr lang="en-US" dirty="0" smtClean="0"/>
              <a:t>the hypothesis coefficients.</a:t>
            </a:r>
          </a:p>
          <a:p>
            <a:r>
              <a:rPr lang="en-US" dirty="0" smtClean="0"/>
              <a:t>Null hypothesis</a:t>
            </a:r>
            <a:endParaRPr lang="en-US" dirty="0"/>
          </a:p>
          <a:p>
            <a:pPr marL="987552" lvl="2" indent="0">
              <a:buNone/>
            </a:pPr>
            <a:r>
              <a:rPr lang="en-US" i="1" dirty="0"/>
              <a:t>H</a:t>
            </a:r>
            <a:r>
              <a:rPr lang="en-US" dirty="0"/>
              <a:t>0 : There is no relationship between </a:t>
            </a:r>
            <a:r>
              <a:rPr lang="en-US" i="1" dirty="0"/>
              <a:t>X </a:t>
            </a:r>
            <a:r>
              <a:rPr lang="en-US" dirty="0"/>
              <a:t>and </a:t>
            </a:r>
            <a:r>
              <a:rPr lang="en-US" i="1" dirty="0"/>
              <a:t>Y </a:t>
            </a:r>
            <a:endParaRPr lang="en-US" i="1" dirty="0" smtClean="0"/>
          </a:p>
          <a:p>
            <a:pPr marL="987552" lvl="2" indent="0">
              <a:buNone/>
            </a:pPr>
            <a:endParaRPr lang="en-US" dirty="0"/>
          </a:p>
          <a:p>
            <a:endParaRPr lang="en-US" dirty="0" smtClean="0"/>
          </a:p>
          <a:p>
            <a:r>
              <a:rPr lang="en-US" dirty="0" smtClean="0"/>
              <a:t>Versus </a:t>
            </a:r>
            <a:r>
              <a:rPr lang="en-US" dirty="0"/>
              <a:t>the </a:t>
            </a:r>
            <a:r>
              <a:rPr lang="en-US" i="1" dirty="0"/>
              <a:t>alternative </a:t>
            </a:r>
            <a:r>
              <a:rPr lang="en-US" i="1" dirty="0" smtClean="0"/>
              <a:t>hypothesis </a:t>
            </a:r>
            <a:endParaRPr lang="en-US" dirty="0"/>
          </a:p>
          <a:p>
            <a:pPr marL="987552" lvl="2" indent="0">
              <a:buNone/>
            </a:pPr>
            <a:r>
              <a:rPr lang="en-US" i="1" dirty="0"/>
              <a:t>Ha </a:t>
            </a:r>
            <a:r>
              <a:rPr lang="en-US" dirty="0"/>
              <a:t>: There is some relationship between </a:t>
            </a:r>
            <a:r>
              <a:rPr lang="en-US" i="1" dirty="0"/>
              <a:t>X </a:t>
            </a:r>
            <a:r>
              <a:rPr lang="en-US" dirty="0"/>
              <a:t>and </a:t>
            </a:r>
            <a:r>
              <a:rPr lang="en-US" i="1" dirty="0"/>
              <a:t>Y .</a:t>
            </a:r>
            <a:endParaRPr lang="en-US" dirty="0"/>
          </a:p>
        </p:txBody>
      </p:sp>
      <p:pic>
        <p:nvPicPr>
          <p:cNvPr id="4" name="Picture 3"/>
          <p:cNvPicPr>
            <a:picLocks noChangeAspect="1"/>
          </p:cNvPicPr>
          <p:nvPr/>
        </p:nvPicPr>
        <p:blipFill>
          <a:blip r:embed="rId2"/>
          <a:stretch>
            <a:fillRect/>
          </a:stretch>
        </p:blipFill>
        <p:spPr>
          <a:xfrm>
            <a:off x="3952875" y="3555242"/>
            <a:ext cx="1600200" cy="464307"/>
          </a:xfrm>
          <a:prstGeom prst="rect">
            <a:avLst/>
          </a:prstGeom>
        </p:spPr>
      </p:pic>
      <p:pic>
        <p:nvPicPr>
          <p:cNvPr id="5" name="Picture 4"/>
          <p:cNvPicPr>
            <a:picLocks noChangeAspect="1"/>
          </p:cNvPicPr>
          <p:nvPr/>
        </p:nvPicPr>
        <p:blipFill>
          <a:blip r:embed="rId3"/>
          <a:stretch>
            <a:fillRect/>
          </a:stretch>
        </p:blipFill>
        <p:spPr>
          <a:xfrm>
            <a:off x="3867150" y="5122103"/>
            <a:ext cx="1771650" cy="561975"/>
          </a:xfrm>
          <a:prstGeom prst="rect">
            <a:avLst/>
          </a:prstGeom>
        </p:spPr>
      </p:pic>
    </p:spTree>
    <p:extLst>
      <p:ext uri="{BB962C8B-B14F-4D97-AF65-F5344CB8AC3E}">
        <p14:creationId xmlns:p14="http://schemas.microsoft.com/office/powerpoint/2010/main" val="291527927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i="1" dirty="0" smtClean="0"/>
              <a:t>t-statistic</a:t>
            </a:r>
          </a:p>
          <a:p>
            <a:endParaRPr lang="en-US" i="1" dirty="0"/>
          </a:p>
          <a:p>
            <a:endParaRPr lang="en-US" i="1" dirty="0" smtClean="0"/>
          </a:p>
          <a:p>
            <a:endParaRPr lang="en-US" i="1" dirty="0"/>
          </a:p>
          <a:p>
            <a:r>
              <a:rPr lang="en-US" dirty="0" smtClean="0"/>
              <a:t>It measures </a:t>
            </a:r>
            <a:r>
              <a:rPr lang="en-US" dirty="0"/>
              <a:t>the number of standard deviations that ˆ </a:t>
            </a:r>
            <a:r>
              <a:rPr lang="en-US" i="1" dirty="0"/>
              <a:t>β</a:t>
            </a:r>
            <a:r>
              <a:rPr lang="en-US" dirty="0"/>
              <a:t>1 is away </a:t>
            </a:r>
            <a:r>
              <a:rPr lang="en-US" dirty="0" smtClean="0"/>
              <a:t>from 0.</a:t>
            </a:r>
          </a:p>
          <a:p>
            <a:r>
              <a:rPr lang="en-US" dirty="0"/>
              <a:t>We </a:t>
            </a:r>
            <a:r>
              <a:rPr lang="en-US" i="1" dirty="0"/>
              <a:t>reject the null hypothesis</a:t>
            </a:r>
            <a:r>
              <a:rPr lang="en-US" dirty="0"/>
              <a:t>—that is, we declare a </a:t>
            </a:r>
            <a:r>
              <a:rPr lang="en-US" dirty="0" smtClean="0"/>
              <a:t>relationship to </a:t>
            </a:r>
            <a:r>
              <a:rPr lang="en-US" dirty="0"/>
              <a:t>exist between </a:t>
            </a:r>
            <a:r>
              <a:rPr lang="en-US" i="1" dirty="0"/>
              <a:t>X </a:t>
            </a:r>
            <a:r>
              <a:rPr lang="en-US" dirty="0"/>
              <a:t>and </a:t>
            </a:r>
            <a:r>
              <a:rPr lang="en-US" i="1" dirty="0"/>
              <a:t>Y </a:t>
            </a:r>
            <a:r>
              <a:rPr lang="en-US" dirty="0"/>
              <a:t>—if the p-value is small enough. </a:t>
            </a:r>
            <a:endParaRPr lang="en-US" dirty="0" smtClean="0"/>
          </a:p>
          <a:p>
            <a:r>
              <a:rPr lang="en-US" dirty="0" smtClean="0"/>
              <a:t>Typical p-value cutoffs </a:t>
            </a:r>
            <a:r>
              <a:rPr lang="en-US" dirty="0"/>
              <a:t>for rejecting the null hypothesis are 5 or 1%. When </a:t>
            </a:r>
            <a:r>
              <a:rPr lang="en-US" i="1" dirty="0"/>
              <a:t>n </a:t>
            </a:r>
            <a:r>
              <a:rPr lang="en-US" dirty="0"/>
              <a:t>= 30, </a:t>
            </a:r>
            <a:r>
              <a:rPr lang="en-US" dirty="0" smtClean="0"/>
              <a:t>these correspond </a:t>
            </a:r>
            <a:r>
              <a:rPr lang="en-US" dirty="0"/>
              <a:t>to t-statistics </a:t>
            </a:r>
            <a:r>
              <a:rPr lang="en-US" dirty="0" smtClean="0"/>
              <a:t>of </a:t>
            </a:r>
            <a:r>
              <a:rPr lang="en-US" dirty="0"/>
              <a:t>around 2 and 2.75</a:t>
            </a:r>
          </a:p>
        </p:txBody>
      </p:sp>
      <p:pic>
        <p:nvPicPr>
          <p:cNvPr id="4" name="Picture 3"/>
          <p:cNvPicPr>
            <a:picLocks noChangeAspect="1"/>
          </p:cNvPicPr>
          <p:nvPr/>
        </p:nvPicPr>
        <p:blipFill>
          <a:blip r:embed="rId2"/>
          <a:stretch>
            <a:fillRect/>
          </a:stretch>
        </p:blipFill>
        <p:spPr>
          <a:xfrm>
            <a:off x="3505200" y="2307336"/>
            <a:ext cx="1943100" cy="1219200"/>
          </a:xfrm>
          <a:prstGeom prst="rect">
            <a:avLst/>
          </a:prstGeom>
        </p:spPr>
      </p:pic>
    </p:spTree>
    <p:extLst>
      <p:ext uri="{BB962C8B-B14F-4D97-AF65-F5344CB8AC3E}">
        <p14:creationId xmlns:p14="http://schemas.microsoft.com/office/powerpoint/2010/main" val="134739896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62050" y="1371600"/>
            <a:ext cx="9601200" cy="5257800"/>
          </a:xfrm>
        </p:spPr>
        <p:txBody>
          <a:bodyPr>
            <a:normAutofit/>
          </a:bodyPr>
          <a:lstStyle/>
          <a:p>
            <a:r>
              <a:rPr lang="en-US" i="1" dirty="0"/>
              <a:t>For the </a:t>
            </a:r>
            <a:r>
              <a:rPr lang="en-US" dirty="0"/>
              <a:t>Advertising </a:t>
            </a:r>
            <a:r>
              <a:rPr lang="en-US" i="1" dirty="0"/>
              <a:t>data, coefficients of the least squares </a:t>
            </a:r>
            <a:r>
              <a:rPr lang="en-US" i="1" dirty="0" smtClean="0"/>
              <a:t>model for </a:t>
            </a:r>
            <a:r>
              <a:rPr lang="en-US" i="1" dirty="0"/>
              <a:t>the regression of number of units sold on TV advertising budget</a:t>
            </a:r>
            <a:r>
              <a:rPr lang="en-US" i="1" dirty="0" smtClean="0"/>
              <a:t>.</a:t>
            </a:r>
          </a:p>
          <a:p>
            <a:endParaRPr lang="en-US" i="1" dirty="0"/>
          </a:p>
          <a:p>
            <a:endParaRPr lang="en-US" i="1" dirty="0" smtClean="0"/>
          </a:p>
          <a:p>
            <a:endParaRPr lang="en-US" i="1" dirty="0"/>
          </a:p>
          <a:p>
            <a:endParaRPr lang="en-US" i="1" dirty="0" smtClean="0"/>
          </a:p>
          <a:p>
            <a:r>
              <a:rPr lang="en-US" dirty="0" smtClean="0"/>
              <a:t>Notice </a:t>
            </a:r>
            <a:r>
              <a:rPr lang="en-US" dirty="0"/>
              <a:t>that the coefficients for ˆ</a:t>
            </a:r>
            <a:r>
              <a:rPr lang="en-US" i="1" dirty="0"/>
              <a:t>β</a:t>
            </a:r>
            <a:r>
              <a:rPr lang="en-US" dirty="0"/>
              <a:t>0 and ˆ </a:t>
            </a:r>
            <a:r>
              <a:rPr lang="en-US" i="1" dirty="0"/>
              <a:t>β</a:t>
            </a:r>
            <a:r>
              <a:rPr lang="en-US" dirty="0"/>
              <a:t>1 are very large relative to </a:t>
            </a:r>
            <a:r>
              <a:rPr lang="en-US" dirty="0" smtClean="0"/>
              <a:t>their standard </a:t>
            </a:r>
            <a:r>
              <a:rPr lang="en-US" dirty="0"/>
              <a:t>errors, so the t-statistics are also large; </a:t>
            </a:r>
            <a:endParaRPr lang="en-US" dirty="0" smtClean="0"/>
          </a:p>
          <a:p>
            <a:r>
              <a:rPr lang="en-US" dirty="0"/>
              <a:t>T</a:t>
            </a:r>
            <a:r>
              <a:rPr lang="en-US" dirty="0" smtClean="0"/>
              <a:t>he </a:t>
            </a:r>
            <a:r>
              <a:rPr lang="en-US" dirty="0"/>
              <a:t>probabilities of </a:t>
            </a:r>
            <a:r>
              <a:rPr lang="en-US" dirty="0" smtClean="0"/>
              <a:t>seeing such </a:t>
            </a:r>
            <a:r>
              <a:rPr lang="en-US" dirty="0"/>
              <a:t>values if </a:t>
            </a:r>
            <a:r>
              <a:rPr lang="en-US" i="1" dirty="0"/>
              <a:t>H</a:t>
            </a:r>
            <a:r>
              <a:rPr lang="en-US" dirty="0"/>
              <a:t>0 is true are virtually zero. Hence we can conclude </a:t>
            </a:r>
            <a:r>
              <a:rPr lang="en-US" dirty="0" smtClean="0"/>
              <a:t>that </a:t>
            </a:r>
            <a:endParaRPr lang="en-US" i="1" dirty="0" smtClean="0"/>
          </a:p>
        </p:txBody>
      </p:sp>
      <p:pic>
        <p:nvPicPr>
          <p:cNvPr id="4" name="Picture 3"/>
          <p:cNvPicPr>
            <a:picLocks noChangeAspect="1"/>
          </p:cNvPicPr>
          <p:nvPr/>
        </p:nvPicPr>
        <p:blipFill>
          <a:blip r:embed="rId2"/>
          <a:stretch>
            <a:fillRect/>
          </a:stretch>
        </p:blipFill>
        <p:spPr>
          <a:xfrm>
            <a:off x="1295400" y="2209800"/>
            <a:ext cx="9334500" cy="1438275"/>
          </a:xfrm>
          <a:prstGeom prst="rect">
            <a:avLst/>
          </a:prstGeom>
        </p:spPr>
      </p:pic>
      <p:pic>
        <p:nvPicPr>
          <p:cNvPr id="5" name="Picture 4"/>
          <p:cNvPicPr>
            <a:picLocks noChangeAspect="1"/>
          </p:cNvPicPr>
          <p:nvPr/>
        </p:nvPicPr>
        <p:blipFill>
          <a:blip r:embed="rId3"/>
          <a:stretch>
            <a:fillRect/>
          </a:stretch>
        </p:blipFill>
        <p:spPr>
          <a:xfrm>
            <a:off x="3292221" y="4919662"/>
            <a:ext cx="2676525" cy="438150"/>
          </a:xfrm>
          <a:prstGeom prst="rect">
            <a:avLst/>
          </a:prstGeom>
        </p:spPr>
      </p:pic>
    </p:spTree>
    <p:extLst>
      <p:ext uri="{BB962C8B-B14F-4D97-AF65-F5344CB8AC3E}">
        <p14:creationId xmlns:p14="http://schemas.microsoft.com/office/powerpoint/2010/main" val="130495931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Assessing the Accuracy of the Model</a:t>
            </a:r>
          </a:p>
        </p:txBody>
      </p:sp>
      <p:sp>
        <p:nvSpPr>
          <p:cNvPr id="3" name="Content Placeholder 2"/>
          <p:cNvSpPr>
            <a:spLocks noGrp="1"/>
          </p:cNvSpPr>
          <p:nvPr>
            <p:ph idx="1"/>
          </p:nvPr>
        </p:nvSpPr>
        <p:spPr/>
        <p:txBody>
          <a:bodyPr>
            <a:normAutofit/>
          </a:bodyPr>
          <a:lstStyle/>
          <a:p>
            <a:r>
              <a:rPr lang="en-US" sz="2400" dirty="0" smtClean="0"/>
              <a:t>The </a:t>
            </a:r>
            <a:r>
              <a:rPr lang="en-US" sz="2400" dirty="0"/>
              <a:t>quality of a linear regression fit is typically </a:t>
            </a:r>
            <a:r>
              <a:rPr lang="en-US" sz="2400" dirty="0" smtClean="0"/>
              <a:t>assessed using </a:t>
            </a:r>
            <a:r>
              <a:rPr lang="en-US" sz="2400" dirty="0"/>
              <a:t>two related quantities: the residual standard error (RSE) and the </a:t>
            </a:r>
            <a:r>
              <a:rPr lang="en-US" sz="2400" dirty="0" smtClean="0"/>
              <a:t>R2 statistic</a:t>
            </a:r>
            <a:r>
              <a:rPr lang="en-US" sz="2400" dirty="0"/>
              <a:t>.</a:t>
            </a:r>
          </a:p>
        </p:txBody>
      </p:sp>
    </p:spTree>
    <p:extLst>
      <p:ext uri="{BB962C8B-B14F-4D97-AF65-F5344CB8AC3E}">
        <p14:creationId xmlns:p14="http://schemas.microsoft.com/office/powerpoint/2010/main" val="136095114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RSE (Residual Sum of Square Error)</a:t>
            </a:r>
            <a:endParaRPr lang="en-US" dirty="0"/>
          </a:p>
        </p:txBody>
      </p:sp>
      <p:sp>
        <p:nvSpPr>
          <p:cNvPr id="3" name="Content Placeholder 2"/>
          <p:cNvSpPr>
            <a:spLocks noGrp="1"/>
          </p:cNvSpPr>
          <p:nvPr>
            <p:ph idx="1"/>
          </p:nvPr>
        </p:nvSpPr>
        <p:spPr/>
        <p:txBody>
          <a:bodyPr/>
          <a:lstStyle/>
          <a:p>
            <a:r>
              <a:rPr lang="en-US" dirty="0"/>
              <a:t>The RSE is an estimate of the </a:t>
            </a:r>
            <a:r>
              <a:rPr lang="en-US" dirty="0" smtClean="0"/>
              <a:t>standard </a:t>
            </a:r>
            <a:r>
              <a:rPr lang="en-US" dirty="0"/>
              <a:t>deviation </a:t>
            </a:r>
            <a:r>
              <a:rPr lang="en-US" dirty="0" smtClean="0"/>
              <a:t>of error </a:t>
            </a:r>
            <a:r>
              <a:rPr lang="en-US" dirty="0"/>
              <a:t>. </a:t>
            </a:r>
            <a:endParaRPr lang="en-US" dirty="0" smtClean="0"/>
          </a:p>
          <a:p>
            <a:r>
              <a:rPr lang="en-US" dirty="0" smtClean="0"/>
              <a:t>Roughly </a:t>
            </a:r>
            <a:r>
              <a:rPr lang="en-US" dirty="0"/>
              <a:t>speaking, it is the average amount that the </a:t>
            </a:r>
            <a:r>
              <a:rPr lang="en-US" dirty="0" smtClean="0"/>
              <a:t>response will </a:t>
            </a:r>
            <a:r>
              <a:rPr lang="en-US" dirty="0"/>
              <a:t>deviate from the true regression line. </a:t>
            </a:r>
            <a:endParaRPr lang="en-US" dirty="0" smtClean="0"/>
          </a:p>
          <a:p>
            <a:r>
              <a:rPr lang="en-US" dirty="0" smtClean="0"/>
              <a:t>It </a:t>
            </a:r>
            <a:r>
              <a:rPr lang="en-US" dirty="0"/>
              <a:t>is computed using the formula</a:t>
            </a:r>
          </a:p>
        </p:txBody>
      </p:sp>
      <p:pic>
        <p:nvPicPr>
          <p:cNvPr id="5" name="Picture 4"/>
          <p:cNvPicPr>
            <a:picLocks noChangeAspect="1"/>
          </p:cNvPicPr>
          <p:nvPr/>
        </p:nvPicPr>
        <p:blipFill>
          <a:blip r:embed="rId2"/>
          <a:stretch>
            <a:fillRect/>
          </a:stretch>
        </p:blipFill>
        <p:spPr>
          <a:xfrm>
            <a:off x="2362200" y="3962400"/>
            <a:ext cx="6572250" cy="1466850"/>
          </a:xfrm>
          <a:prstGeom prst="rect">
            <a:avLst/>
          </a:prstGeom>
        </p:spPr>
      </p:pic>
    </p:spTree>
    <p:extLst>
      <p:ext uri="{BB962C8B-B14F-4D97-AF65-F5344CB8AC3E}">
        <p14:creationId xmlns:p14="http://schemas.microsoft.com/office/powerpoint/2010/main" val="17669991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1026"/>
          <p:cNvSpPr>
            <a:spLocks noGrp="1" noChangeArrowheads="1"/>
          </p:cNvSpPr>
          <p:nvPr>
            <p:ph type="title"/>
          </p:nvPr>
        </p:nvSpPr>
        <p:spPr/>
        <p:txBody>
          <a:bodyPr/>
          <a:lstStyle/>
          <a:p>
            <a:pPr eaLnBrk="1" hangingPunct="1"/>
            <a:r>
              <a:rPr lang="en-US" altLang="en-US" sz="4000" dirty="0">
                <a:latin typeface="Times New Roman" panose="02020603050405020304" pitchFamily="18" charset="0"/>
              </a:rPr>
              <a:t>Example</a:t>
            </a:r>
            <a:r>
              <a:rPr lang="en-US" altLang="en-US" sz="4000" dirty="0" smtClean="0">
                <a:latin typeface="Times New Roman" panose="02020603050405020304" pitchFamily="18" charset="0"/>
              </a:rPr>
              <a:t>: Retail </a:t>
            </a:r>
            <a:r>
              <a:rPr lang="en-US" altLang="en-US" sz="4000" dirty="0">
                <a:latin typeface="Times New Roman" panose="02020603050405020304" pitchFamily="18" charset="0"/>
              </a:rPr>
              <a:t>sales and floor space</a:t>
            </a:r>
          </a:p>
        </p:txBody>
      </p:sp>
      <p:sp>
        <p:nvSpPr>
          <p:cNvPr id="67587" name="Rectangle 1027"/>
          <p:cNvSpPr>
            <a:spLocks noGrp="1" noChangeArrowheads="1"/>
          </p:cNvSpPr>
          <p:nvPr>
            <p:ph type="body" idx="1"/>
          </p:nvPr>
        </p:nvSpPr>
        <p:spPr/>
        <p:txBody>
          <a:bodyPr>
            <a:normAutofit lnSpcReduction="10000"/>
          </a:bodyPr>
          <a:lstStyle/>
          <a:p>
            <a:pPr eaLnBrk="1" hangingPunct="1"/>
            <a:r>
              <a:rPr lang="en-US" altLang="en-US" sz="2800" dirty="0">
                <a:latin typeface="Times New Roman" panose="02020603050405020304" pitchFamily="18" charset="0"/>
              </a:rPr>
              <a:t>It is customary in retail operations to asses the performance of stores partly in terms of their annual sales relative to their floor area (square feet). </a:t>
            </a:r>
            <a:endParaRPr lang="en-US" altLang="en-US" sz="2800" dirty="0" smtClean="0">
              <a:latin typeface="Times New Roman" panose="02020603050405020304" pitchFamily="18" charset="0"/>
            </a:endParaRPr>
          </a:p>
          <a:p>
            <a:pPr eaLnBrk="1" hangingPunct="1"/>
            <a:r>
              <a:rPr lang="en-US" altLang="en-US" sz="2800" dirty="0" smtClean="0">
                <a:latin typeface="Times New Roman" panose="02020603050405020304" pitchFamily="18" charset="0"/>
              </a:rPr>
              <a:t>We </a:t>
            </a:r>
            <a:r>
              <a:rPr lang="en-US" altLang="en-US" sz="2800" dirty="0">
                <a:latin typeface="Times New Roman" panose="02020603050405020304" pitchFamily="18" charset="0"/>
              </a:rPr>
              <a:t>might expect sales to increase linearly as stores get larger, with of course individual variation among stores of the same size. The regression model for a population of stores says </a:t>
            </a:r>
            <a:r>
              <a:rPr lang="en-US" altLang="en-US" sz="2800" dirty="0" smtClean="0">
                <a:latin typeface="Times New Roman" panose="02020603050405020304" pitchFamily="18" charset="0"/>
              </a:rPr>
              <a:t>that</a:t>
            </a:r>
          </a:p>
          <a:p>
            <a:pPr marL="0" indent="0" eaLnBrk="1" hangingPunct="1">
              <a:buNone/>
            </a:pPr>
            <a:endParaRPr lang="en-US" altLang="en-US" sz="2800" dirty="0">
              <a:latin typeface="Times New Roman" panose="02020603050405020304" pitchFamily="18" charset="0"/>
            </a:endParaRPr>
          </a:p>
          <a:p>
            <a:pPr eaLnBrk="1" hangingPunct="1">
              <a:buFont typeface="Wingdings" panose="05000000000000000000" pitchFamily="2" charset="2"/>
              <a:buNone/>
            </a:pPr>
            <a:r>
              <a:rPr lang="en-US" altLang="en-US" sz="2800" dirty="0">
                <a:latin typeface="Times New Roman" panose="02020603050405020304" pitchFamily="18" charset="0"/>
              </a:rPr>
              <a:t>			SALES = </a:t>
            </a:r>
            <a:r>
              <a:rPr lang="en-US" altLang="en-US" sz="2800" dirty="0">
                <a:latin typeface="Times New Roman" panose="02020603050405020304" pitchFamily="18" charset="0"/>
                <a:sym typeface="Symbol" panose="05050102010706020507" pitchFamily="18" charset="2"/>
              </a:rPr>
              <a:t></a:t>
            </a:r>
            <a:r>
              <a:rPr lang="en-US" altLang="en-US" sz="2800" baseline="-25000" dirty="0">
                <a:latin typeface="Times New Roman" panose="02020603050405020304" pitchFamily="18" charset="0"/>
                <a:sym typeface="Symbol" panose="05050102010706020507" pitchFamily="18" charset="2"/>
              </a:rPr>
              <a:t>0</a:t>
            </a:r>
            <a:r>
              <a:rPr lang="en-US" altLang="en-US" sz="2800" dirty="0">
                <a:latin typeface="Times New Roman" panose="02020603050405020304" pitchFamily="18" charset="0"/>
                <a:sym typeface="Symbol" panose="05050102010706020507" pitchFamily="18" charset="2"/>
              </a:rPr>
              <a:t> + </a:t>
            </a:r>
            <a:r>
              <a:rPr lang="en-US" altLang="en-US" sz="2800" baseline="-25000" dirty="0">
                <a:latin typeface="Times New Roman" panose="02020603050405020304" pitchFamily="18" charset="0"/>
                <a:sym typeface="Symbol" panose="05050102010706020507" pitchFamily="18" charset="2"/>
              </a:rPr>
              <a:t>1</a:t>
            </a:r>
            <a:r>
              <a:rPr lang="en-US" altLang="en-US" sz="2800" dirty="0">
                <a:latin typeface="Times New Roman" panose="02020603050405020304" pitchFamily="18" charset="0"/>
                <a:sym typeface="Symbol" panose="05050102010706020507" pitchFamily="18" charset="2"/>
              </a:rPr>
              <a:t> AREA + </a:t>
            </a:r>
            <a:r>
              <a:rPr lang="en-US" altLang="en-US" sz="2800" dirty="0">
                <a:latin typeface="Times New Roman" panose="02020603050405020304" pitchFamily="18" charset="0"/>
              </a:rPr>
              <a:t> </a:t>
            </a:r>
          </a:p>
        </p:txBody>
      </p:sp>
    </p:spTree>
    <p:extLst>
      <p:ext uri="{BB962C8B-B14F-4D97-AF65-F5344CB8AC3E}">
        <p14:creationId xmlns:p14="http://schemas.microsoft.com/office/powerpoint/2010/main" val="8573653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R</a:t>
            </a:r>
            <a:r>
              <a:rPr lang="en-US" dirty="0"/>
              <a:t>2 Statistic</a:t>
            </a:r>
          </a:p>
        </p:txBody>
      </p:sp>
      <p:sp>
        <p:nvSpPr>
          <p:cNvPr id="3" name="Content Placeholder 2"/>
          <p:cNvSpPr>
            <a:spLocks noGrp="1"/>
          </p:cNvSpPr>
          <p:nvPr>
            <p:ph idx="1"/>
          </p:nvPr>
        </p:nvSpPr>
        <p:spPr/>
        <p:txBody>
          <a:bodyPr/>
          <a:lstStyle/>
          <a:p>
            <a:r>
              <a:rPr lang="en-US" dirty="0"/>
              <a:t>The </a:t>
            </a:r>
            <a:r>
              <a:rPr lang="en-US" i="1" dirty="0"/>
              <a:t>R</a:t>
            </a:r>
            <a:r>
              <a:rPr lang="en-US" dirty="0"/>
              <a:t>2 statistic provides an </a:t>
            </a:r>
            <a:r>
              <a:rPr lang="en-US" dirty="0" smtClean="0"/>
              <a:t>alternative measure </a:t>
            </a:r>
            <a:r>
              <a:rPr lang="en-US" dirty="0"/>
              <a:t>of fit</a:t>
            </a:r>
            <a:r>
              <a:rPr lang="en-US" dirty="0" smtClean="0"/>
              <a:t>.</a:t>
            </a:r>
          </a:p>
          <a:p>
            <a:r>
              <a:rPr lang="en-US" dirty="0" smtClean="0"/>
              <a:t>It </a:t>
            </a:r>
            <a:r>
              <a:rPr lang="en-US" dirty="0"/>
              <a:t>always takes on a value between 0 and 1, and </a:t>
            </a:r>
            <a:r>
              <a:rPr lang="en-US" dirty="0" smtClean="0"/>
              <a:t>is independent </a:t>
            </a:r>
            <a:r>
              <a:rPr lang="en-US" dirty="0"/>
              <a:t>of the scale of </a:t>
            </a:r>
            <a:r>
              <a:rPr lang="en-US" i="1" dirty="0"/>
              <a:t>Y </a:t>
            </a:r>
            <a:r>
              <a:rPr lang="en-US" dirty="0" smtClean="0"/>
              <a:t>.</a:t>
            </a:r>
          </a:p>
          <a:p>
            <a:r>
              <a:rPr lang="en-US" dirty="0"/>
              <a:t>To calculate </a:t>
            </a:r>
            <a:r>
              <a:rPr lang="en-US" i="1" dirty="0"/>
              <a:t>R</a:t>
            </a:r>
            <a:r>
              <a:rPr lang="en-US" dirty="0"/>
              <a:t>2, we use the formula</a:t>
            </a:r>
          </a:p>
        </p:txBody>
      </p:sp>
      <p:pic>
        <p:nvPicPr>
          <p:cNvPr id="4" name="Picture 3"/>
          <p:cNvPicPr>
            <a:picLocks noChangeAspect="1"/>
          </p:cNvPicPr>
          <p:nvPr/>
        </p:nvPicPr>
        <p:blipFill>
          <a:blip r:embed="rId2"/>
          <a:stretch>
            <a:fillRect/>
          </a:stretch>
        </p:blipFill>
        <p:spPr>
          <a:xfrm>
            <a:off x="3505200" y="3960090"/>
            <a:ext cx="4495800" cy="1028700"/>
          </a:xfrm>
          <a:prstGeom prst="rect">
            <a:avLst/>
          </a:prstGeom>
        </p:spPr>
      </p:pic>
      <p:pic>
        <p:nvPicPr>
          <p:cNvPr id="5" name="Picture 4"/>
          <p:cNvPicPr>
            <a:picLocks noChangeAspect="1"/>
          </p:cNvPicPr>
          <p:nvPr/>
        </p:nvPicPr>
        <p:blipFill>
          <a:blip r:embed="rId3"/>
          <a:stretch>
            <a:fillRect/>
          </a:stretch>
        </p:blipFill>
        <p:spPr>
          <a:xfrm>
            <a:off x="2376487" y="5257800"/>
            <a:ext cx="6753225" cy="542925"/>
          </a:xfrm>
          <a:prstGeom prst="rect">
            <a:avLst/>
          </a:prstGeom>
        </p:spPr>
      </p:pic>
      <p:pic>
        <p:nvPicPr>
          <p:cNvPr id="6" name="Picture 5"/>
          <p:cNvPicPr>
            <a:picLocks noChangeAspect="1"/>
          </p:cNvPicPr>
          <p:nvPr/>
        </p:nvPicPr>
        <p:blipFill>
          <a:blip r:embed="rId4"/>
          <a:stretch>
            <a:fillRect/>
          </a:stretch>
        </p:blipFill>
        <p:spPr>
          <a:xfrm>
            <a:off x="9296400" y="3421927"/>
            <a:ext cx="2400300" cy="1076325"/>
          </a:xfrm>
          <a:prstGeom prst="rect">
            <a:avLst/>
          </a:prstGeom>
        </p:spPr>
      </p:pic>
      <p:pic>
        <p:nvPicPr>
          <p:cNvPr id="7" name="Picture 6"/>
          <p:cNvPicPr>
            <a:picLocks noChangeAspect="1"/>
          </p:cNvPicPr>
          <p:nvPr/>
        </p:nvPicPr>
        <p:blipFill>
          <a:blip r:embed="rId5"/>
          <a:stretch>
            <a:fillRect/>
          </a:stretch>
        </p:blipFill>
        <p:spPr>
          <a:xfrm>
            <a:off x="8543925" y="3661207"/>
            <a:ext cx="752475" cy="447675"/>
          </a:xfrm>
          <a:prstGeom prst="rect">
            <a:avLst/>
          </a:prstGeom>
        </p:spPr>
      </p:pic>
    </p:spTree>
    <p:extLst>
      <p:ext uri="{BB962C8B-B14F-4D97-AF65-F5344CB8AC3E}">
        <p14:creationId xmlns:p14="http://schemas.microsoft.com/office/powerpoint/2010/main" val="39381424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71600" y="1219200"/>
            <a:ext cx="9601200" cy="4648200"/>
          </a:xfrm>
        </p:spPr>
        <p:txBody>
          <a:bodyPr/>
          <a:lstStyle/>
          <a:p>
            <a:r>
              <a:rPr lang="en-US" dirty="0"/>
              <a:t>In the case of the advertising </a:t>
            </a:r>
            <a:r>
              <a:rPr lang="en-US" dirty="0" smtClean="0"/>
              <a:t>data</a:t>
            </a:r>
          </a:p>
          <a:p>
            <a:endParaRPr lang="en-US" dirty="0"/>
          </a:p>
          <a:p>
            <a:endParaRPr lang="en-US" dirty="0" smtClean="0"/>
          </a:p>
          <a:p>
            <a:endParaRPr lang="en-US" dirty="0"/>
          </a:p>
          <a:p>
            <a:endParaRPr lang="en-US" dirty="0" smtClean="0"/>
          </a:p>
          <a:p>
            <a:endParaRPr lang="en-US" dirty="0"/>
          </a:p>
          <a:p>
            <a:r>
              <a:rPr lang="en-US" dirty="0"/>
              <a:t>RSE is 3</a:t>
            </a:r>
            <a:r>
              <a:rPr lang="en-US" i="1" dirty="0"/>
              <a:t>.</a:t>
            </a:r>
            <a:r>
              <a:rPr lang="en-US" dirty="0"/>
              <a:t>26. In other words, actual sales </a:t>
            </a:r>
            <a:r>
              <a:rPr lang="en-US" dirty="0" smtClean="0"/>
              <a:t>in each </a:t>
            </a:r>
            <a:r>
              <a:rPr lang="en-US" dirty="0"/>
              <a:t>market deviate from the true regression line by approximately </a:t>
            </a:r>
            <a:r>
              <a:rPr lang="en-US" dirty="0" smtClean="0"/>
              <a:t>3</a:t>
            </a:r>
            <a:r>
              <a:rPr lang="en-US" i="1" dirty="0" smtClean="0"/>
              <a:t>,</a:t>
            </a:r>
            <a:r>
              <a:rPr lang="en-US" dirty="0" smtClean="0"/>
              <a:t>260 units</a:t>
            </a:r>
            <a:r>
              <a:rPr lang="en-US" dirty="0"/>
              <a:t>, </a:t>
            </a:r>
            <a:r>
              <a:rPr lang="en-US" dirty="0" smtClean="0"/>
              <a:t>on average.</a:t>
            </a:r>
            <a:r>
              <a:rPr lang="en-US" dirty="0"/>
              <a:t> </a:t>
            </a:r>
            <a:r>
              <a:rPr lang="en-US" dirty="0" smtClean="0"/>
              <a:t>(sales </a:t>
            </a:r>
            <a:r>
              <a:rPr lang="en-US" i="1" dirty="0"/>
              <a:t>variable is in thousands of units, and </a:t>
            </a:r>
            <a:r>
              <a:rPr lang="en-US" i="1" dirty="0" smtClean="0"/>
              <a:t>the </a:t>
            </a:r>
            <a:r>
              <a:rPr lang="en-US" dirty="0" smtClean="0"/>
              <a:t>TV </a:t>
            </a:r>
            <a:r>
              <a:rPr lang="en-US" i="1" dirty="0"/>
              <a:t>variable is in thousands of dollars).</a:t>
            </a:r>
            <a:endParaRPr lang="en-US" dirty="0"/>
          </a:p>
        </p:txBody>
      </p:sp>
      <p:pic>
        <p:nvPicPr>
          <p:cNvPr id="4" name="Picture 3"/>
          <p:cNvPicPr>
            <a:picLocks noChangeAspect="1"/>
          </p:cNvPicPr>
          <p:nvPr/>
        </p:nvPicPr>
        <p:blipFill>
          <a:blip r:embed="rId2"/>
          <a:stretch>
            <a:fillRect/>
          </a:stretch>
        </p:blipFill>
        <p:spPr>
          <a:xfrm>
            <a:off x="2743200" y="1613916"/>
            <a:ext cx="5448300" cy="1905000"/>
          </a:xfrm>
          <a:prstGeom prst="rect">
            <a:avLst/>
          </a:prstGeom>
        </p:spPr>
      </p:pic>
    </p:spTree>
    <p:extLst>
      <p:ext uri="{BB962C8B-B14F-4D97-AF65-F5344CB8AC3E}">
        <p14:creationId xmlns:p14="http://schemas.microsoft.com/office/powerpoint/2010/main" val="369831021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i="1" dirty="0"/>
              <a:t>R</a:t>
            </a:r>
            <a:r>
              <a:rPr lang="en-US" dirty="0"/>
              <a:t>2 measures the </a:t>
            </a:r>
            <a:r>
              <a:rPr lang="en-US" i="1" dirty="0" smtClean="0"/>
              <a:t>proportion of </a:t>
            </a:r>
            <a:r>
              <a:rPr lang="en-US" i="1" dirty="0"/>
              <a:t>variability in Y that can be explained using X</a:t>
            </a:r>
            <a:r>
              <a:rPr lang="en-US" dirty="0"/>
              <a:t>. </a:t>
            </a:r>
            <a:endParaRPr lang="en-US" dirty="0" smtClean="0"/>
          </a:p>
          <a:p>
            <a:r>
              <a:rPr lang="en-US" dirty="0" smtClean="0"/>
              <a:t>An </a:t>
            </a:r>
            <a:r>
              <a:rPr lang="en-US" i="1" dirty="0"/>
              <a:t>R</a:t>
            </a:r>
            <a:r>
              <a:rPr lang="en-US" dirty="0"/>
              <a:t>2 statistic that </a:t>
            </a:r>
            <a:r>
              <a:rPr lang="en-US" dirty="0" smtClean="0"/>
              <a:t>is close </a:t>
            </a:r>
            <a:r>
              <a:rPr lang="en-US" dirty="0"/>
              <a:t>to 1 indicates that a large proportion of the variability in the </a:t>
            </a:r>
            <a:r>
              <a:rPr lang="en-US" dirty="0" smtClean="0"/>
              <a:t>response has </a:t>
            </a:r>
            <a:r>
              <a:rPr lang="en-US" dirty="0"/>
              <a:t>been explained by the regression. </a:t>
            </a:r>
            <a:endParaRPr lang="en-US" dirty="0" smtClean="0"/>
          </a:p>
          <a:p>
            <a:r>
              <a:rPr lang="en-US" dirty="0" smtClean="0"/>
              <a:t>A </a:t>
            </a:r>
            <a:r>
              <a:rPr lang="en-US" dirty="0"/>
              <a:t>number near 0 indicates that </a:t>
            </a:r>
            <a:r>
              <a:rPr lang="en-US" dirty="0" smtClean="0"/>
              <a:t>the regression </a:t>
            </a:r>
            <a:r>
              <a:rPr lang="en-US" dirty="0"/>
              <a:t>did not explain much of the variability in the </a:t>
            </a:r>
            <a:r>
              <a:rPr lang="en-US" dirty="0" smtClean="0"/>
              <a:t>response</a:t>
            </a:r>
          </a:p>
          <a:p>
            <a:r>
              <a:rPr lang="en-US" dirty="0"/>
              <a:t>T</a:t>
            </a:r>
            <a:r>
              <a:rPr lang="en-US" dirty="0" smtClean="0"/>
              <a:t>he </a:t>
            </a:r>
            <a:r>
              <a:rPr lang="en-US" i="1" dirty="0"/>
              <a:t>R</a:t>
            </a:r>
            <a:r>
              <a:rPr lang="en-US" dirty="0"/>
              <a:t>2 was 0</a:t>
            </a:r>
            <a:r>
              <a:rPr lang="en-US" i="1" dirty="0"/>
              <a:t>.</a:t>
            </a:r>
            <a:r>
              <a:rPr lang="en-US" dirty="0"/>
              <a:t>61, and so just under two-thirds of </a:t>
            </a:r>
            <a:r>
              <a:rPr lang="en-US" dirty="0" smtClean="0"/>
              <a:t>the variability </a:t>
            </a:r>
            <a:r>
              <a:rPr lang="en-US" dirty="0"/>
              <a:t>in sales is explained by a linear regression on TV.</a:t>
            </a:r>
          </a:p>
        </p:txBody>
      </p:sp>
    </p:spTree>
    <p:extLst>
      <p:ext uri="{BB962C8B-B14F-4D97-AF65-F5344CB8AC3E}">
        <p14:creationId xmlns:p14="http://schemas.microsoft.com/office/powerpoint/2010/main" val="356993436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490684"/>
            <a:ext cx="7704667" cy="1981200"/>
          </a:xfrm>
        </p:spPr>
        <p:txBody>
          <a:bodyPr/>
          <a:lstStyle/>
          <a:p>
            <a:r>
              <a:rPr lang="en-US" dirty="0" smtClean="0"/>
              <a:t>Performance Measure</a:t>
            </a:r>
            <a:endParaRPr lang="en-US" dirty="0"/>
          </a:p>
        </p:txBody>
      </p:sp>
      <p:sp>
        <p:nvSpPr>
          <p:cNvPr id="3" name="Content Placeholder 2"/>
          <p:cNvSpPr>
            <a:spLocks noGrp="1"/>
          </p:cNvSpPr>
          <p:nvPr>
            <p:ph idx="1"/>
          </p:nvPr>
        </p:nvSpPr>
        <p:spPr>
          <a:xfrm>
            <a:off x="2590801" y="1600200"/>
            <a:ext cx="7704667" cy="3332816"/>
          </a:xfrm>
        </p:spPr>
        <p:txBody>
          <a:bodyPr/>
          <a:lstStyle/>
          <a:p>
            <a:endParaRPr lang="en-US" sz="2000" dirty="0"/>
          </a:p>
          <a:p>
            <a:endParaRPr lang="en-US" sz="2000" dirty="0"/>
          </a:p>
          <a:p>
            <a:endParaRPr lang="en-US" sz="2000" dirty="0"/>
          </a:p>
          <a:p>
            <a:endParaRPr lang="en-US" dirty="0"/>
          </a:p>
        </p:txBody>
      </p:sp>
      <p:pic>
        <p:nvPicPr>
          <p:cNvPr id="5" name="Picture 4"/>
          <p:cNvPicPr>
            <a:picLocks noChangeAspect="1"/>
          </p:cNvPicPr>
          <p:nvPr/>
        </p:nvPicPr>
        <p:blipFill>
          <a:blip r:embed="rId2"/>
          <a:stretch>
            <a:fillRect/>
          </a:stretch>
        </p:blipFill>
        <p:spPr>
          <a:xfrm>
            <a:off x="2057400" y="1823537"/>
            <a:ext cx="6391275" cy="3171825"/>
          </a:xfrm>
          <a:prstGeom prst="rect">
            <a:avLst/>
          </a:prstGeom>
          <a:ln>
            <a:solidFill>
              <a:schemeClr val="accent1"/>
            </a:solidFill>
          </a:ln>
        </p:spPr>
      </p:pic>
      <p:sp>
        <p:nvSpPr>
          <p:cNvPr id="6" name="TextBox 5"/>
          <p:cNvSpPr txBox="1"/>
          <p:nvPr/>
        </p:nvSpPr>
        <p:spPr>
          <a:xfrm>
            <a:off x="3200400" y="5486400"/>
            <a:ext cx="3657600" cy="369332"/>
          </a:xfrm>
          <a:prstGeom prst="rect">
            <a:avLst/>
          </a:prstGeom>
          <a:noFill/>
        </p:spPr>
        <p:txBody>
          <a:bodyPr wrap="square" rtlCol="0">
            <a:spAutoFit/>
          </a:bodyPr>
          <a:lstStyle/>
          <a:p>
            <a:r>
              <a:rPr lang="en-US" dirty="0" err="1"/>
              <a:t>Rsquare</a:t>
            </a:r>
            <a:r>
              <a:rPr lang="en-US" dirty="0"/>
              <a:t> = ESS/ TSS</a:t>
            </a:r>
          </a:p>
        </p:txBody>
      </p:sp>
    </p:spTree>
    <p:extLst>
      <p:ext uri="{BB962C8B-B14F-4D97-AF65-F5344CB8AC3E}">
        <p14:creationId xmlns:p14="http://schemas.microsoft.com/office/powerpoint/2010/main" val="7349708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a:t>The </a:t>
            </a:r>
            <a:r>
              <a:rPr lang="en-US" i="1" dirty="0"/>
              <a:t>R</a:t>
            </a:r>
            <a:r>
              <a:rPr lang="en-US" dirty="0"/>
              <a:t>2 statistic is a measure of the linear relationship between </a:t>
            </a:r>
            <a:r>
              <a:rPr lang="en-US" i="1" dirty="0"/>
              <a:t>X </a:t>
            </a:r>
            <a:r>
              <a:rPr lang="en-US" dirty="0" smtClean="0"/>
              <a:t>and </a:t>
            </a:r>
            <a:r>
              <a:rPr lang="en-US" i="1" dirty="0" smtClean="0"/>
              <a:t>Y </a:t>
            </a:r>
            <a:r>
              <a:rPr lang="en-US" dirty="0"/>
              <a:t>. Recall that </a:t>
            </a:r>
            <a:r>
              <a:rPr lang="en-US" i="1" dirty="0"/>
              <a:t>correlation</a:t>
            </a:r>
            <a:r>
              <a:rPr lang="en-US" dirty="0"/>
              <a:t>, defined </a:t>
            </a:r>
            <a:r>
              <a:rPr lang="en-US" dirty="0" smtClean="0"/>
              <a:t>as</a:t>
            </a:r>
          </a:p>
          <a:p>
            <a:endParaRPr lang="en-US" dirty="0"/>
          </a:p>
          <a:p>
            <a:endParaRPr lang="en-US" dirty="0" smtClean="0"/>
          </a:p>
          <a:p>
            <a:endParaRPr lang="en-US" dirty="0"/>
          </a:p>
          <a:p>
            <a:r>
              <a:rPr lang="en-US" dirty="0"/>
              <a:t>is also a measure of the linear relationship between </a:t>
            </a:r>
            <a:r>
              <a:rPr lang="en-US" i="1" dirty="0"/>
              <a:t>X </a:t>
            </a:r>
            <a:r>
              <a:rPr lang="en-US" dirty="0"/>
              <a:t>and </a:t>
            </a:r>
            <a:r>
              <a:rPr lang="en-US" i="1" dirty="0"/>
              <a:t>Y </a:t>
            </a:r>
            <a:r>
              <a:rPr lang="en-US" dirty="0" smtClean="0"/>
              <a:t>.</a:t>
            </a:r>
          </a:p>
          <a:p>
            <a:r>
              <a:rPr lang="en-US" dirty="0" smtClean="0"/>
              <a:t>This suggests that </a:t>
            </a:r>
            <a:r>
              <a:rPr lang="en-US" dirty="0"/>
              <a:t>we might be able to use </a:t>
            </a:r>
            <a:r>
              <a:rPr lang="en-US" i="1" dirty="0"/>
              <a:t>r </a:t>
            </a:r>
            <a:r>
              <a:rPr lang="en-US" dirty="0"/>
              <a:t>= </a:t>
            </a:r>
            <a:r>
              <a:rPr lang="en-US" dirty="0" err="1"/>
              <a:t>Cor</a:t>
            </a:r>
            <a:r>
              <a:rPr lang="en-US" dirty="0"/>
              <a:t>(</a:t>
            </a:r>
            <a:r>
              <a:rPr lang="en-US" i="1" dirty="0"/>
              <a:t>X, Y </a:t>
            </a:r>
            <a:r>
              <a:rPr lang="en-US" dirty="0"/>
              <a:t>) instead of </a:t>
            </a:r>
            <a:r>
              <a:rPr lang="en-US" i="1" dirty="0"/>
              <a:t>R</a:t>
            </a:r>
            <a:r>
              <a:rPr lang="en-US" dirty="0"/>
              <a:t>2 in order </a:t>
            </a:r>
            <a:r>
              <a:rPr lang="en-US" dirty="0" smtClean="0"/>
              <a:t>to assess </a:t>
            </a:r>
            <a:r>
              <a:rPr lang="en-US" dirty="0"/>
              <a:t>the fit of the linear model.</a:t>
            </a:r>
            <a:endParaRPr lang="en-US" dirty="0" smtClean="0"/>
          </a:p>
          <a:p>
            <a:endParaRPr lang="en-US" dirty="0"/>
          </a:p>
          <a:p>
            <a:endParaRPr lang="en-US" dirty="0" smtClean="0"/>
          </a:p>
          <a:p>
            <a:endParaRPr lang="en-US" dirty="0"/>
          </a:p>
        </p:txBody>
      </p:sp>
      <p:pic>
        <p:nvPicPr>
          <p:cNvPr id="4" name="Picture 3"/>
          <p:cNvPicPr>
            <a:picLocks noChangeAspect="1"/>
          </p:cNvPicPr>
          <p:nvPr/>
        </p:nvPicPr>
        <p:blipFill>
          <a:blip r:embed="rId2"/>
          <a:stretch>
            <a:fillRect/>
          </a:stretch>
        </p:blipFill>
        <p:spPr>
          <a:xfrm>
            <a:off x="2743200" y="3048000"/>
            <a:ext cx="6553200" cy="1086452"/>
          </a:xfrm>
          <a:prstGeom prst="rect">
            <a:avLst/>
          </a:prstGeom>
        </p:spPr>
      </p:pic>
      <p:pic>
        <p:nvPicPr>
          <p:cNvPr id="5" name="Picture 4"/>
          <p:cNvPicPr>
            <a:picLocks noChangeAspect="1"/>
          </p:cNvPicPr>
          <p:nvPr/>
        </p:nvPicPr>
        <p:blipFill>
          <a:blip r:embed="rId3"/>
          <a:stretch>
            <a:fillRect/>
          </a:stretch>
        </p:blipFill>
        <p:spPr>
          <a:xfrm>
            <a:off x="5018151" y="5657850"/>
            <a:ext cx="1190625" cy="419100"/>
          </a:xfrm>
          <a:prstGeom prst="rect">
            <a:avLst/>
          </a:prstGeom>
        </p:spPr>
      </p:pic>
    </p:spTree>
    <p:extLst>
      <p:ext uri="{BB962C8B-B14F-4D97-AF65-F5344CB8AC3E}">
        <p14:creationId xmlns:p14="http://schemas.microsoft.com/office/powerpoint/2010/main" val="379229696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Multiple linear Regression</a:t>
            </a:r>
            <a:endParaRPr lang="en-US" dirty="0"/>
          </a:p>
        </p:txBody>
      </p:sp>
      <p:sp>
        <p:nvSpPr>
          <p:cNvPr id="3" name="Content Placeholder 2"/>
          <p:cNvSpPr>
            <a:spLocks noGrp="1"/>
          </p:cNvSpPr>
          <p:nvPr>
            <p:ph idx="1"/>
          </p:nvPr>
        </p:nvSpPr>
        <p:spPr/>
        <p:txBody>
          <a:bodyPr/>
          <a:lstStyle/>
          <a:p>
            <a:r>
              <a:rPr lang="en-US" dirty="0"/>
              <a:t>Simple linear regression is a useful approach for predicting a response on </a:t>
            </a:r>
            <a:r>
              <a:rPr lang="en-US" dirty="0" smtClean="0"/>
              <a:t>the basis </a:t>
            </a:r>
            <a:r>
              <a:rPr lang="en-US" dirty="0"/>
              <a:t>of a single predictor variable. </a:t>
            </a:r>
            <a:endParaRPr lang="en-US" dirty="0" smtClean="0"/>
          </a:p>
          <a:p>
            <a:r>
              <a:rPr lang="en-US" dirty="0" smtClean="0"/>
              <a:t>However</a:t>
            </a:r>
            <a:r>
              <a:rPr lang="en-US" dirty="0"/>
              <a:t>, in practice we often have </a:t>
            </a:r>
            <a:r>
              <a:rPr lang="en-US" dirty="0" smtClean="0"/>
              <a:t>more than </a:t>
            </a:r>
            <a:r>
              <a:rPr lang="en-US" dirty="0"/>
              <a:t>one predictor. For example, in the Advertising data, we have </a:t>
            </a:r>
            <a:r>
              <a:rPr lang="en-US" dirty="0" smtClean="0"/>
              <a:t>examined the </a:t>
            </a:r>
            <a:r>
              <a:rPr lang="en-US" dirty="0"/>
              <a:t>relationship between sales and TV advertising</a:t>
            </a:r>
            <a:r>
              <a:rPr lang="en-US" dirty="0" smtClean="0"/>
              <a:t>.</a:t>
            </a:r>
          </a:p>
          <a:p>
            <a:r>
              <a:rPr lang="en-US" dirty="0"/>
              <a:t>How can we extend our analysis of the advertising data in </a:t>
            </a:r>
            <a:r>
              <a:rPr lang="en-US" dirty="0" smtClean="0"/>
              <a:t>order to </a:t>
            </a:r>
            <a:r>
              <a:rPr lang="en-US" dirty="0"/>
              <a:t>accommodate these two additional predictors</a:t>
            </a:r>
            <a:r>
              <a:rPr lang="en-US" dirty="0" smtClean="0"/>
              <a:t>?</a:t>
            </a:r>
          </a:p>
        </p:txBody>
      </p:sp>
    </p:spTree>
    <p:extLst>
      <p:ext uri="{BB962C8B-B14F-4D97-AF65-F5344CB8AC3E}">
        <p14:creationId xmlns:p14="http://schemas.microsoft.com/office/powerpoint/2010/main" val="161318489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371600" y="990600"/>
            <a:ext cx="9686925" cy="4676775"/>
          </a:xfrm>
          <a:prstGeom prst="rect">
            <a:avLst/>
          </a:prstGeom>
        </p:spPr>
      </p:pic>
    </p:spTree>
    <p:extLst>
      <p:ext uri="{BB962C8B-B14F-4D97-AF65-F5344CB8AC3E}">
        <p14:creationId xmlns:p14="http://schemas.microsoft.com/office/powerpoint/2010/main" val="85276518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71600" y="990600"/>
            <a:ext cx="10058400" cy="4876800"/>
          </a:xfrm>
        </p:spPr>
        <p:txBody>
          <a:bodyPr>
            <a:normAutofit/>
          </a:bodyPr>
          <a:lstStyle/>
          <a:p>
            <a:r>
              <a:rPr lang="en-US" dirty="0"/>
              <a:t>One option is to run three separate simple linear regressions, each of which uses a different advertising medium as a predictor.</a:t>
            </a:r>
          </a:p>
          <a:p>
            <a:r>
              <a:rPr lang="en-US" dirty="0" smtClean="0"/>
              <a:t>However</a:t>
            </a:r>
            <a:r>
              <a:rPr lang="en-US" dirty="0"/>
              <a:t>, the approach of fitting a separate simple linear </a:t>
            </a:r>
            <a:r>
              <a:rPr lang="en-US" dirty="0" smtClean="0"/>
              <a:t>regression model for </a:t>
            </a:r>
            <a:r>
              <a:rPr lang="en-US" dirty="0"/>
              <a:t>each predictor is not entirely satisfactory. </a:t>
            </a:r>
            <a:endParaRPr lang="en-US" dirty="0" smtClean="0"/>
          </a:p>
          <a:p>
            <a:pPr lvl="1"/>
            <a:r>
              <a:rPr lang="en-US" dirty="0" smtClean="0"/>
              <a:t>It </a:t>
            </a:r>
            <a:r>
              <a:rPr lang="en-US" dirty="0"/>
              <a:t>is unclear how </a:t>
            </a:r>
            <a:r>
              <a:rPr lang="en-US" dirty="0" smtClean="0"/>
              <a:t>to make </a:t>
            </a:r>
            <a:r>
              <a:rPr lang="en-US" dirty="0"/>
              <a:t>a single prediction of sales given levels of the three advertising </a:t>
            </a:r>
            <a:r>
              <a:rPr lang="en-US" dirty="0" smtClean="0"/>
              <a:t>media budgets</a:t>
            </a:r>
            <a:r>
              <a:rPr lang="en-US" dirty="0"/>
              <a:t>, since each of the budgets is associated with a separate </a:t>
            </a:r>
            <a:r>
              <a:rPr lang="en-US" dirty="0" smtClean="0"/>
              <a:t>regression equation.</a:t>
            </a:r>
          </a:p>
          <a:p>
            <a:pPr lvl="1"/>
            <a:r>
              <a:rPr lang="en-US" dirty="0" smtClean="0"/>
              <a:t> Each </a:t>
            </a:r>
            <a:r>
              <a:rPr lang="en-US" dirty="0"/>
              <a:t>of the three regression equations ignores the </a:t>
            </a:r>
            <a:r>
              <a:rPr lang="en-US" dirty="0" smtClean="0"/>
              <a:t>other two </a:t>
            </a:r>
            <a:r>
              <a:rPr lang="en-US" dirty="0"/>
              <a:t>media in forming estimates for the regression coefficients</a:t>
            </a:r>
            <a:r>
              <a:rPr lang="en-US" dirty="0" smtClean="0"/>
              <a:t>. (important when variables are correlated)</a:t>
            </a:r>
            <a:endParaRPr lang="en-US" dirty="0"/>
          </a:p>
        </p:txBody>
      </p:sp>
      <p:pic>
        <p:nvPicPr>
          <p:cNvPr id="4" name="Picture 3"/>
          <p:cNvPicPr>
            <a:picLocks noChangeAspect="1"/>
          </p:cNvPicPr>
          <p:nvPr/>
        </p:nvPicPr>
        <p:blipFill>
          <a:blip r:embed="rId2"/>
          <a:stretch>
            <a:fillRect/>
          </a:stretch>
        </p:blipFill>
        <p:spPr>
          <a:xfrm>
            <a:off x="2286000" y="4038600"/>
            <a:ext cx="7705725" cy="2295525"/>
          </a:xfrm>
          <a:prstGeom prst="rect">
            <a:avLst/>
          </a:prstGeom>
        </p:spPr>
      </p:pic>
    </p:spTree>
    <p:extLst>
      <p:ext uri="{BB962C8B-B14F-4D97-AF65-F5344CB8AC3E}">
        <p14:creationId xmlns:p14="http://schemas.microsoft.com/office/powerpoint/2010/main" val="89237875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We can accommodate </a:t>
            </a:r>
            <a:r>
              <a:rPr lang="en-US" dirty="0"/>
              <a:t>multiple </a:t>
            </a:r>
            <a:r>
              <a:rPr lang="en-US" dirty="0" smtClean="0"/>
              <a:t>predictors </a:t>
            </a:r>
            <a:r>
              <a:rPr lang="en-US" dirty="0"/>
              <a:t>by giving each predictor a separate slope coefficient in a single model.</a:t>
            </a:r>
          </a:p>
          <a:p>
            <a:r>
              <a:rPr lang="en-US" dirty="0"/>
              <a:t>In general, suppose that we have </a:t>
            </a:r>
            <a:r>
              <a:rPr lang="en-US" i="1" dirty="0"/>
              <a:t>p </a:t>
            </a:r>
            <a:r>
              <a:rPr lang="en-US" dirty="0"/>
              <a:t>distinct predictors. Then the </a:t>
            </a:r>
            <a:r>
              <a:rPr lang="en-US" dirty="0" smtClean="0"/>
              <a:t>multiple linear </a:t>
            </a:r>
            <a:r>
              <a:rPr lang="en-US" dirty="0"/>
              <a:t>regression model takes the form</a:t>
            </a:r>
          </a:p>
        </p:txBody>
      </p:sp>
      <p:pic>
        <p:nvPicPr>
          <p:cNvPr id="4" name="Picture 3"/>
          <p:cNvPicPr>
            <a:picLocks noChangeAspect="1"/>
          </p:cNvPicPr>
          <p:nvPr/>
        </p:nvPicPr>
        <p:blipFill>
          <a:blip r:embed="rId2"/>
          <a:stretch>
            <a:fillRect/>
          </a:stretch>
        </p:blipFill>
        <p:spPr>
          <a:xfrm>
            <a:off x="2743200" y="3733799"/>
            <a:ext cx="8349420" cy="800099"/>
          </a:xfrm>
          <a:prstGeom prst="rect">
            <a:avLst/>
          </a:prstGeom>
        </p:spPr>
      </p:pic>
      <p:pic>
        <p:nvPicPr>
          <p:cNvPr id="5" name="Picture 4"/>
          <p:cNvPicPr>
            <a:picLocks noChangeAspect="1"/>
          </p:cNvPicPr>
          <p:nvPr/>
        </p:nvPicPr>
        <p:blipFill>
          <a:blip r:embed="rId3"/>
          <a:stretch>
            <a:fillRect/>
          </a:stretch>
        </p:blipFill>
        <p:spPr>
          <a:xfrm>
            <a:off x="2114550" y="4533899"/>
            <a:ext cx="8115300" cy="561975"/>
          </a:xfrm>
          <a:prstGeom prst="rect">
            <a:avLst/>
          </a:prstGeom>
        </p:spPr>
      </p:pic>
    </p:spTree>
    <p:extLst>
      <p:ext uri="{BB962C8B-B14F-4D97-AF65-F5344CB8AC3E}">
        <p14:creationId xmlns:p14="http://schemas.microsoft.com/office/powerpoint/2010/main" val="153149383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Estimating the Regression Coefficients</a:t>
            </a:r>
          </a:p>
        </p:txBody>
      </p:sp>
      <p:sp>
        <p:nvSpPr>
          <p:cNvPr id="3" name="Content Placeholder 2"/>
          <p:cNvSpPr>
            <a:spLocks noGrp="1"/>
          </p:cNvSpPr>
          <p:nvPr>
            <p:ph idx="1"/>
          </p:nvPr>
        </p:nvSpPr>
        <p:spPr/>
        <p:txBody>
          <a:bodyPr/>
          <a:lstStyle/>
          <a:p>
            <a:r>
              <a:rPr lang="en-US" dirty="0"/>
              <a:t>The parameters are estimated using the same least squares approach </a:t>
            </a:r>
            <a:r>
              <a:rPr lang="en-US" dirty="0" smtClean="0"/>
              <a:t>that we </a:t>
            </a:r>
            <a:r>
              <a:rPr lang="en-US" dirty="0"/>
              <a:t>saw in the context of simple linear regression. </a:t>
            </a:r>
            <a:endParaRPr lang="en-US" dirty="0" smtClean="0"/>
          </a:p>
          <a:p>
            <a:r>
              <a:rPr lang="en-US" dirty="0" smtClean="0"/>
              <a:t>We </a:t>
            </a:r>
            <a:r>
              <a:rPr lang="en-US" dirty="0"/>
              <a:t>choose </a:t>
            </a:r>
            <a:r>
              <a:rPr lang="en-US" i="1" dirty="0"/>
              <a:t>β</a:t>
            </a:r>
            <a:r>
              <a:rPr lang="en-US" dirty="0"/>
              <a:t>0</a:t>
            </a:r>
            <a:r>
              <a:rPr lang="en-US" i="1" dirty="0"/>
              <a:t>, β</a:t>
            </a:r>
            <a:r>
              <a:rPr lang="en-US" dirty="0"/>
              <a:t>1</a:t>
            </a:r>
            <a:r>
              <a:rPr lang="en-US" i="1" dirty="0"/>
              <a:t>, . . . , </a:t>
            </a:r>
            <a:r>
              <a:rPr lang="en-US" i="1" dirty="0" smtClean="0"/>
              <a:t>βp </a:t>
            </a:r>
            <a:r>
              <a:rPr lang="en-US" dirty="0" smtClean="0"/>
              <a:t>to </a:t>
            </a:r>
            <a:r>
              <a:rPr lang="en-US" dirty="0"/>
              <a:t>minimize the sum of squared residuals</a:t>
            </a:r>
          </a:p>
        </p:txBody>
      </p:sp>
      <p:pic>
        <p:nvPicPr>
          <p:cNvPr id="4" name="Picture 3"/>
          <p:cNvPicPr>
            <a:picLocks noChangeAspect="1"/>
          </p:cNvPicPr>
          <p:nvPr/>
        </p:nvPicPr>
        <p:blipFill>
          <a:blip r:embed="rId2"/>
          <a:stretch>
            <a:fillRect/>
          </a:stretch>
        </p:blipFill>
        <p:spPr>
          <a:xfrm>
            <a:off x="2133600" y="3505200"/>
            <a:ext cx="7800975" cy="2257425"/>
          </a:xfrm>
          <a:prstGeom prst="rect">
            <a:avLst/>
          </a:prstGeom>
        </p:spPr>
      </p:pic>
    </p:spTree>
    <p:extLst>
      <p:ext uri="{BB962C8B-B14F-4D97-AF65-F5344CB8AC3E}">
        <p14:creationId xmlns:p14="http://schemas.microsoft.com/office/powerpoint/2010/main" val="19722654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a:xfrm>
            <a:off x="1371600" y="1143000"/>
            <a:ext cx="9601200" cy="1485900"/>
          </a:xfrm>
        </p:spPr>
        <p:txBody>
          <a:bodyPr/>
          <a:lstStyle/>
          <a:p>
            <a:pPr eaLnBrk="1" hangingPunct="1"/>
            <a:r>
              <a:rPr lang="en-US" altLang="en-US" sz="3200" dirty="0">
                <a:latin typeface="Times New Roman" panose="02020603050405020304" pitchFamily="18" charset="0"/>
              </a:rPr>
              <a:t>Example: Do wages rise with experience?</a:t>
            </a:r>
          </a:p>
        </p:txBody>
      </p:sp>
      <p:sp>
        <p:nvSpPr>
          <p:cNvPr id="86019" name="Rectangle 3"/>
          <p:cNvSpPr>
            <a:spLocks noGrp="1" noChangeArrowheads="1"/>
          </p:cNvSpPr>
          <p:nvPr>
            <p:ph type="body" idx="1"/>
          </p:nvPr>
        </p:nvSpPr>
        <p:spPr/>
        <p:txBody>
          <a:bodyPr/>
          <a:lstStyle/>
          <a:p>
            <a:pPr eaLnBrk="1" hangingPunct="1">
              <a:lnSpc>
                <a:spcPct val="90000"/>
              </a:lnSpc>
            </a:pPr>
            <a:r>
              <a:rPr lang="en-US" altLang="en-US" sz="2400" dirty="0">
                <a:latin typeface="Times New Roman" panose="02020603050405020304" pitchFamily="18" charset="0"/>
              </a:rPr>
              <a:t>Many factors affect the wages of workers: the industry they work in, their type of job, their education and their experience, and changes in general levels of wages</a:t>
            </a:r>
            <a:r>
              <a:rPr lang="en-US" altLang="en-US" sz="2400" dirty="0" smtClean="0">
                <a:latin typeface="Times New Roman" panose="02020603050405020304" pitchFamily="18" charset="0"/>
              </a:rPr>
              <a:t>.</a:t>
            </a:r>
          </a:p>
          <a:p>
            <a:pPr marL="0" indent="0" eaLnBrk="1" hangingPunct="1">
              <a:lnSpc>
                <a:spcPct val="90000"/>
              </a:lnSpc>
              <a:buNone/>
            </a:pPr>
            <a:endParaRPr lang="en-US" altLang="en-US" sz="2400" dirty="0">
              <a:latin typeface="Times New Roman" panose="02020603050405020304" pitchFamily="18" charset="0"/>
            </a:endParaRPr>
          </a:p>
        </p:txBody>
      </p:sp>
    </p:spTree>
    <p:extLst>
      <p:ext uri="{BB962C8B-B14F-4D97-AF65-F5344CB8AC3E}">
        <p14:creationId xmlns:p14="http://schemas.microsoft.com/office/powerpoint/2010/main" val="103264558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47800" y="3124200"/>
            <a:ext cx="9601200" cy="3352800"/>
          </a:xfrm>
        </p:spPr>
        <p:txBody>
          <a:bodyPr/>
          <a:lstStyle/>
          <a:p>
            <a:r>
              <a:rPr lang="en-US" dirty="0" smtClean="0">
                <a:solidFill>
                  <a:srgbClr val="000000"/>
                </a:solidFill>
                <a:latin typeface="CMR10"/>
              </a:rPr>
              <a:t>Displays </a:t>
            </a:r>
            <a:r>
              <a:rPr lang="en-US" dirty="0">
                <a:solidFill>
                  <a:srgbClr val="000000"/>
                </a:solidFill>
                <a:latin typeface="CMR10"/>
              </a:rPr>
              <a:t>the multiple regression coefficient estimates when TV</a:t>
            </a:r>
            <a:r>
              <a:rPr lang="en-US" dirty="0" smtClean="0">
                <a:solidFill>
                  <a:srgbClr val="000000"/>
                </a:solidFill>
                <a:latin typeface="CMR10"/>
              </a:rPr>
              <a:t>, radio</a:t>
            </a:r>
            <a:r>
              <a:rPr lang="en-US" dirty="0">
                <a:solidFill>
                  <a:srgbClr val="000000"/>
                </a:solidFill>
                <a:latin typeface="CMR10"/>
              </a:rPr>
              <a:t>, and newspaper advertising budgets are used to predict product </a:t>
            </a:r>
            <a:r>
              <a:rPr lang="en-US" dirty="0" smtClean="0">
                <a:solidFill>
                  <a:srgbClr val="000000"/>
                </a:solidFill>
                <a:latin typeface="CMR10"/>
              </a:rPr>
              <a:t>sales using </a:t>
            </a:r>
            <a:r>
              <a:rPr lang="en-US" dirty="0">
                <a:solidFill>
                  <a:srgbClr val="000000"/>
                </a:solidFill>
                <a:latin typeface="CMR10"/>
              </a:rPr>
              <a:t>the </a:t>
            </a:r>
            <a:r>
              <a:rPr lang="en-US" sz="1800" dirty="0">
                <a:solidFill>
                  <a:srgbClr val="8D0000"/>
                </a:solidFill>
                <a:latin typeface="CMTT9"/>
              </a:rPr>
              <a:t>Advertising </a:t>
            </a:r>
            <a:r>
              <a:rPr lang="en-US" dirty="0">
                <a:solidFill>
                  <a:srgbClr val="000000"/>
                </a:solidFill>
                <a:latin typeface="CMR10"/>
              </a:rPr>
              <a:t>data</a:t>
            </a:r>
            <a:r>
              <a:rPr lang="en-US" dirty="0" smtClean="0">
                <a:solidFill>
                  <a:srgbClr val="000000"/>
                </a:solidFill>
                <a:latin typeface="CMR10"/>
              </a:rPr>
              <a:t>.</a:t>
            </a:r>
          </a:p>
          <a:p>
            <a:r>
              <a:rPr lang="en-US" dirty="0" smtClean="0"/>
              <a:t>Spending </a:t>
            </a:r>
            <a:r>
              <a:rPr lang="en-US" dirty="0"/>
              <a:t>an additional $</a:t>
            </a:r>
            <a:r>
              <a:rPr lang="en-US" dirty="0" smtClean="0"/>
              <a:t>1</a:t>
            </a:r>
            <a:r>
              <a:rPr lang="en-US" i="1" dirty="0" smtClean="0"/>
              <a:t>,</a:t>
            </a:r>
            <a:r>
              <a:rPr lang="en-US" dirty="0" smtClean="0"/>
              <a:t>000 on </a:t>
            </a:r>
            <a:r>
              <a:rPr lang="en-US" dirty="0"/>
              <a:t>radio advertising leads to an increase in sales by approximately </a:t>
            </a:r>
            <a:r>
              <a:rPr lang="en-US" dirty="0" smtClean="0"/>
              <a:t>189 units.</a:t>
            </a:r>
          </a:p>
          <a:p>
            <a:r>
              <a:rPr lang="en-US" dirty="0" smtClean="0"/>
              <a:t>The </a:t>
            </a:r>
            <a:r>
              <a:rPr lang="en-US" dirty="0"/>
              <a:t>coefficient for </a:t>
            </a:r>
            <a:r>
              <a:rPr lang="en-US" dirty="0" smtClean="0"/>
              <a:t>radio </a:t>
            </a:r>
            <a:r>
              <a:rPr lang="en-US" dirty="0"/>
              <a:t>represents </a:t>
            </a:r>
            <a:r>
              <a:rPr lang="en-US" dirty="0" smtClean="0"/>
              <a:t>the average </a:t>
            </a:r>
            <a:r>
              <a:rPr lang="en-US" dirty="0"/>
              <a:t>effect of increasing </a:t>
            </a:r>
            <a:r>
              <a:rPr lang="en-US" dirty="0" smtClean="0"/>
              <a:t>radio spending </a:t>
            </a:r>
            <a:r>
              <a:rPr lang="en-US" dirty="0"/>
              <a:t>by $1</a:t>
            </a:r>
            <a:r>
              <a:rPr lang="en-US" i="1" dirty="0"/>
              <a:t>,</a:t>
            </a:r>
            <a:r>
              <a:rPr lang="en-US" dirty="0"/>
              <a:t>000 while holding </a:t>
            </a:r>
            <a:r>
              <a:rPr lang="en-US" dirty="0" smtClean="0"/>
              <a:t>TV and newspaper fixed</a:t>
            </a:r>
            <a:r>
              <a:rPr lang="en-US" dirty="0"/>
              <a:t>.</a:t>
            </a:r>
          </a:p>
        </p:txBody>
      </p:sp>
      <p:pic>
        <p:nvPicPr>
          <p:cNvPr id="4" name="Picture 3"/>
          <p:cNvPicPr>
            <a:picLocks noChangeAspect="1"/>
          </p:cNvPicPr>
          <p:nvPr/>
        </p:nvPicPr>
        <p:blipFill>
          <a:blip r:embed="rId2"/>
          <a:stretch>
            <a:fillRect/>
          </a:stretch>
        </p:blipFill>
        <p:spPr>
          <a:xfrm>
            <a:off x="1676400" y="745743"/>
            <a:ext cx="8171932" cy="2106168"/>
          </a:xfrm>
          <a:prstGeom prst="rect">
            <a:avLst/>
          </a:prstGeom>
        </p:spPr>
      </p:pic>
      <p:sp>
        <p:nvSpPr>
          <p:cNvPr id="5" name="Rectangle 4"/>
          <p:cNvSpPr/>
          <p:nvPr/>
        </p:nvSpPr>
        <p:spPr>
          <a:xfrm>
            <a:off x="3048000" y="2690336"/>
            <a:ext cx="6096000" cy="369332"/>
          </a:xfrm>
          <a:prstGeom prst="rect">
            <a:avLst/>
          </a:prstGeom>
        </p:spPr>
        <p:txBody>
          <a:bodyPr>
            <a:spAutoFit/>
          </a:bodyPr>
          <a:lstStyle/>
          <a:p>
            <a:endParaRPr lang="en-US" dirty="0"/>
          </a:p>
        </p:txBody>
      </p:sp>
    </p:spTree>
    <p:extLst>
      <p:ext uri="{BB962C8B-B14F-4D97-AF65-F5344CB8AC3E}">
        <p14:creationId xmlns:p14="http://schemas.microsoft.com/office/powerpoint/2010/main" val="298247436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a:t>Does it make sense for the multiple regression to suggest no </a:t>
            </a:r>
            <a:r>
              <a:rPr lang="en-US" dirty="0" smtClean="0"/>
              <a:t>relationship between </a:t>
            </a:r>
            <a:r>
              <a:rPr lang="en-US" dirty="0"/>
              <a:t>sales and newspaper while the simple linear regression implies </a:t>
            </a:r>
            <a:r>
              <a:rPr lang="en-US" dirty="0" smtClean="0"/>
              <a:t>the opposite?</a:t>
            </a:r>
          </a:p>
          <a:p>
            <a:r>
              <a:rPr lang="en-US" dirty="0" smtClean="0"/>
              <a:t>Remember the </a:t>
            </a:r>
            <a:r>
              <a:rPr lang="en-US" dirty="0"/>
              <a:t>correlation between radio and newspaper </a:t>
            </a:r>
            <a:r>
              <a:rPr lang="en-US" dirty="0" smtClean="0"/>
              <a:t>was </a:t>
            </a:r>
            <a:r>
              <a:rPr lang="en-US" dirty="0"/>
              <a:t>0</a:t>
            </a:r>
            <a:r>
              <a:rPr lang="en-US" i="1" dirty="0"/>
              <a:t>.</a:t>
            </a:r>
            <a:r>
              <a:rPr lang="en-US" dirty="0"/>
              <a:t>35. This reveals </a:t>
            </a:r>
            <a:r>
              <a:rPr lang="en-US" dirty="0" smtClean="0"/>
              <a:t>a tendency </a:t>
            </a:r>
            <a:r>
              <a:rPr lang="en-US" dirty="0"/>
              <a:t>to spend more on newspaper advertising </a:t>
            </a:r>
            <a:r>
              <a:rPr lang="en-US" dirty="0" smtClean="0"/>
              <a:t>where more is </a:t>
            </a:r>
            <a:r>
              <a:rPr lang="en-US" dirty="0"/>
              <a:t>spent on radio advertising</a:t>
            </a:r>
            <a:r>
              <a:rPr lang="en-US" dirty="0" smtClean="0"/>
              <a:t>.</a:t>
            </a:r>
          </a:p>
          <a:p>
            <a:r>
              <a:rPr lang="en-US" dirty="0" smtClean="0"/>
              <a:t>In </a:t>
            </a:r>
            <a:r>
              <a:rPr lang="en-US" dirty="0"/>
              <a:t>a simple linear </a:t>
            </a:r>
            <a:r>
              <a:rPr lang="en-US" dirty="0" smtClean="0"/>
              <a:t>regression, only </a:t>
            </a:r>
            <a:r>
              <a:rPr lang="en-US" dirty="0"/>
              <a:t>examines </a:t>
            </a:r>
            <a:r>
              <a:rPr lang="en-US" dirty="0" smtClean="0"/>
              <a:t>sales versus </a:t>
            </a:r>
            <a:r>
              <a:rPr lang="en-US" dirty="0"/>
              <a:t>newspaper, we will observe that higher values of newspaper tend to </a:t>
            </a:r>
            <a:r>
              <a:rPr lang="en-US" dirty="0" smtClean="0"/>
              <a:t>be associated </a:t>
            </a:r>
            <a:r>
              <a:rPr lang="en-US" dirty="0"/>
              <a:t>with higher values of sales, even though newspaper </a:t>
            </a:r>
            <a:r>
              <a:rPr lang="en-US" dirty="0" smtClean="0"/>
              <a:t>advertising does </a:t>
            </a:r>
            <a:r>
              <a:rPr lang="en-US" dirty="0"/>
              <a:t>not actually affect sales. </a:t>
            </a:r>
            <a:endParaRPr lang="en-US" dirty="0" smtClean="0"/>
          </a:p>
          <a:p>
            <a:r>
              <a:rPr lang="en-US" dirty="0" smtClean="0"/>
              <a:t>So </a:t>
            </a:r>
            <a:r>
              <a:rPr lang="en-US" dirty="0"/>
              <a:t>newspaper sales are a surrogate for </a:t>
            </a:r>
            <a:r>
              <a:rPr lang="en-US" dirty="0" smtClean="0"/>
              <a:t>radio advertising</a:t>
            </a:r>
            <a:r>
              <a:rPr lang="en-US" dirty="0"/>
              <a:t>; newspaper gets “credit” for the effect of radio on sales.</a:t>
            </a:r>
          </a:p>
        </p:txBody>
      </p:sp>
    </p:spTree>
    <p:extLst>
      <p:ext uri="{BB962C8B-B14F-4D97-AF65-F5344CB8AC3E}">
        <p14:creationId xmlns:p14="http://schemas.microsoft.com/office/powerpoint/2010/main" val="429021277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smtClean="0"/>
              <a:t>Running a </a:t>
            </a:r>
            <a:r>
              <a:rPr lang="en-US" dirty="0"/>
              <a:t>regression of shark attacks versus ice cream sales for data collected </a:t>
            </a:r>
            <a:r>
              <a:rPr lang="en-US" dirty="0" smtClean="0"/>
              <a:t>at a </a:t>
            </a:r>
            <a:r>
              <a:rPr lang="en-US" dirty="0"/>
              <a:t>given beach community over a period of time would show a </a:t>
            </a:r>
            <a:r>
              <a:rPr lang="en-US" dirty="0" smtClean="0"/>
              <a:t>positive  relationship</a:t>
            </a:r>
            <a:r>
              <a:rPr lang="en-US" dirty="0"/>
              <a:t>, similar to that seen between sales and newspaper. </a:t>
            </a:r>
            <a:endParaRPr lang="en-US" dirty="0" smtClean="0"/>
          </a:p>
          <a:p>
            <a:r>
              <a:rPr lang="en-US" dirty="0" smtClean="0"/>
              <a:t>Of course no </a:t>
            </a:r>
            <a:r>
              <a:rPr lang="en-US" dirty="0"/>
              <a:t>one (yet) has suggested that ice creams should be banned at </a:t>
            </a:r>
            <a:r>
              <a:rPr lang="en-US" dirty="0" smtClean="0"/>
              <a:t>beaches to </a:t>
            </a:r>
            <a:r>
              <a:rPr lang="en-US" dirty="0"/>
              <a:t>reduce shark attacks. </a:t>
            </a:r>
            <a:endParaRPr lang="en-US" dirty="0" smtClean="0"/>
          </a:p>
          <a:p>
            <a:r>
              <a:rPr lang="en-US" dirty="0" smtClean="0"/>
              <a:t>In </a:t>
            </a:r>
            <a:r>
              <a:rPr lang="en-US" dirty="0"/>
              <a:t>reality, higher temperatures cause more </a:t>
            </a:r>
            <a:r>
              <a:rPr lang="en-US" dirty="0" smtClean="0"/>
              <a:t>people to </a:t>
            </a:r>
            <a:r>
              <a:rPr lang="en-US" dirty="0"/>
              <a:t>visit the beach, which in turn results in more ice cream sales and </a:t>
            </a:r>
            <a:r>
              <a:rPr lang="en-US" dirty="0" smtClean="0"/>
              <a:t>more shark </a:t>
            </a:r>
            <a:r>
              <a:rPr lang="en-US" dirty="0"/>
              <a:t>attacks. </a:t>
            </a:r>
            <a:endParaRPr lang="en-US" dirty="0" smtClean="0"/>
          </a:p>
          <a:p>
            <a:r>
              <a:rPr lang="en-US" dirty="0" smtClean="0"/>
              <a:t>A </a:t>
            </a:r>
            <a:r>
              <a:rPr lang="en-US" dirty="0"/>
              <a:t>multiple regression of attacks versus ice cream sales </a:t>
            </a:r>
            <a:r>
              <a:rPr lang="en-US" dirty="0" smtClean="0"/>
              <a:t>and temperature </a:t>
            </a:r>
            <a:r>
              <a:rPr lang="en-US" dirty="0"/>
              <a:t>reveals that, as intuition implies, the former predictor is </a:t>
            </a:r>
            <a:r>
              <a:rPr lang="en-US" dirty="0" smtClean="0"/>
              <a:t>no longer </a:t>
            </a:r>
            <a:r>
              <a:rPr lang="en-US" dirty="0"/>
              <a:t>significant after adjusting for temperature.</a:t>
            </a:r>
          </a:p>
        </p:txBody>
      </p:sp>
    </p:spTree>
    <p:extLst>
      <p:ext uri="{BB962C8B-B14F-4D97-AF65-F5344CB8AC3E}">
        <p14:creationId xmlns:p14="http://schemas.microsoft.com/office/powerpoint/2010/main" val="199490353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Important Questions</a:t>
            </a:r>
          </a:p>
        </p:txBody>
      </p:sp>
      <p:sp>
        <p:nvSpPr>
          <p:cNvPr id="3" name="Content Placeholder 2"/>
          <p:cNvSpPr>
            <a:spLocks noGrp="1"/>
          </p:cNvSpPr>
          <p:nvPr>
            <p:ph idx="1"/>
          </p:nvPr>
        </p:nvSpPr>
        <p:spPr>
          <a:xfrm>
            <a:off x="1371600" y="1905000"/>
            <a:ext cx="9601200" cy="3962400"/>
          </a:xfrm>
        </p:spPr>
        <p:txBody>
          <a:bodyPr>
            <a:normAutofit/>
          </a:bodyPr>
          <a:lstStyle/>
          <a:p>
            <a:r>
              <a:rPr lang="en-US" dirty="0"/>
              <a:t>When we perform multiple linear regression, we usually are interested </a:t>
            </a:r>
            <a:r>
              <a:rPr lang="en-US" dirty="0" smtClean="0"/>
              <a:t>in answering </a:t>
            </a:r>
            <a:r>
              <a:rPr lang="en-US" dirty="0"/>
              <a:t>a few important questions.</a:t>
            </a:r>
          </a:p>
          <a:p>
            <a:pPr marL="987552" lvl="1" indent="-457200">
              <a:buFont typeface="+mj-lt"/>
              <a:buAutoNum type="arabicPeriod"/>
            </a:pPr>
            <a:r>
              <a:rPr lang="en-US" i="0" dirty="0" smtClean="0"/>
              <a:t>Is </a:t>
            </a:r>
            <a:r>
              <a:rPr lang="en-US" i="0" dirty="0"/>
              <a:t>at least one of the predictors X1,X2, . . . , </a:t>
            </a:r>
            <a:r>
              <a:rPr lang="en-US" i="0" dirty="0" err="1"/>
              <a:t>Xp</a:t>
            </a:r>
            <a:r>
              <a:rPr lang="en-US" i="0" dirty="0"/>
              <a:t> useful in </a:t>
            </a:r>
            <a:r>
              <a:rPr lang="en-US" i="0" dirty="0" smtClean="0"/>
              <a:t>predicting the </a:t>
            </a:r>
            <a:r>
              <a:rPr lang="en-US" i="0" dirty="0"/>
              <a:t>response?</a:t>
            </a:r>
          </a:p>
          <a:p>
            <a:pPr marL="987552" lvl="1" indent="-457200">
              <a:buFont typeface="+mj-lt"/>
              <a:buAutoNum type="arabicPeriod"/>
            </a:pPr>
            <a:r>
              <a:rPr lang="en-US" i="0" dirty="0" smtClean="0"/>
              <a:t>Do </a:t>
            </a:r>
            <a:r>
              <a:rPr lang="en-US" i="0" dirty="0"/>
              <a:t>all the predictors help to explain Y , or is only a subset of </a:t>
            </a:r>
            <a:r>
              <a:rPr lang="en-US" i="0" dirty="0" smtClean="0"/>
              <a:t>the predictors </a:t>
            </a:r>
            <a:r>
              <a:rPr lang="en-US" i="0" dirty="0"/>
              <a:t>useful?</a:t>
            </a:r>
          </a:p>
          <a:p>
            <a:pPr marL="987552" lvl="1" indent="-457200">
              <a:buFont typeface="+mj-lt"/>
              <a:buAutoNum type="arabicPeriod"/>
            </a:pPr>
            <a:r>
              <a:rPr lang="en-US" i="0" dirty="0" smtClean="0"/>
              <a:t>How </a:t>
            </a:r>
            <a:r>
              <a:rPr lang="en-US" i="0" dirty="0"/>
              <a:t>well does the model fit the data?</a:t>
            </a:r>
          </a:p>
          <a:p>
            <a:pPr marL="987552" lvl="1" indent="-457200">
              <a:buFont typeface="+mj-lt"/>
              <a:buAutoNum type="arabicPeriod"/>
            </a:pPr>
            <a:r>
              <a:rPr lang="en-US" i="0" dirty="0" smtClean="0"/>
              <a:t>Given </a:t>
            </a:r>
            <a:r>
              <a:rPr lang="en-US" i="0" dirty="0"/>
              <a:t>a set of predictor values, what response value should we predict</a:t>
            </a:r>
            <a:r>
              <a:rPr lang="en-US" i="0" dirty="0" smtClean="0"/>
              <a:t>, and </a:t>
            </a:r>
            <a:r>
              <a:rPr lang="en-US" i="0" dirty="0"/>
              <a:t>how accurate is our prediction?</a:t>
            </a:r>
          </a:p>
        </p:txBody>
      </p:sp>
    </p:spTree>
    <p:extLst>
      <p:ext uri="{BB962C8B-B14F-4D97-AF65-F5344CB8AC3E}">
        <p14:creationId xmlns:p14="http://schemas.microsoft.com/office/powerpoint/2010/main" val="211264670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 There a Relationship Between the Response and Predictors?</a:t>
            </a:r>
          </a:p>
        </p:txBody>
      </p:sp>
      <p:sp>
        <p:nvSpPr>
          <p:cNvPr id="3" name="Content Placeholder 2"/>
          <p:cNvSpPr>
            <a:spLocks noGrp="1"/>
          </p:cNvSpPr>
          <p:nvPr>
            <p:ph idx="1"/>
          </p:nvPr>
        </p:nvSpPr>
        <p:spPr/>
        <p:txBody>
          <a:bodyPr/>
          <a:lstStyle/>
          <a:p>
            <a:r>
              <a:rPr lang="en-US" dirty="0"/>
              <a:t>I</a:t>
            </a:r>
            <a:r>
              <a:rPr lang="en-US" dirty="0" smtClean="0"/>
              <a:t>n </a:t>
            </a:r>
            <a:r>
              <a:rPr lang="en-US" dirty="0"/>
              <a:t>the simple linear regression setting, in order to </a:t>
            </a:r>
            <a:r>
              <a:rPr lang="en-US" dirty="0" smtClean="0"/>
              <a:t>determine whether </a:t>
            </a:r>
            <a:r>
              <a:rPr lang="en-US" dirty="0"/>
              <a:t>there is a relationship between the response and the predictor </a:t>
            </a:r>
            <a:r>
              <a:rPr lang="en-US" dirty="0" smtClean="0"/>
              <a:t>we can </a:t>
            </a:r>
            <a:r>
              <a:rPr lang="en-US" dirty="0"/>
              <a:t>simply check whether </a:t>
            </a:r>
            <a:r>
              <a:rPr lang="en-US" i="1" dirty="0"/>
              <a:t>β</a:t>
            </a:r>
            <a:r>
              <a:rPr lang="en-US" dirty="0"/>
              <a:t>1 = 0</a:t>
            </a:r>
            <a:r>
              <a:rPr lang="en-US" dirty="0" smtClean="0"/>
              <a:t>.</a:t>
            </a:r>
          </a:p>
          <a:p>
            <a:r>
              <a:rPr lang="en-US" dirty="0" smtClean="0"/>
              <a:t>In multiple linear regression, </a:t>
            </a:r>
            <a:r>
              <a:rPr lang="en-US" dirty="0"/>
              <a:t>We test the </a:t>
            </a:r>
            <a:r>
              <a:rPr lang="en-US" dirty="0" smtClean="0"/>
              <a:t>null hypothesis</a:t>
            </a:r>
          </a:p>
          <a:p>
            <a:endParaRPr lang="en-US" dirty="0"/>
          </a:p>
          <a:p>
            <a:endParaRPr lang="en-US" dirty="0" smtClean="0"/>
          </a:p>
          <a:p>
            <a:endParaRPr lang="en-US" dirty="0"/>
          </a:p>
          <a:p>
            <a:endParaRPr lang="en-US" dirty="0" smtClean="0"/>
          </a:p>
          <a:p>
            <a:pPr marL="0" indent="0">
              <a:buNone/>
            </a:pPr>
            <a:endParaRPr lang="en-US" dirty="0"/>
          </a:p>
        </p:txBody>
      </p:sp>
      <p:pic>
        <p:nvPicPr>
          <p:cNvPr id="4" name="Picture 3"/>
          <p:cNvPicPr>
            <a:picLocks noChangeAspect="1"/>
          </p:cNvPicPr>
          <p:nvPr/>
        </p:nvPicPr>
        <p:blipFill>
          <a:blip r:embed="rId2"/>
          <a:stretch>
            <a:fillRect/>
          </a:stretch>
        </p:blipFill>
        <p:spPr>
          <a:xfrm>
            <a:off x="3581400" y="3657600"/>
            <a:ext cx="4114800" cy="514350"/>
          </a:xfrm>
          <a:prstGeom prst="rect">
            <a:avLst/>
          </a:prstGeom>
        </p:spPr>
      </p:pic>
      <p:pic>
        <p:nvPicPr>
          <p:cNvPr id="5" name="Picture 4"/>
          <p:cNvPicPr>
            <a:picLocks noChangeAspect="1"/>
          </p:cNvPicPr>
          <p:nvPr/>
        </p:nvPicPr>
        <p:blipFill>
          <a:blip r:embed="rId3"/>
          <a:stretch>
            <a:fillRect/>
          </a:stretch>
        </p:blipFill>
        <p:spPr>
          <a:xfrm>
            <a:off x="3429000" y="4286250"/>
            <a:ext cx="4962525" cy="609600"/>
          </a:xfrm>
          <a:prstGeom prst="rect">
            <a:avLst/>
          </a:prstGeom>
        </p:spPr>
      </p:pic>
    </p:spTree>
    <p:extLst>
      <p:ext uri="{BB962C8B-B14F-4D97-AF65-F5344CB8AC3E}">
        <p14:creationId xmlns:p14="http://schemas.microsoft.com/office/powerpoint/2010/main" val="226639060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lnSpcReduction="10000"/>
          </a:bodyPr>
          <a:lstStyle/>
          <a:p>
            <a:r>
              <a:rPr lang="en-US" dirty="0"/>
              <a:t>This hypothesis test is performed by computing the </a:t>
            </a:r>
            <a:r>
              <a:rPr lang="en-US" i="1" dirty="0" smtClean="0"/>
              <a:t>F-statistic</a:t>
            </a:r>
          </a:p>
          <a:p>
            <a:endParaRPr lang="en-US" i="1" dirty="0"/>
          </a:p>
          <a:p>
            <a:endParaRPr lang="en-US" i="1" dirty="0" smtClean="0"/>
          </a:p>
          <a:p>
            <a:endParaRPr lang="en-US" i="1" dirty="0"/>
          </a:p>
          <a:p>
            <a:endParaRPr lang="en-US" i="1" dirty="0" smtClean="0"/>
          </a:p>
          <a:p>
            <a:r>
              <a:rPr lang="en-US" dirty="0"/>
              <a:t>Since this is </a:t>
            </a:r>
            <a:r>
              <a:rPr lang="en-US" dirty="0" smtClean="0"/>
              <a:t>F statistic:570 far </a:t>
            </a:r>
            <a:r>
              <a:rPr lang="en-US" dirty="0"/>
              <a:t>larger than 1, it </a:t>
            </a:r>
            <a:r>
              <a:rPr lang="en-US" dirty="0" smtClean="0"/>
              <a:t>provides compelling </a:t>
            </a:r>
            <a:r>
              <a:rPr lang="en-US" dirty="0"/>
              <a:t>evidence against the null hypothesis </a:t>
            </a:r>
            <a:r>
              <a:rPr lang="en-US" i="1" dirty="0"/>
              <a:t>H</a:t>
            </a:r>
            <a:r>
              <a:rPr lang="en-US" dirty="0"/>
              <a:t>0</a:t>
            </a:r>
            <a:r>
              <a:rPr lang="en-US" dirty="0" smtClean="0"/>
              <a:t>.</a:t>
            </a:r>
          </a:p>
          <a:p>
            <a:r>
              <a:rPr lang="en-US" dirty="0" smtClean="0"/>
              <a:t>In </a:t>
            </a:r>
            <a:r>
              <a:rPr lang="en-US" dirty="0"/>
              <a:t>other words, </a:t>
            </a:r>
            <a:r>
              <a:rPr lang="en-US" dirty="0" smtClean="0"/>
              <a:t>the large </a:t>
            </a:r>
            <a:r>
              <a:rPr lang="en-US" dirty="0"/>
              <a:t>F-statistic suggests that at least one of the advertising media </a:t>
            </a:r>
            <a:r>
              <a:rPr lang="en-US" dirty="0" smtClean="0"/>
              <a:t>must be </a:t>
            </a:r>
            <a:r>
              <a:rPr lang="en-US" dirty="0"/>
              <a:t>related to sales.</a:t>
            </a:r>
          </a:p>
        </p:txBody>
      </p:sp>
      <p:pic>
        <p:nvPicPr>
          <p:cNvPr id="4" name="Picture 3"/>
          <p:cNvPicPr>
            <a:picLocks noChangeAspect="1"/>
          </p:cNvPicPr>
          <p:nvPr/>
        </p:nvPicPr>
        <p:blipFill>
          <a:blip r:embed="rId2"/>
          <a:stretch>
            <a:fillRect/>
          </a:stretch>
        </p:blipFill>
        <p:spPr>
          <a:xfrm>
            <a:off x="2590800" y="2814058"/>
            <a:ext cx="3581400" cy="1162050"/>
          </a:xfrm>
          <a:prstGeom prst="rect">
            <a:avLst/>
          </a:prstGeom>
        </p:spPr>
      </p:pic>
      <p:pic>
        <p:nvPicPr>
          <p:cNvPr id="5" name="Picture 4"/>
          <p:cNvPicPr>
            <a:picLocks noChangeAspect="1"/>
          </p:cNvPicPr>
          <p:nvPr/>
        </p:nvPicPr>
        <p:blipFill>
          <a:blip r:embed="rId3"/>
          <a:stretch>
            <a:fillRect/>
          </a:stretch>
        </p:blipFill>
        <p:spPr>
          <a:xfrm>
            <a:off x="6670660" y="2713466"/>
            <a:ext cx="4087828" cy="1401334"/>
          </a:xfrm>
          <a:prstGeom prst="rect">
            <a:avLst/>
          </a:prstGeom>
        </p:spPr>
      </p:pic>
      <p:grpSp>
        <p:nvGrpSpPr>
          <p:cNvPr id="9" name="Group 8"/>
          <p:cNvGrpSpPr/>
          <p:nvPr/>
        </p:nvGrpSpPr>
        <p:grpSpPr>
          <a:xfrm>
            <a:off x="8714574" y="673608"/>
            <a:ext cx="2914650" cy="1242632"/>
            <a:chOff x="8708478" y="571500"/>
            <a:chExt cx="2914650" cy="1242632"/>
          </a:xfrm>
        </p:grpSpPr>
        <p:pic>
          <p:nvPicPr>
            <p:cNvPr id="6" name="Picture 5"/>
            <p:cNvPicPr>
              <a:picLocks noChangeAspect="1"/>
            </p:cNvPicPr>
            <p:nvPr/>
          </p:nvPicPr>
          <p:blipFill>
            <a:blip r:embed="rId4"/>
            <a:stretch>
              <a:fillRect/>
            </a:stretch>
          </p:blipFill>
          <p:spPr>
            <a:xfrm>
              <a:off x="8708478" y="571500"/>
              <a:ext cx="2914650" cy="552450"/>
            </a:xfrm>
            <a:prstGeom prst="rect">
              <a:avLst/>
            </a:prstGeom>
          </p:spPr>
        </p:pic>
        <p:pic>
          <p:nvPicPr>
            <p:cNvPr id="7" name="Picture 6"/>
            <p:cNvPicPr>
              <a:picLocks noChangeAspect="1"/>
            </p:cNvPicPr>
            <p:nvPr/>
          </p:nvPicPr>
          <p:blipFill>
            <a:blip r:embed="rId5"/>
            <a:stretch>
              <a:fillRect/>
            </a:stretch>
          </p:blipFill>
          <p:spPr>
            <a:xfrm>
              <a:off x="9906000" y="1309307"/>
              <a:ext cx="1704975" cy="504825"/>
            </a:xfrm>
            <a:prstGeom prst="rect">
              <a:avLst/>
            </a:prstGeom>
          </p:spPr>
        </p:pic>
        <p:pic>
          <p:nvPicPr>
            <p:cNvPr id="8" name="Picture 7"/>
            <p:cNvPicPr>
              <a:picLocks noChangeAspect="1"/>
            </p:cNvPicPr>
            <p:nvPr/>
          </p:nvPicPr>
          <p:blipFill>
            <a:blip r:embed="rId6"/>
            <a:stretch>
              <a:fillRect/>
            </a:stretch>
          </p:blipFill>
          <p:spPr>
            <a:xfrm>
              <a:off x="8848725" y="1356153"/>
              <a:ext cx="1057275" cy="390525"/>
            </a:xfrm>
            <a:prstGeom prst="rect">
              <a:avLst/>
            </a:prstGeom>
          </p:spPr>
        </p:pic>
      </p:grpSp>
    </p:spTree>
    <p:extLst>
      <p:ext uri="{BB962C8B-B14F-4D97-AF65-F5344CB8AC3E}">
        <p14:creationId xmlns:p14="http://schemas.microsoft.com/office/powerpoint/2010/main" val="65336666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7489" y="457200"/>
            <a:ext cx="9533468" cy="1142999"/>
          </a:xfrm>
        </p:spPr>
        <p:txBody>
          <a:bodyPr>
            <a:normAutofit fontScale="90000"/>
          </a:bodyPr>
          <a:lstStyle/>
          <a:p>
            <a:r>
              <a:rPr lang="en-US" b="1" dirty="0"/>
              <a:t>What are the assumptions made in regression </a:t>
            </a:r>
            <a:r>
              <a:rPr lang="en-US" b="1" dirty="0" smtClean="0"/>
              <a:t>?</a:t>
            </a:r>
            <a:endParaRPr lang="en-US" dirty="0"/>
          </a:p>
        </p:txBody>
      </p:sp>
      <p:sp>
        <p:nvSpPr>
          <p:cNvPr id="3" name="Content Placeholder 2"/>
          <p:cNvSpPr>
            <a:spLocks noGrp="1"/>
          </p:cNvSpPr>
          <p:nvPr>
            <p:ph idx="1"/>
          </p:nvPr>
        </p:nvSpPr>
        <p:spPr>
          <a:xfrm>
            <a:off x="1219201" y="1752600"/>
            <a:ext cx="9228668" cy="4876800"/>
          </a:xfrm>
        </p:spPr>
        <p:txBody>
          <a:bodyPr>
            <a:normAutofit fontScale="92500"/>
          </a:bodyPr>
          <a:lstStyle/>
          <a:p>
            <a:pPr marL="0" indent="0">
              <a:buNone/>
            </a:pPr>
            <a:r>
              <a:rPr lang="en-US" dirty="0"/>
              <a:t>As we </a:t>
            </a:r>
            <a:r>
              <a:rPr lang="en-US" dirty="0" smtClean="0"/>
              <a:t>discussed, </a:t>
            </a:r>
            <a:r>
              <a:rPr lang="en-US" dirty="0"/>
              <a:t>regression is a parametric technique, so it makes assumptions. </a:t>
            </a:r>
            <a:endParaRPr lang="en-US" dirty="0" smtClean="0"/>
          </a:p>
          <a:p>
            <a:r>
              <a:rPr lang="en-US" dirty="0"/>
              <a:t>T</a:t>
            </a:r>
            <a:r>
              <a:rPr lang="en-US" dirty="0" smtClean="0"/>
              <a:t>here </a:t>
            </a:r>
            <a:r>
              <a:rPr lang="en-US" dirty="0"/>
              <a:t>exists a linear and additive relationship between dependent (DV) and independent variables (IV). </a:t>
            </a:r>
            <a:endParaRPr lang="en-US" dirty="0" smtClean="0"/>
          </a:p>
          <a:p>
            <a:pPr lvl="1">
              <a:buFont typeface="Wingdings" panose="05000000000000000000" pitchFamily="2" charset="2"/>
              <a:buChar char="ü"/>
            </a:pPr>
            <a:r>
              <a:rPr lang="en-US" dirty="0" smtClean="0"/>
              <a:t>By </a:t>
            </a:r>
            <a:r>
              <a:rPr lang="en-US" dirty="0"/>
              <a:t>linear, it means that the change in DV by 1 unit change in IV is constant. </a:t>
            </a:r>
            <a:endParaRPr lang="en-US" dirty="0" smtClean="0"/>
          </a:p>
          <a:p>
            <a:pPr lvl="1">
              <a:buFont typeface="Wingdings" panose="05000000000000000000" pitchFamily="2" charset="2"/>
              <a:buChar char="ü"/>
            </a:pPr>
            <a:r>
              <a:rPr lang="en-US" dirty="0" smtClean="0"/>
              <a:t>By </a:t>
            </a:r>
            <a:r>
              <a:rPr lang="en-US" dirty="0"/>
              <a:t>additive, it refers to the effect of X on Y is independent of other variables.</a:t>
            </a:r>
          </a:p>
          <a:p>
            <a:r>
              <a:rPr lang="en-US" dirty="0" smtClean="0"/>
              <a:t>There </a:t>
            </a:r>
            <a:r>
              <a:rPr lang="en-US" dirty="0"/>
              <a:t>must be no correlation among independent variables. Presence of correlation in independent variables lead to Multicollinearity. If variables are correlated, it becomes extremely difficult for the model to determine the true effect of IVs on DV.</a:t>
            </a:r>
          </a:p>
          <a:p>
            <a:r>
              <a:rPr lang="en-US" dirty="0" smtClean="0"/>
              <a:t>The </a:t>
            </a:r>
            <a:r>
              <a:rPr lang="en-US" dirty="0"/>
              <a:t>error terms must possess constant variance. Absence of constant variance leads to </a:t>
            </a:r>
            <a:r>
              <a:rPr lang="en-US" dirty="0" err="1"/>
              <a:t>heteroskedestacity</a:t>
            </a:r>
            <a:r>
              <a:rPr lang="en-US" dirty="0"/>
              <a:t>.</a:t>
            </a:r>
          </a:p>
          <a:p>
            <a:r>
              <a:rPr lang="en-US" dirty="0" smtClean="0"/>
              <a:t>The </a:t>
            </a:r>
            <a:r>
              <a:rPr lang="en-US" dirty="0"/>
              <a:t>error terms must be uncorrelated i.e. error at ∈t must not indicate the at error at ∈t+1. </a:t>
            </a:r>
            <a:endParaRPr lang="en-US" dirty="0" smtClean="0"/>
          </a:p>
          <a:p>
            <a:r>
              <a:rPr lang="en-US" dirty="0" smtClean="0"/>
              <a:t> The </a:t>
            </a:r>
            <a:r>
              <a:rPr lang="en-US" dirty="0"/>
              <a:t>dependent variable and the error terms must possess a normal distribution.</a:t>
            </a:r>
          </a:p>
          <a:p>
            <a:endParaRPr lang="en-US" dirty="0"/>
          </a:p>
        </p:txBody>
      </p:sp>
    </p:spTree>
    <p:extLst>
      <p:ext uri="{BB962C8B-B14F-4D97-AF65-F5344CB8AC3E}">
        <p14:creationId xmlns:p14="http://schemas.microsoft.com/office/powerpoint/2010/main" val="183182267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Study</a:t>
            </a:r>
            <a:endParaRPr lang="en-US" dirty="0"/>
          </a:p>
        </p:txBody>
      </p:sp>
      <p:sp>
        <p:nvSpPr>
          <p:cNvPr id="3" name="Content Placeholder 2"/>
          <p:cNvSpPr>
            <a:spLocks noGrp="1"/>
          </p:cNvSpPr>
          <p:nvPr>
            <p:ph idx="1"/>
          </p:nvPr>
        </p:nvSpPr>
        <p:spPr/>
        <p:txBody>
          <a:bodyPr>
            <a:normAutofit/>
          </a:bodyPr>
          <a:lstStyle/>
          <a:p>
            <a:r>
              <a:rPr lang="en-US" dirty="0"/>
              <a:t>http://www.sthda.com/english/articles/40-regression-analysis/168-multiple-linear-regression-in-r/</a:t>
            </a:r>
          </a:p>
        </p:txBody>
      </p:sp>
    </p:spTree>
    <p:extLst>
      <p:ext uri="{BB962C8B-B14F-4D97-AF65-F5344CB8AC3E}">
        <p14:creationId xmlns:p14="http://schemas.microsoft.com/office/powerpoint/2010/main" val="18777076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endParaRPr lang="en-US" dirty="0" smtClean="0"/>
          </a:p>
          <a:p>
            <a:pPr marL="0" indent="0">
              <a:buNone/>
            </a:pPr>
            <a:endParaRPr lang="en-US" dirty="0"/>
          </a:p>
          <a:p>
            <a:pPr marL="0" indent="0" algn="ctr">
              <a:buNone/>
            </a:pPr>
            <a:r>
              <a:rPr lang="en-US" sz="5400" dirty="0" smtClean="0"/>
              <a:t>Model </a:t>
            </a:r>
            <a:r>
              <a:rPr lang="en-US" sz="5400" dirty="0"/>
              <a:t>Fit</a:t>
            </a:r>
          </a:p>
        </p:txBody>
      </p:sp>
    </p:spTree>
    <p:extLst>
      <p:ext uri="{BB962C8B-B14F-4D97-AF65-F5344CB8AC3E}">
        <p14:creationId xmlns:p14="http://schemas.microsoft.com/office/powerpoint/2010/main" val="55362173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 Square</a:t>
            </a:r>
            <a:endParaRPr lang="en-US" dirty="0"/>
          </a:p>
        </p:txBody>
      </p:sp>
      <p:sp>
        <p:nvSpPr>
          <p:cNvPr id="3" name="Content Placeholder 2"/>
          <p:cNvSpPr>
            <a:spLocks noGrp="1"/>
          </p:cNvSpPr>
          <p:nvPr>
            <p:ph idx="1"/>
          </p:nvPr>
        </p:nvSpPr>
        <p:spPr/>
        <p:txBody>
          <a:bodyPr/>
          <a:lstStyle/>
          <a:p>
            <a:r>
              <a:rPr lang="en-US" dirty="0" smtClean="0"/>
              <a:t>In </a:t>
            </a:r>
            <a:r>
              <a:rPr lang="en-US" dirty="0"/>
              <a:t>simple regression, </a:t>
            </a:r>
            <a:r>
              <a:rPr lang="en-US" i="1" dirty="0"/>
              <a:t>R</a:t>
            </a:r>
            <a:r>
              <a:rPr lang="en-US" dirty="0"/>
              <a:t>2 is the square of the correlation of </a:t>
            </a:r>
            <a:r>
              <a:rPr lang="en-US" dirty="0" smtClean="0"/>
              <a:t>the response </a:t>
            </a:r>
            <a:r>
              <a:rPr lang="en-US" dirty="0"/>
              <a:t>and the variable. </a:t>
            </a:r>
            <a:endParaRPr lang="en-US" dirty="0" smtClean="0"/>
          </a:p>
          <a:p>
            <a:r>
              <a:rPr lang="en-US" dirty="0" smtClean="0"/>
              <a:t>In </a:t>
            </a:r>
            <a:r>
              <a:rPr lang="en-US" dirty="0"/>
              <a:t>multiple linear regression, it turns out that </a:t>
            </a:r>
            <a:r>
              <a:rPr lang="en-US" dirty="0" smtClean="0"/>
              <a:t>it equals ,                     the </a:t>
            </a:r>
            <a:r>
              <a:rPr lang="en-US" dirty="0"/>
              <a:t>square of the </a:t>
            </a:r>
            <a:r>
              <a:rPr lang="en-US" dirty="0" smtClean="0"/>
              <a:t>correlation </a:t>
            </a:r>
            <a:r>
              <a:rPr lang="en-US" dirty="0"/>
              <a:t>between the response </a:t>
            </a:r>
            <a:r>
              <a:rPr lang="en-US" dirty="0" smtClean="0"/>
              <a:t>and predicted response from model.</a:t>
            </a:r>
          </a:p>
          <a:p>
            <a:r>
              <a:rPr lang="en-US" dirty="0"/>
              <a:t>It turns out that </a:t>
            </a:r>
            <a:r>
              <a:rPr lang="en-US" i="1" dirty="0"/>
              <a:t>R</a:t>
            </a:r>
            <a:r>
              <a:rPr lang="en-US" dirty="0"/>
              <a:t>2 will always increase when more </a:t>
            </a:r>
            <a:r>
              <a:rPr lang="en-US" dirty="0" smtClean="0"/>
              <a:t>variables </a:t>
            </a:r>
            <a:r>
              <a:rPr lang="en-US" dirty="0"/>
              <a:t>are added to the model, even if those variables are only weakly </a:t>
            </a:r>
            <a:r>
              <a:rPr lang="en-US" dirty="0" smtClean="0"/>
              <a:t>associated with </a:t>
            </a:r>
            <a:r>
              <a:rPr lang="en-US" dirty="0"/>
              <a:t>the response</a:t>
            </a:r>
            <a:r>
              <a:rPr lang="en-US" dirty="0" smtClean="0"/>
              <a:t>.</a:t>
            </a:r>
          </a:p>
          <a:p>
            <a:r>
              <a:rPr lang="en-US" dirty="0"/>
              <a:t>This is due to the fact that adding another variable </a:t>
            </a:r>
            <a:r>
              <a:rPr lang="en-US" dirty="0" smtClean="0"/>
              <a:t>to the </a:t>
            </a:r>
            <a:r>
              <a:rPr lang="en-US" dirty="0"/>
              <a:t>least squares equations must allow us to fit the training data (</a:t>
            </a:r>
            <a:r>
              <a:rPr lang="en-US" dirty="0" smtClean="0"/>
              <a:t>though not </a:t>
            </a:r>
            <a:r>
              <a:rPr lang="en-US" dirty="0"/>
              <a:t>necessarily the testing data) more accurately</a:t>
            </a:r>
            <a:r>
              <a:rPr lang="en-US" dirty="0" smtClean="0"/>
              <a:t>. Adjusted R square</a:t>
            </a:r>
            <a:endParaRPr lang="en-US" dirty="0"/>
          </a:p>
        </p:txBody>
      </p:sp>
      <p:pic>
        <p:nvPicPr>
          <p:cNvPr id="4" name="Picture 3"/>
          <p:cNvPicPr>
            <a:picLocks noChangeAspect="1"/>
          </p:cNvPicPr>
          <p:nvPr/>
        </p:nvPicPr>
        <p:blipFill>
          <a:blip r:embed="rId2"/>
          <a:stretch>
            <a:fillRect/>
          </a:stretch>
        </p:blipFill>
        <p:spPr>
          <a:xfrm>
            <a:off x="7848600" y="3048000"/>
            <a:ext cx="1076325" cy="314207"/>
          </a:xfrm>
          <a:prstGeom prst="rect">
            <a:avLst/>
          </a:prstGeom>
        </p:spPr>
      </p:pic>
      <p:pic>
        <p:nvPicPr>
          <p:cNvPr id="5" name="Picture 4"/>
          <p:cNvPicPr>
            <a:picLocks noChangeAspect="1"/>
          </p:cNvPicPr>
          <p:nvPr/>
        </p:nvPicPr>
        <p:blipFill>
          <a:blip r:embed="rId3"/>
          <a:stretch>
            <a:fillRect/>
          </a:stretch>
        </p:blipFill>
        <p:spPr>
          <a:xfrm>
            <a:off x="3733799" y="5468112"/>
            <a:ext cx="4842803" cy="932688"/>
          </a:xfrm>
          <a:prstGeom prst="rect">
            <a:avLst/>
          </a:prstGeom>
        </p:spPr>
      </p:pic>
    </p:spTree>
    <p:extLst>
      <p:ext uri="{BB962C8B-B14F-4D97-AF65-F5344CB8AC3E}">
        <p14:creationId xmlns:p14="http://schemas.microsoft.com/office/powerpoint/2010/main" val="12479091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914400"/>
          </a:xfrm>
        </p:spPr>
        <p:txBody>
          <a:bodyPr/>
          <a:lstStyle/>
          <a:p>
            <a:r>
              <a:rPr lang="en-US" dirty="0" smtClean="0"/>
              <a:t>Example Use case</a:t>
            </a:r>
            <a:endParaRPr lang="en-US" dirty="0"/>
          </a:p>
        </p:txBody>
      </p:sp>
      <p:sp>
        <p:nvSpPr>
          <p:cNvPr id="3" name="Content Placeholder 2"/>
          <p:cNvSpPr>
            <a:spLocks noGrp="1"/>
          </p:cNvSpPr>
          <p:nvPr>
            <p:ph idx="1"/>
          </p:nvPr>
        </p:nvSpPr>
        <p:spPr>
          <a:xfrm>
            <a:off x="1371600" y="1905000"/>
            <a:ext cx="9601200" cy="4267200"/>
          </a:xfrm>
        </p:spPr>
        <p:txBody>
          <a:bodyPr>
            <a:normAutofit/>
          </a:bodyPr>
          <a:lstStyle/>
          <a:p>
            <a:r>
              <a:rPr lang="en-US" dirty="0" smtClean="0"/>
              <a:t>Problem :  To provide advice to client on how to improve sales of a particular product. </a:t>
            </a:r>
          </a:p>
          <a:p>
            <a:r>
              <a:rPr lang="en-US" dirty="0" smtClean="0"/>
              <a:t>Data </a:t>
            </a:r>
            <a:r>
              <a:rPr lang="en-US" dirty="0"/>
              <a:t>: The Advertising data set consists of the sales of that product in 200 different markets, along with advertising budgets for the product in each of those markets for three different media: TV, radio, and newspaper. </a:t>
            </a:r>
          </a:p>
          <a:p>
            <a:r>
              <a:rPr lang="en-US" dirty="0"/>
              <a:t>Understanding: </a:t>
            </a:r>
          </a:p>
          <a:p>
            <a:pPr lvl="1"/>
            <a:r>
              <a:rPr lang="en-US" i="0" dirty="0" smtClean="0"/>
              <a:t>Advertising </a:t>
            </a:r>
            <a:r>
              <a:rPr lang="en-US" i="0" dirty="0"/>
              <a:t>budgets are input variables while sales input is an output variable</a:t>
            </a:r>
            <a:r>
              <a:rPr lang="en-US" i="0" dirty="0" smtClean="0"/>
              <a:t>.</a:t>
            </a:r>
          </a:p>
          <a:p>
            <a:pPr lvl="1"/>
            <a:r>
              <a:rPr lang="en-US" i="0" dirty="0"/>
              <a:t>on the basis of this data, a marketing plan for next year that will result </a:t>
            </a:r>
            <a:r>
              <a:rPr lang="en-US" i="0" dirty="0" smtClean="0"/>
              <a:t>in high </a:t>
            </a:r>
            <a:r>
              <a:rPr lang="en-US" i="0" dirty="0"/>
              <a:t>product sales.</a:t>
            </a:r>
          </a:p>
          <a:p>
            <a:endParaRPr lang="en-US" dirty="0"/>
          </a:p>
        </p:txBody>
      </p:sp>
    </p:spTree>
    <p:extLst>
      <p:ext uri="{BB962C8B-B14F-4D97-AF65-F5344CB8AC3E}">
        <p14:creationId xmlns:p14="http://schemas.microsoft.com/office/powerpoint/2010/main" val="265073467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Relative Standard Error (RSE)</a:t>
            </a:r>
            <a:endParaRPr lang="en-US" dirty="0"/>
          </a:p>
        </p:txBody>
      </p:sp>
      <p:sp>
        <p:nvSpPr>
          <p:cNvPr id="3" name="Content Placeholder 2"/>
          <p:cNvSpPr>
            <a:spLocks noGrp="1"/>
          </p:cNvSpPr>
          <p:nvPr>
            <p:ph idx="1"/>
          </p:nvPr>
        </p:nvSpPr>
        <p:spPr/>
        <p:txBody>
          <a:bodyPr/>
          <a:lstStyle/>
          <a:p>
            <a:endParaRPr lang="en-US" dirty="0" smtClean="0"/>
          </a:p>
          <a:p>
            <a:endParaRPr lang="en-US" dirty="0" smtClean="0"/>
          </a:p>
          <a:p>
            <a:endParaRPr lang="en-US" dirty="0"/>
          </a:p>
          <a:p>
            <a:endParaRPr lang="en-US" dirty="0" smtClean="0"/>
          </a:p>
          <a:p>
            <a:endParaRPr lang="en-US" dirty="0" smtClean="0"/>
          </a:p>
          <a:p>
            <a:r>
              <a:rPr lang="en-US" dirty="0" smtClean="0"/>
              <a:t>Similar to R-square , adding </a:t>
            </a:r>
            <a:r>
              <a:rPr lang="en-US" dirty="0"/>
              <a:t>another variable to the least squares equations </a:t>
            </a:r>
            <a:r>
              <a:rPr lang="en-US" dirty="0" smtClean="0"/>
              <a:t>reduces training error. Need to be adjusted for increase number of parameters.</a:t>
            </a:r>
            <a:endParaRPr lang="en-US" dirty="0"/>
          </a:p>
          <a:p>
            <a:endParaRPr lang="en-US" dirty="0"/>
          </a:p>
          <a:p>
            <a:endParaRPr lang="en-US" dirty="0" smtClean="0"/>
          </a:p>
          <a:p>
            <a:endParaRPr lang="en-US" dirty="0"/>
          </a:p>
          <a:p>
            <a:endParaRPr lang="en-US" dirty="0" smtClean="0"/>
          </a:p>
          <a:p>
            <a:endParaRPr lang="en-US" dirty="0"/>
          </a:p>
        </p:txBody>
      </p:sp>
      <p:pic>
        <p:nvPicPr>
          <p:cNvPr id="4" name="Picture 3"/>
          <p:cNvPicPr>
            <a:picLocks noChangeAspect="1"/>
          </p:cNvPicPr>
          <p:nvPr/>
        </p:nvPicPr>
        <p:blipFill>
          <a:blip r:embed="rId2"/>
          <a:stretch>
            <a:fillRect/>
          </a:stretch>
        </p:blipFill>
        <p:spPr>
          <a:xfrm>
            <a:off x="2052066" y="2495931"/>
            <a:ext cx="4095750" cy="1209675"/>
          </a:xfrm>
          <a:prstGeom prst="rect">
            <a:avLst/>
          </a:prstGeom>
        </p:spPr>
      </p:pic>
      <p:pic>
        <p:nvPicPr>
          <p:cNvPr id="5" name="Picture 4"/>
          <p:cNvPicPr>
            <a:picLocks noChangeAspect="1"/>
          </p:cNvPicPr>
          <p:nvPr/>
        </p:nvPicPr>
        <p:blipFill>
          <a:blip r:embed="rId3"/>
          <a:stretch>
            <a:fillRect/>
          </a:stretch>
        </p:blipFill>
        <p:spPr>
          <a:xfrm>
            <a:off x="7239000" y="2616898"/>
            <a:ext cx="2971800" cy="514350"/>
          </a:xfrm>
          <a:prstGeom prst="rect">
            <a:avLst/>
          </a:prstGeom>
        </p:spPr>
      </p:pic>
    </p:spTree>
    <p:extLst>
      <p:ext uri="{BB962C8B-B14F-4D97-AF65-F5344CB8AC3E}">
        <p14:creationId xmlns:p14="http://schemas.microsoft.com/office/powerpoint/2010/main" val="226734179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pPr eaLnBrk="1" hangingPunct="1"/>
            <a:r>
              <a:rPr lang="en-US" altLang="en-US" smtClean="0">
                <a:latin typeface="Times New Roman" panose="02020603050405020304" pitchFamily="18" charset="0"/>
              </a:rPr>
              <a:t>Analysis of Residual</a:t>
            </a:r>
          </a:p>
        </p:txBody>
      </p:sp>
      <p:sp>
        <p:nvSpPr>
          <p:cNvPr id="74755" name="Rectangle 3"/>
          <p:cNvSpPr>
            <a:spLocks noGrp="1" noChangeArrowheads="1"/>
          </p:cNvSpPr>
          <p:nvPr>
            <p:ph type="body" idx="1"/>
          </p:nvPr>
        </p:nvSpPr>
        <p:spPr/>
        <p:txBody>
          <a:bodyPr/>
          <a:lstStyle/>
          <a:p>
            <a:pPr eaLnBrk="1" hangingPunct="1"/>
            <a:r>
              <a:rPr lang="en-US" altLang="en-US" sz="2800" dirty="0">
                <a:latin typeface="Times New Roman" panose="02020603050405020304" pitchFamily="18" charset="0"/>
              </a:rPr>
              <a:t>To examine whether the regression model is appropriate for the data being analyzed, we can check the residual plots.</a:t>
            </a:r>
          </a:p>
          <a:p>
            <a:pPr eaLnBrk="1" hangingPunct="1"/>
            <a:r>
              <a:rPr lang="en-US" altLang="en-US" sz="2800" dirty="0">
                <a:latin typeface="Times New Roman" panose="02020603050405020304" pitchFamily="18" charset="0"/>
              </a:rPr>
              <a:t>Residual plots are:</a:t>
            </a:r>
          </a:p>
          <a:p>
            <a:pPr lvl="1" eaLnBrk="1" hangingPunct="1"/>
            <a:r>
              <a:rPr lang="en-US" altLang="en-US" sz="2400" dirty="0">
                <a:latin typeface="Times New Roman" panose="02020603050405020304" pitchFamily="18" charset="0"/>
              </a:rPr>
              <a:t>Plot a histogram of the residuals</a:t>
            </a:r>
          </a:p>
          <a:p>
            <a:pPr lvl="1" eaLnBrk="1" hangingPunct="1"/>
            <a:r>
              <a:rPr lang="en-US" altLang="en-US" sz="2400" dirty="0">
                <a:latin typeface="Times New Roman" panose="02020603050405020304" pitchFamily="18" charset="0"/>
              </a:rPr>
              <a:t>Plot residuals against the fitted values.</a:t>
            </a:r>
          </a:p>
          <a:p>
            <a:pPr lvl="1" eaLnBrk="1" hangingPunct="1"/>
            <a:r>
              <a:rPr lang="en-US" altLang="en-US" sz="2400" dirty="0">
                <a:latin typeface="Times New Roman" panose="02020603050405020304" pitchFamily="18" charset="0"/>
              </a:rPr>
              <a:t>Plot residuals against the independent variable.</a:t>
            </a:r>
          </a:p>
          <a:p>
            <a:pPr lvl="1" eaLnBrk="1" hangingPunct="1"/>
            <a:r>
              <a:rPr lang="en-US" altLang="en-US" sz="2400" dirty="0">
                <a:latin typeface="Times New Roman" panose="02020603050405020304" pitchFamily="18" charset="0"/>
              </a:rPr>
              <a:t>Plot residuals over time if the data are  chronological.</a:t>
            </a:r>
          </a:p>
        </p:txBody>
      </p:sp>
    </p:spTree>
    <p:extLst>
      <p:ext uri="{BB962C8B-B14F-4D97-AF65-F5344CB8AC3E}">
        <p14:creationId xmlns:p14="http://schemas.microsoft.com/office/powerpoint/2010/main" val="118443752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p:txBody>
          <a:bodyPr/>
          <a:lstStyle/>
          <a:p>
            <a:pPr eaLnBrk="1" hangingPunct="1"/>
            <a:r>
              <a:rPr lang="en-US" altLang="en-US" smtClean="0">
                <a:latin typeface="Times New Roman" panose="02020603050405020304" pitchFamily="18" charset="0"/>
              </a:rPr>
              <a:t>Residual plots</a:t>
            </a:r>
          </a:p>
        </p:txBody>
      </p:sp>
      <p:sp>
        <p:nvSpPr>
          <p:cNvPr id="18436" name="Rectangle 3"/>
          <p:cNvSpPr>
            <a:spLocks noGrp="1" noChangeArrowheads="1"/>
          </p:cNvSpPr>
          <p:nvPr>
            <p:ph type="body" sz="half" idx="1"/>
          </p:nvPr>
        </p:nvSpPr>
        <p:spPr/>
        <p:txBody>
          <a:bodyPr/>
          <a:lstStyle/>
          <a:p>
            <a:pPr eaLnBrk="1" hangingPunct="1">
              <a:lnSpc>
                <a:spcPct val="90000"/>
              </a:lnSpc>
            </a:pPr>
            <a:r>
              <a:rPr lang="en-US" altLang="en-US" dirty="0" smtClean="0">
                <a:latin typeface="Times New Roman" panose="02020603050405020304" pitchFamily="18" charset="0"/>
              </a:rPr>
              <a:t>The residuals should have no systematic pattern.</a:t>
            </a:r>
          </a:p>
          <a:p>
            <a:pPr eaLnBrk="1" hangingPunct="1">
              <a:lnSpc>
                <a:spcPct val="90000"/>
              </a:lnSpc>
            </a:pPr>
            <a:r>
              <a:rPr lang="en-US" altLang="en-US" dirty="0" smtClean="0">
                <a:latin typeface="Times New Roman" panose="02020603050405020304" pitchFamily="18" charset="0"/>
              </a:rPr>
              <a:t>The residual plot to right shows a scatter of the points with no individual observations or systematic change as </a:t>
            </a:r>
            <a:r>
              <a:rPr lang="en-US" altLang="en-US" i="1" dirty="0" smtClean="0">
                <a:latin typeface="Times New Roman" panose="02020603050405020304" pitchFamily="18" charset="0"/>
              </a:rPr>
              <a:t>x</a:t>
            </a:r>
            <a:r>
              <a:rPr lang="en-US" altLang="en-US" dirty="0" smtClean="0">
                <a:latin typeface="Times New Roman" panose="02020603050405020304" pitchFamily="18" charset="0"/>
              </a:rPr>
              <a:t> increases.</a:t>
            </a:r>
          </a:p>
        </p:txBody>
      </p:sp>
      <p:graphicFrame>
        <p:nvGraphicFramePr>
          <p:cNvPr id="18434" name="Object 1024"/>
          <p:cNvGraphicFramePr>
            <a:graphicFrameLocks noGrp="1" noChangeAspect="1"/>
          </p:cNvGraphicFramePr>
          <p:nvPr>
            <p:ph type="body" sz="half" idx="2"/>
          </p:nvPr>
        </p:nvGraphicFramePr>
        <p:xfrm>
          <a:off x="6553200" y="2438400"/>
          <a:ext cx="3962400" cy="3170238"/>
        </p:xfrm>
        <a:graphic>
          <a:graphicData uri="http://schemas.openxmlformats.org/presentationml/2006/ole">
            <mc:AlternateContent xmlns:mc="http://schemas.openxmlformats.org/markup-compatibility/2006">
              <mc:Choice xmlns:v="urn:schemas-microsoft-com:vml" Requires="v">
                <p:oleObj spid="_x0000_s2060" name="Chart" r:id="rId3" imgW="4676987" imgH="2733988" progId="Excel.Chart.8">
                  <p:embed/>
                </p:oleObj>
              </mc:Choice>
              <mc:Fallback>
                <p:oleObj name="Chart" r:id="rId3" imgW="4676987" imgH="2733988" progId="Excel.Chart.8">
                  <p:embed/>
                  <p:pic>
                    <p:nvPicPr>
                      <p:cNvPr id="18434" name="Object 10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53200" y="2438400"/>
                        <a:ext cx="3962400" cy="3170238"/>
                      </a:xfrm>
                      <a:prstGeom prst="rect">
                        <a:avLst/>
                      </a:prstGeom>
                    </p:spPr>
                  </p:pic>
                </p:oleObj>
              </mc:Fallback>
            </mc:AlternateContent>
          </a:graphicData>
        </a:graphic>
      </p:graphicFrame>
    </p:spTree>
    <p:extLst>
      <p:ext uri="{BB962C8B-B14F-4D97-AF65-F5344CB8AC3E}">
        <p14:creationId xmlns:p14="http://schemas.microsoft.com/office/powerpoint/2010/main" val="345732968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pPr eaLnBrk="1" hangingPunct="1"/>
            <a:r>
              <a:rPr lang="en-US" altLang="en-US" smtClean="0">
                <a:latin typeface="Times New Roman" panose="02020603050405020304" pitchFamily="18" charset="0"/>
              </a:rPr>
              <a:t>Residual plots</a:t>
            </a:r>
          </a:p>
        </p:txBody>
      </p:sp>
      <p:sp>
        <p:nvSpPr>
          <p:cNvPr id="78851" name="Rectangle 3"/>
          <p:cNvSpPr>
            <a:spLocks noGrp="1" noChangeArrowheads="1"/>
          </p:cNvSpPr>
          <p:nvPr>
            <p:ph type="body" sz="half" idx="1"/>
          </p:nvPr>
        </p:nvSpPr>
        <p:spPr/>
        <p:txBody>
          <a:bodyPr/>
          <a:lstStyle/>
          <a:p>
            <a:pPr eaLnBrk="1" hangingPunct="1"/>
            <a:r>
              <a:rPr lang="en-US" altLang="en-US" dirty="0" smtClean="0">
                <a:latin typeface="Times New Roman" panose="02020603050405020304" pitchFamily="18" charset="0"/>
              </a:rPr>
              <a:t>The points in this plot show more spread for larger values of the explanatory variable </a:t>
            </a:r>
            <a:r>
              <a:rPr lang="en-US" altLang="en-US" i="1" dirty="0" smtClean="0">
                <a:latin typeface="Times New Roman" panose="02020603050405020304" pitchFamily="18" charset="0"/>
              </a:rPr>
              <a:t>x</a:t>
            </a:r>
            <a:r>
              <a:rPr lang="en-US" altLang="en-US" dirty="0" smtClean="0">
                <a:latin typeface="Times New Roman" panose="02020603050405020304" pitchFamily="18" charset="0"/>
              </a:rPr>
              <a:t>, so prediction will be less accurate when </a:t>
            </a:r>
            <a:r>
              <a:rPr lang="en-US" altLang="en-US" i="1" dirty="0" smtClean="0">
                <a:latin typeface="Times New Roman" panose="02020603050405020304" pitchFamily="18" charset="0"/>
              </a:rPr>
              <a:t>x</a:t>
            </a:r>
            <a:r>
              <a:rPr lang="en-US" altLang="en-US" dirty="0" smtClean="0">
                <a:latin typeface="Times New Roman" panose="02020603050405020304" pitchFamily="18" charset="0"/>
              </a:rPr>
              <a:t> is large.</a:t>
            </a:r>
          </a:p>
        </p:txBody>
      </p:sp>
      <p:pic>
        <p:nvPicPr>
          <p:cNvPr id="78852" name="Picture 5" descr="figure-02-17c.JPG                                              000246F3&#10;production                     B8414D3D:"/>
          <p:cNvPicPr>
            <a:picLocks noGrp="1" noChangeAspect="1" noChangeArrowheads="1"/>
          </p:cNvPicPr>
          <p:nvPr>
            <p:ph type="body" sz="half" idx="2"/>
          </p:nvPr>
        </p:nvPicPr>
        <p:blipFill>
          <a:blip r:embed="rId2">
            <a:extLst>
              <a:ext uri="{28A0092B-C50C-407E-A947-70E740481C1C}">
                <a14:useLocalDpi xmlns:a14="http://schemas.microsoft.com/office/drawing/2010/main" val="0"/>
              </a:ext>
            </a:extLst>
          </a:blip>
          <a:srcRect/>
          <a:stretch>
            <a:fillRect/>
          </a:stretch>
        </p:blipFill>
        <p:spPr>
          <a:xfrm>
            <a:off x="6477000" y="2438400"/>
            <a:ext cx="4114800" cy="2716213"/>
          </a:xfrm>
          <a:noFill/>
        </p:spPr>
      </p:pic>
    </p:spTree>
    <p:extLst>
      <p:ext uri="{BB962C8B-B14F-4D97-AF65-F5344CB8AC3E}">
        <p14:creationId xmlns:p14="http://schemas.microsoft.com/office/powerpoint/2010/main" val="286358841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2"/>
          <p:cNvSpPr>
            <a:spLocks noGrp="1" noChangeArrowheads="1"/>
          </p:cNvSpPr>
          <p:nvPr>
            <p:ph type="title"/>
          </p:nvPr>
        </p:nvSpPr>
        <p:spPr/>
        <p:txBody>
          <a:bodyPr/>
          <a:lstStyle/>
          <a:p>
            <a:pPr eaLnBrk="1" hangingPunct="1"/>
            <a:r>
              <a:rPr lang="en-US" altLang="en-US" smtClean="0">
                <a:latin typeface="Times New Roman" panose="02020603050405020304" pitchFamily="18" charset="0"/>
              </a:rPr>
              <a:t>Variable transformations</a:t>
            </a:r>
          </a:p>
        </p:txBody>
      </p:sp>
      <p:sp>
        <p:nvSpPr>
          <p:cNvPr id="19461" name="Rectangle 3"/>
          <p:cNvSpPr>
            <a:spLocks noGrp="1" noChangeArrowheads="1"/>
          </p:cNvSpPr>
          <p:nvPr>
            <p:ph type="body" idx="1"/>
          </p:nvPr>
        </p:nvSpPr>
        <p:spPr>
          <a:xfrm>
            <a:off x="1143000" y="1733550"/>
            <a:ext cx="9601200" cy="3581400"/>
          </a:xfrm>
        </p:spPr>
        <p:txBody>
          <a:bodyPr>
            <a:normAutofit fontScale="92500" lnSpcReduction="20000"/>
          </a:bodyPr>
          <a:lstStyle/>
          <a:p>
            <a:pPr eaLnBrk="1" hangingPunct="1">
              <a:lnSpc>
                <a:spcPct val="90000"/>
              </a:lnSpc>
            </a:pPr>
            <a:r>
              <a:rPr lang="en-US" altLang="en-US" sz="2800" dirty="0">
                <a:latin typeface="Times New Roman" panose="02020603050405020304" pitchFamily="18" charset="0"/>
              </a:rPr>
              <a:t>If the residual plot suggests that the variance is not constant, a transformation can be used to stabilize the variance.</a:t>
            </a:r>
          </a:p>
          <a:p>
            <a:pPr eaLnBrk="1" hangingPunct="1">
              <a:lnSpc>
                <a:spcPct val="90000"/>
              </a:lnSpc>
            </a:pPr>
            <a:r>
              <a:rPr lang="en-US" altLang="en-US" sz="2800" dirty="0">
                <a:latin typeface="Times New Roman" panose="02020603050405020304" pitchFamily="18" charset="0"/>
              </a:rPr>
              <a:t>If the residual plot suggests a non linear relationship between x and y, a transformation may reduce it to one that is approximately linear.</a:t>
            </a:r>
          </a:p>
          <a:p>
            <a:pPr eaLnBrk="1" hangingPunct="1">
              <a:lnSpc>
                <a:spcPct val="90000"/>
              </a:lnSpc>
            </a:pPr>
            <a:r>
              <a:rPr lang="en-US" altLang="en-US" sz="2800" dirty="0">
                <a:latin typeface="Times New Roman" panose="02020603050405020304" pitchFamily="18" charset="0"/>
              </a:rPr>
              <a:t>Common linearizing transformations are:</a:t>
            </a:r>
          </a:p>
          <a:p>
            <a:pPr eaLnBrk="1" hangingPunct="1">
              <a:lnSpc>
                <a:spcPct val="90000"/>
              </a:lnSpc>
            </a:pPr>
            <a:endParaRPr lang="en-US" altLang="en-US" sz="2800" dirty="0">
              <a:latin typeface="Times New Roman" panose="02020603050405020304" pitchFamily="18" charset="0"/>
            </a:endParaRPr>
          </a:p>
          <a:p>
            <a:pPr eaLnBrk="1" hangingPunct="1">
              <a:lnSpc>
                <a:spcPct val="90000"/>
              </a:lnSpc>
            </a:pPr>
            <a:r>
              <a:rPr lang="en-US" altLang="en-US" sz="2800" dirty="0">
                <a:latin typeface="Times New Roman" panose="02020603050405020304" pitchFamily="18" charset="0"/>
              </a:rPr>
              <a:t>Variance stabilizing transformations are:</a:t>
            </a:r>
          </a:p>
          <a:p>
            <a:pPr eaLnBrk="1" hangingPunct="1">
              <a:lnSpc>
                <a:spcPct val="90000"/>
              </a:lnSpc>
              <a:buFont typeface="Wingdings" panose="05000000000000000000" pitchFamily="2" charset="2"/>
              <a:buNone/>
            </a:pPr>
            <a:r>
              <a:rPr lang="en-US" altLang="en-US" sz="2800" dirty="0">
                <a:latin typeface="Times New Roman" panose="02020603050405020304" pitchFamily="18" charset="0"/>
              </a:rPr>
              <a:t>		</a:t>
            </a:r>
          </a:p>
          <a:p>
            <a:pPr eaLnBrk="1" hangingPunct="1">
              <a:lnSpc>
                <a:spcPct val="90000"/>
              </a:lnSpc>
              <a:buFont typeface="Wingdings" panose="05000000000000000000" pitchFamily="2" charset="2"/>
              <a:buNone/>
            </a:pPr>
            <a:r>
              <a:rPr lang="en-US" altLang="en-US" sz="2800" dirty="0">
                <a:latin typeface="Times New Roman" panose="02020603050405020304" pitchFamily="18" charset="0"/>
              </a:rPr>
              <a:t>		   </a:t>
            </a:r>
          </a:p>
        </p:txBody>
      </p:sp>
      <p:graphicFrame>
        <p:nvGraphicFramePr>
          <p:cNvPr id="19458" name="Object 4"/>
          <p:cNvGraphicFramePr>
            <a:graphicFrameLocks noChangeAspect="1"/>
          </p:cNvGraphicFramePr>
          <p:nvPr>
            <p:extLst>
              <p:ext uri="{D42A27DB-BD31-4B8C-83A1-F6EECF244321}">
                <p14:modId xmlns:p14="http://schemas.microsoft.com/office/powerpoint/2010/main" val="355432761"/>
              </p:ext>
            </p:extLst>
          </p:nvPr>
        </p:nvGraphicFramePr>
        <p:xfrm>
          <a:off x="4495800" y="4718050"/>
          <a:ext cx="1447800" cy="622300"/>
        </p:xfrm>
        <a:graphic>
          <a:graphicData uri="http://schemas.openxmlformats.org/presentationml/2006/ole">
            <mc:AlternateContent xmlns:mc="http://schemas.openxmlformats.org/markup-compatibility/2006">
              <mc:Choice xmlns:v="urn:schemas-microsoft-com:vml" Requires="v">
                <p:oleObj spid="_x0000_s1048" name="Equation" r:id="rId3" imgW="736560" imgH="393480" progId="Equation.3">
                  <p:embed/>
                </p:oleObj>
              </mc:Choice>
              <mc:Fallback>
                <p:oleObj name="Equation" r:id="rId3" imgW="736560" imgH="393480" progId="Equation.3">
                  <p:embed/>
                  <p:pic>
                    <p:nvPicPr>
                      <p:cNvPr id="19458"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95800" y="4718050"/>
                        <a:ext cx="1447800" cy="622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459" name="Object 5"/>
          <p:cNvGraphicFramePr>
            <a:graphicFrameLocks noChangeAspect="1"/>
          </p:cNvGraphicFramePr>
          <p:nvPr>
            <p:extLst>
              <p:ext uri="{D42A27DB-BD31-4B8C-83A1-F6EECF244321}">
                <p14:modId xmlns:p14="http://schemas.microsoft.com/office/powerpoint/2010/main" val="857051064"/>
              </p:ext>
            </p:extLst>
          </p:nvPr>
        </p:nvGraphicFramePr>
        <p:xfrm>
          <a:off x="4191000" y="5702300"/>
          <a:ext cx="2425700" cy="660400"/>
        </p:xfrm>
        <a:graphic>
          <a:graphicData uri="http://schemas.openxmlformats.org/presentationml/2006/ole">
            <mc:AlternateContent xmlns:mc="http://schemas.openxmlformats.org/markup-compatibility/2006">
              <mc:Choice xmlns:v="urn:schemas-microsoft-com:vml" Requires="v">
                <p:oleObj spid="_x0000_s1049" name="Equation" r:id="rId5" imgW="1447560" imgH="419040" progId="Equation.3">
                  <p:embed/>
                </p:oleObj>
              </mc:Choice>
              <mc:Fallback>
                <p:oleObj name="Equation" r:id="rId5" imgW="1447560" imgH="419040" progId="Equation.3">
                  <p:embed/>
                  <p:pic>
                    <p:nvPicPr>
                      <p:cNvPr id="19459"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91000" y="5702300"/>
                        <a:ext cx="2425700" cy="660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51587396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Qualitative Predictors</a:t>
            </a:r>
          </a:p>
        </p:txBody>
      </p:sp>
      <p:sp>
        <p:nvSpPr>
          <p:cNvPr id="3" name="Content Placeholder 2"/>
          <p:cNvSpPr>
            <a:spLocks noGrp="1"/>
          </p:cNvSpPr>
          <p:nvPr>
            <p:ph idx="1"/>
          </p:nvPr>
        </p:nvSpPr>
        <p:spPr>
          <a:xfrm>
            <a:off x="1219200" y="1828800"/>
            <a:ext cx="9601200" cy="4724400"/>
          </a:xfrm>
        </p:spPr>
        <p:txBody>
          <a:bodyPr>
            <a:normAutofit lnSpcReduction="10000"/>
          </a:bodyPr>
          <a:lstStyle/>
          <a:p>
            <a:r>
              <a:rPr lang="en-US" dirty="0"/>
              <a:t>For example, </a:t>
            </a:r>
            <a:r>
              <a:rPr lang="en-US" dirty="0" smtClean="0"/>
              <a:t>credit card balance based </a:t>
            </a:r>
            <a:r>
              <a:rPr lang="en-US" dirty="0"/>
              <a:t>on the gender variable, we can create </a:t>
            </a:r>
            <a:r>
              <a:rPr lang="en-US" dirty="0" smtClean="0"/>
              <a:t>dummy variable a </a:t>
            </a:r>
            <a:r>
              <a:rPr lang="en-US" dirty="0"/>
              <a:t>new variable that takes the </a:t>
            </a:r>
            <a:r>
              <a:rPr lang="en-US" dirty="0" smtClean="0"/>
              <a:t>form</a:t>
            </a:r>
          </a:p>
          <a:p>
            <a:endParaRPr lang="en-US" dirty="0"/>
          </a:p>
          <a:p>
            <a:endParaRPr lang="en-US" dirty="0" smtClean="0"/>
          </a:p>
          <a:p>
            <a:pPr marL="0" indent="0">
              <a:buNone/>
            </a:pPr>
            <a:r>
              <a:rPr lang="en-US" dirty="0"/>
              <a:t>and use this variable as a predictor in the regression equation. </a:t>
            </a:r>
            <a:endParaRPr lang="en-US" dirty="0" smtClean="0"/>
          </a:p>
          <a:p>
            <a:pPr marL="0" indent="0">
              <a:buNone/>
            </a:pPr>
            <a:r>
              <a:rPr lang="en-US" dirty="0" smtClean="0"/>
              <a:t>This results in </a:t>
            </a:r>
            <a:r>
              <a:rPr lang="en-US" dirty="0"/>
              <a:t>the </a:t>
            </a:r>
            <a:r>
              <a:rPr lang="en-US" dirty="0" smtClean="0"/>
              <a:t>model</a:t>
            </a:r>
          </a:p>
          <a:p>
            <a:pPr marL="0" indent="0">
              <a:buNone/>
            </a:pPr>
            <a:endParaRPr lang="en-US" dirty="0"/>
          </a:p>
          <a:p>
            <a:pPr marL="0" indent="0">
              <a:buNone/>
            </a:pPr>
            <a:endParaRPr lang="en-US" dirty="0" smtClean="0"/>
          </a:p>
          <a:p>
            <a:pPr marL="0" indent="0">
              <a:buNone/>
            </a:pPr>
            <a:endParaRPr lang="en-US" dirty="0"/>
          </a:p>
          <a:p>
            <a:r>
              <a:rPr lang="en-US" dirty="0"/>
              <a:t>Now </a:t>
            </a:r>
            <a:r>
              <a:rPr lang="en-US" i="1" dirty="0"/>
              <a:t>β</a:t>
            </a:r>
            <a:r>
              <a:rPr lang="en-US" dirty="0"/>
              <a:t>0 can be interpreted as the average credit card balance among males</a:t>
            </a:r>
            <a:r>
              <a:rPr lang="en-US" dirty="0" smtClean="0"/>
              <a:t>, </a:t>
            </a:r>
            <a:r>
              <a:rPr lang="en-US" i="1" dirty="0" smtClean="0"/>
              <a:t>β</a:t>
            </a:r>
            <a:r>
              <a:rPr lang="en-US" dirty="0" smtClean="0"/>
              <a:t>0 </a:t>
            </a:r>
            <a:r>
              <a:rPr lang="en-US" dirty="0"/>
              <a:t>+ </a:t>
            </a:r>
            <a:r>
              <a:rPr lang="en-US" i="1" dirty="0"/>
              <a:t>β</a:t>
            </a:r>
            <a:r>
              <a:rPr lang="en-US" dirty="0"/>
              <a:t>1 as the average credit card balance among females, and </a:t>
            </a:r>
            <a:r>
              <a:rPr lang="en-US" i="1" dirty="0"/>
              <a:t>β</a:t>
            </a:r>
            <a:r>
              <a:rPr lang="en-US" dirty="0"/>
              <a:t>1 as </a:t>
            </a:r>
            <a:r>
              <a:rPr lang="en-US" dirty="0" smtClean="0"/>
              <a:t>the average </a:t>
            </a:r>
            <a:r>
              <a:rPr lang="en-US" dirty="0"/>
              <a:t>difference in credit card balance between females and males.</a:t>
            </a:r>
          </a:p>
        </p:txBody>
      </p:sp>
      <p:pic>
        <p:nvPicPr>
          <p:cNvPr id="5" name="Picture 4"/>
          <p:cNvPicPr>
            <a:picLocks noChangeAspect="1"/>
          </p:cNvPicPr>
          <p:nvPr/>
        </p:nvPicPr>
        <p:blipFill>
          <a:blip r:embed="rId2"/>
          <a:stretch>
            <a:fillRect/>
          </a:stretch>
        </p:blipFill>
        <p:spPr>
          <a:xfrm>
            <a:off x="3810000" y="2408837"/>
            <a:ext cx="3888581" cy="905863"/>
          </a:xfrm>
          <a:prstGeom prst="rect">
            <a:avLst/>
          </a:prstGeom>
        </p:spPr>
      </p:pic>
      <p:pic>
        <p:nvPicPr>
          <p:cNvPr id="6" name="Picture 5"/>
          <p:cNvPicPr>
            <a:picLocks noChangeAspect="1"/>
          </p:cNvPicPr>
          <p:nvPr/>
        </p:nvPicPr>
        <p:blipFill>
          <a:blip r:embed="rId3"/>
          <a:stretch>
            <a:fillRect/>
          </a:stretch>
        </p:blipFill>
        <p:spPr>
          <a:xfrm>
            <a:off x="2057400" y="4003032"/>
            <a:ext cx="7472362" cy="909335"/>
          </a:xfrm>
          <a:prstGeom prst="rect">
            <a:avLst/>
          </a:prstGeom>
        </p:spPr>
      </p:pic>
    </p:spTree>
    <p:extLst>
      <p:ext uri="{BB962C8B-B14F-4D97-AF65-F5344CB8AC3E}">
        <p14:creationId xmlns:p14="http://schemas.microsoft.com/office/powerpoint/2010/main" val="24311193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The decision to code females as 1 and males as 0 </a:t>
            </a:r>
            <a:r>
              <a:rPr lang="en-US" dirty="0" smtClean="0"/>
              <a:t>is </a:t>
            </a:r>
            <a:r>
              <a:rPr lang="en-US" dirty="0"/>
              <a:t>arbitrary, </a:t>
            </a:r>
            <a:r>
              <a:rPr lang="en-US" dirty="0" smtClean="0"/>
              <a:t>and has </a:t>
            </a:r>
            <a:r>
              <a:rPr lang="en-US" dirty="0"/>
              <a:t>no effect on the regression fit, but does alter the interpretation of </a:t>
            </a:r>
            <a:r>
              <a:rPr lang="en-US" dirty="0" smtClean="0"/>
              <a:t>the coefficients</a:t>
            </a:r>
            <a:endParaRPr lang="en-US" dirty="0"/>
          </a:p>
        </p:txBody>
      </p:sp>
    </p:spTree>
    <p:extLst>
      <p:ext uri="{BB962C8B-B14F-4D97-AF65-F5344CB8AC3E}">
        <p14:creationId xmlns:p14="http://schemas.microsoft.com/office/powerpoint/2010/main" val="342585525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Potential </a:t>
            </a:r>
            <a:r>
              <a:rPr lang="en-US" dirty="0" smtClean="0"/>
              <a:t>Problems in linear Regression</a:t>
            </a:r>
            <a:endParaRPr lang="en-US" dirty="0"/>
          </a:p>
        </p:txBody>
      </p:sp>
      <p:sp>
        <p:nvSpPr>
          <p:cNvPr id="3" name="Content Placeholder 2"/>
          <p:cNvSpPr>
            <a:spLocks noGrp="1"/>
          </p:cNvSpPr>
          <p:nvPr>
            <p:ph idx="1"/>
          </p:nvPr>
        </p:nvSpPr>
        <p:spPr/>
        <p:txBody>
          <a:bodyPr/>
          <a:lstStyle/>
          <a:p>
            <a:pPr marL="0" indent="0">
              <a:buNone/>
            </a:pPr>
            <a:r>
              <a:rPr lang="en-US" dirty="0"/>
              <a:t>When we fit a linear regression model to a particular data set, many </a:t>
            </a:r>
            <a:r>
              <a:rPr lang="en-US" dirty="0" smtClean="0"/>
              <a:t>problems may </a:t>
            </a:r>
            <a:r>
              <a:rPr lang="en-US" dirty="0"/>
              <a:t>occur. Most common among these are the following:</a:t>
            </a:r>
          </a:p>
          <a:p>
            <a:pPr marL="457200" indent="-457200">
              <a:buFont typeface="+mj-lt"/>
              <a:buAutoNum type="arabicPeriod"/>
            </a:pPr>
            <a:r>
              <a:rPr lang="en-US" i="1" dirty="0" smtClean="0"/>
              <a:t>Non-linearity </a:t>
            </a:r>
            <a:r>
              <a:rPr lang="en-US" i="1" dirty="0"/>
              <a:t>of the response-predictor </a:t>
            </a:r>
            <a:r>
              <a:rPr lang="en-US" i="1" dirty="0" smtClean="0"/>
              <a:t>relationships</a:t>
            </a:r>
            <a:endParaRPr lang="en-US" i="1" dirty="0"/>
          </a:p>
          <a:p>
            <a:pPr marL="457200" indent="-457200">
              <a:buFont typeface="+mj-lt"/>
              <a:buAutoNum type="arabicPeriod"/>
            </a:pPr>
            <a:r>
              <a:rPr lang="en-US" i="1" dirty="0" smtClean="0"/>
              <a:t>Correlation </a:t>
            </a:r>
            <a:r>
              <a:rPr lang="en-US" i="1" dirty="0"/>
              <a:t>of error </a:t>
            </a:r>
            <a:r>
              <a:rPr lang="en-US" i="1" dirty="0" smtClean="0"/>
              <a:t>terms</a:t>
            </a:r>
            <a:endParaRPr lang="en-US" i="1" dirty="0"/>
          </a:p>
          <a:p>
            <a:pPr marL="457200" indent="-457200">
              <a:buFont typeface="+mj-lt"/>
              <a:buAutoNum type="arabicPeriod"/>
            </a:pPr>
            <a:r>
              <a:rPr lang="en-US" i="1" dirty="0" smtClean="0"/>
              <a:t>Non-constant </a:t>
            </a:r>
            <a:r>
              <a:rPr lang="en-US" i="1" dirty="0"/>
              <a:t>variance of error </a:t>
            </a:r>
            <a:r>
              <a:rPr lang="en-US" i="1" dirty="0" smtClean="0"/>
              <a:t>terms (heteroscedasticity)</a:t>
            </a:r>
            <a:endParaRPr lang="en-US" i="1" dirty="0"/>
          </a:p>
          <a:p>
            <a:pPr marL="457200" indent="-457200">
              <a:buFont typeface="+mj-lt"/>
              <a:buAutoNum type="arabicPeriod"/>
            </a:pPr>
            <a:r>
              <a:rPr lang="en-US" i="1" dirty="0" smtClean="0"/>
              <a:t>Outliers</a:t>
            </a:r>
            <a:endParaRPr lang="en-US" i="1" dirty="0"/>
          </a:p>
          <a:p>
            <a:pPr marL="0" indent="0">
              <a:buNone/>
            </a:pPr>
            <a:r>
              <a:rPr lang="en-US" dirty="0" smtClean="0"/>
              <a:t>5.    </a:t>
            </a:r>
            <a:r>
              <a:rPr lang="en-US" i="1" dirty="0" smtClean="0"/>
              <a:t>Collinearity (VIF)</a:t>
            </a:r>
            <a:endParaRPr lang="en-US" dirty="0"/>
          </a:p>
        </p:txBody>
      </p:sp>
    </p:spTree>
    <p:extLst>
      <p:ext uri="{BB962C8B-B14F-4D97-AF65-F5344CB8AC3E}">
        <p14:creationId xmlns:p14="http://schemas.microsoft.com/office/powerpoint/2010/main" val="385030475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endParaRPr lang="en-US" dirty="0"/>
          </a:p>
          <a:p>
            <a:pPr marL="0" indent="0">
              <a:buNone/>
            </a:pPr>
            <a:endParaRPr lang="en-US" dirty="0" smtClean="0"/>
          </a:p>
          <a:p>
            <a:pPr marL="0" indent="0">
              <a:buNone/>
            </a:pPr>
            <a:r>
              <a:rPr lang="en-US" sz="4400" b="1" dirty="0" smtClean="0"/>
              <a:t>Deciding </a:t>
            </a:r>
            <a:r>
              <a:rPr lang="en-US" sz="4400" b="1" dirty="0"/>
              <a:t>on Important Variables</a:t>
            </a:r>
          </a:p>
        </p:txBody>
      </p:sp>
    </p:spTree>
    <p:extLst>
      <p:ext uri="{BB962C8B-B14F-4D97-AF65-F5344CB8AC3E}">
        <p14:creationId xmlns:p14="http://schemas.microsoft.com/office/powerpoint/2010/main" val="211452470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Variance Inflation </a:t>
            </a:r>
            <a:r>
              <a:rPr lang="en-US" b="1" dirty="0" smtClean="0"/>
              <a:t>Factors (</a:t>
            </a:r>
            <a:r>
              <a:rPr lang="en-US" dirty="0" smtClean="0"/>
              <a:t>VIFs)</a:t>
            </a:r>
            <a:endParaRPr lang="en-US" dirty="0"/>
          </a:p>
        </p:txBody>
      </p:sp>
      <p:sp>
        <p:nvSpPr>
          <p:cNvPr id="3" name="Content Placeholder 2"/>
          <p:cNvSpPr>
            <a:spLocks noGrp="1"/>
          </p:cNvSpPr>
          <p:nvPr>
            <p:ph idx="1"/>
          </p:nvPr>
        </p:nvSpPr>
        <p:spPr>
          <a:xfrm>
            <a:off x="1359408" y="1905000"/>
            <a:ext cx="9601200" cy="4114800"/>
          </a:xfrm>
        </p:spPr>
        <p:txBody>
          <a:bodyPr>
            <a:normAutofit/>
          </a:bodyPr>
          <a:lstStyle/>
          <a:p>
            <a:r>
              <a:rPr lang="en-US" dirty="0" smtClean="0"/>
              <a:t>Quantifies </a:t>
            </a:r>
            <a:r>
              <a:rPr lang="en-US" dirty="0"/>
              <a:t>the extent of correlation between one predictor and the other predictors in a model</a:t>
            </a:r>
            <a:r>
              <a:rPr lang="en-US" dirty="0" smtClean="0"/>
              <a:t>.</a:t>
            </a:r>
          </a:p>
          <a:p>
            <a:r>
              <a:rPr lang="en-US" dirty="0" smtClean="0"/>
              <a:t>It </a:t>
            </a:r>
            <a:r>
              <a:rPr lang="en-US" dirty="0"/>
              <a:t>is used for diagnosing </a:t>
            </a:r>
            <a:r>
              <a:rPr lang="en-US" i="1" dirty="0"/>
              <a:t>collinearity/multicollinearity</a:t>
            </a:r>
            <a:r>
              <a:rPr lang="en-US" dirty="0"/>
              <a:t>. </a:t>
            </a:r>
            <a:endParaRPr lang="en-US" dirty="0" smtClean="0"/>
          </a:p>
          <a:p>
            <a:r>
              <a:rPr lang="en-US" dirty="0" smtClean="0"/>
              <a:t>The </a:t>
            </a:r>
            <a:r>
              <a:rPr lang="en-US" dirty="0"/>
              <a:t>extent to which a predictor is correlated with the other predictor variables in a linear regression can be quantified as the </a:t>
            </a:r>
            <a:r>
              <a:rPr lang="en-US" i="1" dirty="0"/>
              <a:t>R-squared</a:t>
            </a:r>
            <a:r>
              <a:rPr lang="en-US" dirty="0"/>
              <a:t> statistic of the </a:t>
            </a:r>
            <a:r>
              <a:rPr lang="en-US" dirty="0" err="1" smtClean="0"/>
              <a:t>regressionwhere</a:t>
            </a:r>
            <a:r>
              <a:rPr lang="en-US" dirty="0" smtClean="0"/>
              <a:t> </a:t>
            </a:r>
            <a:r>
              <a:rPr lang="en-US" dirty="0"/>
              <a:t>the predictor of interest is predicted by all the other predictor </a:t>
            </a:r>
            <a:r>
              <a:rPr lang="en-US" dirty="0" smtClean="0"/>
              <a:t>variables. </a:t>
            </a:r>
            <a:r>
              <a:rPr lang="en-US" dirty="0"/>
              <a:t>The </a:t>
            </a:r>
            <a:r>
              <a:rPr lang="en-US" i="1" dirty="0"/>
              <a:t>variance inflation </a:t>
            </a:r>
            <a:r>
              <a:rPr lang="en-US" dirty="0"/>
              <a:t>for a variable is then computed </a:t>
            </a:r>
            <a:r>
              <a:rPr lang="en-US" dirty="0" smtClean="0"/>
              <a:t>as</a:t>
            </a:r>
          </a:p>
          <a:p>
            <a:endParaRPr lang="en-US" dirty="0"/>
          </a:p>
          <a:p>
            <a:endParaRPr lang="en-US" dirty="0" smtClean="0"/>
          </a:p>
          <a:p>
            <a:r>
              <a:rPr lang="en-US" dirty="0"/>
              <a:t>Higher values signify that it is difficult to impossible to assess accurately the contribution of predictors to a model</a:t>
            </a:r>
          </a:p>
        </p:txBody>
      </p:sp>
      <p:pic>
        <p:nvPicPr>
          <p:cNvPr id="4" name="Picture 3"/>
          <p:cNvPicPr>
            <a:picLocks noChangeAspect="1"/>
          </p:cNvPicPr>
          <p:nvPr/>
        </p:nvPicPr>
        <p:blipFill>
          <a:blip r:embed="rId3"/>
          <a:stretch>
            <a:fillRect/>
          </a:stretch>
        </p:blipFill>
        <p:spPr>
          <a:xfrm>
            <a:off x="3124200" y="4495800"/>
            <a:ext cx="2047875" cy="781050"/>
          </a:xfrm>
          <a:prstGeom prst="rect">
            <a:avLst/>
          </a:prstGeom>
        </p:spPr>
      </p:pic>
      <p:pic>
        <p:nvPicPr>
          <p:cNvPr id="5" name="Picture 4"/>
          <p:cNvPicPr>
            <a:picLocks noChangeAspect="1"/>
          </p:cNvPicPr>
          <p:nvPr/>
        </p:nvPicPr>
        <p:blipFill>
          <a:blip r:embed="rId4"/>
          <a:stretch>
            <a:fillRect/>
          </a:stretch>
        </p:blipFill>
        <p:spPr>
          <a:xfrm>
            <a:off x="7162800" y="4470154"/>
            <a:ext cx="1409700" cy="723900"/>
          </a:xfrm>
          <a:prstGeom prst="rect">
            <a:avLst/>
          </a:prstGeom>
        </p:spPr>
      </p:pic>
      <p:sp>
        <p:nvSpPr>
          <p:cNvPr id="6" name="Rectangle 5"/>
          <p:cNvSpPr/>
          <p:nvPr/>
        </p:nvSpPr>
        <p:spPr>
          <a:xfrm>
            <a:off x="6067885" y="4647438"/>
            <a:ext cx="1094915" cy="369332"/>
          </a:xfrm>
          <a:prstGeom prst="rect">
            <a:avLst/>
          </a:prstGeom>
        </p:spPr>
        <p:txBody>
          <a:bodyPr wrap="none">
            <a:spAutoFit/>
          </a:bodyPr>
          <a:lstStyle/>
          <a:p>
            <a:r>
              <a:rPr lang="en-US" dirty="0"/>
              <a:t>tolerance</a:t>
            </a:r>
          </a:p>
        </p:txBody>
      </p:sp>
    </p:spTree>
    <p:extLst>
      <p:ext uri="{BB962C8B-B14F-4D97-AF65-F5344CB8AC3E}">
        <p14:creationId xmlns:p14="http://schemas.microsoft.com/office/powerpoint/2010/main" val="5226537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838200"/>
          </a:xfrm>
        </p:spPr>
        <p:txBody>
          <a:bodyPr/>
          <a:lstStyle/>
          <a:p>
            <a:r>
              <a:rPr lang="en-US" dirty="0" smtClean="0"/>
              <a:t>Questions </a:t>
            </a:r>
            <a:endParaRPr lang="en-US" dirty="0"/>
          </a:p>
        </p:txBody>
      </p:sp>
      <p:sp>
        <p:nvSpPr>
          <p:cNvPr id="3" name="Content Placeholder 2"/>
          <p:cNvSpPr>
            <a:spLocks noGrp="1"/>
          </p:cNvSpPr>
          <p:nvPr>
            <p:ph idx="1"/>
          </p:nvPr>
        </p:nvSpPr>
        <p:spPr>
          <a:xfrm>
            <a:off x="1371600" y="1828800"/>
            <a:ext cx="9601200" cy="4038600"/>
          </a:xfrm>
        </p:spPr>
        <p:txBody>
          <a:bodyPr/>
          <a:lstStyle/>
          <a:p>
            <a:pPr marL="457200" indent="-457200">
              <a:buFont typeface="+mj-lt"/>
              <a:buAutoNum type="arabicPeriod"/>
            </a:pPr>
            <a:r>
              <a:rPr lang="en-US" dirty="0"/>
              <a:t>Is there a relationship between advertising budget and sales</a:t>
            </a:r>
            <a:r>
              <a:rPr lang="en-US" dirty="0" smtClean="0"/>
              <a:t>?</a:t>
            </a:r>
          </a:p>
          <a:p>
            <a:pPr marL="457200" indent="-457200">
              <a:buFont typeface="+mj-lt"/>
              <a:buAutoNum type="arabicPeriod"/>
            </a:pPr>
            <a:r>
              <a:rPr lang="en-US" dirty="0"/>
              <a:t>How strong is the relationship between advertising budget and sales</a:t>
            </a:r>
            <a:r>
              <a:rPr lang="en-US" dirty="0" smtClean="0"/>
              <a:t>?</a:t>
            </a:r>
          </a:p>
          <a:p>
            <a:pPr marL="457200" indent="-457200">
              <a:buFont typeface="+mj-lt"/>
              <a:buAutoNum type="arabicPeriod"/>
            </a:pPr>
            <a:r>
              <a:rPr lang="en-US" dirty="0"/>
              <a:t>Which media contribute to sales</a:t>
            </a:r>
            <a:r>
              <a:rPr lang="en-US" dirty="0" smtClean="0"/>
              <a:t>? Do </a:t>
            </a:r>
            <a:r>
              <a:rPr lang="en-US" dirty="0"/>
              <a:t>all three media—TV, radio, and </a:t>
            </a:r>
            <a:r>
              <a:rPr lang="en-US" dirty="0" smtClean="0"/>
              <a:t>newspaper—contribute </a:t>
            </a:r>
            <a:r>
              <a:rPr lang="en-US" dirty="0"/>
              <a:t>to sales</a:t>
            </a:r>
            <a:r>
              <a:rPr lang="en-US" dirty="0" smtClean="0"/>
              <a:t>, or </a:t>
            </a:r>
            <a:r>
              <a:rPr lang="en-US" dirty="0"/>
              <a:t>do just one or two of the media contribute</a:t>
            </a:r>
            <a:r>
              <a:rPr lang="en-US" dirty="0" smtClean="0"/>
              <a:t>?</a:t>
            </a:r>
          </a:p>
          <a:p>
            <a:pPr marL="457200" indent="-457200">
              <a:buFont typeface="+mj-lt"/>
              <a:buAutoNum type="arabicPeriod"/>
            </a:pPr>
            <a:r>
              <a:rPr lang="en-US" dirty="0"/>
              <a:t>How accurately can we estimate the effect of each medium on sales</a:t>
            </a:r>
            <a:r>
              <a:rPr lang="en-US" dirty="0" smtClean="0"/>
              <a:t>?</a:t>
            </a:r>
          </a:p>
          <a:p>
            <a:pPr lvl="1">
              <a:buFont typeface="Franklin Gothic Book" panose="020B0503020102020204" pitchFamily="34" charset="0"/>
              <a:buChar char="−"/>
            </a:pPr>
            <a:r>
              <a:rPr lang="en-US" i="0" dirty="0" smtClean="0"/>
              <a:t>For </a:t>
            </a:r>
            <a:r>
              <a:rPr lang="en-US" i="0" dirty="0"/>
              <a:t>every dollar spent on advertising in a particular medium, by what amount will sales increase?</a:t>
            </a:r>
          </a:p>
          <a:p>
            <a:pPr marL="457200" indent="-457200">
              <a:buFont typeface="+mj-lt"/>
              <a:buAutoNum type="arabicPeriod"/>
            </a:pPr>
            <a:r>
              <a:rPr lang="en-US" dirty="0"/>
              <a:t>How accurately can we predict future sales</a:t>
            </a:r>
            <a:r>
              <a:rPr lang="en-US" dirty="0" smtClean="0"/>
              <a:t>? </a:t>
            </a:r>
          </a:p>
          <a:p>
            <a:pPr lvl="1">
              <a:buFont typeface="Franklin Gothic Book" panose="020B0503020102020204" pitchFamily="34" charset="0"/>
              <a:buChar char="−"/>
            </a:pPr>
            <a:r>
              <a:rPr lang="en-US" i="0" dirty="0" smtClean="0"/>
              <a:t>For </a:t>
            </a:r>
            <a:r>
              <a:rPr lang="en-US" i="0" dirty="0"/>
              <a:t>any given level of television, radio, or newspaper advertising, </a:t>
            </a:r>
            <a:r>
              <a:rPr lang="en-US" i="0" dirty="0" smtClean="0"/>
              <a:t>what is </a:t>
            </a:r>
            <a:r>
              <a:rPr lang="en-US" i="0" dirty="0"/>
              <a:t>our prediction for sales, and what is the accuracy of this prediction?</a:t>
            </a:r>
          </a:p>
        </p:txBody>
      </p:sp>
    </p:spTree>
    <p:extLst>
      <p:ext uri="{BB962C8B-B14F-4D97-AF65-F5344CB8AC3E}">
        <p14:creationId xmlns:p14="http://schemas.microsoft.com/office/powerpoint/2010/main" val="164025831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How to interpret the VIF</a:t>
            </a:r>
            <a:br>
              <a:rPr lang="en-US" b="1" dirty="0"/>
            </a:br>
            <a:endParaRPr lang="en-US" dirty="0"/>
          </a:p>
        </p:txBody>
      </p:sp>
      <p:sp>
        <p:nvSpPr>
          <p:cNvPr id="3" name="Content Placeholder 2"/>
          <p:cNvSpPr>
            <a:spLocks noGrp="1"/>
          </p:cNvSpPr>
          <p:nvPr>
            <p:ph idx="1"/>
          </p:nvPr>
        </p:nvSpPr>
        <p:spPr/>
        <p:txBody>
          <a:bodyPr/>
          <a:lstStyle/>
          <a:p>
            <a:r>
              <a:rPr lang="en-US" dirty="0"/>
              <a:t>A VIF can be computed for each predictor in a predictive model. </a:t>
            </a:r>
            <a:endParaRPr lang="en-US" dirty="0" smtClean="0"/>
          </a:p>
          <a:p>
            <a:r>
              <a:rPr lang="en-US" dirty="0" smtClean="0"/>
              <a:t>A </a:t>
            </a:r>
            <a:r>
              <a:rPr lang="en-US" dirty="0"/>
              <a:t>value of 1 means that the predictor is not correlated with other variables. </a:t>
            </a:r>
            <a:endParaRPr lang="en-US" dirty="0" smtClean="0"/>
          </a:p>
          <a:p>
            <a:r>
              <a:rPr lang="en-US" dirty="0" smtClean="0"/>
              <a:t>The </a:t>
            </a:r>
            <a:r>
              <a:rPr lang="en-US" dirty="0"/>
              <a:t>higher the value, the greater the correlation of the variable with other variables. </a:t>
            </a:r>
            <a:endParaRPr lang="en-US" dirty="0" smtClean="0"/>
          </a:p>
          <a:p>
            <a:r>
              <a:rPr lang="en-US" dirty="0" smtClean="0"/>
              <a:t>Values </a:t>
            </a:r>
            <a:r>
              <a:rPr lang="en-US" dirty="0"/>
              <a:t>of more than 4 or 5 are sometimes regarded as being moderate to high, with values of 10 or more being regarded as very high. </a:t>
            </a:r>
            <a:endParaRPr lang="en-US" dirty="0" smtClean="0"/>
          </a:p>
          <a:p>
            <a:r>
              <a:rPr lang="en-US" dirty="0" smtClean="0"/>
              <a:t>When two </a:t>
            </a:r>
            <a:r>
              <a:rPr lang="en-US" dirty="0"/>
              <a:t>variables </a:t>
            </a:r>
            <a:r>
              <a:rPr lang="en-US" dirty="0" smtClean="0"/>
              <a:t>are highly </a:t>
            </a:r>
            <a:r>
              <a:rPr lang="en-US" dirty="0"/>
              <a:t>correlated, </a:t>
            </a:r>
            <a:r>
              <a:rPr lang="en-US" dirty="0" smtClean="0"/>
              <a:t>each </a:t>
            </a:r>
            <a:r>
              <a:rPr lang="en-US" dirty="0"/>
              <a:t>will have the same high VIF</a:t>
            </a:r>
            <a:r>
              <a:rPr lang="en-US" dirty="0" smtClean="0"/>
              <a:t>.</a:t>
            </a:r>
          </a:p>
          <a:p>
            <a:pPr marL="0" indent="0">
              <a:buNone/>
            </a:pPr>
            <a:endParaRPr lang="en-US" dirty="0" smtClean="0"/>
          </a:p>
        </p:txBody>
      </p:sp>
    </p:spTree>
    <p:extLst>
      <p:ext uri="{BB962C8B-B14F-4D97-AF65-F5344CB8AC3E}">
        <p14:creationId xmlns:p14="http://schemas.microsoft.com/office/powerpoint/2010/main" val="1671803695"/>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use VIF</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en-US" dirty="0" smtClean="0"/>
              <a:t>Using </a:t>
            </a:r>
            <a:r>
              <a:rPr lang="en-US" dirty="0"/>
              <a:t>the full set of explanatory variables, calculate a VIF for each </a:t>
            </a:r>
            <a:r>
              <a:rPr lang="en-US" dirty="0" smtClean="0"/>
              <a:t>variable.</a:t>
            </a:r>
          </a:p>
          <a:p>
            <a:pPr marL="457200" indent="-457200">
              <a:buFont typeface="+mj-lt"/>
              <a:buAutoNum type="arabicPeriod"/>
            </a:pPr>
            <a:r>
              <a:rPr lang="en-US" dirty="0" smtClean="0"/>
              <a:t>Remove </a:t>
            </a:r>
            <a:r>
              <a:rPr lang="en-US" dirty="0"/>
              <a:t>the variable with the single highest </a:t>
            </a:r>
            <a:r>
              <a:rPr lang="en-US" dirty="0" smtClean="0"/>
              <a:t>value</a:t>
            </a:r>
          </a:p>
          <a:p>
            <a:pPr marL="457200" indent="-457200">
              <a:buFont typeface="+mj-lt"/>
              <a:buAutoNum type="arabicPeriod"/>
            </a:pPr>
            <a:r>
              <a:rPr lang="en-US" dirty="0" smtClean="0"/>
              <a:t>Recalculate </a:t>
            </a:r>
            <a:r>
              <a:rPr lang="en-US" dirty="0"/>
              <a:t>all VIF values with the new set of variables, remove the variable with the next highest value, and so on, until all values are below the threshold</a:t>
            </a:r>
            <a:r>
              <a:rPr lang="en-US" dirty="0" smtClean="0"/>
              <a:t>.</a:t>
            </a:r>
          </a:p>
          <a:p>
            <a:pPr marL="0" indent="0">
              <a:buNone/>
            </a:pPr>
            <a:r>
              <a:rPr lang="en-US" dirty="0"/>
              <a:t>The VIF values will change after each variable is removed. </a:t>
            </a:r>
          </a:p>
        </p:txBody>
      </p:sp>
    </p:spTree>
    <p:extLst>
      <p:ext uri="{BB962C8B-B14F-4D97-AF65-F5344CB8AC3E}">
        <p14:creationId xmlns:p14="http://schemas.microsoft.com/office/powerpoint/2010/main" val="495571990"/>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Stepwise Regression</a:t>
            </a:r>
            <a:endParaRPr lang="en-US" dirty="0"/>
          </a:p>
        </p:txBody>
      </p:sp>
      <p:sp>
        <p:nvSpPr>
          <p:cNvPr id="3" name="Content Placeholder 2"/>
          <p:cNvSpPr>
            <a:spLocks noGrp="1"/>
          </p:cNvSpPr>
          <p:nvPr>
            <p:ph idx="1"/>
          </p:nvPr>
        </p:nvSpPr>
        <p:spPr>
          <a:xfrm>
            <a:off x="1371600" y="1905000"/>
            <a:ext cx="9601200" cy="4343400"/>
          </a:xfrm>
        </p:spPr>
        <p:txBody>
          <a:bodyPr>
            <a:normAutofit fontScale="85000" lnSpcReduction="10000"/>
          </a:bodyPr>
          <a:lstStyle/>
          <a:p>
            <a:r>
              <a:rPr lang="en-US" i="1" dirty="0"/>
              <a:t>Forward selection</a:t>
            </a:r>
            <a:r>
              <a:rPr lang="en-US" dirty="0"/>
              <a:t>. </a:t>
            </a:r>
            <a:endParaRPr lang="en-US" dirty="0" smtClean="0"/>
          </a:p>
          <a:p>
            <a:pPr lvl="1"/>
            <a:r>
              <a:rPr lang="en-US" dirty="0" smtClean="0"/>
              <a:t>Begin </a:t>
            </a:r>
            <a:r>
              <a:rPr lang="en-US" dirty="0"/>
              <a:t>with the </a:t>
            </a:r>
            <a:r>
              <a:rPr lang="en-US" i="1" dirty="0"/>
              <a:t>null model</a:t>
            </a:r>
            <a:r>
              <a:rPr lang="en-US" dirty="0"/>
              <a:t>—a model that </a:t>
            </a:r>
            <a:r>
              <a:rPr lang="en-US" dirty="0" smtClean="0"/>
              <a:t>contains </a:t>
            </a:r>
            <a:r>
              <a:rPr lang="en-US" dirty="0"/>
              <a:t>an intercept but no predictors</a:t>
            </a:r>
            <a:r>
              <a:rPr lang="en-US" dirty="0" smtClean="0"/>
              <a:t>.</a:t>
            </a:r>
          </a:p>
          <a:p>
            <a:pPr lvl="1"/>
            <a:r>
              <a:rPr lang="en-US" dirty="0" smtClean="0"/>
              <a:t>Then fit </a:t>
            </a:r>
            <a:r>
              <a:rPr lang="en-US" i="1" dirty="0"/>
              <a:t>p </a:t>
            </a:r>
            <a:r>
              <a:rPr lang="en-US" dirty="0"/>
              <a:t>simple linear </a:t>
            </a:r>
            <a:r>
              <a:rPr lang="en-US" dirty="0" smtClean="0"/>
              <a:t>regressions and </a:t>
            </a:r>
            <a:r>
              <a:rPr lang="en-US" dirty="0"/>
              <a:t>add to the null model the variable that results in </a:t>
            </a:r>
            <a:r>
              <a:rPr lang="en-US" dirty="0" smtClean="0"/>
              <a:t>the lowest </a:t>
            </a:r>
            <a:r>
              <a:rPr lang="en-US" dirty="0"/>
              <a:t>RSS. </a:t>
            </a:r>
            <a:endParaRPr lang="en-US" dirty="0" smtClean="0"/>
          </a:p>
          <a:p>
            <a:pPr lvl="1"/>
            <a:r>
              <a:rPr lang="en-US" dirty="0" smtClean="0"/>
              <a:t>We </a:t>
            </a:r>
            <a:r>
              <a:rPr lang="en-US" dirty="0"/>
              <a:t>then add to that </a:t>
            </a:r>
            <a:r>
              <a:rPr lang="en-US" dirty="0" smtClean="0"/>
              <a:t>model </a:t>
            </a:r>
            <a:r>
              <a:rPr lang="en-US" dirty="0"/>
              <a:t>the variable that </a:t>
            </a:r>
            <a:r>
              <a:rPr lang="en-US" dirty="0" smtClean="0"/>
              <a:t>in </a:t>
            </a:r>
            <a:r>
              <a:rPr lang="en-US" dirty="0"/>
              <a:t>the lowest RSS for the new two-variable model. </a:t>
            </a:r>
            <a:endParaRPr lang="en-US" dirty="0" smtClean="0"/>
          </a:p>
          <a:p>
            <a:pPr lvl="1"/>
            <a:r>
              <a:rPr lang="en-US" dirty="0"/>
              <a:t>T</a:t>
            </a:r>
            <a:r>
              <a:rPr lang="en-US" dirty="0" smtClean="0"/>
              <a:t>his </a:t>
            </a:r>
            <a:r>
              <a:rPr lang="en-US" dirty="0"/>
              <a:t>approach </a:t>
            </a:r>
            <a:r>
              <a:rPr lang="en-US" dirty="0" smtClean="0"/>
              <a:t>is  continued </a:t>
            </a:r>
            <a:r>
              <a:rPr lang="en-US" dirty="0"/>
              <a:t>until some stopping rule is satisfied.</a:t>
            </a:r>
          </a:p>
          <a:p>
            <a:endParaRPr lang="en-US" i="1" dirty="0" smtClean="0"/>
          </a:p>
          <a:p>
            <a:r>
              <a:rPr lang="en-US" i="1" dirty="0" smtClean="0"/>
              <a:t>Backward selection</a:t>
            </a:r>
            <a:endParaRPr lang="en-US" dirty="0" smtClean="0"/>
          </a:p>
          <a:p>
            <a:pPr lvl="1"/>
            <a:r>
              <a:rPr lang="en-US" dirty="0" smtClean="0"/>
              <a:t>Start </a:t>
            </a:r>
            <a:r>
              <a:rPr lang="en-US" dirty="0"/>
              <a:t>with all variables in the model, </a:t>
            </a:r>
            <a:r>
              <a:rPr lang="en-US" dirty="0" smtClean="0"/>
              <a:t>and backward remove </a:t>
            </a:r>
            <a:r>
              <a:rPr lang="en-US" dirty="0"/>
              <a:t>the variable with the largest p-value—that is, the variable </a:t>
            </a:r>
            <a:r>
              <a:rPr lang="en-US" dirty="0" smtClean="0"/>
              <a:t>selection that </a:t>
            </a:r>
            <a:r>
              <a:rPr lang="en-US" dirty="0"/>
              <a:t>is the least statistically significant</a:t>
            </a:r>
            <a:r>
              <a:rPr lang="en-US" dirty="0" smtClean="0"/>
              <a:t>.</a:t>
            </a:r>
          </a:p>
          <a:p>
            <a:pPr lvl="1"/>
            <a:r>
              <a:rPr lang="en-US" dirty="0" smtClean="0"/>
              <a:t>The </a:t>
            </a:r>
            <a:r>
              <a:rPr lang="en-US" dirty="0"/>
              <a:t>new (</a:t>
            </a:r>
            <a:r>
              <a:rPr lang="en-US" i="1" dirty="0"/>
              <a:t>p − </a:t>
            </a:r>
            <a:r>
              <a:rPr lang="en-US" dirty="0"/>
              <a:t>1)-</a:t>
            </a:r>
            <a:r>
              <a:rPr lang="en-US" dirty="0" smtClean="0"/>
              <a:t>variable model </a:t>
            </a:r>
            <a:r>
              <a:rPr lang="en-US" dirty="0"/>
              <a:t>is fit, and the variable with the largest p-value is removed</a:t>
            </a:r>
            <a:r>
              <a:rPr lang="en-US" dirty="0" smtClean="0"/>
              <a:t>.</a:t>
            </a:r>
          </a:p>
          <a:p>
            <a:pPr lvl="1"/>
            <a:r>
              <a:rPr lang="en-US" dirty="0" smtClean="0"/>
              <a:t>This procedure </a:t>
            </a:r>
            <a:r>
              <a:rPr lang="en-US" dirty="0"/>
              <a:t>continues until a stopping rule is reached. For instance, </a:t>
            </a:r>
            <a:r>
              <a:rPr lang="en-US" dirty="0" smtClean="0"/>
              <a:t>we may </a:t>
            </a:r>
            <a:r>
              <a:rPr lang="en-US" dirty="0"/>
              <a:t>stop when all remaining variables have a p-value below </a:t>
            </a:r>
            <a:r>
              <a:rPr lang="en-US" dirty="0" smtClean="0"/>
              <a:t>some threshold</a:t>
            </a:r>
            <a:r>
              <a:rPr lang="en-US" dirty="0"/>
              <a:t>.</a:t>
            </a:r>
          </a:p>
        </p:txBody>
      </p:sp>
    </p:spTree>
    <p:extLst>
      <p:ext uri="{BB962C8B-B14F-4D97-AF65-F5344CB8AC3E}">
        <p14:creationId xmlns:p14="http://schemas.microsoft.com/office/powerpoint/2010/main" val="4276660209"/>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Stepwise Regression</a:t>
            </a:r>
          </a:p>
        </p:txBody>
      </p:sp>
      <p:sp>
        <p:nvSpPr>
          <p:cNvPr id="3" name="Content Placeholder 2"/>
          <p:cNvSpPr>
            <a:spLocks noGrp="1"/>
          </p:cNvSpPr>
          <p:nvPr>
            <p:ph idx="1"/>
          </p:nvPr>
        </p:nvSpPr>
        <p:spPr/>
        <p:txBody>
          <a:bodyPr>
            <a:normAutofit fontScale="92500" lnSpcReduction="10000"/>
          </a:bodyPr>
          <a:lstStyle/>
          <a:p>
            <a:r>
              <a:rPr lang="en-US" sz="1800" i="1" dirty="0"/>
              <a:t>Mixed </a:t>
            </a:r>
            <a:r>
              <a:rPr lang="en-US" sz="1800" i="1" dirty="0" smtClean="0"/>
              <a:t>selection </a:t>
            </a:r>
            <a:r>
              <a:rPr lang="en-US" sz="1800" dirty="0" smtClean="0"/>
              <a:t>(Combination </a:t>
            </a:r>
            <a:r>
              <a:rPr lang="en-US" sz="1800" dirty="0"/>
              <a:t>of forward and backward </a:t>
            </a:r>
            <a:r>
              <a:rPr lang="en-US" sz="1800" dirty="0" smtClean="0"/>
              <a:t>selection)</a:t>
            </a:r>
          </a:p>
          <a:p>
            <a:pPr lvl="1"/>
            <a:r>
              <a:rPr lang="en-US" sz="1800" dirty="0" smtClean="0"/>
              <a:t>Start </a:t>
            </a:r>
            <a:r>
              <a:rPr lang="en-US" sz="1800" dirty="0"/>
              <a:t>with no variables in the model, and as with forward </a:t>
            </a:r>
            <a:r>
              <a:rPr lang="en-US" sz="1800" dirty="0" smtClean="0"/>
              <a:t>selection, </a:t>
            </a:r>
            <a:r>
              <a:rPr lang="en-US" sz="1800" dirty="0"/>
              <a:t>we add the variable that provides the best fit. </a:t>
            </a:r>
            <a:r>
              <a:rPr lang="en-US" sz="1800" dirty="0" smtClean="0"/>
              <a:t>Continue to </a:t>
            </a:r>
            <a:r>
              <a:rPr lang="en-US" sz="1800" dirty="0"/>
              <a:t>add variables one-by-one. </a:t>
            </a:r>
            <a:endParaRPr lang="en-US" sz="1800" dirty="0" smtClean="0"/>
          </a:p>
          <a:p>
            <a:pPr lvl="1"/>
            <a:r>
              <a:rPr lang="en-US" sz="1800" dirty="0" smtClean="0"/>
              <a:t>As </a:t>
            </a:r>
            <a:r>
              <a:rPr lang="en-US" sz="1800" dirty="0"/>
              <a:t>we noted with </a:t>
            </a:r>
            <a:r>
              <a:rPr lang="en-US" sz="1800" dirty="0" smtClean="0"/>
              <a:t>the Advertising </a:t>
            </a:r>
            <a:r>
              <a:rPr lang="en-US" sz="1800" dirty="0"/>
              <a:t>example, the p-values for variables can become larger </a:t>
            </a:r>
            <a:r>
              <a:rPr lang="en-US" sz="1800" dirty="0" smtClean="0"/>
              <a:t>as new </a:t>
            </a:r>
            <a:r>
              <a:rPr lang="en-US" sz="1800" dirty="0"/>
              <a:t>predictors are added to the model. </a:t>
            </a:r>
            <a:endParaRPr lang="en-US" sz="1800" dirty="0" smtClean="0"/>
          </a:p>
          <a:p>
            <a:pPr lvl="1"/>
            <a:r>
              <a:rPr lang="en-US" sz="1800" dirty="0" smtClean="0"/>
              <a:t>Hence</a:t>
            </a:r>
            <a:r>
              <a:rPr lang="en-US" sz="1800" dirty="0"/>
              <a:t>, if at any point </a:t>
            </a:r>
            <a:r>
              <a:rPr lang="en-US" sz="1800" dirty="0" smtClean="0"/>
              <a:t>the p-value </a:t>
            </a:r>
            <a:r>
              <a:rPr lang="en-US" sz="1800" dirty="0"/>
              <a:t>for one of the variables in the model rises above a </a:t>
            </a:r>
            <a:r>
              <a:rPr lang="en-US" sz="1800" dirty="0" smtClean="0"/>
              <a:t>certain threshold</a:t>
            </a:r>
            <a:r>
              <a:rPr lang="en-US" sz="1800" dirty="0"/>
              <a:t>, then we remove that variable from the model. </a:t>
            </a:r>
            <a:endParaRPr lang="en-US" sz="1800" dirty="0" smtClean="0"/>
          </a:p>
          <a:p>
            <a:pPr lvl="1"/>
            <a:r>
              <a:rPr lang="en-US" sz="1800" dirty="0" smtClean="0"/>
              <a:t>We continue to </a:t>
            </a:r>
            <a:r>
              <a:rPr lang="en-US" sz="1800" dirty="0"/>
              <a:t>perform these forward and backward steps until all </a:t>
            </a:r>
            <a:r>
              <a:rPr lang="en-US" sz="1800" dirty="0" smtClean="0"/>
              <a:t>variables in </a:t>
            </a:r>
            <a:r>
              <a:rPr lang="en-US" sz="1800" dirty="0"/>
              <a:t>the model have a sufficiently low </a:t>
            </a:r>
            <a:r>
              <a:rPr lang="en-US" sz="1800" dirty="0" smtClean="0"/>
              <a:t>p-value.</a:t>
            </a:r>
          </a:p>
          <a:p>
            <a:r>
              <a:rPr lang="en-US" sz="1800" dirty="0"/>
              <a:t>Backward selection cannot be </a:t>
            </a:r>
            <a:r>
              <a:rPr lang="en-US" sz="1800" dirty="0" smtClean="0"/>
              <a:t>used if </a:t>
            </a:r>
            <a:r>
              <a:rPr lang="en-US" sz="1800" i="1" dirty="0" smtClean="0"/>
              <a:t>p &gt; n</a:t>
            </a:r>
            <a:r>
              <a:rPr lang="en-US" sz="1800" dirty="0" smtClean="0"/>
              <a:t>, </a:t>
            </a:r>
            <a:r>
              <a:rPr lang="en-US" sz="1800" dirty="0"/>
              <a:t>while forward selection </a:t>
            </a:r>
            <a:r>
              <a:rPr lang="en-US" sz="1800" dirty="0" smtClean="0"/>
              <a:t>can always </a:t>
            </a:r>
            <a:r>
              <a:rPr lang="en-US" sz="1800" dirty="0"/>
              <a:t>be used. </a:t>
            </a:r>
            <a:endParaRPr lang="en-US" sz="1800" dirty="0" smtClean="0"/>
          </a:p>
          <a:p>
            <a:r>
              <a:rPr lang="en-US" sz="1800" dirty="0" smtClean="0"/>
              <a:t>Forward </a:t>
            </a:r>
            <a:r>
              <a:rPr lang="en-US" sz="1800" dirty="0"/>
              <a:t>selection is a </a:t>
            </a:r>
            <a:r>
              <a:rPr lang="en-US" sz="1800" dirty="0" smtClean="0"/>
              <a:t>greedy </a:t>
            </a:r>
            <a:r>
              <a:rPr lang="en-US" sz="1800" dirty="0"/>
              <a:t>approach, and might </a:t>
            </a:r>
            <a:r>
              <a:rPr lang="en-US" sz="1800" dirty="0" smtClean="0"/>
              <a:t>include variables </a:t>
            </a:r>
            <a:r>
              <a:rPr lang="en-US" sz="1800" dirty="0"/>
              <a:t>early that later become redundant. Mixed selection can </a:t>
            </a:r>
            <a:r>
              <a:rPr lang="en-US" sz="1800" dirty="0" smtClean="0"/>
              <a:t>remedy this</a:t>
            </a:r>
            <a:r>
              <a:rPr lang="en-US" sz="1800" dirty="0"/>
              <a:t>.</a:t>
            </a:r>
          </a:p>
        </p:txBody>
      </p:sp>
    </p:spTree>
    <p:extLst>
      <p:ext uri="{BB962C8B-B14F-4D97-AF65-F5344CB8AC3E}">
        <p14:creationId xmlns:p14="http://schemas.microsoft.com/office/powerpoint/2010/main" val="129904076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533400"/>
            <a:ext cx="10058400" cy="1295399"/>
          </a:xfrm>
        </p:spPr>
        <p:txBody>
          <a:bodyPr>
            <a:normAutofit/>
          </a:bodyPr>
          <a:lstStyle/>
          <a:p>
            <a:r>
              <a:rPr lang="en-US" dirty="0" smtClean="0"/>
              <a:t>Why OLS? </a:t>
            </a:r>
            <a:r>
              <a:rPr lang="en-US" dirty="0"/>
              <a:t>Why not Least absolute deviation</a:t>
            </a:r>
          </a:p>
        </p:txBody>
      </p:sp>
      <p:sp>
        <p:nvSpPr>
          <p:cNvPr id="3" name="Content Placeholder 2"/>
          <p:cNvSpPr>
            <a:spLocks noGrp="1"/>
          </p:cNvSpPr>
          <p:nvPr>
            <p:ph idx="1"/>
          </p:nvPr>
        </p:nvSpPr>
        <p:spPr>
          <a:xfrm>
            <a:off x="1600200" y="2438400"/>
            <a:ext cx="9829800" cy="3790016"/>
          </a:xfrm>
        </p:spPr>
        <p:txBody>
          <a:bodyPr/>
          <a:lstStyle/>
          <a:p>
            <a:r>
              <a:rPr lang="en-US" sz="2000" dirty="0"/>
              <a:t>It uses squared error which has nice mathematical properties, thereby making it easier to differentiate and compute gradient descent.</a:t>
            </a:r>
          </a:p>
          <a:p>
            <a:r>
              <a:rPr lang="en-US" sz="2000" dirty="0"/>
              <a:t> OLS is easy to analyze and computationally faster, i.e. it can be quickly applied to data sets having 1000s of features.</a:t>
            </a:r>
          </a:p>
          <a:p>
            <a:r>
              <a:rPr lang="en-US" sz="2000" dirty="0"/>
              <a:t>  Interpretation of OLS is much easier than other regression techniques.</a:t>
            </a:r>
          </a:p>
        </p:txBody>
      </p:sp>
    </p:spTree>
    <p:extLst>
      <p:ext uri="{BB962C8B-B14F-4D97-AF65-F5344CB8AC3E}">
        <p14:creationId xmlns:p14="http://schemas.microsoft.com/office/powerpoint/2010/main" val="15877610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838200"/>
          </a:xfrm>
        </p:spPr>
        <p:txBody>
          <a:bodyPr/>
          <a:lstStyle/>
          <a:p>
            <a:r>
              <a:rPr lang="en-US" dirty="0"/>
              <a:t>Questions </a:t>
            </a:r>
          </a:p>
        </p:txBody>
      </p:sp>
      <p:sp>
        <p:nvSpPr>
          <p:cNvPr id="3" name="Content Placeholder 2"/>
          <p:cNvSpPr>
            <a:spLocks noGrp="1"/>
          </p:cNvSpPr>
          <p:nvPr>
            <p:ph idx="1"/>
          </p:nvPr>
        </p:nvSpPr>
        <p:spPr>
          <a:xfrm>
            <a:off x="1371600" y="1752600"/>
            <a:ext cx="10134600" cy="4724400"/>
          </a:xfrm>
        </p:spPr>
        <p:txBody>
          <a:bodyPr/>
          <a:lstStyle/>
          <a:p>
            <a:pPr marL="457200" indent="-457200">
              <a:buFont typeface="+mj-lt"/>
              <a:buAutoNum type="arabicPeriod" startAt="6"/>
            </a:pPr>
            <a:r>
              <a:rPr lang="en-US" dirty="0"/>
              <a:t>Is the relationship linear?</a:t>
            </a:r>
          </a:p>
          <a:p>
            <a:pPr lvl="1">
              <a:buFont typeface="Franklin Gothic Book" panose="020B0503020102020204" pitchFamily="34" charset="0"/>
              <a:buChar char="−"/>
            </a:pPr>
            <a:r>
              <a:rPr lang="en-US" i="0" dirty="0"/>
              <a:t>If there is approximately a straight-line relationship between advertising expenditure in the various media and sales, then linear regression is an appropriate tool. </a:t>
            </a:r>
          </a:p>
          <a:p>
            <a:pPr lvl="1">
              <a:buFont typeface="Franklin Gothic Book" panose="020B0503020102020204" pitchFamily="34" charset="0"/>
              <a:buChar char="−"/>
            </a:pPr>
            <a:r>
              <a:rPr lang="en-US" i="0" dirty="0"/>
              <a:t>If not, then it may still be possible to transform the predictor or the response so that linear </a:t>
            </a:r>
            <a:r>
              <a:rPr lang="en-US" i="0" dirty="0" smtClean="0"/>
              <a:t>regression </a:t>
            </a:r>
            <a:r>
              <a:rPr lang="en-US" i="0" dirty="0"/>
              <a:t>can be </a:t>
            </a:r>
            <a:r>
              <a:rPr lang="en-US" i="0" dirty="0" smtClean="0"/>
              <a:t>used.</a:t>
            </a:r>
          </a:p>
          <a:p>
            <a:pPr marL="457200" indent="-457200">
              <a:buFont typeface="+mj-lt"/>
              <a:buAutoNum type="arabicPeriod" startAt="7"/>
            </a:pPr>
            <a:r>
              <a:rPr lang="en-US" dirty="0" smtClean="0"/>
              <a:t>Is there synergy among the advertising media?</a:t>
            </a:r>
          </a:p>
          <a:p>
            <a:pPr lvl="1">
              <a:buFont typeface="Franklin Gothic Book" panose="020B0503020102020204" pitchFamily="34" charset="0"/>
              <a:buChar char="−"/>
            </a:pPr>
            <a:r>
              <a:rPr lang="en-US" i="0" dirty="0"/>
              <a:t>Perhaps spending $50,000 on television advertising and $50,000 on radio advertising results in more sales than allocating $100,000 to either television or radio individually.</a:t>
            </a:r>
          </a:p>
          <a:p>
            <a:pPr lvl="1">
              <a:buFont typeface="Franklin Gothic Book" panose="020B0503020102020204" pitchFamily="34" charset="0"/>
              <a:buChar char="−"/>
            </a:pPr>
            <a:r>
              <a:rPr lang="en-US" i="0" dirty="0"/>
              <a:t>In marketing, this is known as a synergy effect, while in statistics it is called an interaction effect</a:t>
            </a:r>
            <a:r>
              <a:rPr lang="en-US" i="0" dirty="0" smtClean="0"/>
              <a:t>.</a:t>
            </a:r>
          </a:p>
          <a:p>
            <a:pPr marL="0" indent="0">
              <a:buNone/>
            </a:pPr>
            <a:endParaRPr lang="en-US" i="0" dirty="0" smtClean="0"/>
          </a:p>
          <a:p>
            <a:pPr marL="0" indent="0">
              <a:buNone/>
            </a:pPr>
            <a:r>
              <a:rPr lang="en-US" i="0" dirty="0" smtClean="0"/>
              <a:t>We can use linear </a:t>
            </a:r>
            <a:r>
              <a:rPr lang="en-US" i="0" dirty="0"/>
              <a:t>regression </a:t>
            </a:r>
            <a:r>
              <a:rPr lang="en-US" i="0" dirty="0" smtClean="0"/>
              <a:t> </a:t>
            </a:r>
            <a:r>
              <a:rPr lang="en-US" i="0" dirty="0"/>
              <a:t>to answer each of </a:t>
            </a:r>
            <a:r>
              <a:rPr lang="en-US" i="0" dirty="0" smtClean="0"/>
              <a:t>these questions</a:t>
            </a:r>
            <a:r>
              <a:rPr lang="en-US" i="0" dirty="0"/>
              <a:t>.</a:t>
            </a:r>
            <a:endParaRPr lang="en-US" i="0" dirty="0" smtClean="0"/>
          </a:p>
          <a:p>
            <a:pPr lvl="1">
              <a:buFont typeface="Franklin Gothic Book" panose="020B0503020102020204" pitchFamily="34" charset="0"/>
              <a:buChar char="−"/>
            </a:pPr>
            <a:endParaRPr lang="en-US" i="0" dirty="0"/>
          </a:p>
          <a:p>
            <a:pPr lvl="1">
              <a:buFont typeface="Franklin Gothic Book" panose="020B0503020102020204" pitchFamily="34" charset="0"/>
              <a:buChar char="−"/>
            </a:pPr>
            <a:endParaRPr lang="en-US" i="0" dirty="0"/>
          </a:p>
        </p:txBody>
      </p:sp>
    </p:spTree>
    <p:extLst>
      <p:ext uri="{BB962C8B-B14F-4D97-AF65-F5344CB8AC3E}">
        <p14:creationId xmlns:p14="http://schemas.microsoft.com/office/powerpoint/2010/main" val="23802298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Linear Regression</a:t>
            </a:r>
            <a:endParaRPr lang="en-US" dirty="0"/>
          </a:p>
        </p:txBody>
      </p:sp>
      <p:sp>
        <p:nvSpPr>
          <p:cNvPr id="3" name="Content Placeholder 2"/>
          <p:cNvSpPr>
            <a:spLocks noGrp="1"/>
          </p:cNvSpPr>
          <p:nvPr>
            <p:ph idx="1"/>
          </p:nvPr>
        </p:nvSpPr>
        <p:spPr>
          <a:xfrm>
            <a:off x="1219200" y="1752600"/>
            <a:ext cx="10134600" cy="4191000"/>
          </a:xfrm>
        </p:spPr>
        <p:txBody>
          <a:bodyPr>
            <a:normAutofit/>
          </a:bodyPr>
          <a:lstStyle/>
          <a:p>
            <a:r>
              <a:rPr lang="en-US" dirty="0" smtClean="0"/>
              <a:t>Supervised Approach </a:t>
            </a:r>
            <a:r>
              <a:rPr lang="en-US" dirty="0"/>
              <a:t>for predicting a quantitative response </a:t>
            </a:r>
            <a:r>
              <a:rPr lang="en-US" i="1" dirty="0"/>
              <a:t>Y </a:t>
            </a:r>
            <a:r>
              <a:rPr lang="en-US" dirty="0"/>
              <a:t>on the basis of </a:t>
            </a:r>
            <a:r>
              <a:rPr lang="en-US" dirty="0" smtClean="0"/>
              <a:t>predictor variables </a:t>
            </a:r>
            <a:r>
              <a:rPr lang="en-US" i="1" dirty="0"/>
              <a:t>X</a:t>
            </a:r>
            <a:r>
              <a:rPr lang="en-US" dirty="0"/>
              <a:t>. </a:t>
            </a:r>
            <a:endParaRPr lang="en-US" dirty="0" smtClean="0"/>
          </a:p>
          <a:p>
            <a:r>
              <a:rPr lang="en-US" dirty="0" smtClean="0"/>
              <a:t>It </a:t>
            </a:r>
            <a:r>
              <a:rPr lang="en-US" dirty="0"/>
              <a:t>assumes that there is approximately a </a:t>
            </a:r>
            <a:r>
              <a:rPr lang="en-US" dirty="0" smtClean="0"/>
              <a:t>linear relationship </a:t>
            </a:r>
            <a:r>
              <a:rPr lang="en-US" dirty="0"/>
              <a:t>between </a:t>
            </a:r>
            <a:r>
              <a:rPr lang="en-US" i="1" dirty="0"/>
              <a:t>X </a:t>
            </a:r>
            <a:r>
              <a:rPr lang="en-US" dirty="0"/>
              <a:t>and </a:t>
            </a:r>
            <a:r>
              <a:rPr lang="en-US" i="1" dirty="0"/>
              <a:t>Y </a:t>
            </a:r>
            <a:r>
              <a:rPr lang="en-US" dirty="0"/>
              <a:t>. </a:t>
            </a:r>
            <a:endParaRPr lang="en-US" dirty="0" smtClean="0"/>
          </a:p>
          <a:p>
            <a:r>
              <a:rPr lang="en-US" dirty="0" smtClean="0"/>
              <a:t>Mathematically</a:t>
            </a:r>
            <a:r>
              <a:rPr lang="en-US" dirty="0"/>
              <a:t>, we can write this </a:t>
            </a:r>
            <a:r>
              <a:rPr lang="en-US" dirty="0" smtClean="0"/>
              <a:t>linear relationship as</a:t>
            </a:r>
          </a:p>
          <a:p>
            <a:endParaRPr lang="en-US" dirty="0"/>
          </a:p>
          <a:p>
            <a:endParaRPr lang="en-US" dirty="0" smtClean="0"/>
          </a:p>
          <a:p>
            <a:endParaRPr lang="en-US" dirty="0" smtClean="0"/>
          </a:p>
          <a:p>
            <a:r>
              <a:rPr lang="en-US" dirty="0" smtClean="0"/>
              <a:t>It </a:t>
            </a:r>
            <a:r>
              <a:rPr lang="en-US" dirty="0"/>
              <a:t>is parametric in nature because it makes certain assumptions based on the data set. </a:t>
            </a:r>
            <a:endParaRPr lang="en-US" dirty="0" smtClean="0"/>
          </a:p>
          <a:p>
            <a:pPr lvl="1"/>
            <a:r>
              <a:rPr lang="en-US" dirty="0" smtClean="0"/>
              <a:t>If </a:t>
            </a:r>
            <a:r>
              <a:rPr lang="en-US" dirty="0"/>
              <a:t>the data set follows those assumptions, regression gives incredible results</a:t>
            </a:r>
            <a:r>
              <a:rPr lang="en-US" dirty="0" smtClean="0"/>
              <a:t>.  </a:t>
            </a:r>
            <a:r>
              <a:rPr lang="en-US" dirty="0"/>
              <a:t>Otherwise, it struggles to provide convincing accuracy. </a:t>
            </a:r>
          </a:p>
        </p:txBody>
      </p:sp>
      <p:pic>
        <p:nvPicPr>
          <p:cNvPr id="4" name="Picture 3"/>
          <p:cNvPicPr>
            <a:picLocks noChangeAspect="1"/>
          </p:cNvPicPr>
          <p:nvPr/>
        </p:nvPicPr>
        <p:blipFill>
          <a:blip r:embed="rId2"/>
          <a:stretch>
            <a:fillRect/>
          </a:stretch>
        </p:blipFill>
        <p:spPr>
          <a:xfrm>
            <a:off x="4495800" y="3657600"/>
            <a:ext cx="2628900" cy="583703"/>
          </a:xfrm>
          <a:prstGeom prst="rect">
            <a:avLst/>
          </a:prstGeom>
        </p:spPr>
      </p:pic>
    </p:spTree>
    <p:extLst>
      <p:ext uri="{BB962C8B-B14F-4D97-AF65-F5344CB8AC3E}">
        <p14:creationId xmlns:p14="http://schemas.microsoft.com/office/powerpoint/2010/main" val="41155516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3604" y="685800"/>
            <a:ext cx="9220201" cy="1066799"/>
          </a:xfrm>
        </p:spPr>
        <p:txBody>
          <a:bodyPr>
            <a:normAutofit/>
          </a:bodyPr>
          <a:lstStyle/>
          <a:p>
            <a:r>
              <a:rPr lang="en-US" dirty="0" smtClean="0"/>
              <a:t>Explanation :    </a:t>
            </a:r>
            <a:r>
              <a:rPr lang="en-US" altLang="en-US" b="1" dirty="0" smtClean="0">
                <a:ln>
                  <a:noFill/>
                </a:ln>
                <a:latin typeface="Arial Unicode MS" panose="020B0604020202020204" pitchFamily="34" charset="-128"/>
              </a:rPr>
              <a:t>Y </a:t>
            </a:r>
            <a:r>
              <a:rPr lang="en-US" altLang="en-US" b="1" dirty="0">
                <a:ln>
                  <a:noFill/>
                </a:ln>
                <a:latin typeface="Arial Unicode MS" panose="020B0604020202020204" pitchFamily="34" charset="-128"/>
              </a:rPr>
              <a:t>= βo + β1X + ∈</a:t>
            </a:r>
            <a:r>
              <a:rPr lang="en-US" altLang="en-US" sz="2400" b="1" dirty="0">
                <a:ln>
                  <a:noFill/>
                </a:ln>
              </a:rPr>
              <a:t> </a:t>
            </a:r>
            <a:endParaRPr lang="en-US" dirty="0"/>
          </a:p>
        </p:txBody>
      </p:sp>
      <p:sp>
        <p:nvSpPr>
          <p:cNvPr id="3" name="Content Placeholder 2"/>
          <p:cNvSpPr>
            <a:spLocks noGrp="1"/>
          </p:cNvSpPr>
          <p:nvPr>
            <p:ph idx="1"/>
          </p:nvPr>
        </p:nvSpPr>
        <p:spPr>
          <a:xfrm>
            <a:off x="6858000" y="1828800"/>
            <a:ext cx="5334000" cy="4419600"/>
          </a:xfrm>
        </p:spPr>
        <p:txBody>
          <a:bodyPr>
            <a:normAutofit/>
          </a:bodyPr>
          <a:lstStyle/>
          <a:p>
            <a:pPr marL="269748" indent="-342900">
              <a:buFont typeface="Wingdings" panose="05000000000000000000" pitchFamily="2" charset="2"/>
              <a:buChar char="ü"/>
            </a:pPr>
            <a:r>
              <a:rPr lang="en-US" dirty="0" smtClean="0"/>
              <a:t>Y </a:t>
            </a:r>
            <a:r>
              <a:rPr lang="en-US" dirty="0"/>
              <a:t>- This is the variable we predict</a:t>
            </a:r>
          </a:p>
          <a:p>
            <a:pPr marL="269748" indent="-342900">
              <a:buFont typeface="Wingdings" panose="05000000000000000000" pitchFamily="2" charset="2"/>
              <a:buChar char="ü"/>
            </a:pPr>
            <a:r>
              <a:rPr lang="en-US" dirty="0"/>
              <a:t>X - This is the variable we use to make a prediction</a:t>
            </a:r>
          </a:p>
          <a:p>
            <a:pPr marL="269748" indent="-342900">
              <a:buFont typeface="Wingdings" panose="05000000000000000000" pitchFamily="2" charset="2"/>
              <a:buChar char="ü"/>
            </a:pPr>
            <a:r>
              <a:rPr lang="en-US" dirty="0"/>
              <a:t>βo - This is the intercept term. It is the prediction value you get when X = </a:t>
            </a:r>
            <a:r>
              <a:rPr lang="en-US" dirty="0" smtClean="0"/>
              <a:t>0</a:t>
            </a:r>
            <a:endParaRPr lang="en-US" dirty="0"/>
          </a:p>
          <a:p>
            <a:pPr marL="269748" indent="-342900">
              <a:buFont typeface="Wingdings" panose="05000000000000000000" pitchFamily="2" charset="2"/>
              <a:buChar char="ü"/>
            </a:pPr>
            <a:r>
              <a:rPr lang="en-US" dirty="0"/>
              <a:t>β1 - This is the slope term. It explains the change in Y when X changes by 1 unit. </a:t>
            </a:r>
            <a:endParaRPr lang="en-US" dirty="0" smtClean="0"/>
          </a:p>
          <a:p>
            <a:pPr marL="269748" indent="-342900">
              <a:buFont typeface="Wingdings" panose="05000000000000000000" pitchFamily="2" charset="2"/>
              <a:buChar char="ü"/>
            </a:pPr>
            <a:r>
              <a:rPr lang="en-US" dirty="0" smtClean="0"/>
              <a:t>∈ </a:t>
            </a:r>
            <a:r>
              <a:rPr lang="en-US" dirty="0"/>
              <a:t>- This represents the residual value, i.e. the difference between actual and predicted values.</a:t>
            </a:r>
          </a:p>
        </p:txBody>
      </p:sp>
      <p:pic>
        <p:nvPicPr>
          <p:cNvPr id="4" name="Picture 3"/>
          <p:cNvPicPr>
            <a:picLocks noChangeAspect="1"/>
          </p:cNvPicPr>
          <p:nvPr/>
        </p:nvPicPr>
        <p:blipFill>
          <a:blip r:embed="rId2"/>
          <a:stretch>
            <a:fillRect/>
          </a:stretch>
        </p:blipFill>
        <p:spPr>
          <a:xfrm>
            <a:off x="914400" y="1795272"/>
            <a:ext cx="5791200" cy="3614928"/>
          </a:xfrm>
          <a:prstGeom prst="rect">
            <a:avLst/>
          </a:prstGeom>
        </p:spPr>
      </p:pic>
    </p:spTree>
    <p:extLst>
      <p:ext uri="{BB962C8B-B14F-4D97-AF65-F5344CB8AC3E}">
        <p14:creationId xmlns:p14="http://schemas.microsoft.com/office/powerpoint/2010/main" val="4087361151"/>
      </p:ext>
    </p:extLst>
  </p:cSld>
  <p:clrMapOvr>
    <a:masterClrMapping/>
  </p:clrMapOvr>
  <p:timing>
    <p:tnLst>
      <p:par>
        <p:cTn id="1" dur="indefinite" restart="never" nodeType="tmRoot"/>
      </p:par>
    </p:tnLst>
  </p:timing>
</p:sld>
</file>

<file path=ppt/theme/theme1.xml><?xml version="1.0" encoding="utf-8"?>
<a:theme xmlns:a="http://schemas.openxmlformats.org/drawingml/2006/main" name="Crop">
  <a:themeElements>
    <a:clrScheme name="Bosch Turquoise">
      <a:dk1>
        <a:sysClr val="windowText" lastClr="000000"/>
      </a:dk1>
      <a:lt1>
        <a:sysClr val="window" lastClr="FFFFFF"/>
      </a:lt1>
      <a:dk2>
        <a:srgbClr val="000000"/>
      </a:dk2>
      <a:lt2>
        <a:srgbClr val="FFFFFF"/>
      </a:lt2>
      <a:accent1>
        <a:srgbClr val="1399A0"/>
      </a:accent1>
      <a:accent2>
        <a:srgbClr val="6FC9CC"/>
      </a:accent2>
      <a:accent3>
        <a:srgbClr val="B2B3B5"/>
      </a:accent3>
      <a:accent4>
        <a:srgbClr val="424C58"/>
      </a:accent4>
      <a:accent5>
        <a:srgbClr val="0E78C5"/>
      </a:accent5>
      <a:accent6>
        <a:srgbClr val="6FB9E2"/>
      </a:accent6>
      <a:hlink>
        <a:srgbClr val="0563C1"/>
      </a:hlink>
      <a:folHlink>
        <a:srgbClr val="954F72"/>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D7AA1D6E-F3E9-4763-A3BC-84DF2E02F60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Crop</Template>
  <TotalTime>0</TotalTime>
  <Words>4072</Words>
  <Application>Microsoft Office PowerPoint</Application>
  <PresentationFormat>Widescreen</PresentationFormat>
  <Paragraphs>340</Paragraphs>
  <Slides>64</Slides>
  <Notes>6</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2</vt:i4>
      </vt:variant>
      <vt:variant>
        <vt:lpstr>Slide Titles</vt:lpstr>
      </vt:variant>
      <vt:variant>
        <vt:i4>64</vt:i4>
      </vt:variant>
    </vt:vector>
  </HeadingPairs>
  <TitlesOfParts>
    <vt:vector size="75" baseType="lpstr">
      <vt:lpstr>Arial Unicode MS</vt:lpstr>
      <vt:lpstr>Calibri</vt:lpstr>
      <vt:lpstr>CMR10</vt:lpstr>
      <vt:lpstr>CMTT9</vt:lpstr>
      <vt:lpstr>Franklin Gothic Book</vt:lpstr>
      <vt:lpstr>Symbol</vt:lpstr>
      <vt:lpstr>Times New Roman</vt:lpstr>
      <vt:lpstr>Wingdings</vt:lpstr>
      <vt:lpstr>Crop</vt:lpstr>
      <vt:lpstr>Chart</vt:lpstr>
      <vt:lpstr>Equation</vt:lpstr>
      <vt:lpstr>Regression</vt:lpstr>
      <vt:lpstr>Linear Regression</vt:lpstr>
      <vt:lpstr>Example: Retail sales and floor space</vt:lpstr>
      <vt:lpstr>Example: Do wages rise with experience?</vt:lpstr>
      <vt:lpstr>Example Use case</vt:lpstr>
      <vt:lpstr>Questions </vt:lpstr>
      <vt:lpstr>Questions </vt:lpstr>
      <vt:lpstr>Linear Regression</vt:lpstr>
      <vt:lpstr>Explanation :    Y = βo + β1X + ∈ </vt:lpstr>
      <vt:lpstr>PowerPoint Presentation</vt:lpstr>
      <vt:lpstr>PowerPoint Presentation</vt:lpstr>
      <vt:lpstr>PowerPoint Presentation</vt:lpstr>
      <vt:lpstr>Estimating the Coefficients</vt:lpstr>
      <vt:lpstr>PowerPoint Presentation</vt:lpstr>
      <vt:lpstr>PowerPoint Presentation</vt:lpstr>
      <vt:lpstr>Estimating the Coefficients</vt:lpstr>
      <vt:lpstr>PowerPoint Presentation</vt:lpstr>
      <vt:lpstr>PowerPoint Presentation</vt:lpstr>
      <vt:lpstr>Assessing the Accuracy of the Coefficient Estimates</vt:lpstr>
      <vt:lpstr>PowerPoint Presentation</vt:lpstr>
      <vt:lpstr>PowerPoint Presentation</vt:lpstr>
      <vt:lpstr>PowerPoint Presentation</vt:lpstr>
      <vt:lpstr>PowerPoint Presentation</vt:lpstr>
      <vt:lpstr>PowerPoint Presentation</vt:lpstr>
      <vt:lpstr>Hypothesis Testing in Regression</vt:lpstr>
      <vt:lpstr>PowerPoint Presentation</vt:lpstr>
      <vt:lpstr>PowerPoint Presentation</vt:lpstr>
      <vt:lpstr>Assessing the Accuracy of the Model</vt:lpstr>
      <vt:lpstr>RSE (Residual Sum of Square Error)</vt:lpstr>
      <vt:lpstr>R2 Statistic</vt:lpstr>
      <vt:lpstr>PowerPoint Presentation</vt:lpstr>
      <vt:lpstr>PowerPoint Presentation</vt:lpstr>
      <vt:lpstr>Performance Measure</vt:lpstr>
      <vt:lpstr>PowerPoint Presentation</vt:lpstr>
      <vt:lpstr>Multiple linear Regression</vt:lpstr>
      <vt:lpstr>PowerPoint Presentation</vt:lpstr>
      <vt:lpstr>PowerPoint Presentation</vt:lpstr>
      <vt:lpstr>PowerPoint Presentation</vt:lpstr>
      <vt:lpstr>Estimating the Regression Coefficients</vt:lpstr>
      <vt:lpstr>PowerPoint Presentation</vt:lpstr>
      <vt:lpstr>PowerPoint Presentation</vt:lpstr>
      <vt:lpstr>PowerPoint Presentation</vt:lpstr>
      <vt:lpstr>Some Important Questions</vt:lpstr>
      <vt:lpstr>Is There a Relationship Between the Response and Predictors?</vt:lpstr>
      <vt:lpstr>PowerPoint Presentation</vt:lpstr>
      <vt:lpstr>What are the assumptions made in regression ?</vt:lpstr>
      <vt:lpstr>Additional Study</vt:lpstr>
      <vt:lpstr>PowerPoint Presentation</vt:lpstr>
      <vt:lpstr>R Square</vt:lpstr>
      <vt:lpstr>Relative Standard Error (RSE)</vt:lpstr>
      <vt:lpstr>Analysis of Residual</vt:lpstr>
      <vt:lpstr>Residual plots</vt:lpstr>
      <vt:lpstr>Residual plots</vt:lpstr>
      <vt:lpstr>Variable transformations</vt:lpstr>
      <vt:lpstr>Qualitative Predictors</vt:lpstr>
      <vt:lpstr>PowerPoint Presentation</vt:lpstr>
      <vt:lpstr>Potential Problems in linear Regression</vt:lpstr>
      <vt:lpstr>PowerPoint Presentation</vt:lpstr>
      <vt:lpstr>Variance Inflation Factors (VIFs)</vt:lpstr>
      <vt:lpstr>How to interpret the VIF </vt:lpstr>
      <vt:lpstr>How to use VIF</vt:lpstr>
      <vt:lpstr>Stepwise Regression</vt:lpstr>
      <vt:lpstr>Stepwise Regression</vt:lpstr>
      <vt:lpstr>Why OLS? Why not Least absolute deviation</vt:lpstr>
    </vt:vector>
  </TitlesOfParts>
  <Company>BOSCH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Regression</dc:title>
  <dc:creator>hag5kor</dc:creator>
  <cp:lastModifiedBy>Agrawal Shanu (RBEI/EDS1-PJ-AI-S2)</cp:lastModifiedBy>
  <cp:revision>118</cp:revision>
  <dcterms:created xsi:type="dcterms:W3CDTF">2018-12-11T01:17:12Z</dcterms:created>
  <dcterms:modified xsi:type="dcterms:W3CDTF">2019-05-13T15:55:19Z</dcterms:modified>
</cp:coreProperties>
</file>