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2.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notesSlides/notesSlide3.xml" ContentType="application/vnd.openxmlformats-officedocument.presentationml.notesSlide+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75" r:id="rId3"/>
    <p:sldId id="289" r:id="rId4"/>
    <p:sldId id="276" r:id="rId5"/>
    <p:sldId id="257" r:id="rId6"/>
    <p:sldId id="316" r:id="rId7"/>
    <p:sldId id="272" r:id="rId8"/>
    <p:sldId id="273" r:id="rId9"/>
    <p:sldId id="274" r:id="rId10"/>
    <p:sldId id="261" r:id="rId11"/>
    <p:sldId id="262" r:id="rId12"/>
    <p:sldId id="263" r:id="rId13"/>
    <p:sldId id="277" r:id="rId14"/>
    <p:sldId id="288" r:id="rId15"/>
    <p:sldId id="284" r:id="rId16"/>
    <p:sldId id="285" r:id="rId17"/>
    <p:sldId id="286" r:id="rId18"/>
    <p:sldId id="287" r:id="rId19"/>
    <p:sldId id="267" r:id="rId20"/>
    <p:sldId id="268" r:id="rId21"/>
    <p:sldId id="260" r:id="rId22"/>
    <p:sldId id="317" r:id="rId23"/>
    <p:sldId id="318" r:id="rId24"/>
    <p:sldId id="319" r:id="rId25"/>
    <p:sldId id="320" r:id="rId26"/>
    <p:sldId id="266" r:id="rId27"/>
    <p:sldId id="269" r:id="rId28"/>
    <p:sldId id="270" r:id="rId29"/>
    <p:sldId id="271" r:id="rId30"/>
    <p:sldId id="278" r:id="rId31"/>
    <p:sldId id="280" r:id="rId32"/>
    <p:sldId id="279" r:id="rId33"/>
    <p:sldId id="281" r:id="rId34"/>
    <p:sldId id="282" r:id="rId35"/>
    <p:sldId id="283" r:id="rId36"/>
    <p:sldId id="314" r:id="rId37"/>
    <p:sldId id="315" r:id="rId38"/>
    <p:sldId id="296" r:id="rId39"/>
    <p:sldId id="291" r:id="rId40"/>
    <p:sldId id="292" r:id="rId41"/>
    <p:sldId id="293" r:id="rId42"/>
    <p:sldId id="294" r:id="rId43"/>
    <p:sldId id="295" r:id="rId44"/>
    <p:sldId id="297" r:id="rId45"/>
    <p:sldId id="298" r:id="rId46"/>
    <p:sldId id="299" r:id="rId47"/>
    <p:sldId id="300" r:id="rId48"/>
    <p:sldId id="301" r:id="rId49"/>
    <p:sldId id="311" r:id="rId50"/>
    <p:sldId id="302" r:id="rId51"/>
    <p:sldId id="303" r:id="rId52"/>
    <p:sldId id="304" r:id="rId53"/>
    <p:sldId id="312" r:id="rId54"/>
    <p:sldId id="313" r:id="rId55"/>
    <p:sldId id="306" r:id="rId56"/>
    <p:sldId id="308" r:id="rId57"/>
    <p:sldId id="307" r:id="rId58"/>
    <p:sldId id="305" r:id="rId59"/>
    <p:sldId id="310" r:id="rId60"/>
  </p:sldIdLst>
  <p:sldSz cx="10969625" cy="6170613"/>
  <p:notesSz cx="6858000" cy="9144000"/>
  <p:custDataLst>
    <p:tags r:id="rId62"/>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94" d="100"/>
          <a:sy n="94" d="100"/>
        </p:scale>
        <p:origin x="840" y="67"/>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268C6-BBCD-4EBD-979F-962F08A96E7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AD05D33-459C-49CD-B3A5-4A80AE23145E}">
      <dgm:prSet phldrT="[Text]"/>
      <dgm:spPr/>
      <dgm:t>
        <a:bodyPr/>
        <a:lstStyle/>
        <a:p>
          <a:r>
            <a:rPr lang="en-US" dirty="0" smtClean="0"/>
            <a:t>Setting Goals for Forecasting &amp; Gathering Data</a:t>
          </a:r>
          <a:endParaRPr lang="en-US" dirty="0"/>
        </a:p>
      </dgm:t>
    </dgm:pt>
    <dgm:pt modelId="{A0D10F5C-1F11-4411-86B4-AE7B07C7128F}" type="parTrans" cxnId="{CA2F8DA2-F973-4C2A-8370-F8E6CB964729}">
      <dgm:prSet/>
      <dgm:spPr/>
      <dgm:t>
        <a:bodyPr/>
        <a:lstStyle/>
        <a:p>
          <a:endParaRPr lang="en-US"/>
        </a:p>
      </dgm:t>
    </dgm:pt>
    <dgm:pt modelId="{3A7B0F8A-EBAA-43CF-ADBB-1E9958728E69}" type="sibTrans" cxnId="{CA2F8DA2-F973-4C2A-8370-F8E6CB964729}">
      <dgm:prSet/>
      <dgm:spPr/>
      <dgm:t>
        <a:bodyPr/>
        <a:lstStyle/>
        <a:p>
          <a:endParaRPr lang="en-US"/>
        </a:p>
      </dgm:t>
    </dgm:pt>
    <dgm:pt modelId="{E0AFF3BC-6368-46E6-953B-86D952E682B8}">
      <dgm:prSet phldrT="[Text]"/>
      <dgm:spPr/>
      <dgm:t>
        <a:bodyPr/>
        <a:lstStyle/>
        <a:p>
          <a:r>
            <a:rPr lang="en-US" dirty="0" smtClean="0"/>
            <a:t>Data Preparation, Basic Analysis of Data like Decomposition, outlier correction</a:t>
          </a:r>
          <a:endParaRPr lang="en-US" dirty="0"/>
        </a:p>
      </dgm:t>
    </dgm:pt>
    <dgm:pt modelId="{9943A67D-3F06-40B5-8578-84CD6661703A}" type="parTrans" cxnId="{F0FEFB26-B250-4153-BBAD-B56210050D22}">
      <dgm:prSet/>
      <dgm:spPr/>
      <dgm:t>
        <a:bodyPr/>
        <a:lstStyle/>
        <a:p>
          <a:endParaRPr lang="en-US"/>
        </a:p>
      </dgm:t>
    </dgm:pt>
    <dgm:pt modelId="{53AF7331-06CD-42E7-8D45-B581FDBD5D23}" type="sibTrans" cxnId="{F0FEFB26-B250-4153-BBAD-B56210050D22}">
      <dgm:prSet/>
      <dgm:spPr/>
      <dgm:t>
        <a:bodyPr/>
        <a:lstStyle/>
        <a:p>
          <a:endParaRPr lang="en-US"/>
        </a:p>
      </dgm:t>
    </dgm:pt>
    <dgm:pt modelId="{356E4B86-80F0-4DA8-AA0D-F57A6E6B948F}">
      <dgm:prSet phldrT="[Text]"/>
      <dgm:spPr/>
      <dgm:t>
        <a:bodyPr/>
        <a:lstStyle/>
        <a:p>
          <a:r>
            <a:rPr lang="en-US" dirty="0" smtClean="0"/>
            <a:t>Choosing the forecasting like ARIMA, ETS, Naïve, </a:t>
          </a:r>
          <a:r>
            <a:rPr lang="en-US" dirty="0" err="1" smtClean="0"/>
            <a:t>Snaive</a:t>
          </a:r>
          <a:r>
            <a:rPr lang="en-US" dirty="0" smtClean="0"/>
            <a:t>, Neural network, state space model, MAPA, Theta, BSTS,</a:t>
          </a:r>
          <a:endParaRPr lang="en-US" dirty="0"/>
        </a:p>
      </dgm:t>
    </dgm:pt>
    <dgm:pt modelId="{DC8D9946-3429-4D34-AF85-41AB77EA1BF1}" type="parTrans" cxnId="{026076F7-7A43-4228-8910-4323CFB57B33}">
      <dgm:prSet/>
      <dgm:spPr/>
      <dgm:t>
        <a:bodyPr/>
        <a:lstStyle/>
        <a:p>
          <a:endParaRPr lang="en-US"/>
        </a:p>
      </dgm:t>
    </dgm:pt>
    <dgm:pt modelId="{831730C0-3809-48C8-BDB7-C64423DFBAAF}" type="sibTrans" cxnId="{026076F7-7A43-4228-8910-4323CFB57B33}">
      <dgm:prSet/>
      <dgm:spPr/>
      <dgm:t>
        <a:bodyPr/>
        <a:lstStyle/>
        <a:p>
          <a:endParaRPr lang="en-US"/>
        </a:p>
      </dgm:t>
    </dgm:pt>
    <dgm:pt modelId="{112C7582-3C8D-4B36-92AB-ACF04C42E6E2}">
      <dgm:prSet/>
      <dgm:spPr/>
      <dgm:t>
        <a:bodyPr/>
        <a:lstStyle/>
        <a:p>
          <a:r>
            <a:rPr lang="en-US" dirty="0" smtClean="0"/>
            <a:t>Forecasting from Best Model/ Combined model</a:t>
          </a:r>
          <a:endParaRPr lang="en-US" dirty="0"/>
        </a:p>
      </dgm:t>
    </dgm:pt>
    <dgm:pt modelId="{63C3AA75-8DE1-4388-8F56-00DE79222AF8}" type="parTrans" cxnId="{09E60D38-61CE-477A-9BCF-1446E474408C}">
      <dgm:prSet/>
      <dgm:spPr/>
      <dgm:t>
        <a:bodyPr/>
        <a:lstStyle/>
        <a:p>
          <a:endParaRPr lang="en-US"/>
        </a:p>
      </dgm:t>
    </dgm:pt>
    <dgm:pt modelId="{05C79A2E-1600-4DDC-BB97-3DB62BC106D4}" type="sibTrans" cxnId="{09E60D38-61CE-477A-9BCF-1446E474408C}">
      <dgm:prSet/>
      <dgm:spPr/>
      <dgm:t>
        <a:bodyPr/>
        <a:lstStyle/>
        <a:p>
          <a:endParaRPr lang="en-US"/>
        </a:p>
      </dgm:t>
    </dgm:pt>
    <dgm:pt modelId="{53F814E2-7DB8-4DD1-827D-62E2AF2EEDF9}">
      <dgm:prSet/>
      <dgm:spPr/>
      <dgm:t>
        <a:bodyPr/>
        <a:lstStyle/>
        <a:p>
          <a:endParaRPr lang="en-US" dirty="0"/>
        </a:p>
      </dgm:t>
    </dgm:pt>
    <dgm:pt modelId="{4007EE9D-06BB-411F-B5B9-51A1DB644876}" type="parTrans" cxnId="{DD0B90AE-C35E-48FE-953E-3704F7FBD6AB}">
      <dgm:prSet/>
      <dgm:spPr/>
      <dgm:t>
        <a:bodyPr/>
        <a:lstStyle/>
        <a:p>
          <a:endParaRPr lang="en-US"/>
        </a:p>
      </dgm:t>
    </dgm:pt>
    <dgm:pt modelId="{D497021F-592B-4A11-A9BA-9F30ADC1FD99}" type="sibTrans" cxnId="{DD0B90AE-C35E-48FE-953E-3704F7FBD6AB}">
      <dgm:prSet/>
      <dgm:spPr/>
      <dgm:t>
        <a:bodyPr/>
        <a:lstStyle/>
        <a:p>
          <a:endParaRPr lang="en-US"/>
        </a:p>
      </dgm:t>
    </dgm:pt>
    <dgm:pt modelId="{4EB6239B-D3BC-44D0-8180-2DC09C79BD3C}">
      <dgm:prSet/>
      <dgm:spPr/>
      <dgm:t>
        <a:bodyPr/>
        <a:lstStyle/>
        <a:p>
          <a:pPr algn="ctr"/>
          <a:r>
            <a:rPr lang="en-US" dirty="0" smtClean="0"/>
            <a:t>Visualization for Actual and Forecast value Comparison</a:t>
          </a:r>
          <a:endParaRPr lang="en-US" dirty="0"/>
        </a:p>
      </dgm:t>
    </dgm:pt>
    <dgm:pt modelId="{8006F2B6-2A1C-45D0-9C08-97FE175E6D0A}" type="parTrans" cxnId="{1A755200-C5C4-48DF-8924-CA77A6C6D0C8}">
      <dgm:prSet/>
      <dgm:spPr/>
      <dgm:t>
        <a:bodyPr/>
        <a:lstStyle/>
        <a:p>
          <a:endParaRPr lang="en-US"/>
        </a:p>
      </dgm:t>
    </dgm:pt>
    <dgm:pt modelId="{08C8A2EF-88A6-4A28-9437-D7990DA6C542}" type="sibTrans" cxnId="{1A755200-C5C4-48DF-8924-CA77A6C6D0C8}">
      <dgm:prSet/>
      <dgm:spPr/>
      <dgm:t>
        <a:bodyPr/>
        <a:lstStyle/>
        <a:p>
          <a:endParaRPr lang="en-US"/>
        </a:p>
      </dgm:t>
    </dgm:pt>
    <dgm:pt modelId="{7B08E920-2596-4E55-B3ED-475E25052681}" type="pres">
      <dgm:prSet presAssocID="{63B268C6-BBCD-4EBD-979F-962F08A96E7D}" presName="outerComposite" presStyleCnt="0">
        <dgm:presLayoutVars>
          <dgm:chMax val="5"/>
          <dgm:dir/>
          <dgm:resizeHandles val="exact"/>
        </dgm:presLayoutVars>
      </dgm:prSet>
      <dgm:spPr/>
      <dgm:t>
        <a:bodyPr/>
        <a:lstStyle/>
        <a:p>
          <a:endParaRPr lang="en-US"/>
        </a:p>
      </dgm:t>
    </dgm:pt>
    <dgm:pt modelId="{0F6C543D-92B6-4364-BBA0-6AEFA636A9BD}" type="pres">
      <dgm:prSet presAssocID="{63B268C6-BBCD-4EBD-979F-962F08A96E7D}" presName="dummyMaxCanvas" presStyleCnt="0">
        <dgm:presLayoutVars/>
      </dgm:prSet>
      <dgm:spPr/>
    </dgm:pt>
    <dgm:pt modelId="{5F764762-4673-46F7-A579-9C6517F94C70}" type="pres">
      <dgm:prSet presAssocID="{63B268C6-BBCD-4EBD-979F-962F08A96E7D}" presName="FiveNodes_1" presStyleLbl="node1" presStyleIdx="0" presStyleCnt="5" custScaleX="100131" custScaleY="73115">
        <dgm:presLayoutVars>
          <dgm:bulletEnabled val="1"/>
        </dgm:presLayoutVars>
      </dgm:prSet>
      <dgm:spPr/>
      <dgm:t>
        <a:bodyPr/>
        <a:lstStyle/>
        <a:p>
          <a:endParaRPr lang="en-US"/>
        </a:p>
      </dgm:t>
    </dgm:pt>
    <dgm:pt modelId="{415C8634-6553-411F-90D7-259C82C87D79}" type="pres">
      <dgm:prSet presAssocID="{63B268C6-BBCD-4EBD-979F-962F08A96E7D}" presName="FiveNodes_2" presStyleLbl="node1" presStyleIdx="1" presStyleCnt="5" custScaleX="100131" custScaleY="73115">
        <dgm:presLayoutVars>
          <dgm:bulletEnabled val="1"/>
        </dgm:presLayoutVars>
      </dgm:prSet>
      <dgm:spPr/>
      <dgm:t>
        <a:bodyPr/>
        <a:lstStyle/>
        <a:p>
          <a:endParaRPr lang="en-US"/>
        </a:p>
      </dgm:t>
    </dgm:pt>
    <dgm:pt modelId="{E64573D4-DAD6-4070-AF80-6CF143457331}" type="pres">
      <dgm:prSet presAssocID="{63B268C6-BBCD-4EBD-979F-962F08A96E7D}" presName="FiveNodes_3" presStyleLbl="node1" presStyleIdx="2" presStyleCnt="5" custScaleX="100131" custScaleY="73115">
        <dgm:presLayoutVars>
          <dgm:bulletEnabled val="1"/>
        </dgm:presLayoutVars>
      </dgm:prSet>
      <dgm:spPr/>
      <dgm:t>
        <a:bodyPr/>
        <a:lstStyle/>
        <a:p>
          <a:endParaRPr lang="en-US"/>
        </a:p>
      </dgm:t>
    </dgm:pt>
    <dgm:pt modelId="{F287B1EE-9CD6-48CB-85F4-4ECA6A90398C}" type="pres">
      <dgm:prSet presAssocID="{63B268C6-BBCD-4EBD-979F-962F08A96E7D}" presName="FiveNodes_4" presStyleLbl="node1" presStyleIdx="3" presStyleCnt="5" custScaleX="100131" custScaleY="73115">
        <dgm:presLayoutVars>
          <dgm:bulletEnabled val="1"/>
        </dgm:presLayoutVars>
      </dgm:prSet>
      <dgm:spPr/>
      <dgm:t>
        <a:bodyPr/>
        <a:lstStyle/>
        <a:p>
          <a:endParaRPr lang="en-US"/>
        </a:p>
      </dgm:t>
    </dgm:pt>
    <dgm:pt modelId="{927E0622-C484-4740-AC66-A966DCD5E627}" type="pres">
      <dgm:prSet presAssocID="{63B268C6-BBCD-4EBD-979F-962F08A96E7D}" presName="FiveNodes_5" presStyleLbl="node1" presStyleIdx="4" presStyleCnt="5" custScaleX="100131" custScaleY="73115">
        <dgm:presLayoutVars>
          <dgm:bulletEnabled val="1"/>
        </dgm:presLayoutVars>
      </dgm:prSet>
      <dgm:spPr/>
      <dgm:t>
        <a:bodyPr/>
        <a:lstStyle/>
        <a:p>
          <a:endParaRPr lang="en-US"/>
        </a:p>
      </dgm:t>
    </dgm:pt>
    <dgm:pt modelId="{27D40E14-B191-45EC-96AC-98B198C7B585}" type="pres">
      <dgm:prSet presAssocID="{63B268C6-BBCD-4EBD-979F-962F08A96E7D}" presName="FiveConn_1-2" presStyleLbl="fgAccFollowNode1" presStyleIdx="0" presStyleCnt="4">
        <dgm:presLayoutVars>
          <dgm:bulletEnabled val="1"/>
        </dgm:presLayoutVars>
      </dgm:prSet>
      <dgm:spPr/>
      <dgm:t>
        <a:bodyPr/>
        <a:lstStyle/>
        <a:p>
          <a:endParaRPr lang="en-US"/>
        </a:p>
      </dgm:t>
    </dgm:pt>
    <dgm:pt modelId="{0B8BA721-9BA8-408C-893A-D3424800707C}" type="pres">
      <dgm:prSet presAssocID="{63B268C6-BBCD-4EBD-979F-962F08A96E7D}" presName="FiveConn_2-3" presStyleLbl="fgAccFollowNode1" presStyleIdx="1" presStyleCnt="4">
        <dgm:presLayoutVars>
          <dgm:bulletEnabled val="1"/>
        </dgm:presLayoutVars>
      </dgm:prSet>
      <dgm:spPr/>
      <dgm:t>
        <a:bodyPr/>
        <a:lstStyle/>
        <a:p>
          <a:endParaRPr lang="en-US"/>
        </a:p>
      </dgm:t>
    </dgm:pt>
    <dgm:pt modelId="{795EAC28-A2F3-48C1-A5E5-7BD88AFC15F2}" type="pres">
      <dgm:prSet presAssocID="{63B268C6-BBCD-4EBD-979F-962F08A96E7D}" presName="FiveConn_3-4" presStyleLbl="fgAccFollowNode1" presStyleIdx="2" presStyleCnt="4">
        <dgm:presLayoutVars>
          <dgm:bulletEnabled val="1"/>
        </dgm:presLayoutVars>
      </dgm:prSet>
      <dgm:spPr/>
      <dgm:t>
        <a:bodyPr/>
        <a:lstStyle/>
        <a:p>
          <a:endParaRPr lang="en-US"/>
        </a:p>
      </dgm:t>
    </dgm:pt>
    <dgm:pt modelId="{2B3BDC9D-07D8-4D01-AF53-3C79EAB86447}" type="pres">
      <dgm:prSet presAssocID="{63B268C6-BBCD-4EBD-979F-962F08A96E7D}" presName="FiveConn_4-5" presStyleLbl="fgAccFollowNode1" presStyleIdx="3" presStyleCnt="4">
        <dgm:presLayoutVars>
          <dgm:bulletEnabled val="1"/>
        </dgm:presLayoutVars>
      </dgm:prSet>
      <dgm:spPr/>
      <dgm:t>
        <a:bodyPr/>
        <a:lstStyle/>
        <a:p>
          <a:endParaRPr lang="en-US"/>
        </a:p>
      </dgm:t>
    </dgm:pt>
    <dgm:pt modelId="{EBF32B6F-75A8-4358-A8C6-7DAAB35E7B12}" type="pres">
      <dgm:prSet presAssocID="{63B268C6-BBCD-4EBD-979F-962F08A96E7D}" presName="FiveNodes_1_text" presStyleLbl="node1" presStyleIdx="4" presStyleCnt="5">
        <dgm:presLayoutVars>
          <dgm:bulletEnabled val="1"/>
        </dgm:presLayoutVars>
      </dgm:prSet>
      <dgm:spPr/>
      <dgm:t>
        <a:bodyPr/>
        <a:lstStyle/>
        <a:p>
          <a:endParaRPr lang="en-US"/>
        </a:p>
      </dgm:t>
    </dgm:pt>
    <dgm:pt modelId="{E1333A73-23BD-47B9-AF00-5D3C32DA33D7}" type="pres">
      <dgm:prSet presAssocID="{63B268C6-BBCD-4EBD-979F-962F08A96E7D}" presName="FiveNodes_2_text" presStyleLbl="node1" presStyleIdx="4" presStyleCnt="5">
        <dgm:presLayoutVars>
          <dgm:bulletEnabled val="1"/>
        </dgm:presLayoutVars>
      </dgm:prSet>
      <dgm:spPr/>
      <dgm:t>
        <a:bodyPr/>
        <a:lstStyle/>
        <a:p>
          <a:endParaRPr lang="en-US"/>
        </a:p>
      </dgm:t>
    </dgm:pt>
    <dgm:pt modelId="{BB356D5A-98B0-4192-ABCD-4F65AB276585}" type="pres">
      <dgm:prSet presAssocID="{63B268C6-BBCD-4EBD-979F-962F08A96E7D}" presName="FiveNodes_3_text" presStyleLbl="node1" presStyleIdx="4" presStyleCnt="5">
        <dgm:presLayoutVars>
          <dgm:bulletEnabled val="1"/>
        </dgm:presLayoutVars>
      </dgm:prSet>
      <dgm:spPr/>
      <dgm:t>
        <a:bodyPr/>
        <a:lstStyle/>
        <a:p>
          <a:endParaRPr lang="en-US"/>
        </a:p>
      </dgm:t>
    </dgm:pt>
    <dgm:pt modelId="{8648715D-ED31-4D47-924B-DFB7F6E4FF42}" type="pres">
      <dgm:prSet presAssocID="{63B268C6-BBCD-4EBD-979F-962F08A96E7D}" presName="FiveNodes_4_text" presStyleLbl="node1" presStyleIdx="4" presStyleCnt="5">
        <dgm:presLayoutVars>
          <dgm:bulletEnabled val="1"/>
        </dgm:presLayoutVars>
      </dgm:prSet>
      <dgm:spPr/>
      <dgm:t>
        <a:bodyPr/>
        <a:lstStyle/>
        <a:p>
          <a:endParaRPr lang="en-US"/>
        </a:p>
      </dgm:t>
    </dgm:pt>
    <dgm:pt modelId="{A3838DAB-71BB-423C-941D-B2A320B73477}" type="pres">
      <dgm:prSet presAssocID="{63B268C6-BBCD-4EBD-979F-962F08A96E7D}" presName="FiveNodes_5_text" presStyleLbl="node1" presStyleIdx="4" presStyleCnt="5">
        <dgm:presLayoutVars>
          <dgm:bulletEnabled val="1"/>
        </dgm:presLayoutVars>
      </dgm:prSet>
      <dgm:spPr/>
      <dgm:t>
        <a:bodyPr/>
        <a:lstStyle/>
        <a:p>
          <a:endParaRPr lang="en-US"/>
        </a:p>
      </dgm:t>
    </dgm:pt>
  </dgm:ptLst>
  <dgm:cxnLst>
    <dgm:cxn modelId="{CA2F8DA2-F973-4C2A-8370-F8E6CB964729}" srcId="{63B268C6-BBCD-4EBD-979F-962F08A96E7D}" destId="{5AD05D33-459C-49CD-B3A5-4A80AE23145E}" srcOrd="0" destOrd="0" parTransId="{A0D10F5C-1F11-4411-86B4-AE7B07C7128F}" sibTransId="{3A7B0F8A-EBAA-43CF-ADBB-1E9958728E69}"/>
    <dgm:cxn modelId="{DDA044EA-99DB-468F-8F3A-80163A6BF126}" type="presOf" srcId="{112C7582-3C8D-4B36-92AB-ACF04C42E6E2}" destId="{8648715D-ED31-4D47-924B-DFB7F6E4FF42}" srcOrd="1" destOrd="0" presId="urn:microsoft.com/office/officeart/2005/8/layout/vProcess5"/>
    <dgm:cxn modelId="{50314821-BBE2-48A4-8BE1-3B08546ECC14}" type="presOf" srcId="{63B268C6-BBCD-4EBD-979F-962F08A96E7D}" destId="{7B08E920-2596-4E55-B3ED-475E25052681}" srcOrd="0" destOrd="0" presId="urn:microsoft.com/office/officeart/2005/8/layout/vProcess5"/>
    <dgm:cxn modelId="{E713BB00-B600-4661-AD5E-48737DC3D6D6}" type="presOf" srcId="{112C7582-3C8D-4B36-92AB-ACF04C42E6E2}" destId="{F287B1EE-9CD6-48CB-85F4-4ECA6A90398C}" srcOrd="0" destOrd="0" presId="urn:microsoft.com/office/officeart/2005/8/layout/vProcess5"/>
    <dgm:cxn modelId="{F0FEFB26-B250-4153-BBAD-B56210050D22}" srcId="{63B268C6-BBCD-4EBD-979F-962F08A96E7D}" destId="{E0AFF3BC-6368-46E6-953B-86D952E682B8}" srcOrd="1" destOrd="0" parTransId="{9943A67D-3F06-40B5-8578-84CD6661703A}" sibTransId="{53AF7331-06CD-42E7-8D45-B581FDBD5D23}"/>
    <dgm:cxn modelId="{A51F4560-DC5F-49A3-B98D-EFA379DFF241}" type="presOf" srcId="{53AF7331-06CD-42E7-8D45-B581FDBD5D23}" destId="{0B8BA721-9BA8-408C-893A-D3424800707C}" srcOrd="0" destOrd="0" presId="urn:microsoft.com/office/officeart/2005/8/layout/vProcess5"/>
    <dgm:cxn modelId="{54810A39-E423-4859-83E8-98DF11486AD2}" type="presOf" srcId="{5AD05D33-459C-49CD-B3A5-4A80AE23145E}" destId="{EBF32B6F-75A8-4358-A8C6-7DAAB35E7B12}" srcOrd="1" destOrd="0" presId="urn:microsoft.com/office/officeart/2005/8/layout/vProcess5"/>
    <dgm:cxn modelId="{1A755200-C5C4-48DF-8924-CA77A6C6D0C8}" srcId="{63B268C6-BBCD-4EBD-979F-962F08A96E7D}" destId="{4EB6239B-D3BC-44D0-8180-2DC09C79BD3C}" srcOrd="4" destOrd="0" parTransId="{8006F2B6-2A1C-45D0-9C08-97FE175E6D0A}" sibTransId="{08C8A2EF-88A6-4A28-9437-D7990DA6C542}"/>
    <dgm:cxn modelId="{DD0B90AE-C35E-48FE-953E-3704F7FBD6AB}" srcId="{63B268C6-BBCD-4EBD-979F-962F08A96E7D}" destId="{53F814E2-7DB8-4DD1-827D-62E2AF2EEDF9}" srcOrd="5" destOrd="0" parTransId="{4007EE9D-06BB-411F-B5B9-51A1DB644876}" sibTransId="{D497021F-592B-4A11-A9BA-9F30ADC1FD99}"/>
    <dgm:cxn modelId="{A864D2DC-9E28-4598-BA4B-A028D7C271A7}" type="presOf" srcId="{E0AFF3BC-6368-46E6-953B-86D952E682B8}" destId="{415C8634-6553-411F-90D7-259C82C87D79}" srcOrd="0" destOrd="0" presId="urn:microsoft.com/office/officeart/2005/8/layout/vProcess5"/>
    <dgm:cxn modelId="{09E60D38-61CE-477A-9BCF-1446E474408C}" srcId="{63B268C6-BBCD-4EBD-979F-962F08A96E7D}" destId="{112C7582-3C8D-4B36-92AB-ACF04C42E6E2}" srcOrd="3" destOrd="0" parTransId="{63C3AA75-8DE1-4388-8F56-00DE79222AF8}" sibTransId="{05C79A2E-1600-4DDC-BB97-3DB62BC106D4}"/>
    <dgm:cxn modelId="{E877C725-D465-45C7-831B-2A99C8888019}" type="presOf" srcId="{356E4B86-80F0-4DA8-AA0D-F57A6E6B948F}" destId="{E64573D4-DAD6-4070-AF80-6CF143457331}" srcOrd="0" destOrd="0" presId="urn:microsoft.com/office/officeart/2005/8/layout/vProcess5"/>
    <dgm:cxn modelId="{BC13D64A-B666-4543-8DE6-C5BF2F609234}" type="presOf" srcId="{3A7B0F8A-EBAA-43CF-ADBB-1E9958728E69}" destId="{27D40E14-B191-45EC-96AC-98B198C7B585}" srcOrd="0" destOrd="0" presId="urn:microsoft.com/office/officeart/2005/8/layout/vProcess5"/>
    <dgm:cxn modelId="{26F76C4A-6322-4F65-93D1-ECB8A8ABA18F}" type="presOf" srcId="{831730C0-3809-48C8-BDB7-C64423DFBAAF}" destId="{795EAC28-A2F3-48C1-A5E5-7BD88AFC15F2}" srcOrd="0" destOrd="0" presId="urn:microsoft.com/office/officeart/2005/8/layout/vProcess5"/>
    <dgm:cxn modelId="{F5F43C8D-3691-4E3E-A691-84E3E53542E0}" type="presOf" srcId="{356E4B86-80F0-4DA8-AA0D-F57A6E6B948F}" destId="{BB356D5A-98B0-4192-ABCD-4F65AB276585}" srcOrd="1" destOrd="0" presId="urn:microsoft.com/office/officeart/2005/8/layout/vProcess5"/>
    <dgm:cxn modelId="{9715C72E-C209-4606-B919-78687DBB10B2}" type="presOf" srcId="{4EB6239B-D3BC-44D0-8180-2DC09C79BD3C}" destId="{A3838DAB-71BB-423C-941D-B2A320B73477}" srcOrd="1" destOrd="0" presId="urn:microsoft.com/office/officeart/2005/8/layout/vProcess5"/>
    <dgm:cxn modelId="{51C60317-A810-4E02-BCFC-407884D48558}" type="presOf" srcId="{5AD05D33-459C-49CD-B3A5-4A80AE23145E}" destId="{5F764762-4673-46F7-A579-9C6517F94C70}" srcOrd="0" destOrd="0" presId="urn:microsoft.com/office/officeart/2005/8/layout/vProcess5"/>
    <dgm:cxn modelId="{08A59C07-4C98-4835-9687-6EB05F222049}" type="presOf" srcId="{4EB6239B-D3BC-44D0-8180-2DC09C79BD3C}" destId="{927E0622-C484-4740-AC66-A966DCD5E627}" srcOrd="0" destOrd="0" presId="urn:microsoft.com/office/officeart/2005/8/layout/vProcess5"/>
    <dgm:cxn modelId="{026076F7-7A43-4228-8910-4323CFB57B33}" srcId="{63B268C6-BBCD-4EBD-979F-962F08A96E7D}" destId="{356E4B86-80F0-4DA8-AA0D-F57A6E6B948F}" srcOrd="2" destOrd="0" parTransId="{DC8D9946-3429-4D34-AF85-41AB77EA1BF1}" sibTransId="{831730C0-3809-48C8-BDB7-C64423DFBAAF}"/>
    <dgm:cxn modelId="{E518D508-748B-463D-988B-379EB9BD15E0}" type="presOf" srcId="{05C79A2E-1600-4DDC-BB97-3DB62BC106D4}" destId="{2B3BDC9D-07D8-4D01-AF53-3C79EAB86447}" srcOrd="0" destOrd="0" presId="urn:microsoft.com/office/officeart/2005/8/layout/vProcess5"/>
    <dgm:cxn modelId="{9F4F97E1-D860-450C-958B-ECC64B8C61DD}" type="presOf" srcId="{E0AFF3BC-6368-46E6-953B-86D952E682B8}" destId="{E1333A73-23BD-47B9-AF00-5D3C32DA33D7}" srcOrd="1" destOrd="0" presId="urn:microsoft.com/office/officeart/2005/8/layout/vProcess5"/>
    <dgm:cxn modelId="{43878F0F-E8AD-4AC2-8778-77A332304616}" type="presParOf" srcId="{7B08E920-2596-4E55-B3ED-475E25052681}" destId="{0F6C543D-92B6-4364-BBA0-6AEFA636A9BD}" srcOrd="0" destOrd="0" presId="urn:microsoft.com/office/officeart/2005/8/layout/vProcess5"/>
    <dgm:cxn modelId="{1A10CE04-80F0-4EF4-ADF4-3C8A3FFE3BFC}" type="presParOf" srcId="{7B08E920-2596-4E55-B3ED-475E25052681}" destId="{5F764762-4673-46F7-A579-9C6517F94C70}" srcOrd="1" destOrd="0" presId="urn:microsoft.com/office/officeart/2005/8/layout/vProcess5"/>
    <dgm:cxn modelId="{3E36B338-EC21-4694-8A27-DFF4DE5DC5F4}" type="presParOf" srcId="{7B08E920-2596-4E55-B3ED-475E25052681}" destId="{415C8634-6553-411F-90D7-259C82C87D79}" srcOrd="2" destOrd="0" presId="urn:microsoft.com/office/officeart/2005/8/layout/vProcess5"/>
    <dgm:cxn modelId="{30EF36A4-CEB4-4F55-879E-DBA14AFB91C4}" type="presParOf" srcId="{7B08E920-2596-4E55-B3ED-475E25052681}" destId="{E64573D4-DAD6-4070-AF80-6CF143457331}" srcOrd="3" destOrd="0" presId="urn:microsoft.com/office/officeart/2005/8/layout/vProcess5"/>
    <dgm:cxn modelId="{AECCE5AA-D03E-4FAE-B97A-E01C1B77B3DF}" type="presParOf" srcId="{7B08E920-2596-4E55-B3ED-475E25052681}" destId="{F287B1EE-9CD6-48CB-85F4-4ECA6A90398C}" srcOrd="4" destOrd="0" presId="urn:microsoft.com/office/officeart/2005/8/layout/vProcess5"/>
    <dgm:cxn modelId="{F22CE9C8-4E4E-4C25-B154-E7EC3DAD4D49}" type="presParOf" srcId="{7B08E920-2596-4E55-B3ED-475E25052681}" destId="{927E0622-C484-4740-AC66-A966DCD5E627}" srcOrd="5" destOrd="0" presId="urn:microsoft.com/office/officeart/2005/8/layout/vProcess5"/>
    <dgm:cxn modelId="{8C0F5EDC-4BE0-4602-9798-C6D7BA272133}" type="presParOf" srcId="{7B08E920-2596-4E55-B3ED-475E25052681}" destId="{27D40E14-B191-45EC-96AC-98B198C7B585}" srcOrd="6" destOrd="0" presId="urn:microsoft.com/office/officeart/2005/8/layout/vProcess5"/>
    <dgm:cxn modelId="{36E2CEB5-3342-4864-842D-472960F1B179}" type="presParOf" srcId="{7B08E920-2596-4E55-B3ED-475E25052681}" destId="{0B8BA721-9BA8-408C-893A-D3424800707C}" srcOrd="7" destOrd="0" presId="urn:microsoft.com/office/officeart/2005/8/layout/vProcess5"/>
    <dgm:cxn modelId="{DFBF0371-C910-4BE0-91A5-0E43F0F9ED8B}" type="presParOf" srcId="{7B08E920-2596-4E55-B3ED-475E25052681}" destId="{795EAC28-A2F3-48C1-A5E5-7BD88AFC15F2}" srcOrd="8" destOrd="0" presId="urn:microsoft.com/office/officeart/2005/8/layout/vProcess5"/>
    <dgm:cxn modelId="{B0975381-5CD3-4FAB-8857-D70100D95DA5}" type="presParOf" srcId="{7B08E920-2596-4E55-B3ED-475E25052681}" destId="{2B3BDC9D-07D8-4D01-AF53-3C79EAB86447}" srcOrd="9" destOrd="0" presId="urn:microsoft.com/office/officeart/2005/8/layout/vProcess5"/>
    <dgm:cxn modelId="{D0F8988B-A110-412E-884B-26D431AF51E3}" type="presParOf" srcId="{7B08E920-2596-4E55-B3ED-475E25052681}" destId="{EBF32B6F-75A8-4358-A8C6-7DAAB35E7B12}" srcOrd="10" destOrd="0" presId="urn:microsoft.com/office/officeart/2005/8/layout/vProcess5"/>
    <dgm:cxn modelId="{77895F7E-FFA8-4F14-B115-4278A1ABF9DC}" type="presParOf" srcId="{7B08E920-2596-4E55-B3ED-475E25052681}" destId="{E1333A73-23BD-47B9-AF00-5D3C32DA33D7}" srcOrd="11" destOrd="0" presId="urn:microsoft.com/office/officeart/2005/8/layout/vProcess5"/>
    <dgm:cxn modelId="{768406B3-7142-404D-A82E-CA3DD7466256}" type="presParOf" srcId="{7B08E920-2596-4E55-B3ED-475E25052681}" destId="{BB356D5A-98B0-4192-ABCD-4F65AB276585}" srcOrd="12" destOrd="0" presId="urn:microsoft.com/office/officeart/2005/8/layout/vProcess5"/>
    <dgm:cxn modelId="{F75AC18C-B47D-41D2-A972-A78950D72A7F}" type="presParOf" srcId="{7B08E920-2596-4E55-B3ED-475E25052681}" destId="{8648715D-ED31-4D47-924B-DFB7F6E4FF42}" srcOrd="13" destOrd="0" presId="urn:microsoft.com/office/officeart/2005/8/layout/vProcess5"/>
    <dgm:cxn modelId="{6396ABFA-C1DC-4A17-9D6D-E9C58E85D7E0}" type="presParOf" srcId="{7B08E920-2596-4E55-B3ED-475E25052681}" destId="{A3838DAB-71BB-423C-941D-B2A320B73477}" srcOrd="14" destOrd="0" presId="urn:microsoft.com/office/officeart/2005/8/layout/vProcess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EE8FE2-F052-4491-80C0-59F61AB70B63}"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532799FA-2FE4-47AA-B7E7-E09EFC56B4B2}">
      <dgm:prSet phldrT="[Text]"/>
      <dgm:spPr/>
      <dgm:t>
        <a:bodyPr/>
        <a:lstStyle/>
        <a:p>
          <a:r>
            <a:rPr lang="en-US" dirty="0" smtClean="0"/>
            <a:t>ETS (Exponential Smoothing)</a:t>
          </a:r>
        </a:p>
        <a:p>
          <a:r>
            <a:rPr lang="en-US" dirty="0" smtClean="0"/>
            <a:t>STLF ( Seasonality Trend Level forecast )</a:t>
          </a:r>
        </a:p>
        <a:p>
          <a:r>
            <a:rPr lang="en-US" dirty="0" smtClean="0"/>
            <a:t>ARIMA (Autoregressive Integrated Moving Average)</a:t>
          </a:r>
        </a:p>
        <a:p>
          <a:r>
            <a:rPr lang="en-US" dirty="0" smtClean="0"/>
            <a:t>Theta </a:t>
          </a:r>
        </a:p>
      </dgm:t>
    </dgm:pt>
    <dgm:pt modelId="{C0522CA9-2ACA-4FD0-A151-62EA8711CB77}" type="parTrans" cxnId="{BE40F698-99BD-4BAC-8C75-5FB90AB316F4}">
      <dgm:prSet/>
      <dgm:spPr/>
      <dgm:t>
        <a:bodyPr/>
        <a:lstStyle/>
        <a:p>
          <a:endParaRPr lang="en-US"/>
        </a:p>
      </dgm:t>
    </dgm:pt>
    <dgm:pt modelId="{B80C3ACA-9ACA-4D16-BD80-6924C9FEB72B}" type="sibTrans" cxnId="{BE40F698-99BD-4BAC-8C75-5FB90AB316F4}">
      <dgm:prSet/>
      <dgm:spPr/>
      <dgm:t>
        <a:bodyPr/>
        <a:lstStyle/>
        <a:p>
          <a:endParaRPr lang="en-US"/>
        </a:p>
      </dgm:t>
    </dgm:pt>
    <dgm:pt modelId="{5BF847F2-D3B5-4236-8406-591F959EDCA1}">
      <dgm:prSet phldrT="[Text]" phldr="1"/>
      <dgm:spPr/>
      <dgm:t>
        <a:bodyPr/>
        <a:lstStyle/>
        <a:p>
          <a:endParaRPr lang="en-US"/>
        </a:p>
      </dgm:t>
    </dgm:pt>
    <dgm:pt modelId="{05E20F7E-69B3-4603-A36D-53989B5A259D}" type="parTrans" cxnId="{57FD99EC-E5C4-4FDB-9832-35449812E5F5}">
      <dgm:prSet/>
      <dgm:spPr/>
      <dgm:t>
        <a:bodyPr/>
        <a:lstStyle/>
        <a:p>
          <a:endParaRPr lang="en-US"/>
        </a:p>
      </dgm:t>
    </dgm:pt>
    <dgm:pt modelId="{D6A4D249-4838-4F3A-8910-EAC4C8AC5DB8}" type="sibTrans" cxnId="{57FD99EC-E5C4-4FDB-9832-35449812E5F5}">
      <dgm:prSet/>
      <dgm:spPr/>
      <dgm:t>
        <a:bodyPr/>
        <a:lstStyle/>
        <a:p>
          <a:endParaRPr lang="en-US"/>
        </a:p>
      </dgm:t>
    </dgm:pt>
    <dgm:pt modelId="{6432639C-C06A-4F3D-B0F4-A7D801804BEA}">
      <dgm:prSet phldrT="[Text]" phldr="1"/>
      <dgm:spPr/>
      <dgm:t>
        <a:bodyPr/>
        <a:lstStyle/>
        <a:p>
          <a:endParaRPr lang="en-US"/>
        </a:p>
      </dgm:t>
    </dgm:pt>
    <dgm:pt modelId="{5EA09157-061A-417B-BC00-EA2546373535}" type="parTrans" cxnId="{708ADE15-FF97-4E39-B79F-33DB618EE46B}">
      <dgm:prSet/>
      <dgm:spPr/>
      <dgm:t>
        <a:bodyPr/>
        <a:lstStyle/>
        <a:p>
          <a:endParaRPr lang="en-US"/>
        </a:p>
      </dgm:t>
    </dgm:pt>
    <dgm:pt modelId="{F78738E5-329A-4446-B45D-0D8DFAE08EB5}" type="sibTrans" cxnId="{708ADE15-FF97-4E39-B79F-33DB618EE46B}">
      <dgm:prSet/>
      <dgm:spPr/>
      <dgm:t>
        <a:bodyPr/>
        <a:lstStyle/>
        <a:p>
          <a:endParaRPr lang="en-US"/>
        </a:p>
      </dgm:t>
    </dgm:pt>
    <dgm:pt modelId="{815F38C8-9125-48A8-9DD6-A28544A8FB6F}">
      <dgm:prSet phldrT="[Text]"/>
      <dgm:spPr/>
      <dgm:t>
        <a:bodyPr/>
        <a:lstStyle/>
        <a:p>
          <a:r>
            <a:rPr lang="en-US" dirty="0" smtClean="0"/>
            <a:t>Average Model</a:t>
          </a:r>
        </a:p>
        <a:p>
          <a:r>
            <a:rPr lang="en-US" dirty="0" smtClean="0"/>
            <a:t> Moving Average</a:t>
          </a:r>
        </a:p>
        <a:p>
          <a:r>
            <a:rPr lang="en-US" dirty="0" smtClean="0"/>
            <a:t>Naïve </a:t>
          </a:r>
        </a:p>
        <a:p>
          <a:r>
            <a:rPr lang="en-US" dirty="0" smtClean="0"/>
            <a:t>Seasonal naïve </a:t>
          </a:r>
        </a:p>
        <a:p>
          <a:r>
            <a:rPr lang="en-US" dirty="0" smtClean="0"/>
            <a:t>Drift Method</a:t>
          </a:r>
        </a:p>
      </dgm:t>
    </dgm:pt>
    <dgm:pt modelId="{366BBCFA-19CD-423C-8EB3-E63D6F8A97CE}" type="sibTrans" cxnId="{0E4655ED-F26D-4D7D-B531-774B503F9CC0}">
      <dgm:prSet/>
      <dgm:spPr/>
      <dgm:t>
        <a:bodyPr/>
        <a:lstStyle/>
        <a:p>
          <a:endParaRPr lang="en-US"/>
        </a:p>
      </dgm:t>
    </dgm:pt>
    <dgm:pt modelId="{69DCCC4E-0704-4037-862E-3FBE3C3050AF}" type="parTrans" cxnId="{0E4655ED-F26D-4D7D-B531-774B503F9CC0}">
      <dgm:prSet/>
      <dgm:spPr/>
      <dgm:t>
        <a:bodyPr/>
        <a:lstStyle/>
        <a:p>
          <a:endParaRPr lang="en-US"/>
        </a:p>
      </dgm:t>
    </dgm:pt>
    <dgm:pt modelId="{A36EABF0-45DE-4A03-94A5-CAA5B3CEABCE}">
      <dgm:prSet/>
      <dgm:spPr/>
      <dgm:t>
        <a:bodyPr/>
        <a:lstStyle/>
        <a:p>
          <a:r>
            <a:rPr lang="en-US" dirty="0" smtClean="0"/>
            <a:t>BSTS (</a:t>
          </a:r>
          <a:r>
            <a:rPr lang="en-US" dirty="0" err="1" smtClean="0"/>
            <a:t>Baysian</a:t>
          </a:r>
          <a:r>
            <a:rPr lang="en-US" dirty="0" smtClean="0"/>
            <a:t> Structural Time Series )</a:t>
          </a:r>
        </a:p>
        <a:p>
          <a:r>
            <a:rPr lang="en-US" dirty="0" smtClean="0"/>
            <a:t>BATS/ TBATS: Trigonometric form of state space model</a:t>
          </a:r>
        </a:p>
        <a:p>
          <a:r>
            <a:rPr lang="en-US" dirty="0" smtClean="0"/>
            <a:t>State Space Model (Missing Values)</a:t>
          </a:r>
        </a:p>
      </dgm:t>
    </dgm:pt>
    <dgm:pt modelId="{36C5F7F5-6F7F-45E3-BDBE-3A6B3213302E}" type="parTrans" cxnId="{2B425443-F470-4A09-97C5-FD2979016A12}">
      <dgm:prSet/>
      <dgm:spPr/>
      <dgm:t>
        <a:bodyPr/>
        <a:lstStyle/>
        <a:p>
          <a:endParaRPr lang="en-US"/>
        </a:p>
      </dgm:t>
    </dgm:pt>
    <dgm:pt modelId="{5EAAC494-7450-4245-9954-E39A95832C33}" type="sibTrans" cxnId="{2B425443-F470-4A09-97C5-FD2979016A12}">
      <dgm:prSet/>
      <dgm:spPr/>
      <dgm:t>
        <a:bodyPr/>
        <a:lstStyle/>
        <a:p>
          <a:endParaRPr lang="en-US"/>
        </a:p>
      </dgm:t>
    </dgm:pt>
    <dgm:pt modelId="{577497EA-E55B-4A48-8B35-4DFBFA726B4C}">
      <dgm:prSet/>
      <dgm:spPr/>
      <dgm:t>
        <a:bodyPr/>
        <a:lstStyle/>
        <a:p>
          <a:r>
            <a:rPr lang="en-US" dirty="0" smtClean="0"/>
            <a:t>ARCH/GARCH</a:t>
          </a:r>
        </a:p>
        <a:p>
          <a:r>
            <a:rPr lang="en-US" dirty="0" err="1" smtClean="0"/>
            <a:t>forecastxgb</a:t>
          </a:r>
          <a:r>
            <a:rPr lang="en-US" dirty="0" smtClean="0"/>
            <a:t> (forecasting using extreme gradient boosting)</a:t>
          </a:r>
        </a:p>
        <a:p>
          <a:r>
            <a:rPr lang="en-US" dirty="0" smtClean="0"/>
            <a:t>Neural Network</a:t>
          </a:r>
        </a:p>
        <a:p>
          <a:r>
            <a:rPr lang="en-US" dirty="0" smtClean="0"/>
            <a:t>LSTM </a:t>
          </a:r>
        </a:p>
      </dgm:t>
    </dgm:pt>
    <dgm:pt modelId="{D1297408-74CC-4CCD-B084-526A6AAEEE2D}" type="parTrans" cxnId="{57AB3F3B-CFDD-4FF1-80F5-B59FAC536A7E}">
      <dgm:prSet/>
      <dgm:spPr/>
      <dgm:t>
        <a:bodyPr/>
        <a:lstStyle/>
        <a:p>
          <a:endParaRPr lang="en-US"/>
        </a:p>
      </dgm:t>
    </dgm:pt>
    <dgm:pt modelId="{5F940966-6B21-4D9F-9EFF-410BB24B2A42}" type="sibTrans" cxnId="{57AB3F3B-CFDD-4FF1-80F5-B59FAC536A7E}">
      <dgm:prSet/>
      <dgm:spPr/>
      <dgm:t>
        <a:bodyPr/>
        <a:lstStyle/>
        <a:p>
          <a:endParaRPr lang="en-US"/>
        </a:p>
      </dgm:t>
    </dgm:pt>
    <dgm:pt modelId="{4986CEFD-F07C-4D16-99DA-DCECB1872C91}">
      <dgm:prSet/>
      <dgm:spPr/>
      <dgm:t>
        <a:bodyPr/>
        <a:lstStyle/>
        <a:p>
          <a:endParaRPr lang="en-US"/>
        </a:p>
      </dgm:t>
    </dgm:pt>
    <dgm:pt modelId="{56DC016D-06BA-4386-8059-79AE09D939A0}" type="parTrans" cxnId="{E475D1C3-5872-42D6-BA48-47120BEEC2FA}">
      <dgm:prSet/>
      <dgm:spPr/>
      <dgm:t>
        <a:bodyPr/>
        <a:lstStyle/>
        <a:p>
          <a:endParaRPr lang="en-US"/>
        </a:p>
      </dgm:t>
    </dgm:pt>
    <dgm:pt modelId="{C54625BF-1EAC-407D-B39D-431EF34804F4}" type="sibTrans" cxnId="{E475D1C3-5872-42D6-BA48-47120BEEC2FA}">
      <dgm:prSet/>
      <dgm:spPr/>
      <dgm:t>
        <a:bodyPr/>
        <a:lstStyle/>
        <a:p>
          <a:endParaRPr lang="en-US"/>
        </a:p>
      </dgm:t>
    </dgm:pt>
    <dgm:pt modelId="{87EBAA2B-274A-4896-9976-DD8D52492F42}">
      <dgm:prSet/>
      <dgm:spPr/>
      <dgm:t>
        <a:bodyPr/>
        <a:lstStyle/>
        <a:p>
          <a:endParaRPr lang="en-US"/>
        </a:p>
      </dgm:t>
    </dgm:pt>
    <dgm:pt modelId="{006FBD7C-C485-4039-A337-9C2A1D965104}" type="parTrans" cxnId="{1CD728A9-EA61-4A9D-B2A0-531F93AF89B4}">
      <dgm:prSet/>
      <dgm:spPr/>
      <dgm:t>
        <a:bodyPr/>
        <a:lstStyle/>
        <a:p>
          <a:endParaRPr lang="en-US"/>
        </a:p>
      </dgm:t>
    </dgm:pt>
    <dgm:pt modelId="{454C0611-7805-43C6-AF48-AC600162BFB3}" type="sibTrans" cxnId="{1CD728A9-EA61-4A9D-B2A0-531F93AF89B4}">
      <dgm:prSet/>
      <dgm:spPr/>
      <dgm:t>
        <a:bodyPr/>
        <a:lstStyle/>
        <a:p>
          <a:endParaRPr lang="en-US"/>
        </a:p>
      </dgm:t>
    </dgm:pt>
    <dgm:pt modelId="{1A714F7A-CDAB-4A77-99D4-8E71A2412205}">
      <dgm:prSet phldrT="[Text]"/>
      <dgm:spPr>
        <a:solidFill>
          <a:schemeClr val="accent1"/>
        </a:solidFill>
      </dgm:spPr>
      <dgm:t>
        <a:bodyPr/>
        <a:lstStyle/>
        <a:p>
          <a:r>
            <a:rPr lang="en-US" dirty="0" smtClean="0">
              <a:solidFill>
                <a:schemeClr val="bg1"/>
              </a:solidFill>
            </a:rPr>
            <a:t>Combined Model</a:t>
          </a:r>
          <a:endParaRPr lang="en-US" dirty="0">
            <a:solidFill>
              <a:schemeClr val="bg1"/>
            </a:solidFill>
          </a:endParaRPr>
        </a:p>
      </dgm:t>
    </dgm:pt>
    <dgm:pt modelId="{521BB51A-F65F-44CB-BB7B-462C46E9E7D0}" type="sibTrans" cxnId="{85E1D706-9D19-4356-B268-F01D8C87426D}">
      <dgm:prSet/>
      <dgm:spPr/>
      <dgm:t>
        <a:bodyPr/>
        <a:lstStyle/>
        <a:p>
          <a:endParaRPr lang="en-US"/>
        </a:p>
      </dgm:t>
    </dgm:pt>
    <dgm:pt modelId="{6BDB86AA-0AE1-46F0-8F95-4F1C42A052BA}" type="parTrans" cxnId="{85E1D706-9D19-4356-B268-F01D8C87426D}">
      <dgm:prSet/>
      <dgm:spPr/>
      <dgm:t>
        <a:bodyPr/>
        <a:lstStyle/>
        <a:p>
          <a:endParaRPr lang="en-US"/>
        </a:p>
      </dgm:t>
    </dgm:pt>
    <dgm:pt modelId="{BE6F9079-3E43-4730-B430-0822A52C9AF2}" type="pres">
      <dgm:prSet presAssocID="{AFEE8FE2-F052-4491-80C0-59F61AB70B63}" presName="diagram" presStyleCnt="0">
        <dgm:presLayoutVars>
          <dgm:chMax val="1"/>
          <dgm:dir/>
          <dgm:animLvl val="ctr"/>
          <dgm:resizeHandles val="exact"/>
        </dgm:presLayoutVars>
      </dgm:prSet>
      <dgm:spPr/>
      <dgm:t>
        <a:bodyPr/>
        <a:lstStyle/>
        <a:p>
          <a:endParaRPr lang="en-US"/>
        </a:p>
      </dgm:t>
    </dgm:pt>
    <dgm:pt modelId="{DB63A529-2D55-48B8-9408-C31224F84D92}" type="pres">
      <dgm:prSet presAssocID="{AFEE8FE2-F052-4491-80C0-59F61AB70B63}" presName="matrix" presStyleCnt="0"/>
      <dgm:spPr/>
    </dgm:pt>
    <dgm:pt modelId="{504B6CC3-DD89-490C-997E-8BD5CFE532AB}" type="pres">
      <dgm:prSet presAssocID="{AFEE8FE2-F052-4491-80C0-59F61AB70B63}" presName="tile1" presStyleLbl="node1" presStyleIdx="0" presStyleCnt="4" custLinFactNeighborX="-49848" custLinFactNeighborY="-31074"/>
      <dgm:spPr/>
      <dgm:t>
        <a:bodyPr/>
        <a:lstStyle/>
        <a:p>
          <a:endParaRPr lang="en-US"/>
        </a:p>
      </dgm:t>
    </dgm:pt>
    <dgm:pt modelId="{1AF8AF7E-8BF2-43D9-B499-7E30B980BE2E}" type="pres">
      <dgm:prSet presAssocID="{AFEE8FE2-F052-4491-80C0-59F61AB70B63}" presName="tile1text" presStyleLbl="node1" presStyleIdx="0" presStyleCnt="4">
        <dgm:presLayoutVars>
          <dgm:chMax val="0"/>
          <dgm:chPref val="0"/>
          <dgm:bulletEnabled val="1"/>
        </dgm:presLayoutVars>
      </dgm:prSet>
      <dgm:spPr/>
      <dgm:t>
        <a:bodyPr/>
        <a:lstStyle/>
        <a:p>
          <a:endParaRPr lang="en-US"/>
        </a:p>
      </dgm:t>
    </dgm:pt>
    <dgm:pt modelId="{9846D37C-BE0E-4F13-92B9-9D4294F5B810}" type="pres">
      <dgm:prSet presAssocID="{AFEE8FE2-F052-4491-80C0-59F61AB70B63}" presName="tile2" presStyleLbl="node1" presStyleIdx="1" presStyleCnt="4"/>
      <dgm:spPr/>
      <dgm:t>
        <a:bodyPr/>
        <a:lstStyle/>
        <a:p>
          <a:endParaRPr lang="en-US"/>
        </a:p>
      </dgm:t>
    </dgm:pt>
    <dgm:pt modelId="{8068C81F-002A-4FD0-9DBD-5C856DC19967}" type="pres">
      <dgm:prSet presAssocID="{AFEE8FE2-F052-4491-80C0-59F61AB70B63}" presName="tile2text" presStyleLbl="node1" presStyleIdx="1" presStyleCnt="4">
        <dgm:presLayoutVars>
          <dgm:chMax val="0"/>
          <dgm:chPref val="0"/>
          <dgm:bulletEnabled val="1"/>
        </dgm:presLayoutVars>
      </dgm:prSet>
      <dgm:spPr/>
      <dgm:t>
        <a:bodyPr/>
        <a:lstStyle/>
        <a:p>
          <a:endParaRPr lang="en-US"/>
        </a:p>
      </dgm:t>
    </dgm:pt>
    <dgm:pt modelId="{07E6A7C3-5AEA-47DB-8019-E73469AFD58D}" type="pres">
      <dgm:prSet presAssocID="{AFEE8FE2-F052-4491-80C0-59F61AB70B63}" presName="tile3" presStyleLbl="node1" presStyleIdx="2" presStyleCnt="4"/>
      <dgm:spPr/>
      <dgm:t>
        <a:bodyPr/>
        <a:lstStyle/>
        <a:p>
          <a:endParaRPr lang="en-US"/>
        </a:p>
      </dgm:t>
    </dgm:pt>
    <dgm:pt modelId="{9022AD8F-123B-4EE9-BE7D-8A7462B20DB3}" type="pres">
      <dgm:prSet presAssocID="{AFEE8FE2-F052-4491-80C0-59F61AB70B63}" presName="tile3text" presStyleLbl="node1" presStyleIdx="2" presStyleCnt="4">
        <dgm:presLayoutVars>
          <dgm:chMax val="0"/>
          <dgm:chPref val="0"/>
          <dgm:bulletEnabled val="1"/>
        </dgm:presLayoutVars>
      </dgm:prSet>
      <dgm:spPr/>
      <dgm:t>
        <a:bodyPr/>
        <a:lstStyle/>
        <a:p>
          <a:endParaRPr lang="en-US"/>
        </a:p>
      </dgm:t>
    </dgm:pt>
    <dgm:pt modelId="{BF427288-33E8-4A68-AB51-97F34DB64C87}" type="pres">
      <dgm:prSet presAssocID="{AFEE8FE2-F052-4491-80C0-59F61AB70B63}" presName="tile4" presStyleLbl="node1" presStyleIdx="3" presStyleCnt="4"/>
      <dgm:spPr/>
      <dgm:t>
        <a:bodyPr/>
        <a:lstStyle/>
        <a:p>
          <a:endParaRPr lang="en-US"/>
        </a:p>
      </dgm:t>
    </dgm:pt>
    <dgm:pt modelId="{4B084C78-8D51-4E0E-B52C-EF40AC452D91}" type="pres">
      <dgm:prSet presAssocID="{AFEE8FE2-F052-4491-80C0-59F61AB70B63}" presName="tile4text" presStyleLbl="node1" presStyleIdx="3" presStyleCnt="4">
        <dgm:presLayoutVars>
          <dgm:chMax val="0"/>
          <dgm:chPref val="0"/>
          <dgm:bulletEnabled val="1"/>
        </dgm:presLayoutVars>
      </dgm:prSet>
      <dgm:spPr/>
      <dgm:t>
        <a:bodyPr/>
        <a:lstStyle/>
        <a:p>
          <a:endParaRPr lang="en-US"/>
        </a:p>
      </dgm:t>
    </dgm:pt>
    <dgm:pt modelId="{02BD4B97-1FF7-438B-8089-1AE7031FC96D}" type="pres">
      <dgm:prSet presAssocID="{AFEE8FE2-F052-4491-80C0-59F61AB70B63}" presName="centerTile" presStyleLbl="fgShp" presStyleIdx="0" presStyleCnt="1">
        <dgm:presLayoutVars>
          <dgm:chMax val="0"/>
          <dgm:chPref val="0"/>
        </dgm:presLayoutVars>
      </dgm:prSet>
      <dgm:spPr/>
      <dgm:t>
        <a:bodyPr/>
        <a:lstStyle/>
        <a:p>
          <a:endParaRPr lang="en-US"/>
        </a:p>
      </dgm:t>
    </dgm:pt>
  </dgm:ptLst>
  <dgm:cxnLst>
    <dgm:cxn modelId="{080B5E81-46E0-4F62-9315-174ABFFCC3A4}" type="presOf" srcId="{1A714F7A-CDAB-4A77-99D4-8E71A2412205}" destId="{02BD4B97-1FF7-438B-8089-1AE7031FC96D}" srcOrd="0" destOrd="0" presId="urn:microsoft.com/office/officeart/2005/8/layout/matrix1"/>
    <dgm:cxn modelId="{708ADE15-FF97-4E39-B79F-33DB618EE46B}" srcId="{1A714F7A-CDAB-4A77-99D4-8E71A2412205}" destId="{6432639C-C06A-4F3D-B0F4-A7D801804BEA}" srcOrd="7" destOrd="0" parTransId="{5EA09157-061A-417B-BC00-EA2546373535}" sibTransId="{F78738E5-329A-4446-B45D-0D8DFAE08EB5}"/>
    <dgm:cxn modelId="{57AB3F3B-CFDD-4FF1-80F5-B59FAC536A7E}" srcId="{1A714F7A-CDAB-4A77-99D4-8E71A2412205}" destId="{577497EA-E55B-4A48-8B35-4DFBFA726B4C}" srcOrd="3" destOrd="0" parTransId="{D1297408-74CC-4CCD-B084-526A6AAEEE2D}" sibTransId="{5F940966-6B21-4D9F-9EFF-410BB24B2A42}"/>
    <dgm:cxn modelId="{48DC5BE5-16D1-4482-9D74-27805F7479FC}" type="presOf" srcId="{532799FA-2FE4-47AA-B7E7-E09EFC56B4B2}" destId="{8068C81F-002A-4FD0-9DBD-5C856DC19967}" srcOrd="1" destOrd="0" presId="urn:microsoft.com/office/officeart/2005/8/layout/matrix1"/>
    <dgm:cxn modelId="{E475D1C3-5872-42D6-BA48-47120BEEC2FA}" srcId="{1A714F7A-CDAB-4A77-99D4-8E71A2412205}" destId="{4986CEFD-F07C-4D16-99DA-DCECB1872C91}" srcOrd="4" destOrd="0" parTransId="{56DC016D-06BA-4386-8059-79AE09D939A0}" sibTransId="{C54625BF-1EAC-407D-B39D-431EF34804F4}"/>
    <dgm:cxn modelId="{B7D466E7-8881-4CB1-9E8A-9FFE3A702F53}" type="presOf" srcId="{A36EABF0-45DE-4A03-94A5-CAA5B3CEABCE}" destId="{9022AD8F-123B-4EE9-BE7D-8A7462B20DB3}" srcOrd="1" destOrd="0" presId="urn:microsoft.com/office/officeart/2005/8/layout/matrix1"/>
    <dgm:cxn modelId="{85E1D706-9D19-4356-B268-F01D8C87426D}" srcId="{AFEE8FE2-F052-4491-80C0-59F61AB70B63}" destId="{1A714F7A-CDAB-4A77-99D4-8E71A2412205}" srcOrd="0" destOrd="0" parTransId="{6BDB86AA-0AE1-46F0-8F95-4F1C42A052BA}" sibTransId="{521BB51A-F65F-44CB-BB7B-462C46E9E7D0}"/>
    <dgm:cxn modelId="{84666B11-485A-4500-800F-457D74DF82CA}" type="presOf" srcId="{815F38C8-9125-48A8-9DD6-A28544A8FB6F}" destId="{1AF8AF7E-8BF2-43D9-B499-7E30B980BE2E}" srcOrd="1" destOrd="0" presId="urn:microsoft.com/office/officeart/2005/8/layout/matrix1"/>
    <dgm:cxn modelId="{98A594E1-2201-4420-A758-566C9DB783D9}" type="presOf" srcId="{AFEE8FE2-F052-4491-80C0-59F61AB70B63}" destId="{BE6F9079-3E43-4730-B430-0822A52C9AF2}" srcOrd="0" destOrd="0" presId="urn:microsoft.com/office/officeart/2005/8/layout/matrix1"/>
    <dgm:cxn modelId="{0E4655ED-F26D-4D7D-B531-774B503F9CC0}" srcId="{1A714F7A-CDAB-4A77-99D4-8E71A2412205}" destId="{815F38C8-9125-48A8-9DD6-A28544A8FB6F}" srcOrd="0" destOrd="0" parTransId="{69DCCC4E-0704-4037-862E-3FBE3C3050AF}" sibTransId="{366BBCFA-19CD-423C-8EB3-E63D6F8A97CE}"/>
    <dgm:cxn modelId="{E81E2C28-00B6-45D6-851E-B508E64EBF03}" type="presOf" srcId="{A36EABF0-45DE-4A03-94A5-CAA5B3CEABCE}" destId="{07E6A7C3-5AEA-47DB-8019-E73469AFD58D}" srcOrd="0" destOrd="0" presId="urn:microsoft.com/office/officeart/2005/8/layout/matrix1"/>
    <dgm:cxn modelId="{4E6378C1-3695-4991-B35F-DB065D08F92D}" type="presOf" srcId="{532799FA-2FE4-47AA-B7E7-E09EFC56B4B2}" destId="{9846D37C-BE0E-4F13-92B9-9D4294F5B810}" srcOrd="0" destOrd="0" presId="urn:microsoft.com/office/officeart/2005/8/layout/matrix1"/>
    <dgm:cxn modelId="{BE40F698-99BD-4BAC-8C75-5FB90AB316F4}" srcId="{1A714F7A-CDAB-4A77-99D4-8E71A2412205}" destId="{532799FA-2FE4-47AA-B7E7-E09EFC56B4B2}" srcOrd="1" destOrd="0" parTransId="{C0522CA9-2ACA-4FD0-A151-62EA8711CB77}" sibTransId="{B80C3ACA-9ACA-4D16-BD80-6924C9FEB72B}"/>
    <dgm:cxn modelId="{57FD99EC-E5C4-4FDB-9832-35449812E5F5}" srcId="{1A714F7A-CDAB-4A77-99D4-8E71A2412205}" destId="{5BF847F2-D3B5-4236-8406-591F959EDCA1}" srcOrd="6" destOrd="0" parTransId="{05E20F7E-69B3-4603-A36D-53989B5A259D}" sibTransId="{D6A4D249-4838-4F3A-8910-EAC4C8AC5DB8}"/>
    <dgm:cxn modelId="{2B425443-F470-4A09-97C5-FD2979016A12}" srcId="{1A714F7A-CDAB-4A77-99D4-8E71A2412205}" destId="{A36EABF0-45DE-4A03-94A5-CAA5B3CEABCE}" srcOrd="2" destOrd="0" parTransId="{36C5F7F5-6F7F-45E3-BDBE-3A6B3213302E}" sibTransId="{5EAAC494-7450-4245-9954-E39A95832C33}"/>
    <dgm:cxn modelId="{1E1AF9C3-9232-481D-9321-FC8EA3D93304}" type="presOf" srcId="{815F38C8-9125-48A8-9DD6-A28544A8FB6F}" destId="{504B6CC3-DD89-490C-997E-8BD5CFE532AB}" srcOrd="0" destOrd="0" presId="urn:microsoft.com/office/officeart/2005/8/layout/matrix1"/>
    <dgm:cxn modelId="{1CD728A9-EA61-4A9D-B2A0-531F93AF89B4}" srcId="{1A714F7A-CDAB-4A77-99D4-8E71A2412205}" destId="{87EBAA2B-274A-4896-9976-DD8D52492F42}" srcOrd="5" destOrd="0" parTransId="{006FBD7C-C485-4039-A337-9C2A1D965104}" sibTransId="{454C0611-7805-43C6-AF48-AC600162BFB3}"/>
    <dgm:cxn modelId="{33FEB6B5-3573-436B-BCDA-28F7550D5FFB}" type="presOf" srcId="{577497EA-E55B-4A48-8B35-4DFBFA726B4C}" destId="{BF427288-33E8-4A68-AB51-97F34DB64C87}" srcOrd="0" destOrd="0" presId="urn:microsoft.com/office/officeart/2005/8/layout/matrix1"/>
    <dgm:cxn modelId="{2231D51C-CE7C-4C4C-A8E5-E78761C8CA8D}" type="presOf" srcId="{577497EA-E55B-4A48-8B35-4DFBFA726B4C}" destId="{4B084C78-8D51-4E0E-B52C-EF40AC452D91}" srcOrd="1" destOrd="0" presId="urn:microsoft.com/office/officeart/2005/8/layout/matrix1"/>
    <dgm:cxn modelId="{D83530DC-BB28-403C-9017-F3CE866AD0D1}" type="presParOf" srcId="{BE6F9079-3E43-4730-B430-0822A52C9AF2}" destId="{DB63A529-2D55-48B8-9408-C31224F84D92}" srcOrd="0" destOrd="0" presId="urn:microsoft.com/office/officeart/2005/8/layout/matrix1"/>
    <dgm:cxn modelId="{9A437553-7F09-4284-87F4-7832EAEE62E0}" type="presParOf" srcId="{DB63A529-2D55-48B8-9408-C31224F84D92}" destId="{504B6CC3-DD89-490C-997E-8BD5CFE532AB}" srcOrd="0" destOrd="0" presId="urn:microsoft.com/office/officeart/2005/8/layout/matrix1"/>
    <dgm:cxn modelId="{075B4FD7-1275-469A-89CD-CF6F23DCB1FA}" type="presParOf" srcId="{DB63A529-2D55-48B8-9408-C31224F84D92}" destId="{1AF8AF7E-8BF2-43D9-B499-7E30B980BE2E}" srcOrd="1" destOrd="0" presId="urn:microsoft.com/office/officeart/2005/8/layout/matrix1"/>
    <dgm:cxn modelId="{99A58BC5-A868-4C77-8C87-40AC3058B66D}" type="presParOf" srcId="{DB63A529-2D55-48B8-9408-C31224F84D92}" destId="{9846D37C-BE0E-4F13-92B9-9D4294F5B810}" srcOrd="2" destOrd="0" presId="urn:microsoft.com/office/officeart/2005/8/layout/matrix1"/>
    <dgm:cxn modelId="{40878BE3-42CC-4B8C-A5A7-ED1671FAD2DE}" type="presParOf" srcId="{DB63A529-2D55-48B8-9408-C31224F84D92}" destId="{8068C81F-002A-4FD0-9DBD-5C856DC19967}" srcOrd="3" destOrd="0" presId="urn:microsoft.com/office/officeart/2005/8/layout/matrix1"/>
    <dgm:cxn modelId="{3601E335-09A6-4CB2-8E58-3526D2CB5E4A}" type="presParOf" srcId="{DB63A529-2D55-48B8-9408-C31224F84D92}" destId="{07E6A7C3-5AEA-47DB-8019-E73469AFD58D}" srcOrd="4" destOrd="0" presId="urn:microsoft.com/office/officeart/2005/8/layout/matrix1"/>
    <dgm:cxn modelId="{E6734FC3-0FCC-42A8-A65C-646B18EC91BD}" type="presParOf" srcId="{DB63A529-2D55-48B8-9408-C31224F84D92}" destId="{9022AD8F-123B-4EE9-BE7D-8A7462B20DB3}" srcOrd="5" destOrd="0" presId="urn:microsoft.com/office/officeart/2005/8/layout/matrix1"/>
    <dgm:cxn modelId="{FAB09D5D-3C72-4CFE-884A-0FB8401BB86A}" type="presParOf" srcId="{DB63A529-2D55-48B8-9408-C31224F84D92}" destId="{BF427288-33E8-4A68-AB51-97F34DB64C87}" srcOrd="6" destOrd="0" presId="urn:microsoft.com/office/officeart/2005/8/layout/matrix1"/>
    <dgm:cxn modelId="{AF51190B-46A1-49CA-AE11-F49560D1AF11}" type="presParOf" srcId="{DB63A529-2D55-48B8-9408-C31224F84D92}" destId="{4B084C78-8D51-4E0E-B52C-EF40AC452D91}" srcOrd="7" destOrd="0" presId="urn:microsoft.com/office/officeart/2005/8/layout/matrix1"/>
    <dgm:cxn modelId="{3A94D47D-3B0C-44F4-AC25-ADFB707CCF1E}" type="presParOf" srcId="{BE6F9079-3E43-4730-B430-0822A52C9AF2}" destId="{02BD4B97-1FF7-438B-8089-1AE7031FC96D}" srcOrd="1" destOrd="0" presId="urn:microsoft.com/office/officeart/2005/8/layout/matrix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64762-4673-46F7-A579-9C6517F94C70}">
      <dsp:nvSpPr>
        <dsp:cNvPr id="0" name=""/>
        <dsp:cNvSpPr/>
      </dsp:nvSpPr>
      <dsp:spPr>
        <a:xfrm>
          <a:off x="-4714" y="100869"/>
          <a:ext cx="7207471" cy="548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Setting Goals for Forecasting &amp; Gathering Data</a:t>
          </a:r>
          <a:endParaRPr lang="en-US" sz="1500" kern="1200" dirty="0"/>
        </a:p>
      </dsp:txBody>
      <dsp:txXfrm>
        <a:off x="11355" y="116938"/>
        <a:ext cx="6320658" cy="516501"/>
      </dsp:txXfrm>
    </dsp:sp>
    <dsp:sp modelId="{415C8634-6553-411F-90D7-259C82C87D79}">
      <dsp:nvSpPr>
        <dsp:cNvPr id="0" name=""/>
        <dsp:cNvSpPr/>
      </dsp:nvSpPr>
      <dsp:spPr>
        <a:xfrm>
          <a:off x="532801" y="955468"/>
          <a:ext cx="7207471" cy="548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Data Preparation, Basic Analysis of Data like Decomposition, outlier correction</a:t>
          </a:r>
          <a:endParaRPr lang="en-US" sz="1500" kern="1200" dirty="0"/>
        </a:p>
      </dsp:txBody>
      <dsp:txXfrm>
        <a:off x="548870" y="971537"/>
        <a:ext cx="6148727" cy="516501"/>
      </dsp:txXfrm>
    </dsp:sp>
    <dsp:sp modelId="{E64573D4-DAD6-4070-AF80-6CF143457331}">
      <dsp:nvSpPr>
        <dsp:cNvPr id="0" name=""/>
        <dsp:cNvSpPr/>
      </dsp:nvSpPr>
      <dsp:spPr>
        <a:xfrm>
          <a:off x="1070317" y="1810067"/>
          <a:ext cx="7207471" cy="548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Choosing the forecasting like ARIMA, ETS, Naïve, </a:t>
          </a:r>
          <a:r>
            <a:rPr lang="en-US" sz="1500" kern="1200" dirty="0" err="1" smtClean="0"/>
            <a:t>Snaive</a:t>
          </a:r>
          <a:r>
            <a:rPr lang="en-US" sz="1500" kern="1200" dirty="0" smtClean="0"/>
            <a:t>, Neural network, state space model, MAPA, Theta, BSTS,</a:t>
          </a:r>
          <a:endParaRPr lang="en-US" sz="1500" kern="1200" dirty="0"/>
        </a:p>
      </dsp:txBody>
      <dsp:txXfrm>
        <a:off x="1086386" y="1826136"/>
        <a:ext cx="6148727" cy="516501"/>
      </dsp:txXfrm>
    </dsp:sp>
    <dsp:sp modelId="{F287B1EE-9CD6-48CB-85F4-4ECA6A90398C}">
      <dsp:nvSpPr>
        <dsp:cNvPr id="0" name=""/>
        <dsp:cNvSpPr/>
      </dsp:nvSpPr>
      <dsp:spPr>
        <a:xfrm>
          <a:off x="1607833" y="2664666"/>
          <a:ext cx="7207471" cy="548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Forecasting from Best Model/ Combined model</a:t>
          </a:r>
          <a:endParaRPr lang="en-US" sz="1500" kern="1200" dirty="0"/>
        </a:p>
      </dsp:txBody>
      <dsp:txXfrm>
        <a:off x="1623902" y="2680735"/>
        <a:ext cx="6148727" cy="516501"/>
      </dsp:txXfrm>
    </dsp:sp>
    <dsp:sp modelId="{927E0622-C484-4740-AC66-A966DCD5E627}">
      <dsp:nvSpPr>
        <dsp:cNvPr id="0" name=""/>
        <dsp:cNvSpPr/>
      </dsp:nvSpPr>
      <dsp:spPr>
        <a:xfrm>
          <a:off x="2145349" y="3519265"/>
          <a:ext cx="7207471" cy="5486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Visualization for Actual and Forecast value Comparison</a:t>
          </a:r>
          <a:endParaRPr lang="en-US" sz="1500" kern="1200" dirty="0"/>
        </a:p>
      </dsp:txBody>
      <dsp:txXfrm>
        <a:off x="2161418" y="3535334"/>
        <a:ext cx="6148727" cy="516501"/>
      </dsp:txXfrm>
    </dsp:sp>
    <dsp:sp modelId="{27D40E14-B191-45EC-96AC-98B198C7B585}">
      <dsp:nvSpPr>
        <dsp:cNvPr id="0" name=""/>
        <dsp:cNvSpPr/>
      </dsp:nvSpPr>
      <dsp:spPr>
        <a:xfrm>
          <a:off x="6710295" y="548193"/>
          <a:ext cx="487746" cy="4877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820038" y="548193"/>
        <a:ext cx="268260" cy="367029"/>
      </dsp:txXfrm>
    </dsp:sp>
    <dsp:sp modelId="{0B8BA721-9BA8-408C-893A-D3424800707C}">
      <dsp:nvSpPr>
        <dsp:cNvPr id="0" name=""/>
        <dsp:cNvSpPr/>
      </dsp:nvSpPr>
      <dsp:spPr>
        <a:xfrm>
          <a:off x="7247811" y="1402792"/>
          <a:ext cx="487746" cy="4877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357554" y="1402792"/>
        <a:ext cx="268260" cy="367029"/>
      </dsp:txXfrm>
    </dsp:sp>
    <dsp:sp modelId="{795EAC28-A2F3-48C1-A5E5-7BD88AFC15F2}">
      <dsp:nvSpPr>
        <dsp:cNvPr id="0" name=""/>
        <dsp:cNvSpPr/>
      </dsp:nvSpPr>
      <dsp:spPr>
        <a:xfrm>
          <a:off x="7785328" y="2244885"/>
          <a:ext cx="487746" cy="4877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895071" y="2244885"/>
        <a:ext cx="268260" cy="367029"/>
      </dsp:txXfrm>
    </dsp:sp>
    <dsp:sp modelId="{2B3BDC9D-07D8-4D01-AF53-3C79EAB86447}">
      <dsp:nvSpPr>
        <dsp:cNvPr id="0" name=""/>
        <dsp:cNvSpPr/>
      </dsp:nvSpPr>
      <dsp:spPr>
        <a:xfrm>
          <a:off x="8322844" y="3107821"/>
          <a:ext cx="487746" cy="48774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8432587" y="3107821"/>
        <a:ext cx="268260" cy="367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35E65-93DB-490B-BD51-8504DFEBC6D6}"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9E123-256F-4211-82E1-88CDAE3EF4BF}" type="slidenum">
              <a:rPr lang="en-US" smtClean="0"/>
              <a:t>‹#›</a:t>
            </a:fld>
            <a:endParaRPr lang="en-US"/>
          </a:p>
        </p:txBody>
      </p:sp>
    </p:spTree>
    <p:extLst>
      <p:ext uri="{BB962C8B-B14F-4D97-AF65-F5344CB8AC3E}">
        <p14:creationId xmlns:p14="http://schemas.microsoft.com/office/powerpoint/2010/main" val="621859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seasonality from series:</a:t>
            </a:r>
          </a:p>
          <a:p>
            <a:pPr lvl="1"/>
            <a:r>
              <a:rPr lang="en-US" dirty="0" smtClean="0"/>
              <a:t>Calculate average for each month (Jan 14, Jan 15…) and then subtract from corresponding month observations</a:t>
            </a:r>
          </a:p>
          <a:p>
            <a:pPr lvl="1"/>
            <a:r>
              <a:rPr lang="en-US" dirty="0" smtClean="0"/>
              <a:t>Loess method</a:t>
            </a:r>
          </a:p>
          <a:p>
            <a:pPr lvl="2"/>
            <a:r>
              <a:rPr lang="en-US" dirty="0" smtClean="0"/>
              <a:t>Calculate moving average (12 period) </a:t>
            </a:r>
          </a:p>
          <a:p>
            <a:pPr lvl="2"/>
            <a:r>
              <a:rPr lang="en-US" dirty="0" smtClean="0"/>
              <a:t>and then calculate ratio of actual sales and moving average</a:t>
            </a:r>
          </a:p>
          <a:p>
            <a:pPr lvl="2"/>
            <a:r>
              <a:rPr lang="en-US" dirty="0" smtClean="0"/>
              <a:t>Calculate average of ratios for each period</a:t>
            </a:r>
          </a:p>
          <a:p>
            <a:pPr lvl="2"/>
            <a:r>
              <a:rPr lang="en-US" dirty="0" smtClean="0"/>
              <a:t>Divide Original sales with average ratio</a:t>
            </a:r>
          </a:p>
          <a:p>
            <a:r>
              <a:rPr lang="en-US" dirty="0" smtClean="0"/>
              <a:t>Remove Trend using regression equation with Time</a:t>
            </a:r>
          </a:p>
          <a:p>
            <a:r>
              <a:rPr lang="en-US" dirty="0" smtClean="0"/>
              <a:t>Subtract Trend and seasonality to get the Remainder</a:t>
            </a:r>
            <a:endParaRPr lang="en-US" dirty="0"/>
          </a:p>
        </p:txBody>
      </p:sp>
      <p:sp>
        <p:nvSpPr>
          <p:cNvPr id="4" name="Slide Number Placeholder 3"/>
          <p:cNvSpPr>
            <a:spLocks noGrp="1"/>
          </p:cNvSpPr>
          <p:nvPr>
            <p:ph type="sldNum" sz="quarter" idx="10"/>
          </p:nvPr>
        </p:nvSpPr>
        <p:spPr/>
        <p:txBody>
          <a:bodyPr/>
          <a:lstStyle/>
          <a:p>
            <a:fld id="{4E39E123-256F-4211-82E1-88CDAE3EF4BF}" type="slidenum">
              <a:rPr lang="en-US" smtClean="0"/>
              <a:t>10</a:t>
            </a:fld>
            <a:endParaRPr lang="en-US"/>
          </a:p>
        </p:txBody>
      </p:sp>
    </p:spTree>
    <p:extLst>
      <p:ext uri="{BB962C8B-B14F-4D97-AF65-F5344CB8AC3E}">
        <p14:creationId xmlns:p14="http://schemas.microsoft.com/office/powerpoint/2010/main" val="93518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mean of the series should not be a function of time rather should be a constant.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variance of the series should not a be a function of 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covariance of the </a:t>
            </a:r>
            <a:r>
              <a:rPr lang="en-US" dirty="0" err="1" smtClean="0"/>
              <a:t>i</a:t>
            </a:r>
            <a:r>
              <a:rPr lang="en-US" dirty="0" smtClean="0"/>
              <a:t> </a:t>
            </a:r>
            <a:r>
              <a:rPr lang="en-US" dirty="0" err="1" smtClean="0"/>
              <a:t>th</a:t>
            </a:r>
            <a:r>
              <a:rPr lang="en-US" dirty="0" smtClean="0"/>
              <a:t> term and the (</a:t>
            </a:r>
            <a:r>
              <a:rPr lang="en-US" dirty="0" err="1" smtClean="0"/>
              <a:t>i</a:t>
            </a:r>
            <a:r>
              <a:rPr lang="en-US" dirty="0" smtClean="0"/>
              <a:t> + m) </a:t>
            </a:r>
            <a:r>
              <a:rPr lang="en-US" dirty="0" err="1" smtClean="0"/>
              <a:t>th</a:t>
            </a:r>
            <a:r>
              <a:rPr lang="en-US" dirty="0" smtClean="0"/>
              <a:t> term should not be a function of time. </a:t>
            </a:r>
          </a:p>
          <a:p>
            <a:endParaRPr lang="en-US" dirty="0"/>
          </a:p>
        </p:txBody>
      </p:sp>
      <p:sp>
        <p:nvSpPr>
          <p:cNvPr id="4" name="Slide Number Placeholder 3"/>
          <p:cNvSpPr>
            <a:spLocks noGrp="1"/>
          </p:cNvSpPr>
          <p:nvPr>
            <p:ph type="sldNum" sz="quarter" idx="10"/>
          </p:nvPr>
        </p:nvSpPr>
        <p:spPr/>
        <p:txBody>
          <a:bodyPr/>
          <a:lstStyle/>
          <a:p>
            <a:fld id="{4E39E123-256F-4211-82E1-88CDAE3EF4BF}" type="slidenum">
              <a:rPr lang="en-US" smtClean="0"/>
              <a:t>13</a:t>
            </a:fld>
            <a:endParaRPr lang="en-US"/>
          </a:p>
        </p:txBody>
      </p:sp>
    </p:spTree>
    <p:extLst>
      <p:ext uri="{BB962C8B-B14F-4D97-AF65-F5344CB8AC3E}">
        <p14:creationId xmlns:p14="http://schemas.microsoft.com/office/powerpoint/2010/main" val="285352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Naïve :This can be thought of as a weighted average where all the weight is given to the last observation.</a:t>
            </a:r>
          </a:p>
          <a:p>
            <a:r>
              <a:rPr lang="en-US" dirty="0" smtClean="0"/>
              <a:t>Average :Hence, the average method assumes that all observations are of equal importance and they are given equal weight when generating forecasts.</a:t>
            </a:r>
            <a:endParaRPr lang="en-US" dirty="0"/>
          </a:p>
        </p:txBody>
      </p:sp>
      <p:sp>
        <p:nvSpPr>
          <p:cNvPr id="4" name="Slide Number Placeholder 3"/>
          <p:cNvSpPr>
            <a:spLocks noGrp="1"/>
          </p:cNvSpPr>
          <p:nvPr>
            <p:ph type="sldNum" sz="quarter" idx="10"/>
          </p:nvPr>
        </p:nvSpPr>
        <p:spPr/>
        <p:txBody>
          <a:bodyPr/>
          <a:lstStyle/>
          <a:p>
            <a:fld id="{4E39E123-256F-4211-82E1-88CDAE3EF4BF}" type="slidenum">
              <a:rPr lang="en-US" smtClean="0"/>
              <a:t>39</a:t>
            </a:fld>
            <a:endParaRPr lang="en-US"/>
          </a:p>
        </p:txBody>
      </p:sp>
    </p:spTree>
    <p:extLst>
      <p:ext uri="{BB962C8B-B14F-4D97-AF65-F5344CB8AC3E}">
        <p14:creationId xmlns:p14="http://schemas.microsoft.com/office/powerpoint/2010/main" val="3433925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1184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70936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40158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501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20066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7198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60227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37285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355093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37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141276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p14="http://schemas.microsoft.com/office/powerpoint/2010/main" val="2854041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927060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image" Target="../media/image11.png"/><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notesSlide" Target="../notesSlides/notesSlide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slideLayout" Target="../slideLayouts/slideLayout2.xml"/><Relationship Id="rId5" Type="http://schemas.openxmlformats.org/officeDocument/2006/relationships/tags" Target="../tags/tag123.xml"/><Relationship Id="rId10" Type="http://schemas.openxmlformats.org/officeDocument/2006/relationships/tags" Target="../tags/tag128.xml"/><Relationship Id="rId4" Type="http://schemas.openxmlformats.org/officeDocument/2006/relationships/tags" Target="../tags/tag122.xml"/><Relationship Id="rId9" Type="http://schemas.openxmlformats.org/officeDocument/2006/relationships/tags" Target="../tags/tag127.xml"/></Relationships>
</file>

<file path=ppt/slides/_rels/slide11.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12.png"/><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slideLayout" Target="../slideLayouts/slideLayout2.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slideLayout" Target="../slideLayouts/slideLayout2.xml"/><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tags" Target="../tags/tag151.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5" Type="http://schemas.openxmlformats.org/officeDocument/2006/relationships/image" Target="../media/image15.png"/><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notesSlide" Target="../notesSlides/notesSlide2.xml"/><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slideLayout" Target="../slideLayouts/slideLayout2.xml"/><Relationship Id="rId2" Type="http://schemas.openxmlformats.org/officeDocument/2006/relationships/tags" Target="../tags/tag153.xml"/><Relationship Id="rId16" Type="http://schemas.openxmlformats.org/officeDocument/2006/relationships/image" Target="../media/image18.png"/><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5" Type="http://schemas.openxmlformats.org/officeDocument/2006/relationships/tags" Target="../tags/tag156.xml"/><Relationship Id="rId15" Type="http://schemas.openxmlformats.org/officeDocument/2006/relationships/image" Target="../media/image17.png"/><Relationship Id="rId10" Type="http://schemas.openxmlformats.org/officeDocument/2006/relationships/tags" Target="../tags/tag161.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diagramQuickStyle" Target="../diagrams/quickStyle2.xml"/><Relationship Id="rId3" Type="http://schemas.openxmlformats.org/officeDocument/2006/relationships/tags" Target="../tags/tag165.xml"/><Relationship Id="rId7" Type="http://schemas.openxmlformats.org/officeDocument/2006/relationships/tags" Target="../tags/tag169.xml"/><Relationship Id="rId12" Type="http://schemas.openxmlformats.org/officeDocument/2006/relationships/diagramLayout" Target="../diagrams/layout2.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diagramData" Target="../diagrams/data2.xml"/><Relationship Id="rId5" Type="http://schemas.openxmlformats.org/officeDocument/2006/relationships/tags" Target="../tags/tag167.xml"/><Relationship Id="rId15" Type="http://schemas.microsoft.com/office/2007/relationships/diagramDrawing" Target="../diagrams/drawing2.xml"/><Relationship Id="rId10" Type="http://schemas.openxmlformats.org/officeDocument/2006/relationships/slideLayout" Target="../slideLayouts/slideLayout2.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diagramColors" Target="../diagrams/colors2.xml"/></Relationships>
</file>

<file path=ppt/slides/_rels/slide15.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image" Target="../media/image19.png"/><Relationship Id="rId3" Type="http://schemas.openxmlformats.org/officeDocument/2006/relationships/tags" Target="../tags/tag174.xml"/><Relationship Id="rId7" Type="http://schemas.openxmlformats.org/officeDocument/2006/relationships/tags" Target="../tags/tag178.xml"/><Relationship Id="rId12" Type="http://schemas.openxmlformats.org/officeDocument/2006/relationships/slideLayout" Target="../slideLayouts/slideLayout2.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5" Type="http://schemas.openxmlformats.org/officeDocument/2006/relationships/tags" Target="../tags/tag176.xml"/><Relationship Id="rId15" Type="http://schemas.openxmlformats.org/officeDocument/2006/relationships/image" Target="../media/image21.png"/><Relationship Id="rId10" Type="http://schemas.openxmlformats.org/officeDocument/2006/relationships/tags" Target="../tags/tag181.xml"/><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tags" Target="../tags/tag190.xml"/><Relationship Id="rId3" Type="http://schemas.openxmlformats.org/officeDocument/2006/relationships/tags" Target="../tags/tag185.xml"/><Relationship Id="rId7" Type="http://schemas.openxmlformats.org/officeDocument/2006/relationships/tags" Target="../tags/tag189.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image" Target="../media/image22.png"/><Relationship Id="rId5" Type="http://schemas.openxmlformats.org/officeDocument/2006/relationships/tags" Target="../tags/tag187.xml"/><Relationship Id="rId10" Type="http://schemas.openxmlformats.org/officeDocument/2006/relationships/slideLayout" Target="../slideLayouts/slideLayout2.xml"/><Relationship Id="rId4" Type="http://schemas.openxmlformats.org/officeDocument/2006/relationships/tags" Target="../tags/tag186.xml"/><Relationship Id="rId9" Type="http://schemas.openxmlformats.org/officeDocument/2006/relationships/tags" Target="../tags/tag191.xml"/></Relationships>
</file>

<file path=ppt/slides/_rels/slide17.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slideLayout" Target="../slideLayouts/slideLayout2.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2" Type="http://schemas.openxmlformats.org/officeDocument/2006/relationships/tags" Target="../tags/tag193.xml"/><Relationship Id="rId16" Type="http://schemas.openxmlformats.org/officeDocument/2006/relationships/image" Target="../media/image25.png"/><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image" Target="../media/image24.png"/><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5" Type="http://schemas.openxmlformats.org/officeDocument/2006/relationships/tags" Target="../tags/tag208.xml"/><Relationship Id="rId10" Type="http://schemas.openxmlformats.org/officeDocument/2006/relationships/slideLayout" Target="../slideLayouts/slideLayout2.xml"/><Relationship Id="rId4" Type="http://schemas.openxmlformats.org/officeDocument/2006/relationships/tags" Target="../tags/tag207.xml"/><Relationship Id="rId9" Type="http://schemas.openxmlformats.org/officeDocument/2006/relationships/tags" Target="../tags/tag212.xml"/></Relationships>
</file>

<file path=ppt/slides/_rels/slide19.xml.rels><?xml version="1.0" encoding="UTF-8" standalone="yes"?>
<Relationships xmlns="http://schemas.openxmlformats.org/package/2006/relationships"><Relationship Id="rId8" Type="http://schemas.openxmlformats.org/officeDocument/2006/relationships/tags" Target="../tags/tag220.xml"/><Relationship Id="rId3" Type="http://schemas.openxmlformats.org/officeDocument/2006/relationships/tags" Target="../tags/tag215.xml"/><Relationship Id="rId7" Type="http://schemas.openxmlformats.org/officeDocument/2006/relationships/tags" Target="../tags/tag219.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10" Type="http://schemas.openxmlformats.org/officeDocument/2006/relationships/slideLayout" Target="../slideLayouts/slideLayout2.xml"/><Relationship Id="rId4" Type="http://schemas.openxmlformats.org/officeDocument/2006/relationships/tags" Target="../tags/tag216.xml"/><Relationship Id="rId9" Type="http://schemas.openxmlformats.org/officeDocument/2006/relationships/tags" Target="../tags/tag221.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tags" Target="../tags/tag229.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image" Target="../media/image26.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slideLayout" Target="../slideLayouts/slideLayout2.xml"/><Relationship Id="rId5" Type="http://schemas.openxmlformats.org/officeDocument/2006/relationships/tags" Target="../tags/tag226.xml"/><Relationship Id="rId10" Type="http://schemas.openxmlformats.org/officeDocument/2006/relationships/tags" Target="../tags/tag231.xml"/><Relationship Id="rId4" Type="http://schemas.openxmlformats.org/officeDocument/2006/relationships/tags" Target="../tags/tag225.xml"/><Relationship Id="rId9" Type="http://schemas.openxmlformats.org/officeDocument/2006/relationships/tags" Target="../tags/tag230.xml"/></Relationships>
</file>

<file path=ppt/slides/_rels/slide21.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tags" Target="../tags/tag249.xml"/><Relationship Id="rId3" Type="http://schemas.openxmlformats.org/officeDocument/2006/relationships/tags" Target="../tags/tag234.xml"/><Relationship Id="rId21" Type="http://schemas.openxmlformats.org/officeDocument/2006/relationships/image" Target="../media/image27.png"/><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tags" Target="../tags/tag248.xml"/><Relationship Id="rId2" Type="http://schemas.openxmlformats.org/officeDocument/2006/relationships/tags" Target="../tags/tag233.xml"/><Relationship Id="rId16" Type="http://schemas.openxmlformats.org/officeDocument/2006/relationships/tags" Target="../tags/tag247.xml"/><Relationship Id="rId20" Type="http://schemas.openxmlformats.org/officeDocument/2006/relationships/slideLayout" Target="../slideLayouts/slideLayout2.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tags" Target="../tags/tag246.xml"/><Relationship Id="rId10" Type="http://schemas.openxmlformats.org/officeDocument/2006/relationships/tags" Target="../tags/tag241.xml"/><Relationship Id="rId19" Type="http://schemas.openxmlformats.org/officeDocument/2006/relationships/tags" Target="../tags/tag250.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s>
</file>

<file path=ppt/slides/_rels/slide22.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18" Type="http://schemas.openxmlformats.org/officeDocument/2006/relationships/tags" Target="../tags/tag268.xml"/><Relationship Id="rId26" Type="http://schemas.openxmlformats.org/officeDocument/2006/relationships/tags" Target="../tags/tag276.xml"/><Relationship Id="rId39" Type="http://schemas.openxmlformats.org/officeDocument/2006/relationships/tags" Target="../tags/tag289.xml"/><Relationship Id="rId3" Type="http://schemas.openxmlformats.org/officeDocument/2006/relationships/tags" Target="../tags/tag253.xml"/><Relationship Id="rId21" Type="http://schemas.openxmlformats.org/officeDocument/2006/relationships/tags" Target="../tags/tag271.xml"/><Relationship Id="rId34" Type="http://schemas.openxmlformats.org/officeDocument/2006/relationships/tags" Target="../tags/tag284.xml"/><Relationship Id="rId42" Type="http://schemas.openxmlformats.org/officeDocument/2006/relationships/tags" Target="../tags/tag292.xml"/><Relationship Id="rId47" Type="http://schemas.openxmlformats.org/officeDocument/2006/relationships/image" Target="../media/image8.png"/><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tags" Target="../tags/tag267.xml"/><Relationship Id="rId25" Type="http://schemas.openxmlformats.org/officeDocument/2006/relationships/tags" Target="../tags/tag275.xml"/><Relationship Id="rId33" Type="http://schemas.openxmlformats.org/officeDocument/2006/relationships/tags" Target="../tags/tag283.xml"/><Relationship Id="rId38" Type="http://schemas.openxmlformats.org/officeDocument/2006/relationships/tags" Target="../tags/tag288.xml"/><Relationship Id="rId46" Type="http://schemas.openxmlformats.org/officeDocument/2006/relationships/image" Target="../media/image7.png"/><Relationship Id="rId2" Type="http://schemas.openxmlformats.org/officeDocument/2006/relationships/tags" Target="../tags/tag252.xml"/><Relationship Id="rId16" Type="http://schemas.openxmlformats.org/officeDocument/2006/relationships/tags" Target="../tags/tag266.xml"/><Relationship Id="rId20" Type="http://schemas.openxmlformats.org/officeDocument/2006/relationships/tags" Target="../tags/tag270.xml"/><Relationship Id="rId29" Type="http://schemas.openxmlformats.org/officeDocument/2006/relationships/tags" Target="../tags/tag279.xml"/><Relationship Id="rId41" Type="http://schemas.openxmlformats.org/officeDocument/2006/relationships/tags" Target="../tags/tag291.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tags" Target="../tags/tag261.xml"/><Relationship Id="rId24" Type="http://schemas.openxmlformats.org/officeDocument/2006/relationships/tags" Target="../tags/tag274.xml"/><Relationship Id="rId32" Type="http://schemas.openxmlformats.org/officeDocument/2006/relationships/tags" Target="../tags/tag282.xml"/><Relationship Id="rId37" Type="http://schemas.openxmlformats.org/officeDocument/2006/relationships/tags" Target="../tags/tag287.xml"/><Relationship Id="rId40" Type="http://schemas.openxmlformats.org/officeDocument/2006/relationships/tags" Target="../tags/tag290.xml"/><Relationship Id="rId45" Type="http://schemas.openxmlformats.org/officeDocument/2006/relationships/image" Target="../media/image6.png"/><Relationship Id="rId5" Type="http://schemas.openxmlformats.org/officeDocument/2006/relationships/tags" Target="../tags/tag255.xml"/><Relationship Id="rId15" Type="http://schemas.openxmlformats.org/officeDocument/2006/relationships/tags" Target="../tags/tag265.xml"/><Relationship Id="rId23" Type="http://schemas.openxmlformats.org/officeDocument/2006/relationships/tags" Target="../tags/tag273.xml"/><Relationship Id="rId28" Type="http://schemas.openxmlformats.org/officeDocument/2006/relationships/tags" Target="../tags/tag278.xml"/><Relationship Id="rId36" Type="http://schemas.openxmlformats.org/officeDocument/2006/relationships/tags" Target="../tags/tag286.xml"/><Relationship Id="rId10" Type="http://schemas.openxmlformats.org/officeDocument/2006/relationships/tags" Target="../tags/tag260.xml"/><Relationship Id="rId19" Type="http://schemas.openxmlformats.org/officeDocument/2006/relationships/tags" Target="../tags/tag269.xml"/><Relationship Id="rId31" Type="http://schemas.openxmlformats.org/officeDocument/2006/relationships/tags" Target="../tags/tag281.xml"/><Relationship Id="rId44" Type="http://schemas.openxmlformats.org/officeDocument/2006/relationships/slideLayout" Target="../slideLayouts/slideLayout2.xml"/><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tags" Target="../tags/tag264.xml"/><Relationship Id="rId22" Type="http://schemas.openxmlformats.org/officeDocument/2006/relationships/tags" Target="../tags/tag272.xml"/><Relationship Id="rId27" Type="http://schemas.openxmlformats.org/officeDocument/2006/relationships/tags" Target="../tags/tag277.xml"/><Relationship Id="rId30" Type="http://schemas.openxmlformats.org/officeDocument/2006/relationships/tags" Target="../tags/tag280.xml"/><Relationship Id="rId35" Type="http://schemas.openxmlformats.org/officeDocument/2006/relationships/tags" Target="../tags/tag285.xml"/><Relationship Id="rId43" Type="http://schemas.openxmlformats.org/officeDocument/2006/relationships/tags" Target="../tags/tag293.xml"/></Relationships>
</file>

<file path=ppt/slides/_rels/slide23.xml.rels><?xml version="1.0" encoding="UTF-8" standalone="yes"?>
<Relationships xmlns="http://schemas.openxmlformats.org/package/2006/relationships"><Relationship Id="rId8" Type="http://schemas.openxmlformats.org/officeDocument/2006/relationships/tags" Target="../tags/tag301.xml"/><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image" Target="../media/image8.png"/><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slideLayout" Target="../slideLayouts/slideLayout2.xml"/><Relationship Id="rId5" Type="http://schemas.openxmlformats.org/officeDocument/2006/relationships/tags" Target="../tags/tag298.xml"/><Relationship Id="rId10" Type="http://schemas.openxmlformats.org/officeDocument/2006/relationships/tags" Target="../tags/tag303.xml"/><Relationship Id="rId4" Type="http://schemas.openxmlformats.org/officeDocument/2006/relationships/tags" Target="../tags/tag297.xml"/><Relationship Id="rId9" Type="http://schemas.openxmlformats.org/officeDocument/2006/relationships/tags" Target="../tags/tag302.xml"/></Relationships>
</file>

<file path=ppt/slides/_rels/slide24.xml.rels><?xml version="1.0" encoding="UTF-8" standalone="yes"?>
<Relationships xmlns="http://schemas.openxmlformats.org/package/2006/relationships"><Relationship Id="rId8" Type="http://schemas.openxmlformats.org/officeDocument/2006/relationships/tags" Target="../tags/tag311.xml"/><Relationship Id="rId3" Type="http://schemas.openxmlformats.org/officeDocument/2006/relationships/tags" Target="../tags/tag306.xml"/><Relationship Id="rId7" Type="http://schemas.openxmlformats.org/officeDocument/2006/relationships/tags" Target="../tags/tag310.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image" Target="../media/image9.png"/><Relationship Id="rId5" Type="http://schemas.openxmlformats.org/officeDocument/2006/relationships/tags" Target="../tags/tag308.xml"/><Relationship Id="rId10" Type="http://schemas.openxmlformats.org/officeDocument/2006/relationships/slideLayout" Target="../slideLayouts/slideLayout2.xml"/><Relationship Id="rId4" Type="http://schemas.openxmlformats.org/officeDocument/2006/relationships/tags" Target="../tags/tag307.xml"/><Relationship Id="rId9" Type="http://schemas.openxmlformats.org/officeDocument/2006/relationships/tags" Target="../tags/tag312.xml"/></Relationships>
</file>

<file path=ppt/slides/_rels/slide25.xml.rels><?xml version="1.0" encoding="UTF-8" standalone="yes"?>
<Relationships xmlns="http://schemas.openxmlformats.org/package/2006/relationships"><Relationship Id="rId8" Type="http://schemas.openxmlformats.org/officeDocument/2006/relationships/tags" Target="../tags/tag320.xml"/><Relationship Id="rId3" Type="http://schemas.openxmlformats.org/officeDocument/2006/relationships/tags" Target="../tags/tag315.xml"/><Relationship Id="rId7" Type="http://schemas.openxmlformats.org/officeDocument/2006/relationships/tags" Target="../tags/tag319.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tags" Target="../tags/tag318.xml"/><Relationship Id="rId11" Type="http://schemas.openxmlformats.org/officeDocument/2006/relationships/image" Target="../media/image10.png"/><Relationship Id="rId5" Type="http://schemas.openxmlformats.org/officeDocument/2006/relationships/tags" Target="../tags/tag317.xml"/><Relationship Id="rId10" Type="http://schemas.openxmlformats.org/officeDocument/2006/relationships/slideLayout" Target="../slideLayouts/slideLayout2.xml"/><Relationship Id="rId4" Type="http://schemas.openxmlformats.org/officeDocument/2006/relationships/tags" Target="../tags/tag316.xml"/><Relationship Id="rId9" Type="http://schemas.openxmlformats.org/officeDocument/2006/relationships/tags" Target="../tags/tag321.xml"/></Relationships>
</file>

<file path=ppt/slides/_rels/slide26.xml.rels><?xml version="1.0" encoding="UTF-8" standalone="yes"?>
<Relationships xmlns="http://schemas.openxmlformats.org/package/2006/relationships"><Relationship Id="rId8" Type="http://schemas.openxmlformats.org/officeDocument/2006/relationships/tags" Target="../tags/tag329.xml"/><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image" Target="../media/image28.png"/><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slideLayout" Target="../slideLayouts/slideLayout2.xml"/><Relationship Id="rId5" Type="http://schemas.openxmlformats.org/officeDocument/2006/relationships/tags" Target="../tags/tag326.xml"/><Relationship Id="rId10" Type="http://schemas.openxmlformats.org/officeDocument/2006/relationships/tags" Target="../tags/tag331.xml"/><Relationship Id="rId4" Type="http://schemas.openxmlformats.org/officeDocument/2006/relationships/tags" Target="../tags/tag325.xml"/><Relationship Id="rId9" Type="http://schemas.openxmlformats.org/officeDocument/2006/relationships/tags" Target="../tags/tag330.xml"/></Relationships>
</file>

<file path=ppt/slides/_rels/slide27.xml.rels><?xml version="1.0" encoding="UTF-8" standalone="yes"?>
<Relationships xmlns="http://schemas.openxmlformats.org/package/2006/relationships"><Relationship Id="rId8" Type="http://schemas.openxmlformats.org/officeDocument/2006/relationships/tags" Target="../tags/tag339.xml"/><Relationship Id="rId3" Type="http://schemas.openxmlformats.org/officeDocument/2006/relationships/tags" Target="../tags/tag334.xml"/><Relationship Id="rId7" Type="http://schemas.openxmlformats.org/officeDocument/2006/relationships/tags" Target="../tags/tag338.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5" Type="http://schemas.openxmlformats.org/officeDocument/2006/relationships/tags" Target="../tags/tag336.xml"/><Relationship Id="rId10" Type="http://schemas.openxmlformats.org/officeDocument/2006/relationships/slideLayout" Target="../slideLayouts/slideLayout2.xml"/><Relationship Id="rId4" Type="http://schemas.openxmlformats.org/officeDocument/2006/relationships/tags" Target="../tags/tag335.xml"/><Relationship Id="rId9" Type="http://schemas.openxmlformats.org/officeDocument/2006/relationships/tags" Target="../tags/tag340.xml"/></Relationships>
</file>

<file path=ppt/slides/_rels/slide28.xml.rels><?xml version="1.0" encoding="UTF-8" standalone="yes"?>
<Relationships xmlns="http://schemas.openxmlformats.org/package/2006/relationships"><Relationship Id="rId8" Type="http://schemas.openxmlformats.org/officeDocument/2006/relationships/tags" Target="../tags/tag348.xml"/><Relationship Id="rId3" Type="http://schemas.openxmlformats.org/officeDocument/2006/relationships/tags" Target="../tags/tag343.xml"/><Relationship Id="rId7" Type="http://schemas.openxmlformats.org/officeDocument/2006/relationships/tags" Target="../tags/tag347.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5" Type="http://schemas.openxmlformats.org/officeDocument/2006/relationships/tags" Target="../tags/tag345.xml"/><Relationship Id="rId10" Type="http://schemas.openxmlformats.org/officeDocument/2006/relationships/slideLayout" Target="../slideLayouts/slideLayout2.xml"/><Relationship Id="rId4" Type="http://schemas.openxmlformats.org/officeDocument/2006/relationships/tags" Target="../tags/tag344.xml"/><Relationship Id="rId9" Type="http://schemas.openxmlformats.org/officeDocument/2006/relationships/tags" Target="../tags/tag349.xml"/></Relationships>
</file>

<file path=ppt/slides/_rels/slide29.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image" Target="../media/image29.png"/><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slideLayout" Target="../slideLayouts/slideLayout2.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5" Type="http://schemas.openxmlformats.org/officeDocument/2006/relationships/tags" Target="../tags/tag354.xml"/><Relationship Id="rId10" Type="http://schemas.openxmlformats.org/officeDocument/2006/relationships/tags" Target="../tags/tag359.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tags" Target="../tags/tag28.xml"/></Relationships>
</file>

<file path=ppt/slides/_rels/slide30.xml.rels><?xml version="1.0" encoding="UTF-8" standalone="yes"?>
<Relationships xmlns="http://schemas.openxmlformats.org/package/2006/relationships"><Relationship Id="rId8" Type="http://schemas.openxmlformats.org/officeDocument/2006/relationships/tags" Target="../tags/tag368.xml"/><Relationship Id="rId13" Type="http://schemas.openxmlformats.org/officeDocument/2006/relationships/image" Target="../media/image32.png"/><Relationship Id="rId3" Type="http://schemas.openxmlformats.org/officeDocument/2006/relationships/tags" Target="../tags/tag363.xml"/><Relationship Id="rId7" Type="http://schemas.openxmlformats.org/officeDocument/2006/relationships/tags" Target="../tags/tag367.xml"/><Relationship Id="rId12" Type="http://schemas.openxmlformats.org/officeDocument/2006/relationships/image" Target="../media/image31.png"/><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tags" Target="../tags/tag366.xml"/><Relationship Id="rId11" Type="http://schemas.openxmlformats.org/officeDocument/2006/relationships/slideLayout" Target="../slideLayouts/slideLayout2.xml"/><Relationship Id="rId5" Type="http://schemas.openxmlformats.org/officeDocument/2006/relationships/tags" Target="../tags/tag365.xml"/><Relationship Id="rId10" Type="http://schemas.openxmlformats.org/officeDocument/2006/relationships/tags" Target="../tags/tag370.xml"/><Relationship Id="rId4" Type="http://schemas.openxmlformats.org/officeDocument/2006/relationships/tags" Target="../tags/tag364.xml"/><Relationship Id="rId9" Type="http://schemas.openxmlformats.org/officeDocument/2006/relationships/tags" Target="../tags/tag369.xml"/></Relationships>
</file>

<file path=ppt/slides/_rels/slide31.xml.rels><?xml version="1.0" encoding="UTF-8" standalone="yes"?>
<Relationships xmlns="http://schemas.openxmlformats.org/package/2006/relationships"><Relationship Id="rId8" Type="http://schemas.openxmlformats.org/officeDocument/2006/relationships/tags" Target="../tags/tag378.xml"/><Relationship Id="rId13" Type="http://schemas.openxmlformats.org/officeDocument/2006/relationships/image" Target="../media/image34.png"/><Relationship Id="rId3" Type="http://schemas.openxmlformats.org/officeDocument/2006/relationships/tags" Target="../tags/tag373.xml"/><Relationship Id="rId7" Type="http://schemas.openxmlformats.org/officeDocument/2006/relationships/tags" Target="../tags/tag377.xml"/><Relationship Id="rId12" Type="http://schemas.openxmlformats.org/officeDocument/2006/relationships/image" Target="../media/image33.png"/><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slideLayout" Target="../slideLayouts/slideLayout2.xml"/><Relationship Id="rId5" Type="http://schemas.openxmlformats.org/officeDocument/2006/relationships/tags" Target="../tags/tag375.xml"/><Relationship Id="rId10" Type="http://schemas.openxmlformats.org/officeDocument/2006/relationships/tags" Target="../tags/tag380.xml"/><Relationship Id="rId4" Type="http://schemas.openxmlformats.org/officeDocument/2006/relationships/tags" Target="../tags/tag374.xml"/><Relationship Id="rId9" Type="http://schemas.openxmlformats.org/officeDocument/2006/relationships/tags" Target="../tags/tag379.xml"/></Relationships>
</file>

<file path=ppt/slides/_rels/slide32.xml.rels><?xml version="1.0" encoding="UTF-8" standalone="yes"?>
<Relationships xmlns="http://schemas.openxmlformats.org/package/2006/relationships"><Relationship Id="rId8" Type="http://schemas.openxmlformats.org/officeDocument/2006/relationships/tags" Target="../tags/tag388.xml"/><Relationship Id="rId13" Type="http://schemas.openxmlformats.org/officeDocument/2006/relationships/slideLayout" Target="../slideLayouts/slideLayout2.xml"/><Relationship Id="rId3" Type="http://schemas.openxmlformats.org/officeDocument/2006/relationships/tags" Target="../tags/tag383.xml"/><Relationship Id="rId7" Type="http://schemas.openxmlformats.org/officeDocument/2006/relationships/tags" Target="../tags/tag387.xml"/><Relationship Id="rId12" Type="http://schemas.openxmlformats.org/officeDocument/2006/relationships/tags" Target="../tags/tag392.xml"/><Relationship Id="rId2" Type="http://schemas.openxmlformats.org/officeDocument/2006/relationships/tags" Target="../tags/tag382.xml"/><Relationship Id="rId16" Type="http://schemas.openxmlformats.org/officeDocument/2006/relationships/image" Target="../media/image37.png"/><Relationship Id="rId1" Type="http://schemas.openxmlformats.org/officeDocument/2006/relationships/tags" Target="../tags/tag381.xml"/><Relationship Id="rId6" Type="http://schemas.openxmlformats.org/officeDocument/2006/relationships/tags" Target="../tags/tag386.xml"/><Relationship Id="rId11" Type="http://schemas.openxmlformats.org/officeDocument/2006/relationships/tags" Target="../tags/tag391.xml"/><Relationship Id="rId5" Type="http://schemas.openxmlformats.org/officeDocument/2006/relationships/tags" Target="../tags/tag385.xml"/><Relationship Id="rId15" Type="http://schemas.openxmlformats.org/officeDocument/2006/relationships/image" Target="../media/image36.png"/><Relationship Id="rId10" Type="http://schemas.openxmlformats.org/officeDocument/2006/relationships/tags" Target="../tags/tag390.xml"/><Relationship Id="rId4" Type="http://schemas.openxmlformats.org/officeDocument/2006/relationships/tags" Target="../tags/tag384.xml"/><Relationship Id="rId9" Type="http://schemas.openxmlformats.org/officeDocument/2006/relationships/tags" Target="../tags/tag389.xml"/><Relationship Id="rId14" Type="http://schemas.openxmlformats.org/officeDocument/2006/relationships/image" Target="../media/image35.png"/></Relationships>
</file>

<file path=ppt/slides/_rels/slide33.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image" Target="../media/image38.png"/><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slideLayout" Target="../slideLayouts/slideLayout2.xml"/><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0" Type="http://schemas.openxmlformats.org/officeDocument/2006/relationships/tags" Target="../tags/tag402.xml"/><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image" Target="../media/image39.png"/></Relationships>
</file>

<file path=ppt/slides/_rels/slide34.xml.rels><?xml version="1.0" encoding="UTF-8" standalone="yes"?>
<Relationships xmlns="http://schemas.openxmlformats.org/package/2006/relationships"><Relationship Id="rId8" Type="http://schemas.openxmlformats.org/officeDocument/2006/relationships/tags" Target="../tags/tag411.xml"/><Relationship Id="rId13" Type="http://schemas.openxmlformats.org/officeDocument/2006/relationships/image" Target="../media/image40.png"/><Relationship Id="rId3" Type="http://schemas.openxmlformats.org/officeDocument/2006/relationships/tags" Target="../tags/tag406.xml"/><Relationship Id="rId7" Type="http://schemas.openxmlformats.org/officeDocument/2006/relationships/tags" Target="../tags/tag410.xml"/><Relationship Id="rId12" Type="http://schemas.openxmlformats.org/officeDocument/2006/relationships/slideLayout" Target="../slideLayouts/slideLayout2.xml"/><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tags" Target="../tags/tag409.xml"/><Relationship Id="rId11" Type="http://schemas.openxmlformats.org/officeDocument/2006/relationships/tags" Target="../tags/tag414.xml"/><Relationship Id="rId5" Type="http://schemas.openxmlformats.org/officeDocument/2006/relationships/tags" Target="../tags/tag408.xml"/><Relationship Id="rId10" Type="http://schemas.openxmlformats.org/officeDocument/2006/relationships/tags" Target="../tags/tag413.xml"/><Relationship Id="rId4" Type="http://schemas.openxmlformats.org/officeDocument/2006/relationships/tags" Target="../tags/tag407.xml"/><Relationship Id="rId9" Type="http://schemas.openxmlformats.org/officeDocument/2006/relationships/tags" Target="../tags/tag412.xml"/><Relationship Id="rId1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tags" Target="../tags/tag417.xml"/><Relationship Id="rId7" Type="http://schemas.openxmlformats.org/officeDocument/2006/relationships/slideLayout" Target="../slideLayouts/slideLayout12.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s>
</file>

<file path=ppt/slides/_rels/slide36.xml.rels><?xml version="1.0" encoding="UTF-8" standalone="yes"?>
<Relationships xmlns="http://schemas.openxmlformats.org/package/2006/relationships"><Relationship Id="rId8" Type="http://schemas.openxmlformats.org/officeDocument/2006/relationships/tags" Target="../tags/tag428.xml"/><Relationship Id="rId3" Type="http://schemas.openxmlformats.org/officeDocument/2006/relationships/tags" Target="../tags/tag423.xml"/><Relationship Id="rId7" Type="http://schemas.openxmlformats.org/officeDocument/2006/relationships/tags" Target="../tags/tag427.xml"/><Relationship Id="rId12" Type="http://schemas.openxmlformats.org/officeDocument/2006/relationships/image" Target="../media/image42.png"/><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tags" Target="../tags/tag426.xml"/><Relationship Id="rId11" Type="http://schemas.openxmlformats.org/officeDocument/2006/relationships/slideLayout" Target="../slideLayouts/slideLayout2.xml"/><Relationship Id="rId5" Type="http://schemas.openxmlformats.org/officeDocument/2006/relationships/tags" Target="../tags/tag425.xml"/><Relationship Id="rId10" Type="http://schemas.openxmlformats.org/officeDocument/2006/relationships/tags" Target="../tags/tag430.xml"/><Relationship Id="rId4" Type="http://schemas.openxmlformats.org/officeDocument/2006/relationships/tags" Target="../tags/tag424.xml"/><Relationship Id="rId9" Type="http://schemas.openxmlformats.org/officeDocument/2006/relationships/tags" Target="../tags/tag429.xml"/></Relationships>
</file>

<file path=ppt/slides/_rels/slide37.xml.rels><?xml version="1.0" encoding="UTF-8" standalone="yes"?>
<Relationships xmlns="http://schemas.openxmlformats.org/package/2006/relationships"><Relationship Id="rId8" Type="http://schemas.openxmlformats.org/officeDocument/2006/relationships/tags" Target="../tags/tag438.xml"/><Relationship Id="rId13" Type="http://schemas.openxmlformats.org/officeDocument/2006/relationships/image" Target="../media/image19.png"/><Relationship Id="rId3" Type="http://schemas.openxmlformats.org/officeDocument/2006/relationships/tags" Target="../tags/tag433.xml"/><Relationship Id="rId7" Type="http://schemas.openxmlformats.org/officeDocument/2006/relationships/tags" Target="../tags/tag437.xml"/><Relationship Id="rId12" Type="http://schemas.openxmlformats.org/officeDocument/2006/relationships/slideLayout" Target="../slideLayouts/slideLayout2.xml"/><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tags" Target="../tags/tag436.xml"/><Relationship Id="rId11" Type="http://schemas.openxmlformats.org/officeDocument/2006/relationships/tags" Target="../tags/tag441.xml"/><Relationship Id="rId5" Type="http://schemas.openxmlformats.org/officeDocument/2006/relationships/tags" Target="../tags/tag435.xml"/><Relationship Id="rId15" Type="http://schemas.openxmlformats.org/officeDocument/2006/relationships/image" Target="../media/image21.png"/><Relationship Id="rId10" Type="http://schemas.openxmlformats.org/officeDocument/2006/relationships/tags" Target="../tags/tag440.xml"/><Relationship Id="rId4" Type="http://schemas.openxmlformats.org/officeDocument/2006/relationships/tags" Target="../tags/tag434.xml"/><Relationship Id="rId9" Type="http://schemas.openxmlformats.org/officeDocument/2006/relationships/tags" Target="../tags/tag439.xml"/><Relationship Id="rId14" Type="http://schemas.openxmlformats.org/officeDocument/2006/relationships/image" Target="../media/image20.png"/></Relationships>
</file>

<file path=ppt/slides/_rels/slide3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44.xml"/><Relationship Id="rId7" Type="http://schemas.openxmlformats.org/officeDocument/2006/relationships/slideLayout" Target="../slideLayouts/slideLayout1.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tags" Target="../tags/tag447.xml"/><Relationship Id="rId5" Type="http://schemas.openxmlformats.org/officeDocument/2006/relationships/tags" Target="../tags/tag446.xml"/><Relationship Id="rId10" Type="http://schemas.openxmlformats.org/officeDocument/2006/relationships/image" Target="../media/image4.png"/><Relationship Id="rId4" Type="http://schemas.openxmlformats.org/officeDocument/2006/relationships/tags" Target="../tags/tag445.xml"/><Relationship Id="rId9" Type="http://schemas.openxmlformats.org/officeDocument/2006/relationships/image" Target="../media/image1.emf"/></Relationships>
</file>

<file path=ppt/slides/_rels/slide39.xml.rels><?xml version="1.0" encoding="UTF-8" standalone="yes"?>
<Relationships xmlns="http://schemas.openxmlformats.org/package/2006/relationships"><Relationship Id="rId8" Type="http://schemas.openxmlformats.org/officeDocument/2006/relationships/tags" Target="../tags/tag455.xml"/><Relationship Id="rId13" Type="http://schemas.openxmlformats.org/officeDocument/2006/relationships/tags" Target="../tags/tag460.xml"/><Relationship Id="rId18" Type="http://schemas.openxmlformats.org/officeDocument/2006/relationships/image" Target="../media/image45.png"/><Relationship Id="rId3" Type="http://schemas.openxmlformats.org/officeDocument/2006/relationships/tags" Target="../tags/tag450.xml"/><Relationship Id="rId7" Type="http://schemas.openxmlformats.org/officeDocument/2006/relationships/tags" Target="../tags/tag454.xml"/><Relationship Id="rId12" Type="http://schemas.openxmlformats.org/officeDocument/2006/relationships/tags" Target="../tags/tag459.xml"/><Relationship Id="rId17" Type="http://schemas.openxmlformats.org/officeDocument/2006/relationships/image" Target="../media/image44.png"/><Relationship Id="rId2" Type="http://schemas.openxmlformats.org/officeDocument/2006/relationships/tags" Target="../tags/tag449.xml"/><Relationship Id="rId16" Type="http://schemas.openxmlformats.org/officeDocument/2006/relationships/image" Target="../media/image43.png"/><Relationship Id="rId1" Type="http://schemas.openxmlformats.org/officeDocument/2006/relationships/tags" Target="../tags/tag448.xml"/><Relationship Id="rId6" Type="http://schemas.openxmlformats.org/officeDocument/2006/relationships/tags" Target="../tags/tag453.xml"/><Relationship Id="rId11" Type="http://schemas.openxmlformats.org/officeDocument/2006/relationships/tags" Target="../tags/tag458.xml"/><Relationship Id="rId5" Type="http://schemas.openxmlformats.org/officeDocument/2006/relationships/tags" Target="../tags/tag452.xml"/><Relationship Id="rId15" Type="http://schemas.openxmlformats.org/officeDocument/2006/relationships/notesSlide" Target="../notesSlides/notesSlide3.xml"/><Relationship Id="rId10" Type="http://schemas.openxmlformats.org/officeDocument/2006/relationships/tags" Target="../tags/tag457.xml"/><Relationship Id="rId19" Type="http://schemas.openxmlformats.org/officeDocument/2006/relationships/image" Target="../media/image46.png"/><Relationship Id="rId4" Type="http://schemas.openxmlformats.org/officeDocument/2006/relationships/tags" Target="../tags/tag451.xml"/><Relationship Id="rId9" Type="http://schemas.openxmlformats.org/officeDocument/2006/relationships/tags" Target="../tags/tag456.xml"/><Relationship Id="rId1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slideLayout" Target="../slideLayouts/slideLayout2.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s/_rels/slide40.xml.rels><?xml version="1.0" encoding="UTF-8" standalone="yes"?>
<Relationships xmlns="http://schemas.openxmlformats.org/package/2006/relationships"><Relationship Id="rId8" Type="http://schemas.openxmlformats.org/officeDocument/2006/relationships/tags" Target="../tags/tag468.xml"/><Relationship Id="rId3" Type="http://schemas.openxmlformats.org/officeDocument/2006/relationships/tags" Target="../tags/tag463.xml"/><Relationship Id="rId7" Type="http://schemas.openxmlformats.org/officeDocument/2006/relationships/tags" Target="../tags/tag467.xml"/><Relationship Id="rId12" Type="http://schemas.openxmlformats.org/officeDocument/2006/relationships/image" Target="../media/image47.png"/><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tags" Target="../tags/tag466.xml"/><Relationship Id="rId11" Type="http://schemas.openxmlformats.org/officeDocument/2006/relationships/slideLayout" Target="../slideLayouts/slideLayout2.xml"/><Relationship Id="rId5" Type="http://schemas.openxmlformats.org/officeDocument/2006/relationships/tags" Target="../tags/tag465.xml"/><Relationship Id="rId10" Type="http://schemas.openxmlformats.org/officeDocument/2006/relationships/tags" Target="../tags/tag470.xml"/><Relationship Id="rId4" Type="http://schemas.openxmlformats.org/officeDocument/2006/relationships/tags" Target="../tags/tag464.xml"/><Relationship Id="rId9" Type="http://schemas.openxmlformats.org/officeDocument/2006/relationships/tags" Target="../tags/tag469.xml"/></Relationships>
</file>

<file path=ppt/slides/_rels/slide41.xml.rels><?xml version="1.0" encoding="UTF-8" standalone="yes"?>
<Relationships xmlns="http://schemas.openxmlformats.org/package/2006/relationships"><Relationship Id="rId8" Type="http://schemas.openxmlformats.org/officeDocument/2006/relationships/tags" Target="../tags/tag478.xml"/><Relationship Id="rId13" Type="http://schemas.openxmlformats.org/officeDocument/2006/relationships/slideLayout" Target="../slideLayouts/slideLayout2.xml"/><Relationship Id="rId3" Type="http://schemas.openxmlformats.org/officeDocument/2006/relationships/tags" Target="../tags/tag473.xml"/><Relationship Id="rId7" Type="http://schemas.openxmlformats.org/officeDocument/2006/relationships/tags" Target="../tags/tag477.xml"/><Relationship Id="rId12" Type="http://schemas.openxmlformats.org/officeDocument/2006/relationships/tags" Target="../tags/tag482.xml"/><Relationship Id="rId2" Type="http://schemas.openxmlformats.org/officeDocument/2006/relationships/tags" Target="../tags/tag472.xml"/><Relationship Id="rId16" Type="http://schemas.openxmlformats.org/officeDocument/2006/relationships/image" Target="../media/image50.png"/><Relationship Id="rId1" Type="http://schemas.openxmlformats.org/officeDocument/2006/relationships/tags" Target="../tags/tag471.xml"/><Relationship Id="rId6" Type="http://schemas.openxmlformats.org/officeDocument/2006/relationships/tags" Target="../tags/tag476.xml"/><Relationship Id="rId11" Type="http://schemas.openxmlformats.org/officeDocument/2006/relationships/tags" Target="../tags/tag481.xml"/><Relationship Id="rId5" Type="http://schemas.openxmlformats.org/officeDocument/2006/relationships/tags" Target="../tags/tag475.xml"/><Relationship Id="rId15" Type="http://schemas.openxmlformats.org/officeDocument/2006/relationships/image" Target="../media/image49.png"/><Relationship Id="rId10" Type="http://schemas.openxmlformats.org/officeDocument/2006/relationships/tags" Target="../tags/tag480.xml"/><Relationship Id="rId4" Type="http://schemas.openxmlformats.org/officeDocument/2006/relationships/tags" Target="../tags/tag474.xml"/><Relationship Id="rId9" Type="http://schemas.openxmlformats.org/officeDocument/2006/relationships/tags" Target="../tags/tag479.xml"/><Relationship Id="rId14" Type="http://schemas.openxmlformats.org/officeDocument/2006/relationships/image" Target="../media/image48.png"/></Relationships>
</file>

<file path=ppt/slides/_rels/slide42.xml.rels><?xml version="1.0" encoding="UTF-8" standalone="yes"?>
<Relationships xmlns="http://schemas.openxmlformats.org/package/2006/relationships"><Relationship Id="rId8" Type="http://schemas.openxmlformats.org/officeDocument/2006/relationships/tags" Target="../tags/tag490.xml"/><Relationship Id="rId13" Type="http://schemas.openxmlformats.org/officeDocument/2006/relationships/slideLayout" Target="../slideLayouts/slideLayout2.xml"/><Relationship Id="rId3" Type="http://schemas.openxmlformats.org/officeDocument/2006/relationships/tags" Target="../tags/tag485.xml"/><Relationship Id="rId7" Type="http://schemas.openxmlformats.org/officeDocument/2006/relationships/tags" Target="../tags/tag489.xml"/><Relationship Id="rId12" Type="http://schemas.openxmlformats.org/officeDocument/2006/relationships/tags" Target="../tags/tag494.xml"/><Relationship Id="rId2" Type="http://schemas.openxmlformats.org/officeDocument/2006/relationships/tags" Target="../tags/tag484.xml"/><Relationship Id="rId16" Type="http://schemas.openxmlformats.org/officeDocument/2006/relationships/image" Target="../media/image53.png"/><Relationship Id="rId1" Type="http://schemas.openxmlformats.org/officeDocument/2006/relationships/tags" Target="../tags/tag483.xml"/><Relationship Id="rId6" Type="http://schemas.openxmlformats.org/officeDocument/2006/relationships/tags" Target="../tags/tag488.xml"/><Relationship Id="rId11" Type="http://schemas.openxmlformats.org/officeDocument/2006/relationships/tags" Target="../tags/tag493.xml"/><Relationship Id="rId5" Type="http://schemas.openxmlformats.org/officeDocument/2006/relationships/tags" Target="../tags/tag487.xml"/><Relationship Id="rId15" Type="http://schemas.openxmlformats.org/officeDocument/2006/relationships/image" Target="../media/image52.png"/><Relationship Id="rId10" Type="http://schemas.openxmlformats.org/officeDocument/2006/relationships/tags" Target="../tags/tag492.xml"/><Relationship Id="rId4" Type="http://schemas.openxmlformats.org/officeDocument/2006/relationships/tags" Target="../tags/tag486.xml"/><Relationship Id="rId9" Type="http://schemas.openxmlformats.org/officeDocument/2006/relationships/tags" Target="../tags/tag491.xml"/><Relationship Id="rId14" Type="http://schemas.openxmlformats.org/officeDocument/2006/relationships/image" Target="../media/image51.png"/></Relationships>
</file>

<file path=ppt/slides/_rels/slide43.xml.rels><?xml version="1.0" encoding="UTF-8" standalone="yes"?>
<Relationships xmlns="http://schemas.openxmlformats.org/package/2006/relationships"><Relationship Id="rId8" Type="http://schemas.openxmlformats.org/officeDocument/2006/relationships/tags" Target="../tags/tag502.xml"/><Relationship Id="rId13" Type="http://schemas.openxmlformats.org/officeDocument/2006/relationships/image" Target="../media/image54.png"/><Relationship Id="rId3" Type="http://schemas.openxmlformats.org/officeDocument/2006/relationships/tags" Target="../tags/tag497.xml"/><Relationship Id="rId7" Type="http://schemas.openxmlformats.org/officeDocument/2006/relationships/tags" Target="../tags/tag501.xml"/><Relationship Id="rId12" Type="http://schemas.openxmlformats.org/officeDocument/2006/relationships/slideLayout" Target="../slideLayouts/slideLayout2.xml"/><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tags" Target="../tags/tag500.xml"/><Relationship Id="rId11" Type="http://schemas.openxmlformats.org/officeDocument/2006/relationships/tags" Target="../tags/tag505.xml"/><Relationship Id="rId5" Type="http://schemas.openxmlformats.org/officeDocument/2006/relationships/tags" Target="../tags/tag499.xml"/><Relationship Id="rId10" Type="http://schemas.openxmlformats.org/officeDocument/2006/relationships/tags" Target="../tags/tag504.xml"/><Relationship Id="rId4" Type="http://schemas.openxmlformats.org/officeDocument/2006/relationships/tags" Target="../tags/tag498.xml"/><Relationship Id="rId9" Type="http://schemas.openxmlformats.org/officeDocument/2006/relationships/tags" Target="../tags/tag503.xml"/><Relationship Id="rId14" Type="http://schemas.openxmlformats.org/officeDocument/2006/relationships/image" Target="../media/image55.png"/></Relationships>
</file>

<file path=ppt/slides/_rels/slide44.xml.rels><?xml version="1.0" encoding="UTF-8" standalone="yes"?>
<Relationships xmlns="http://schemas.openxmlformats.org/package/2006/relationships"><Relationship Id="rId8" Type="http://schemas.openxmlformats.org/officeDocument/2006/relationships/tags" Target="../tags/tag513.xml"/><Relationship Id="rId13" Type="http://schemas.openxmlformats.org/officeDocument/2006/relationships/tags" Target="../tags/tag518.xml"/><Relationship Id="rId18" Type="http://schemas.openxmlformats.org/officeDocument/2006/relationships/image" Target="../media/image57.png"/><Relationship Id="rId3" Type="http://schemas.openxmlformats.org/officeDocument/2006/relationships/tags" Target="../tags/tag508.xml"/><Relationship Id="rId21" Type="http://schemas.openxmlformats.org/officeDocument/2006/relationships/image" Target="../media/image60.png"/><Relationship Id="rId7" Type="http://schemas.openxmlformats.org/officeDocument/2006/relationships/tags" Target="../tags/tag512.xml"/><Relationship Id="rId12" Type="http://schemas.openxmlformats.org/officeDocument/2006/relationships/tags" Target="../tags/tag517.xml"/><Relationship Id="rId17" Type="http://schemas.openxmlformats.org/officeDocument/2006/relationships/image" Target="../media/image56.png"/><Relationship Id="rId2" Type="http://schemas.openxmlformats.org/officeDocument/2006/relationships/tags" Target="../tags/tag507.xml"/><Relationship Id="rId16" Type="http://schemas.openxmlformats.org/officeDocument/2006/relationships/slideLayout" Target="../slideLayouts/slideLayout2.xml"/><Relationship Id="rId20" Type="http://schemas.openxmlformats.org/officeDocument/2006/relationships/image" Target="../media/image59.png"/><Relationship Id="rId1" Type="http://schemas.openxmlformats.org/officeDocument/2006/relationships/tags" Target="../tags/tag506.xml"/><Relationship Id="rId6" Type="http://schemas.openxmlformats.org/officeDocument/2006/relationships/tags" Target="../tags/tag511.xml"/><Relationship Id="rId11" Type="http://schemas.openxmlformats.org/officeDocument/2006/relationships/tags" Target="../tags/tag516.xml"/><Relationship Id="rId5" Type="http://schemas.openxmlformats.org/officeDocument/2006/relationships/tags" Target="../tags/tag510.xml"/><Relationship Id="rId15" Type="http://schemas.openxmlformats.org/officeDocument/2006/relationships/tags" Target="../tags/tag520.xml"/><Relationship Id="rId10" Type="http://schemas.openxmlformats.org/officeDocument/2006/relationships/tags" Target="../tags/tag515.xml"/><Relationship Id="rId19" Type="http://schemas.openxmlformats.org/officeDocument/2006/relationships/image" Target="../media/image58.png"/><Relationship Id="rId4" Type="http://schemas.openxmlformats.org/officeDocument/2006/relationships/tags" Target="../tags/tag509.xml"/><Relationship Id="rId9" Type="http://schemas.openxmlformats.org/officeDocument/2006/relationships/tags" Target="../tags/tag514.xml"/><Relationship Id="rId14" Type="http://schemas.openxmlformats.org/officeDocument/2006/relationships/tags" Target="../tags/tag519.xml"/></Relationships>
</file>

<file path=ppt/slides/_rels/slide45.xml.rels><?xml version="1.0" encoding="UTF-8" standalone="yes"?>
<Relationships xmlns="http://schemas.openxmlformats.org/package/2006/relationships"><Relationship Id="rId8" Type="http://schemas.openxmlformats.org/officeDocument/2006/relationships/tags" Target="../tags/tag528.xml"/><Relationship Id="rId13" Type="http://schemas.openxmlformats.org/officeDocument/2006/relationships/tags" Target="../tags/tag533.xml"/><Relationship Id="rId18" Type="http://schemas.openxmlformats.org/officeDocument/2006/relationships/image" Target="../media/image62.png"/><Relationship Id="rId3" Type="http://schemas.openxmlformats.org/officeDocument/2006/relationships/tags" Target="../tags/tag523.xml"/><Relationship Id="rId21" Type="http://schemas.openxmlformats.org/officeDocument/2006/relationships/image" Target="../media/image65.png"/><Relationship Id="rId7" Type="http://schemas.openxmlformats.org/officeDocument/2006/relationships/tags" Target="../tags/tag527.xml"/><Relationship Id="rId12" Type="http://schemas.openxmlformats.org/officeDocument/2006/relationships/tags" Target="../tags/tag532.xml"/><Relationship Id="rId17" Type="http://schemas.openxmlformats.org/officeDocument/2006/relationships/image" Target="../media/image61.png"/><Relationship Id="rId2" Type="http://schemas.openxmlformats.org/officeDocument/2006/relationships/tags" Target="../tags/tag522.xml"/><Relationship Id="rId16" Type="http://schemas.openxmlformats.org/officeDocument/2006/relationships/slideLayout" Target="../slideLayouts/slideLayout2.xml"/><Relationship Id="rId20" Type="http://schemas.openxmlformats.org/officeDocument/2006/relationships/image" Target="../media/image64.png"/><Relationship Id="rId1" Type="http://schemas.openxmlformats.org/officeDocument/2006/relationships/tags" Target="../tags/tag521.xml"/><Relationship Id="rId6" Type="http://schemas.openxmlformats.org/officeDocument/2006/relationships/tags" Target="../tags/tag526.xml"/><Relationship Id="rId11" Type="http://schemas.openxmlformats.org/officeDocument/2006/relationships/tags" Target="../tags/tag531.xml"/><Relationship Id="rId5" Type="http://schemas.openxmlformats.org/officeDocument/2006/relationships/tags" Target="../tags/tag525.xml"/><Relationship Id="rId15" Type="http://schemas.openxmlformats.org/officeDocument/2006/relationships/tags" Target="../tags/tag535.xml"/><Relationship Id="rId10" Type="http://schemas.openxmlformats.org/officeDocument/2006/relationships/tags" Target="../tags/tag530.xml"/><Relationship Id="rId19" Type="http://schemas.openxmlformats.org/officeDocument/2006/relationships/image" Target="../media/image63.png"/><Relationship Id="rId4" Type="http://schemas.openxmlformats.org/officeDocument/2006/relationships/tags" Target="../tags/tag524.xml"/><Relationship Id="rId9" Type="http://schemas.openxmlformats.org/officeDocument/2006/relationships/tags" Target="../tags/tag529.xml"/><Relationship Id="rId14" Type="http://schemas.openxmlformats.org/officeDocument/2006/relationships/tags" Target="../tags/tag534.xml"/></Relationships>
</file>

<file path=ppt/slides/_rels/slide46.xml.rels><?xml version="1.0" encoding="UTF-8" standalone="yes"?>
<Relationships xmlns="http://schemas.openxmlformats.org/package/2006/relationships"><Relationship Id="rId8" Type="http://schemas.openxmlformats.org/officeDocument/2006/relationships/tags" Target="../tags/tag543.xml"/><Relationship Id="rId3" Type="http://schemas.openxmlformats.org/officeDocument/2006/relationships/tags" Target="../tags/tag538.xml"/><Relationship Id="rId7" Type="http://schemas.openxmlformats.org/officeDocument/2006/relationships/tags" Target="../tags/tag542.xml"/><Relationship Id="rId2" Type="http://schemas.openxmlformats.org/officeDocument/2006/relationships/tags" Target="../tags/tag537.xml"/><Relationship Id="rId1" Type="http://schemas.openxmlformats.org/officeDocument/2006/relationships/tags" Target="../tags/tag536.xml"/><Relationship Id="rId6" Type="http://schemas.openxmlformats.org/officeDocument/2006/relationships/tags" Target="../tags/tag541.xml"/><Relationship Id="rId5" Type="http://schemas.openxmlformats.org/officeDocument/2006/relationships/tags" Target="../tags/tag540.xml"/><Relationship Id="rId10" Type="http://schemas.openxmlformats.org/officeDocument/2006/relationships/slideLayout" Target="../slideLayouts/slideLayout2.xml"/><Relationship Id="rId4" Type="http://schemas.openxmlformats.org/officeDocument/2006/relationships/tags" Target="../tags/tag539.xml"/><Relationship Id="rId9" Type="http://schemas.openxmlformats.org/officeDocument/2006/relationships/tags" Target="../tags/tag544.xml"/></Relationships>
</file>

<file path=ppt/slides/_rels/slide47.xml.rels><?xml version="1.0" encoding="UTF-8" standalone="yes"?>
<Relationships xmlns="http://schemas.openxmlformats.org/package/2006/relationships"><Relationship Id="rId8" Type="http://schemas.openxmlformats.org/officeDocument/2006/relationships/tags" Target="../tags/tag552.xml"/><Relationship Id="rId13" Type="http://schemas.openxmlformats.org/officeDocument/2006/relationships/tags" Target="../tags/tag557.xml"/><Relationship Id="rId3" Type="http://schemas.openxmlformats.org/officeDocument/2006/relationships/tags" Target="../tags/tag547.xml"/><Relationship Id="rId7" Type="http://schemas.openxmlformats.org/officeDocument/2006/relationships/tags" Target="../tags/tag551.xml"/><Relationship Id="rId12" Type="http://schemas.openxmlformats.org/officeDocument/2006/relationships/tags" Target="../tags/tag556.xml"/><Relationship Id="rId17" Type="http://schemas.openxmlformats.org/officeDocument/2006/relationships/image" Target="../media/image68.png"/><Relationship Id="rId2" Type="http://schemas.openxmlformats.org/officeDocument/2006/relationships/tags" Target="../tags/tag546.xml"/><Relationship Id="rId16" Type="http://schemas.openxmlformats.org/officeDocument/2006/relationships/image" Target="../media/image67.png"/><Relationship Id="rId1" Type="http://schemas.openxmlformats.org/officeDocument/2006/relationships/tags" Target="../tags/tag545.xml"/><Relationship Id="rId6" Type="http://schemas.openxmlformats.org/officeDocument/2006/relationships/tags" Target="../tags/tag550.xml"/><Relationship Id="rId11" Type="http://schemas.openxmlformats.org/officeDocument/2006/relationships/tags" Target="../tags/tag555.xml"/><Relationship Id="rId5" Type="http://schemas.openxmlformats.org/officeDocument/2006/relationships/tags" Target="../tags/tag549.xml"/><Relationship Id="rId15" Type="http://schemas.openxmlformats.org/officeDocument/2006/relationships/image" Target="../media/image66.png"/><Relationship Id="rId10" Type="http://schemas.openxmlformats.org/officeDocument/2006/relationships/tags" Target="../tags/tag554.xml"/><Relationship Id="rId4" Type="http://schemas.openxmlformats.org/officeDocument/2006/relationships/tags" Target="../tags/tag548.xml"/><Relationship Id="rId9" Type="http://schemas.openxmlformats.org/officeDocument/2006/relationships/tags" Target="../tags/tag553.xml"/><Relationship Id="rId1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tags" Target="../tags/tag565.xml"/><Relationship Id="rId13" Type="http://schemas.openxmlformats.org/officeDocument/2006/relationships/slideLayout" Target="../slideLayouts/slideLayout2.xml"/><Relationship Id="rId3" Type="http://schemas.openxmlformats.org/officeDocument/2006/relationships/tags" Target="../tags/tag560.xml"/><Relationship Id="rId7" Type="http://schemas.openxmlformats.org/officeDocument/2006/relationships/tags" Target="../tags/tag564.xml"/><Relationship Id="rId12" Type="http://schemas.openxmlformats.org/officeDocument/2006/relationships/tags" Target="../tags/tag569.xml"/><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tags" Target="../tags/tag563.xml"/><Relationship Id="rId11" Type="http://schemas.openxmlformats.org/officeDocument/2006/relationships/tags" Target="../tags/tag568.xml"/><Relationship Id="rId5" Type="http://schemas.openxmlformats.org/officeDocument/2006/relationships/tags" Target="../tags/tag562.xml"/><Relationship Id="rId15" Type="http://schemas.openxmlformats.org/officeDocument/2006/relationships/image" Target="../media/image70.png"/><Relationship Id="rId10" Type="http://schemas.openxmlformats.org/officeDocument/2006/relationships/tags" Target="../tags/tag567.xml"/><Relationship Id="rId4" Type="http://schemas.openxmlformats.org/officeDocument/2006/relationships/tags" Target="../tags/tag561.xml"/><Relationship Id="rId9" Type="http://schemas.openxmlformats.org/officeDocument/2006/relationships/tags" Target="../tags/tag566.xml"/><Relationship Id="rId14" Type="http://schemas.openxmlformats.org/officeDocument/2006/relationships/image" Target="../media/image69.png"/></Relationships>
</file>

<file path=ppt/slides/_rels/slide49.xml.rels><?xml version="1.0" encoding="UTF-8" standalone="yes"?>
<Relationships xmlns="http://schemas.openxmlformats.org/package/2006/relationships"><Relationship Id="rId8" Type="http://schemas.openxmlformats.org/officeDocument/2006/relationships/tags" Target="../tags/tag577.xml"/><Relationship Id="rId3" Type="http://schemas.openxmlformats.org/officeDocument/2006/relationships/tags" Target="../tags/tag572.xml"/><Relationship Id="rId7" Type="http://schemas.openxmlformats.org/officeDocument/2006/relationships/tags" Target="../tags/tag576.xml"/><Relationship Id="rId2" Type="http://schemas.openxmlformats.org/officeDocument/2006/relationships/tags" Target="../tags/tag571.xml"/><Relationship Id="rId1" Type="http://schemas.openxmlformats.org/officeDocument/2006/relationships/tags" Target="../tags/tag570.xml"/><Relationship Id="rId6" Type="http://schemas.openxmlformats.org/officeDocument/2006/relationships/tags" Target="../tags/tag575.xml"/><Relationship Id="rId11" Type="http://schemas.openxmlformats.org/officeDocument/2006/relationships/image" Target="../media/image71.png"/><Relationship Id="rId5" Type="http://schemas.openxmlformats.org/officeDocument/2006/relationships/tags" Target="../tags/tag574.xml"/><Relationship Id="rId10" Type="http://schemas.openxmlformats.org/officeDocument/2006/relationships/slideLayout" Target="../slideLayouts/slideLayout2.xml"/><Relationship Id="rId4" Type="http://schemas.openxmlformats.org/officeDocument/2006/relationships/tags" Target="../tags/tag573.xml"/><Relationship Id="rId9" Type="http://schemas.openxmlformats.org/officeDocument/2006/relationships/tags" Target="../tags/tag578.xml"/></Relationships>
</file>

<file path=ppt/slides/_rels/slide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diagramQuickStyle" Target="../diagrams/quickStyle1.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diagramLayout" Target="../diagrams/layout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diagramData" Target="../diagrams/data1.xml"/><Relationship Id="rId5" Type="http://schemas.openxmlformats.org/officeDocument/2006/relationships/tags" Target="../tags/tag43.xml"/><Relationship Id="rId15" Type="http://schemas.microsoft.com/office/2007/relationships/diagramDrawing" Target="../diagrams/drawing1.xml"/><Relationship Id="rId10"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diagramColors" Target="../diagrams/colors1.xml"/></Relationships>
</file>

<file path=ppt/slides/_rels/slide50.xml.rels><?xml version="1.0" encoding="UTF-8" standalone="yes"?>
<Relationships xmlns="http://schemas.openxmlformats.org/package/2006/relationships"><Relationship Id="rId8" Type="http://schemas.openxmlformats.org/officeDocument/2006/relationships/tags" Target="../tags/tag586.xml"/><Relationship Id="rId3" Type="http://schemas.openxmlformats.org/officeDocument/2006/relationships/tags" Target="../tags/tag581.xml"/><Relationship Id="rId7" Type="http://schemas.openxmlformats.org/officeDocument/2006/relationships/tags" Target="../tags/tag585.xml"/><Relationship Id="rId2" Type="http://schemas.openxmlformats.org/officeDocument/2006/relationships/tags" Target="../tags/tag580.xml"/><Relationship Id="rId1" Type="http://schemas.openxmlformats.org/officeDocument/2006/relationships/tags" Target="../tags/tag579.xml"/><Relationship Id="rId6" Type="http://schemas.openxmlformats.org/officeDocument/2006/relationships/tags" Target="../tags/tag584.xml"/><Relationship Id="rId5" Type="http://schemas.openxmlformats.org/officeDocument/2006/relationships/tags" Target="../tags/tag583.xml"/><Relationship Id="rId10" Type="http://schemas.openxmlformats.org/officeDocument/2006/relationships/slideLayout" Target="../slideLayouts/slideLayout2.xml"/><Relationship Id="rId4" Type="http://schemas.openxmlformats.org/officeDocument/2006/relationships/tags" Target="../tags/tag582.xml"/><Relationship Id="rId9" Type="http://schemas.openxmlformats.org/officeDocument/2006/relationships/tags" Target="../tags/tag587.xml"/></Relationships>
</file>

<file path=ppt/slides/_rels/slide51.xml.rels><?xml version="1.0" encoding="UTF-8" standalone="yes"?>
<Relationships xmlns="http://schemas.openxmlformats.org/package/2006/relationships"><Relationship Id="rId8" Type="http://schemas.openxmlformats.org/officeDocument/2006/relationships/tags" Target="../tags/tag595.xml"/><Relationship Id="rId13" Type="http://schemas.openxmlformats.org/officeDocument/2006/relationships/slideLayout" Target="../slideLayouts/slideLayout2.xml"/><Relationship Id="rId3" Type="http://schemas.openxmlformats.org/officeDocument/2006/relationships/tags" Target="../tags/tag590.xml"/><Relationship Id="rId7" Type="http://schemas.openxmlformats.org/officeDocument/2006/relationships/tags" Target="../tags/tag594.xml"/><Relationship Id="rId12" Type="http://schemas.openxmlformats.org/officeDocument/2006/relationships/tags" Target="../tags/tag599.xml"/><Relationship Id="rId2" Type="http://schemas.openxmlformats.org/officeDocument/2006/relationships/tags" Target="../tags/tag589.xml"/><Relationship Id="rId1" Type="http://schemas.openxmlformats.org/officeDocument/2006/relationships/tags" Target="../tags/tag588.xml"/><Relationship Id="rId6" Type="http://schemas.openxmlformats.org/officeDocument/2006/relationships/tags" Target="../tags/tag593.xml"/><Relationship Id="rId11" Type="http://schemas.openxmlformats.org/officeDocument/2006/relationships/tags" Target="../tags/tag598.xml"/><Relationship Id="rId5" Type="http://schemas.openxmlformats.org/officeDocument/2006/relationships/tags" Target="../tags/tag592.xml"/><Relationship Id="rId15" Type="http://schemas.openxmlformats.org/officeDocument/2006/relationships/image" Target="../media/image73.png"/><Relationship Id="rId10" Type="http://schemas.openxmlformats.org/officeDocument/2006/relationships/tags" Target="../tags/tag597.xml"/><Relationship Id="rId4" Type="http://schemas.openxmlformats.org/officeDocument/2006/relationships/tags" Target="../tags/tag591.xml"/><Relationship Id="rId9" Type="http://schemas.openxmlformats.org/officeDocument/2006/relationships/tags" Target="../tags/tag596.xml"/><Relationship Id="rId14" Type="http://schemas.openxmlformats.org/officeDocument/2006/relationships/image" Target="../media/image72.png"/></Relationships>
</file>

<file path=ppt/slides/_rels/slide52.xml.rels><?xml version="1.0" encoding="UTF-8" standalone="yes"?>
<Relationships xmlns="http://schemas.openxmlformats.org/package/2006/relationships"><Relationship Id="rId8" Type="http://schemas.openxmlformats.org/officeDocument/2006/relationships/tags" Target="../tags/tag607.xml"/><Relationship Id="rId13" Type="http://schemas.openxmlformats.org/officeDocument/2006/relationships/slideLayout" Target="../slideLayouts/slideLayout2.xml"/><Relationship Id="rId3" Type="http://schemas.openxmlformats.org/officeDocument/2006/relationships/tags" Target="../tags/tag602.xml"/><Relationship Id="rId7" Type="http://schemas.openxmlformats.org/officeDocument/2006/relationships/tags" Target="../tags/tag606.xml"/><Relationship Id="rId12" Type="http://schemas.openxmlformats.org/officeDocument/2006/relationships/tags" Target="../tags/tag611.xml"/><Relationship Id="rId2" Type="http://schemas.openxmlformats.org/officeDocument/2006/relationships/tags" Target="../tags/tag601.xml"/><Relationship Id="rId1" Type="http://schemas.openxmlformats.org/officeDocument/2006/relationships/tags" Target="../tags/tag600.xml"/><Relationship Id="rId6" Type="http://schemas.openxmlformats.org/officeDocument/2006/relationships/tags" Target="../tags/tag605.xml"/><Relationship Id="rId11" Type="http://schemas.openxmlformats.org/officeDocument/2006/relationships/tags" Target="../tags/tag610.xml"/><Relationship Id="rId5" Type="http://schemas.openxmlformats.org/officeDocument/2006/relationships/tags" Target="../tags/tag604.xml"/><Relationship Id="rId15" Type="http://schemas.openxmlformats.org/officeDocument/2006/relationships/image" Target="../media/image75.png"/><Relationship Id="rId10" Type="http://schemas.openxmlformats.org/officeDocument/2006/relationships/tags" Target="../tags/tag609.xml"/><Relationship Id="rId4" Type="http://schemas.openxmlformats.org/officeDocument/2006/relationships/tags" Target="../tags/tag603.xml"/><Relationship Id="rId9" Type="http://schemas.openxmlformats.org/officeDocument/2006/relationships/tags" Target="../tags/tag608.xml"/><Relationship Id="rId14" Type="http://schemas.openxmlformats.org/officeDocument/2006/relationships/image" Target="../media/image74.png"/></Relationships>
</file>

<file path=ppt/slides/_rels/slide53.xml.rels><?xml version="1.0" encoding="UTF-8" standalone="yes"?>
<Relationships xmlns="http://schemas.openxmlformats.org/package/2006/relationships"><Relationship Id="rId8" Type="http://schemas.openxmlformats.org/officeDocument/2006/relationships/tags" Target="../tags/tag619.xml"/><Relationship Id="rId3" Type="http://schemas.openxmlformats.org/officeDocument/2006/relationships/tags" Target="../tags/tag614.xml"/><Relationship Id="rId7" Type="http://schemas.openxmlformats.org/officeDocument/2006/relationships/tags" Target="../tags/tag618.xml"/><Relationship Id="rId2" Type="http://schemas.openxmlformats.org/officeDocument/2006/relationships/tags" Target="../tags/tag613.xml"/><Relationship Id="rId1" Type="http://schemas.openxmlformats.org/officeDocument/2006/relationships/tags" Target="../tags/tag612.xml"/><Relationship Id="rId6" Type="http://schemas.openxmlformats.org/officeDocument/2006/relationships/tags" Target="../tags/tag617.xml"/><Relationship Id="rId5" Type="http://schemas.openxmlformats.org/officeDocument/2006/relationships/tags" Target="../tags/tag616.xml"/><Relationship Id="rId10" Type="http://schemas.openxmlformats.org/officeDocument/2006/relationships/image" Target="../media/image76.png"/><Relationship Id="rId4" Type="http://schemas.openxmlformats.org/officeDocument/2006/relationships/tags" Target="../tags/tag615.xml"/><Relationship Id="rId9"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tags" Target="../tags/tag627.xml"/><Relationship Id="rId13" Type="http://schemas.openxmlformats.org/officeDocument/2006/relationships/image" Target="../media/image77.png"/><Relationship Id="rId3" Type="http://schemas.openxmlformats.org/officeDocument/2006/relationships/tags" Target="../tags/tag622.xml"/><Relationship Id="rId7" Type="http://schemas.openxmlformats.org/officeDocument/2006/relationships/tags" Target="../tags/tag626.xml"/><Relationship Id="rId12" Type="http://schemas.openxmlformats.org/officeDocument/2006/relationships/slideLayout" Target="../slideLayouts/slideLayout2.xml"/><Relationship Id="rId2" Type="http://schemas.openxmlformats.org/officeDocument/2006/relationships/tags" Target="../tags/tag621.xml"/><Relationship Id="rId1" Type="http://schemas.openxmlformats.org/officeDocument/2006/relationships/tags" Target="../tags/tag620.xml"/><Relationship Id="rId6" Type="http://schemas.openxmlformats.org/officeDocument/2006/relationships/tags" Target="../tags/tag625.xml"/><Relationship Id="rId11" Type="http://schemas.openxmlformats.org/officeDocument/2006/relationships/tags" Target="../tags/tag630.xml"/><Relationship Id="rId5" Type="http://schemas.openxmlformats.org/officeDocument/2006/relationships/tags" Target="../tags/tag624.xml"/><Relationship Id="rId10" Type="http://schemas.openxmlformats.org/officeDocument/2006/relationships/tags" Target="../tags/tag629.xml"/><Relationship Id="rId4" Type="http://schemas.openxmlformats.org/officeDocument/2006/relationships/tags" Target="../tags/tag623.xml"/><Relationship Id="rId9" Type="http://schemas.openxmlformats.org/officeDocument/2006/relationships/tags" Target="../tags/tag628.xml"/><Relationship Id="rId14" Type="http://schemas.openxmlformats.org/officeDocument/2006/relationships/image" Target="../media/image78.png"/></Relationships>
</file>

<file path=ppt/slides/_rels/slide55.xml.rels><?xml version="1.0" encoding="UTF-8" standalone="yes"?>
<Relationships xmlns="http://schemas.openxmlformats.org/package/2006/relationships"><Relationship Id="rId8" Type="http://schemas.openxmlformats.org/officeDocument/2006/relationships/tags" Target="../tags/tag638.xml"/><Relationship Id="rId3" Type="http://schemas.openxmlformats.org/officeDocument/2006/relationships/tags" Target="../tags/tag633.xml"/><Relationship Id="rId7" Type="http://schemas.openxmlformats.org/officeDocument/2006/relationships/tags" Target="../tags/tag637.xml"/><Relationship Id="rId12" Type="http://schemas.openxmlformats.org/officeDocument/2006/relationships/image" Target="../media/image79.png"/><Relationship Id="rId2" Type="http://schemas.openxmlformats.org/officeDocument/2006/relationships/tags" Target="../tags/tag632.xml"/><Relationship Id="rId1" Type="http://schemas.openxmlformats.org/officeDocument/2006/relationships/tags" Target="../tags/tag631.xml"/><Relationship Id="rId6" Type="http://schemas.openxmlformats.org/officeDocument/2006/relationships/tags" Target="../tags/tag636.xml"/><Relationship Id="rId11" Type="http://schemas.openxmlformats.org/officeDocument/2006/relationships/slideLayout" Target="../slideLayouts/slideLayout2.xml"/><Relationship Id="rId5" Type="http://schemas.openxmlformats.org/officeDocument/2006/relationships/tags" Target="../tags/tag635.xml"/><Relationship Id="rId10" Type="http://schemas.openxmlformats.org/officeDocument/2006/relationships/tags" Target="../tags/tag640.xml"/><Relationship Id="rId4" Type="http://schemas.openxmlformats.org/officeDocument/2006/relationships/tags" Target="../tags/tag634.xml"/><Relationship Id="rId9" Type="http://schemas.openxmlformats.org/officeDocument/2006/relationships/tags" Target="../tags/tag639.xml"/></Relationships>
</file>

<file path=ppt/slides/_rels/slide56.xml.rels><?xml version="1.0" encoding="UTF-8" standalone="yes"?>
<Relationships xmlns="http://schemas.openxmlformats.org/package/2006/relationships"><Relationship Id="rId8" Type="http://schemas.openxmlformats.org/officeDocument/2006/relationships/tags" Target="../tags/tag648.xml"/><Relationship Id="rId3" Type="http://schemas.openxmlformats.org/officeDocument/2006/relationships/tags" Target="../tags/tag643.xml"/><Relationship Id="rId7" Type="http://schemas.openxmlformats.org/officeDocument/2006/relationships/tags" Target="../tags/tag647.xml"/><Relationship Id="rId2" Type="http://schemas.openxmlformats.org/officeDocument/2006/relationships/tags" Target="../tags/tag642.xml"/><Relationship Id="rId1" Type="http://schemas.openxmlformats.org/officeDocument/2006/relationships/tags" Target="../tags/tag641.xml"/><Relationship Id="rId6" Type="http://schemas.openxmlformats.org/officeDocument/2006/relationships/tags" Target="../tags/tag646.xml"/><Relationship Id="rId11" Type="http://schemas.openxmlformats.org/officeDocument/2006/relationships/image" Target="../media/image80.png"/><Relationship Id="rId5" Type="http://schemas.openxmlformats.org/officeDocument/2006/relationships/tags" Target="../tags/tag645.xml"/><Relationship Id="rId10" Type="http://schemas.openxmlformats.org/officeDocument/2006/relationships/slideLayout" Target="../slideLayouts/slideLayout2.xml"/><Relationship Id="rId4" Type="http://schemas.openxmlformats.org/officeDocument/2006/relationships/tags" Target="../tags/tag644.xml"/><Relationship Id="rId9" Type="http://schemas.openxmlformats.org/officeDocument/2006/relationships/tags" Target="../tags/tag649.xml"/></Relationships>
</file>

<file path=ppt/slides/_rels/slide57.xml.rels><?xml version="1.0" encoding="UTF-8" standalone="yes"?>
<Relationships xmlns="http://schemas.openxmlformats.org/package/2006/relationships"><Relationship Id="rId8" Type="http://schemas.openxmlformats.org/officeDocument/2006/relationships/tags" Target="../tags/tag657.xml"/><Relationship Id="rId3" Type="http://schemas.openxmlformats.org/officeDocument/2006/relationships/tags" Target="../tags/tag652.xml"/><Relationship Id="rId7" Type="http://schemas.openxmlformats.org/officeDocument/2006/relationships/tags" Target="../tags/tag656.xml"/><Relationship Id="rId12" Type="http://schemas.openxmlformats.org/officeDocument/2006/relationships/image" Target="../media/image81.png"/><Relationship Id="rId2" Type="http://schemas.openxmlformats.org/officeDocument/2006/relationships/tags" Target="../tags/tag651.xml"/><Relationship Id="rId1" Type="http://schemas.openxmlformats.org/officeDocument/2006/relationships/tags" Target="../tags/tag650.xml"/><Relationship Id="rId6" Type="http://schemas.openxmlformats.org/officeDocument/2006/relationships/tags" Target="../tags/tag655.xml"/><Relationship Id="rId11" Type="http://schemas.openxmlformats.org/officeDocument/2006/relationships/slideLayout" Target="../slideLayouts/slideLayout2.xml"/><Relationship Id="rId5" Type="http://schemas.openxmlformats.org/officeDocument/2006/relationships/tags" Target="../tags/tag654.xml"/><Relationship Id="rId10" Type="http://schemas.openxmlformats.org/officeDocument/2006/relationships/tags" Target="../tags/tag659.xml"/><Relationship Id="rId4" Type="http://schemas.openxmlformats.org/officeDocument/2006/relationships/tags" Target="../tags/tag653.xml"/><Relationship Id="rId9" Type="http://schemas.openxmlformats.org/officeDocument/2006/relationships/tags" Target="../tags/tag658.xml"/></Relationships>
</file>

<file path=ppt/slides/_rels/slide58.xml.rels><?xml version="1.0" encoding="UTF-8" standalone="yes"?>
<Relationships xmlns="http://schemas.openxmlformats.org/package/2006/relationships"><Relationship Id="rId8" Type="http://schemas.openxmlformats.org/officeDocument/2006/relationships/tags" Target="../tags/tag667.xml"/><Relationship Id="rId3" Type="http://schemas.openxmlformats.org/officeDocument/2006/relationships/tags" Target="../tags/tag662.xml"/><Relationship Id="rId7" Type="http://schemas.openxmlformats.org/officeDocument/2006/relationships/tags" Target="../tags/tag666.xml"/><Relationship Id="rId12" Type="http://schemas.openxmlformats.org/officeDocument/2006/relationships/hyperlink" Target="https://www.itl.nist.gov/div898/handbook/pmc/section4/pmc435.htm" TargetMode="External"/><Relationship Id="rId2" Type="http://schemas.openxmlformats.org/officeDocument/2006/relationships/tags" Target="../tags/tag661.xml"/><Relationship Id="rId1" Type="http://schemas.openxmlformats.org/officeDocument/2006/relationships/tags" Target="../tags/tag660.xml"/><Relationship Id="rId6" Type="http://schemas.openxmlformats.org/officeDocument/2006/relationships/tags" Target="../tags/tag665.xml"/><Relationship Id="rId11" Type="http://schemas.openxmlformats.org/officeDocument/2006/relationships/hyperlink" Target="https://www.otexts.org/fpp/7/6" TargetMode="External"/><Relationship Id="rId5" Type="http://schemas.openxmlformats.org/officeDocument/2006/relationships/tags" Target="../tags/tag664.xml"/><Relationship Id="rId10" Type="http://schemas.openxmlformats.org/officeDocument/2006/relationships/slideLayout" Target="../slideLayouts/slideLayout2.xml"/><Relationship Id="rId4" Type="http://schemas.openxmlformats.org/officeDocument/2006/relationships/tags" Target="../tags/tag663.xml"/><Relationship Id="rId9" Type="http://schemas.openxmlformats.org/officeDocument/2006/relationships/tags" Target="../tags/tag668.xml"/></Relationships>
</file>

<file path=ppt/slides/_rels/slide59.xml.rels><?xml version="1.0" encoding="UTF-8" standalone="yes"?>
<Relationships xmlns="http://schemas.openxmlformats.org/package/2006/relationships"><Relationship Id="rId3" Type="http://schemas.openxmlformats.org/officeDocument/2006/relationships/tags" Target="../tags/tag671.xml"/><Relationship Id="rId7" Type="http://schemas.openxmlformats.org/officeDocument/2006/relationships/slideLayout" Target="../slideLayouts/slideLayout12.xml"/><Relationship Id="rId2" Type="http://schemas.openxmlformats.org/officeDocument/2006/relationships/tags" Target="../tags/tag670.xml"/><Relationship Id="rId1" Type="http://schemas.openxmlformats.org/officeDocument/2006/relationships/tags" Target="../tags/tag669.xml"/><Relationship Id="rId6" Type="http://schemas.openxmlformats.org/officeDocument/2006/relationships/tags" Target="../tags/tag674.xml"/><Relationship Id="rId5" Type="http://schemas.openxmlformats.org/officeDocument/2006/relationships/tags" Target="../tags/tag673.xml"/><Relationship Id="rId4" Type="http://schemas.openxmlformats.org/officeDocument/2006/relationships/tags" Target="../tags/tag672.xml"/></Relationships>
</file>

<file path=ppt/slides/_rels/slide6.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26" Type="http://schemas.openxmlformats.org/officeDocument/2006/relationships/tags" Target="../tags/tag73.xml"/><Relationship Id="rId39" Type="http://schemas.openxmlformats.org/officeDocument/2006/relationships/tags" Target="../tags/tag86.xml"/><Relationship Id="rId3" Type="http://schemas.openxmlformats.org/officeDocument/2006/relationships/tags" Target="../tags/tag50.xml"/><Relationship Id="rId21" Type="http://schemas.openxmlformats.org/officeDocument/2006/relationships/tags" Target="../tags/tag68.xml"/><Relationship Id="rId34" Type="http://schemas.openxmlformats.org/officeDocument/2006/relationships/tags" Target="../tags/tag81.xml"/><Relationship Id="rId42" Type="http://schemas.openxmlformats.org/officeDocument/2006/relationships/tags" Target="../tags/tag89.xml"/><Relationship Id="rId47" Type="http://schemas.openxmlformats.org/officeDocument/2006/relationships/image" Target="../media/image8.png"/><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5" Type="http://schemas.openxmlformats.org/officeDocument/2006/relationships/tags" Target="../tags/tag72.xml"/><Relationship Id="rId33" Type="http://schemas.openxmlformats.org/officeDocument/2006/relationships/tags" Target="../tags/tag80.xml"/><Relationship Id="rId38" Type="http://schemas.openxmlformats.org/officeDocument/2006/relationships/tags" Target="../tags/tag85.xml"/><Relationship Id="rId46" Type="http://schemas.openxmlformats.org/officeDocument/2006/relationships/image" Target="../media/image7.png"/><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29" Type="http://schemas.openxmlformats.org/officeDocument/2006/relationships/tags" Target="../tags/tag76.xml"/><Relationship Id="rId41" Type="http://schemas.openxmlformats.org/officeDocument/2006/relationships/tags" Target="../tags/tag88.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tags" Target="../tags/tag71.xml"/><Relationship Id="rId32" Type="http://schemas.openxmlformats.org/officeDocument/2006/relationships/tags" Target="../tags/tag79.xml"/><Relationship Id="rId37" Type="http://schemas.openxmlformats.org/officeDocument/2006/relationships/tags" Target="../tags/tag84.xml"/><Relationship Id="rId40" Type="http://schemas.openxmlformats.org/officeDocument/2006/relationships/tags" Target="../tags/tag87.xml"/><Relationship Id="rId45" Type="http://schemas.openxmlformats.org/officeDocument/2006/relationships/image" Target="../media/image6.png"/><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tags" Target="../tags/tag70.xml"/><Relationship Id="rId28" Type="http://schemas.openxmlformats.org/officeDocument/2006/relationships/tags" Target="../tags/tag75.xml"/><Relationship Id="rId36" Type="http://schemas.openxmlformats.org/officeDocument/2006/relationships/tags" Target="../tags/tag83.xml"/><Relationship Id="rId10" Type="http://schemas.openxmlformats.org/officeDocument/2006/relationships/tags" Target="../tags/tag57.xml"/><Relationship Id="rId19" Type="http://schemas.openxmlformats.org/officeDocument/2006/relationships/tags" Target="../tags/tag66.xml"/><Relationship Id="rId31" Type="http://schemas.openxmlformats.org/officeDocument/2006/relationships/tags" Target="../tags/tag78.xml"/><Relationship Id="rId44"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tags" Target="../tags/tag69.xml"/><Relationship Id="rId27" Type="http://schemas.openxmlformats.org/officeDocument/2006/relationships/tags" Target="../tags/tag74.xml"/><Relationship Id="rId30" Type="http://schemas.openxmlformats.org/officeDocument/2006/relationships/tags" Target="../tags/tag77.xml"/><Relationship Id="rId35" Type="http://schemas.openxmlformats.org/officeDocument/2006/relationships/tags" Target="../tags/tag82.xml"/><Relationship Id="rId43" Type="http://schemas.openxmlformats.org/officeDocument/2006/relationships/tags" Target="../tags/tag90.xml"/></Relationships>
</file>

<file path=ppt/slides/_rels/slide7.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image" Target="../media/image8.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slideLayout" Target="../slideLayouts/slideLayout2.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8.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image" Target="../media/image9.png"/><Relationship Id="rId5" Type="http://schemas.openxmlformats.org/officeDocument/2006/relationships/tags" Target="../tags/tag105.xml"/><Relationship Id="rId10" Type="http://schemas.openxmlformats.org/officeDocument/2006/relationships/slideLayout" Target="../slideLayouts/slideLayout2.xml"/><Relationship Id="rId4" Type="http://schemas.openxmlformats.org/officeDocument/2006/relationships/tags" Target="../tags/tag104.xml"/><Relationship Id="rId9" Type="http://schemas.openxmlformats.org/officeDocument/2006/relationships/tags" Target="../tags/tag109.xml"/></Relationships>
</file>

<file path=ppt/slides/_rels/slide9.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10.png"/><Relationship Id="rId5" Type="http://schemas.openxmlformats.org/officeDocument/2006/relationships/tags" Target="../tags/tag114.xml"/><Relationship Id="rId10" Type="http://schemas.openxmlformats.org/officeDocument/2006/relationships/slideLayout" Target="../slideLayouts/slideLayout2.xml"/><Relationship Id="rId4" Type="http://schemas.openxmlformats.org/officeDocument/2006/relationships/tags" Target="../tags/tag113.xml"/><Relationship Id="rId9" Type="http://schemas.openxmlformats.org/officeDocument/2006/relationships/tags" Target="../tags/tag1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dirty="0"/>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fontScale="90000"/>
          </a:bodyPr>
          <a:lstStyle/>
          <a:p>
            <a:r>
              <a:rPr lang="en-US" dirty="0" smtClean="0"/>
              <a:t/>
            </a:r>
            <a:br>
              <a:rPr lang="en-US" dirty="0" smtClean="0"/>
            </a:br>
            <a:r>
              <a:rPr lang="en-US" dirty="0" smtClean="0"/>
              <a:t>Forecasting Knowledge Transfer</a:t>
            </a:r>
            <a:br>
              <a:rPr lang="en-US" dirty="0" smtClean="0"/>
            </a:br>
            <a:r>
              <a:rPr lang="en-US" dirty="0"/>
              <a:t/>
            </a:r>
            <a:br>
              <a:rPr lang="en-US" dirty="0"/>
            </a:br>
            <a:endParaRPr lang="en-US" dirty="0"/>
          </a:p>
        </p:txBody>
      </p:sp>
    </p:spTree>
    <p:custDataLst>
      <p:tags r:id="rId1"/>
    </p:custDataLst>
    <p:extLst>
      <p:ext uri="{BB962C8B-B14F-4D97-AF65-F5344CB8AC3E}">
        <p14:creationId xmlns:p14="http://schemas.microsoft.com/office/powerpoint/2010/main" val="1090781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noProof="0" dirty="0" smtClean="0"/>
              <a:t>Basic Analysis</a:t>
            </a:r>
            <a:endParaRPr kumimoji="0" lang="en-US"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Decomposition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319893"/>
            <a:ext cx="4508411"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sz="1400" dirty="0" smtClean="0"/>
              <a:t>Trend </a:t>
            </a:r>
            <a:r>
              <a:rPr lang="en-US" sz="1400" dirty="0"/>
              <a:t>pattern exists when there is a long-term increase or decrease in </a:t>
            </a:r>
            <a:r>
              <a:rPr lang="en-US" sz="1400" dirty="0" smtClean="0"/>
              <a:t>the data</a:t>
            </a:r>
            <a:r>
              <a:rPr lang="en-US" sz="1400" dirty="0"/>
              <a:t>.</a:t>
            </a:r>
          </a:p>
          <a:p>
            <a:r>
              <a:rPr lang="en-US" sz="1400" dirty="0"/>
              <a:t>Seasonal pattern exists when a series is influenced by seasonal </a:t>
            </a:r>
            <a:r>
              <a:rPr lang="en-US" sz="1400" dirty="0" smtClean="0"/>
              <a:t>factors (</a:t>
            </a:r>
            <a:r>
              <a:rPr lang="en-US" sz="1400" dirty="0"/>
              <a:t>e.g., the quarter of the year, the month, or day of the week</a:t>
            </a:r>
            <a:r>
              <a:rPr lang="en-US" sz="1400" dirty="0" smtClean="0"/>
              <a:t>).</a:t>
            </a:r>
          </a:p>
          <a:p>
            <a:r>
              <a:rPr lang="en-US" sz="1400" dirty="0"/>
              <a:t>STL : </a:t>
            </a:r>
          </a:p>
          <a:p>
            <a:pPr marL="0" indent="0">
              <a:buNone/>
            </a:pPr>
            <a:r>
              <a:rPr lang="en-US" sz="1400" dirty="0"/>
              <a:t>  “Seasonal and Trend decomposition using Loess”</a:t>
            </a:r>
          </a:p>
          <a:p>
            <a:endParaRPr lang="en-US" sz="1400" dirty="0" smtClean="0"/>
          </a:p>
          <a:p>
            <a:r>
              <a:rPr lang="en-US" sz="1400" dirty="0" smtClean="0"/>
              <a:t>Convert the data to time series</a:t>
            </a:r>
          </a:p>
          <a:p>
            <a:pPr marL="0" indent="0">
              <a:buNone/>
            </a:pPr>
            <a:r>
              <a:rPr lang="en-US" sz="1200" dirty="0" smtClean="0"/>
              <a:t>      </a:t>
            </a:r>
            <a:r>
              <a:rPr lang="en-US" sz="1200" dirty="0" err="1" smtClean="0"/>
              <a:t>input_data</a:t>
            </a:r>
            <a:r>
              <a:rPr lang="en-US" sz="1200" dirty="0" smtClean="0"/>
              <a:t>&lt;-</a:t>
            </a:r>
            <a:r>
              <a:rPr lang="en-US" sz="1200" dirty="0" err="1" smtClean="0"/>
              <a:t>ts</a:t>
            </a:r>
            <a:r>
              <a:rPr lang="en-US" sz="1200" dirty="0" smtClean="0"/>
              <a:t>(</a:t>
            </a:r>
            <a:r>
              <a:rPr lang="en-US" sz="1200" dirty="0" err="1" smtClean="0"/>
              <a:t>raw_data$Sales</a:t>
            </a:r>
            <a:r>
              <a:rPr lang="en-US" sz="1200" dirty="0" smtClean="0"/>
              <a:t>, frequency </a:t>
            </a:r>
            <a:r>
              <a:rPr lang="en-US" sz="1200" dirty="0"/>
              <a:t>= 12)</a:t>
            </a:r>
            <a:endParaRPr lang="en-US" sz="1200" dirty="0" smtClean="0"/>
          </a:p>
          <a:p>
            <a:pPr marL="256540" lvl="1" indent="0">
              <a:buNone/>
            </a:pPr>
            <a:r>
              <a:rPr lang="en-US" sz="1200" dirty="0"/>
              <a:t>m &lt;- </a:t>
            </a:r>
            <a:r>
              <a:rPr lang="en-US" sz="1200" dirty="0" err="1" smtClean="0"/>
              <a:t>stl</a:t>
            </a:r>
            <a:r>
              <a:rPr lang="en-US" sz="1200" dirty="0" smtClean="0"/>
              <a:t>( </a:t>
            </a:r>
            <a:r>
              <a:rPr lang="en-US" sz="1200" dirty="0" err="1" smtClean="0"/>
              <a:t>input_data</a:t>
            </a:r>
            <a:r>
              <a:rPr lang="en-US" sz="1200" dirty="0" smtClean="0"/>
              <a:t>, </a:t>
            </a:r>
            <a:r>
              <a:rPr lang="en-US" sz="1200" dirty="0" err="1"/>
              <a:t>s.window</a:t>
            </a:r>
            <a:r>
              <a:rPr lang="en-US" sz="1200" dirty="0"/>
              <a:t> = "periodic", robust = TRUE)</a:t>
            </a:r>
          </a:p>
          <a:p>
            <a:pPr marL="256540" lvl="1" indent="0">
              <a:buNone/>
            </a:pPr>
            <a:r>
              <a:rPr lang="en-US" sz="1200" dirty="0" err="1"/>
              <a:t>input_data</a:t>
            </a:r>
            <a:r>
              <a:rPr lang="en-US" sz="1200" dirty="0" err="1" smtClean="0"/>
              <a:t>$Seasonal</a:t>
            </a:r>
            <a:r>
              <a:rPr lang="en-US" sz="1200" dirty="0"/>
              <a:t>&lt;-</a:t>
            </a:r>
            <a:r>
              <a:rPr lang="en-US" sz="1200" dirty="0" err="1"/>
              <a:t>as.numeric</a:t>
            </a:r>
            <a:r>
              <a:rPr lang="en-US" sz="1200" dirty="0"/>
              <a:t>(</a:t>
            </a:r>
            <a:r>
              <a:rPr lang="en-US" sz="1200" dirty="0" err="1"/>
              <a:t>m$time.series</a:t>
            </a:r>
            <a:r>
              <a:rPr lang="en-US" sz="1200" dirty="0"/>
              <a:t>[,1])</a:t>
            </a:r>
          </a:p>
          <a:p>
            <a:pPr marL="256540" lvl="1" indent="0">
              <a:buNone/>
            </a:pPr>
            <a:r>
              <a:rPr lang="en-US" sz="1200" dirty="0" err="1"/>
              <a:t>input_data</a:t>
            </a:r>
            <a:r>
              <a:rPr lang="en-US" sz="1200" dirty="0" err="1" smtClean="0"/>
              <a:t>$Trend</a:t>
            </a:r>
            <a:r>
              <a:rPr lang="en-US" sz="1200" dirty="0"/>
              <a:t>&lt;-</a:t>
            </a:r>
            <a:r>
              <a:rPr lang="en-US" sz="1200" dirty="0" err="1"/>
              <a:t>as.numeric</a:t>
            </a:r>
            <a:r>
              <a:rPr lang="en-US" sz="1200" dirty="0"/>
              <a:t>(</a:t>
            </a:r>
            <a:r>
              <a:rPr lang="en-US" sz="1200" dirty="0" err="1"/>
              <a:t>m$time.series</a:t>
            </a:r>
            <a:r>
              <a:rPr lang="en-US" sz="1200" dirty="0"/>
              <a:t>[,2])</a:t>
            </a:r>
          </a:p>
          <a:p>
            <a:pPr marL="256540" lvl="1" indent="0">
              <a:buNone/>
            </a:pPr>
            <a:r>
              <a:rPr lang="en-US" sz="1200" dirty="0" err="1"/>
              <a:t>input_data</a:t>
            </a:r>
            <a:r>
              <a:rPr lang="en-US" sz="1200" dirty="0" err="1" smtClean="0"/>
              <a:t>$Remainder</a:t>
            </a:r>
            <a:r>
              <a:rPr lang="en-US" sz="1200" dirty="0"/>
              <a:t>&lt;- </a:t>
            </a:r>
            <a:r>
              <a:rPr lang="en-US" sz="1200" dirty="0" err="1"/>
              <a:t>as.numeric</a:t>
            </a:r>
            <a:r>
              <a:rPr lang="en-US" sz="1200" dirty="0"/>
              <a:t>(</a:t>
            </a:r>
            <a:r>
              <a:rPr lang="en-US" sz="1200" dirty="0" err="1"/>
              <a:t>m$time.series</a:t>
            </a:r>
            <a:r>
              <a:rPr lang="en-US" sz="1200" dirty="0"/>
              <a:t>[,3</a:t>
            </a:r>
            <a:r>
              <a:rPr lang="en-US" sz="1200" dirty="0" smtClean="0"/>
              <a:t>])</a:t>
            </a:r>
          </a:p>
          <a:p>
            <a:pPr marL="171450" indent="-171450"/>
            <a:r>
              <a:rPr lang="en-US" sz="1600" dirty="0" smtClean="0"/>
              <a:t>How it is helpful for planners</a:t>
            </a:r>
            <a:r>
              <a:rPr lang="en-US" sz="1400" dirty="0" smtClean="0"/>
              <a:t>?</a:t>
            </a:r>
          </a:p>
          <a:p>
            <a:pPr marL="256540" lvl="1" indent="0">
              <a:buNone/>
            </a:pPr>
            <a:endParaRPr lang="en-US" sz="1200" dirty="0"/>
          </a:p>
          <a:p>
            <a:pPr marL="0" indent="0">
              <a:buNone/>
            </a:pPr>
            <a:endParaRPr lang="en-US" dirty="0"/>
          </a:p>
        </p:txBody>
      </p:sp>
      <p:pic>
        <p:nvPicPr>
          <p:cNvPr id="11" name="Picture 10"/>
          <p:cNvPicPr>
            <a:picLocks noChangeAspect="1"/>
          </p:cNvPicPr>
          <p:nvPr>
            <p:custDataLst>
              <p:tags r:id="rId10"/>
            </p:custDataLst>
          </p:nvPr>
        </p:nvPicPr>
        <p:blipFill>
          <a:blip r:embed="rId13"/>
          <a:stretch>
            <a:fillRect/>
          </a:stretch>
        </p:blipFill>
        <p:spPr>
          <a:xfrm>
            <a:off x="4767491" y="1049746"/>
            <a:ext cx="6202134" cy="4332514"/>
          </a:xfrm>
          <a:prstGeom prst="rect">
            <a:avLst/>
          </a:prstGeom>
        </p:spPr>
      </p:pic>
    </p:spTree>
    <p:custDataLst>
      <p:tags r:id="rId1"/>
    </p:custDataLst>
    <p:extLst>
      <p:ext uri="{BB962C8B-B14F-4D97-AF65-F5344CB8AC3E}">
        <p14:creationId xmlns:p14="http://schemas.microsoft.com/office/powerpoint/2010/main" val="10975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smtClean="0"/>
              <a:t>Basic Analysis</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Seasonality Detection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329936" y="142494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err="1" smtClean="0"/>
              <a:t>seasonplot</a:t>
            </a:r>
            <a:r>
              <a:rPr lang="en-US" dirty="0" smtClean="0"/>
              <a:t>(</a:t>
            </a:r>
            <a:r>
              <a:rPr lang="en-US" dirty="0" err="1"/>
              <a:t>input_data</a:t>
            </a:r>
            <a:r>
              <a:rPr lang="en-US" dirty="0" smtClean="0"/>
              <a:t>, </a:t>
            </a:r>
            <a:r>
              <a:rPr lang="en-US" dirty="0" err="1" smtClean="0"/>
              <a:t>year.labels</a:t>
            </a:r>
            <a:r>
              <a:rPr lang="en-US" dirty="0" smtClean="0"/>
              <a:t>=TRUE</a:t>
            </a:r>
            <a:r>
              <a:rPr lang="en-US" dirty="0"/>
              <a:t>)</a:t>
            </a:r>
          </a:p>
          <a:p>
            <a:r>
              <a:rPr lang="en-US" dirty="0" err="1" smtClean="0"/>
              <a:t>monthplot</a:t>
            </a:r>
            <a:r>
              <a:rPr lang="en-US" dirty="0" smtClean="0"/>
              <a:t>(</a:t>
            </a:r>
            <a:r>
              <a:rPr lang="en-US" dirty="0" err="1"/>
              <a:t>input_data</a:t>
            </a:r>
            <a:r>
              <a:rPr lang="en-US" dirty="0" smtClean="0"/>
              <a:t>)</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                                                                                           </a:t>
            </a:r>
            <a:r>
              <a:rPr lang="en-US" altLang="en-US" dirty="0" err="1">
                <a:latin typeface="Arial Unicode MS" panose="020B0604020202020204" pitchFamily="34" charset="-128"/>
              </a:rPr>
              <a:t>findfrequency</a:t>
            </a:r>
            <a:r>
              <a:rPr lang="en-US" altLang="en-US" dirty="0">
                <a:latin typeface="Arial Unicode MS" panose="020B0604020202020204" pitchFamily="34" charset="-128"/>
              </a:rPr>
              <a:t>(x)</a:t>
            </a:r>
            <a:r>
              <a:rPr lang="en-US" altLang="en-US" sz="800" dirty="0"/>
              <a:t> </a:t>
            </a:r>
            <a:endParaRPr lang="en-US" altLang="en-US" sz="4000" dirty="0">
              <a:latin typeface="Arial" panose="020B0604020202020204" pitchFamily="34"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12" name="Picture 11"/>
          <p:cNvPicPr>
            <a:picLocks noChangeAspect="1"/>
          </p:cNvPicPr>
          <p:nvPr>
            <p:custDataLst>
              <p:tags r:id="rId10"/>
            </p:custDataLst>
          </p:nvPr>
        </p:nvPicPr>
        <p:blipFill>
          <a:blip r:embed="rId13"/>
          <a:stretch>
            <a:fillRect/>
          </a:stretch>
        </p:blipFill>
        <p:spPr>
          <a:xfrm>
            <a:off x="6005397" y="918755"/>
            <a:ext cx="4502371" cy="2722517"/>
          </a:xfrm>
          <a:prstGeom prst="rect">
            <a:avLst/>
          </a:prstGeom>
        </p:spPr>
      </p:pic>
      <p:pic>
        <p:nvPicPr>
          <p:cNvPr id="13" name="Picture 12"/>
          <p:cNvPicPr>
            <a:picLocks noChangeAspect="1"/>
          </p:cNvPicPr>
          <p:nvPr>
            <p:custDataLst>
              <p:tags r:id="rId11"/>
            </p:custDataLst>
          </p:nvPr>
        </p:nvPicPr>
        <p:blipFill>
          <a:blip r:embed="rId14"/>
          <a:stretch>
            <a:fillRect/>
          </a:stretch>
        </p:blipFill>
        <p:spPr>
          <a:xfrm>
            <a:off x="554990" y="2469310"/>
            <a:ext cx="4348478" cy="2844915"/>
          </a:xfrm>
          <a:prstGeom prst="rect">
            <a:avLst/>
          </a:prstGeom>
        </p:spPr>
      </p:pic>
    </p:spTree>
    <p:custDataLst>
      <p:tags r:id="rId1"/>
    </p:custDataLst>
    <p:extLst>
      <p:ext uri="{BB962C8B-B14F-4D97-AF65-F5344CB8AC3E}">
        <p14:creationId xmlns:p14="http://schemas.microsoft.com/office/powerpoint/2010/main" val="1832819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dirty="0"/>
              <a:t>Basic Analysis</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Outlier Correction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1" y="1295400"/>
            <a:ext cx="5768072"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150000"/>
              </a:lnSpc>
            </a:pPr>
            <a:r>
              <a:rPr lang="en-US" sz="1600" dirty="0"/>
              <a:t>Monthly sales are booked with </a:t>
            </a:r>
            <a:r>
              <a:rPr lang="en-US" sz="1600" dirty="0" smtClean="0"/>
              <a:t>delay at the start of the year</a:t>
            </a:r>
          </a:p>
          <a:p>
            <a:pPr>
              <a:lnSpc>
                <a:spcPct val="150000"/>
              </a:lnSpc>
            </a:pPr>
            <a:endParaRPr lang="en-US" sz="1600" dirty="0"/>
          </a:p>
          <a:p>
            <a:pPr>
              <a:lnSpc>
                <a:spcPct val="150000"/>
              </a:lnSpc>
            </a:pPr>
            <a:r>
              <a:rPr lang="en-US" sz="1600" dirty="0" smtClean="0"/>
              <a:t>Unusual </a:t>
            </a:r>
            <a:r>
              <a:rPr lang="en-US" sz="1600" dirty="0"/>
              <a:t>sales pattern present due to booking </a:t>
            </a:r>
            <a:r>
              <a:rPr lang="en-US" sz="1600" dirty="0" smtClean="0"/>
              <a:t>error</a:t>
            </a:r>
          </a:p>
          <a:p>
            <a:pPr lvl="1">
              <a:lnSpc>
                <a:spcPct val="150000"/>
              </a:lnSpc>
            </a:pPr>
            <a:r>
              <a:rPr lang="en-US" sz="1400" dirty="0" err="1"/>
              <a:t>t</a:t>
            </a:r>
            <a:r>
              <a:rPr lang="en-US" sz="1400" dirty="0" err="1" smtClean="0"/>
              <a:t>soutlier</a:t>
            </a:r>
            <a:r>
              <a:rPr lang="en-US" sz="1400" dirty="0" smtClean="0"/>
              <a:t> package in R</a:t>
            </a:r>
          </a:p>
          <a:p>
            <a:pPr>
              <a:lnSpc>
                <a:spcPct val="150000"/>
              </a:lnSpc>
            </a:pPr>
            <a:r>
              <a:rPr lang="en-US" sz="1600" dirty="0"/>
              <a:t>In case of multiple series, if not starting from same point might want to remove initial </a:t>
            </a:r>
            <a:r>
              <a:rPr lang="en-US" sz="1600" dirty="0" smtClean="0"/>
              <a:t>zeros</a:t>
            </a:r>
          </a:p>
          <a:p>
            <a:pPr>
              <a:lnSpc>
                <a:spcPct val="150000"/>
              </a:lnSpc>
            </a:pPr>
            <a:r>
              <a:rPr lang="en-US" sz="1600" dirty="0" smtClean="0"/>
              <a:t>Sometime need to take transformation like : log, exponential</a:t>
            </a:r>
            <a:endParaRPr lang="en-US" sz="1600" dirty="0"/>
          </a:p>
          <a:p>
            <a:endParaRPr lang="en-US" dirty="0"/>
          </a:p>
        </p:txBody>
      </p:sp>
      <p:pic>
        <p:nvPicPr>
          <p:cNvPr id="10" name="Picture 9"/>
          <p:cNvPicPr>
            <a:picLocks noChangeAspect="1"/>
          </p:cNvPicPr>
          <p:nvPr>
            <p:custDataLst>
              <p:tags r:id="rId10"/>
            </p:custDataLst>
          </p:nvPr>
        </p:nvPicPr>
        <p:blipFill>
          <a:blip r:embed="rId14"/>
          <a:stretch>
            <a:fillRect/>
          </a:stretch>
        </p:blipFill>
        <p:spPr>
          <a:xfrm>
            <a:off x="6214989" y="3159561"/>
            <a:ext cx="4420685" cy="2386529"/>
          </a:xfrm>
          <a:prstGeom prst="rect">
            <a:avLst/>
          </a:prstGeom>
        </p:spPr>
      </p:pic>
      <p:grpSp>
        <p:nvGrpSpPr>
          <p:cNvPr id="11" name="Gruppieren 12"/>
          <p:cNvGrpSpPr/>
          <p:nvPr/>
        </p:nvGrpSpPr>
        <p:grpSpPr>
          <a:xfrm>
            <a:off x="6327321" y="945219"/>
            <a:ext cx="4196022" cy="2076443"/>
            <a:chOff x="4348264" y="3331569"/>
            <a:chExt cx="3619716" cy="2168186"/>
          </a:xfrm>
        </p:grpSpPr>
        <p:pic>
          <p:nvPicPr>
            <p:cNvPr id="12" name="Grafik 9"/>
            <p:cNvPicPr>
              <a:picLocks noChangeAspect="1"/>
            </p:cNvPicPr>
            <p:nvPr>
              <p:custDataLst>
                <p:tags r:id="rId11"/>
              </p:custDataLst>
            </p:nvPr>
          </p:nvPicPr>
          <p:blipFill>
            <a:blip r:embed="rId15"/>
            <a:stretch>
              <a:fillRect/>
            </a:stretch>
          </p:blipFill>
          <p:spPr>
            <a:xfrm>
              <a:off x="4348264" y="3331569"/>
              <a:ext cx="3619716" cy="2168186"/>
            </a:xfrm>
            <a:prstGeom prst="rect">
              <a:avLst/>
            </a:prstGeom>
          </p:spPr>
        </p:pic>
        <p:sp>
          <p:nvSpPr>
            <p:cNvPr id="13" name="Rechteck 10"/>
            <p:cNvSpPr/>
            <p:nvPr>
              <p:custDataLst>
                <p:tags r:id="rId12"/>
              </p:custDataLst>
            </p:nvPr>
          </p:nvSpPr>
          <p:spPr>
            <a:xfrm rot="318352">
              <a:off x="6668117" y="3682144"/>
              <a:ext cx="199943" cy="1349286"/>
            </a:xfrm>
            <a:prstGeom prst="rect">
              <a:avLst/>
            </a:prstGeom>
            <a:solidFill>
              <a:schemeClr val="bg1"/>
            </a:solidFill>
            <a:ln w="9525" cap="flat" cmpd="sng" algn="ctr">
              <a:solidFill>
                <a:schemeClr val="bg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Tree>
    <p:custDataLst>
      <p:tags r:id="rId1"/>
    </p:custDataLst>
    <p:extLst>
      <p:ext uri="{BB962C8B-B14F-4D97-AF65-F5344CB8AC3E}">
        <p14:creationId xmlns:p14="http://schemas.microsoft.com/office/powerpoint/2010/main" val="232386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Stationary Time Series data</a:t>
            </a:r>
            <a:endParaRPr lang="en-US" sz="2800" dirty="0">
              <a:solidFill>
                <a:srgbClr val="A80163"/>
              </a:solidFill>
            </a:endParaRPr>
          </a:p>
        </p:txBody>
      </p:sp>
      <p:pic>
        <p:nvPicPr>
          <p:cNvPr id="12" name="Content Placeholder 11"/>
          <p:cNvPicPr>
            <a:picLocks noGrp="1" noChangeAspect="1"/>
          </p:cNvPicPr>
          <p:nvPr>
            <p:ph idx="1"/>
            <p:custDataLst>
              <p:tags r:id="rId9"/>
            </p:custDataLst>
          </p:nvPr>
        </p:nvPicPr>
        <p:blipFill>
          <a:blip r:embed="rId14"/>
          <a:stretch>
            <a:fillRect/>
          </a:stretch>
        </p:blipFill>
        <p:spPr>
          <a:xfrm>
            <a:off x="326400" y="3210451"/>
            <a:ext cx="5371193" cy="2411839"/>
          </a:xfrm>
          <a:prstGeom prst="rect">
            <a:avLst/>
          </a:prstGeom>
        </p:spPr>
      </p:pic>
      <p:pic>
        <p:nvPicPr>
          <p:cNvPr id="10" name="Picture 9"/>
          <p:cNvPicPr>
            <a:picLocks noChangeAspect="1"/>
          </p:cNvPicPr>
          <p:nvPr>
            <p:custDataLst>
              <p:tags r:id="rId10"/>
            </p:custDataLst>
          </p:nvPr>
        </p:nvPicPr>
        <p:blipFill>
          <a:blip r:embed="rId15"/>
          <a:stretch>
            <a:fillRect/>
          </a:stretch>
        </p:blipFill>
        <p:spPr>
          <a:xfrm>
            <a:off x="259080" y="1187074"/>
            <a:ext cx="4835434" cy="2098863"/>
          </a:xfrm>
          <a:prstGeom prst="rect">
            <a:avLst/>
          </a:prstGeom>
        </p:spPr>
      </p:pic>
      <p:pic>
        <p:nvPicPr>
          <p:cNvPr id="11" name="Picture 10"/>
          <p:cNvPicPr>
            <a:picLocks noChangeAspect="1"/>
          </p:cNvPicPr>
          <p:nvPr>
            <p:custDataLst>
              <p:tags r:id="rId11"/>
            </p:custDataLst>
          </p:nvPr>
        </p:nvPicPr>
        <p:blipFill>
          <a:blip r:embed="rId16"/>
          <a:stretch>
            <a:fillRect/>
          </a:stretch>
        </p:blipFill>
        <p:spPr>
          <a:xfrm>
            <a:off x="5624115" y="1126030"/>
            <a:ext cx="5087065" cy="2159907"/>
          </a:xfrm>
          <a:prstGeom prst="rect">
            <a:avLst/>
          </a:prstGeom>
        </p:spPr>
      </p:pic>
    </p:spTree>
    <p:custDataLst>
      <p:tags r:id="rId1"/>
    </p:custDataLst>
    <p:extLst>
      <p:ext uri="{BB962C8B-B14F-4D97-AF65-F5344CB8AC3E}">
        <p14:creationId xmlns:p14="http://schemas.microsoft.com/office/powerpoint/2010/main" val="40814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Forecast Models</a:t>
            </a:r>
          </a:p>
        </p:txBody>
      </p:sp>
      <p:graphicFrame>
        <p:nvGraphicFramePr>
          <p:cNvPr id="11" name="Content Placeholder 10"/>
          <p:cNvGraphicFramePr>
            <a:graphicFrameLocks noGrp="1"/>
          </p:cNvGraphicFramePr>
          <p:nvPr>
            <p:ph idx="1"/>
            <p:custDataLst>
              <p:tags r:id="rId9"/>
            </p:custDataLst>
            <p:extLst>
              <p:ext uri="{D42A27DB-BD31-4B8C-83A1-F6EECF244321}">
                <p14:modId xmlns:p14="http://schemas.microsoft.com/office/powerpoint/2010/main" val="475553805"/>
              </p:ext>
            </p:extLst>
          </p:nvPr>
        </p:nvGraphicFramePr>
        <p:xfrm>
          <a:off x="258763" y="1295400"/>
          <a:ext cx="10452100" cy="416877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2367343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Model Explanations</a:t>
            </a:r>
            <a:endParaRPr lang="en-US" sz="2800" dirty="0">
              <a:solidFill>
                <a:srgbClr val="A80163"/>
              </a:solidFill>
            </a:endParaRPr>
          </a:p>
        </p:txBody>
      </p:sp>
      <p:pic>
        <p:nvPicPr>
          <p:cNvPr id="12" name="Picture 11"/>
          <p:cNvPicPr>
            <a:picLocks noChangeAspect="1"/>
          </p:cNvPicPr>
          <p:nvPr>
            <p:custDataLst>
              <p:tags r:id="rId9"/>
            </p:custDataLst>
          </p:nvPr>
        </p:nvPicPr>
        <p:blipFill>
          <a:blip r:embed="rId13"/>
          <a:stretch>
            <a:fillRect/>
          </a:stretch>
        </p:blipFill>
        <p:spPr>
          <a:xfrm>
            <a:off x="259080" y="1271258"/>
            <a:ext cx="6991350" cy="1323975"/>
          </a:xfrm>
          <a:prstGeom prst="rect">
            <a:avLst/>
          </a:prstGeom>
        </p:spPr>
      </p:pic>
      <p:pic>
        <p:nvPicPr>
          <p:cNvPr id="13" name="Picture 12"/>
          <p:cNvPicPr>
            <a:picLocks noChangeAspect="1"/>
          </p:cNvPicPr>
          <p:nvPr>
            <p:custDataLst>
              <p:tags r:id="rId10"/>
            </p:custDataLst>
          </p:nvPr>
        </p:nvPicPr>
        <p:blipFill>
          <a:blip r:embed="rId14"/>
          <a:stretch>
            <a:fillRect/>
          </a:stretch>
        </p:blipFill>
        <p:spPr>
          <a:xfrm>
            <a:off x="410845" y="2702516"/>
            <a:ext cx="6781800" cy="1247775"/>
          </a:xfrm>
          <a:prstGeom prst="rect">
            <a:avLst/>
          </a:prstGeom>
        </p:spPr>
      </p:pic>
      <p:pic>
        <p:nvPicPr>
          <p:cNvPr id="14" name="Picture 13"/>
          <p:cNvPicPr>
            <a:picLocks noChangeAspect="1"/>
          </p:cNvPicPr>
          <p:nvPr>
            <p:custDataLst>
              <p:tags r:id="rId11"/>
            </p:custDataLst>
          </p:nvPr>
        </p:nvPicPr>
        <p:blipFill>
          <a:blip r:embed="rId15"/>
          <a:stretch>
            <a:fillRect/>
          </a:stretch>
        </p:blipFill>
        <p:spPr>
          <a:xfrm>
            <a:off x="410845" y="4154148"/>
            <a:ext cx="7181850" cy="1285875"/>
          </a:xfrm>
          <a:prstGeom prst="rect">
            <a:avLst/>
          </a:prstGeom>
        </p:spPr>
      </p:pic>
    </p:spTree>
    <p:custDataLst>
      <p:tags r:id="rId1"/>
    </p:custDataLst>
    <p:extLst>
      <p:ext uri="{BB962C8B-B14F-4D97-AF65-F5344CB8AC3E}">
        <p14:creationId xmlns:p14="http://schemas.microsoft.com/office/powerpoint/2010/main" val="381259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smtClean="0"/>
              <a:t>Forecasting</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Model Explanations</a:t>
            </a:r>
          </a:p>
        </p:txBody>
      </p:sp>
      <p:pic>
        <p:nvPicPr>
          <p:cNvPr id="10" name="Picture 9"/>
          <p:cNvPicPr>
            <a:picLocks noChangeAspect="1"/>
          </p:cNvPicPr>
          <p:nvPr>
            <p:custDataLst>
              <p:tags r:id="rId9"/>
            </p:custDataLst>
          </p:nvPr>
        </p:nvPicPr>
        <p:blipFill>
          <a:blip r:embed="rId11"/>
          <a:stretch>
            <a:fillRect/>
          </a:stretch>
        </p:blipFill>
        <p:spPr>
          <a:xfrm>
            <a:off x="410845" y="1555338"/>
            <a:ext cx="6101169" cy="2151248"/>
          </a:xfrm>
          <a:prstGeom prst="rect">
            <a:avLst/>
          </a:prstGeom>
        </p:spPr>
      </p:pic>
    </p:spTree>
    <p:custDataLst>
      <p:tags r:id="rId1"/>
    </p:custDataLst>
    <p:extLst>
      <p:ext uri="{BB962C8B-B14F-4D97-AF65-F5344CB8AC3E}">
        <p14:creationId xmlns:p14="http://schemas.microsoft.com/office/powerpoint/2010/main" val="2970139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kern="0" dirty="0">
                <a:solidFill>
                  <a:schemeClr val="accent1"/>
                </a:solidFill>
              </a:rPr>
              <a:t>Exponential Smoothing Model</a:t>
            </a:r>
            <a:br>
              <a:rPr lang="en-US" sz="2800" kern="0" dirty="0">
                <a:solidFill>
                  <a:schemeClr val="accent1"/>
                </a:solidFill>
              </a:rPr>
            </a:br>
            <a:endParaRPr lang="en-US" sz="2800" dirty="0">
              <a:solidFill>
                <a:schemeClr val="accent1"/>
              </a:solidFill>
            </a:endParaRPr>
          </a:p>
        </p:txBody>
      </p:sp>
      <p:sp>
        <p:nvSpPr>
          <p:cNvPr id="3" name="Content Placeholder 2"/>
          <p:cNvSpPr>
            <a:spLocks noGrp="1"/>
          </p:cNvSpPr>
          <p:nvPr>
            <p:ph idx="1"/>
            <p:custDataLst>
              <p:tags r:id="rId9"/>
            </p:custDataLst>
          </p:nvPr>
        </p:nvSpPr>
        <p:spPr>
          <a:xfrm>
            <a:off x="259080" y="1295400"/>
            <a:ext cx="6492784"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kern="0" dirty="0">
                <a:solidFill>
                  <a:srgbClr val="000000"/>
                </a:solidFill>
              </a:rPr>
              <a:t>Exponentially decreasing weights from current value to </a:t>
            </a:r>
            <a:r>
              <a:rPr lang="en-US" kern="0" dirty="0" smtClean="0">
                <a:solidFill>
                  <a:srgbClr val="000000"/>
                </a:solidFill>
              </a:rPr>
              <a:t>past</a:t>
            </a:r>
          </a:p>
          <a:p>
            <a:endParaRPr lang="en-US" kern="0" dirty="0">
              <a:solidFill>
                <a:srgbClr val="000000"/>
              </a:solidFill>
            </a:endParaRPr>
          </a:p>
          <a:p>
            <a:endParaRPr lang="en-US" kern="0" dirty="0" smtClean="0">
              <a:solidFill>
                <a:srgbClr val="000000"/>
              </a:solidFill>
            </a:endParaRPr>
          </a:p>
          <a:p>
            <a:endParaRPr lang="en-US" kern="0" dirty="0">
              <a:solidFill>
                <a:srgbClr val="000000"/>
              </a:solidFill>
            </a:endParaRPr>
          </a:p>
          <a:p>
            <a:endParaRPr lang="en-US" kern="0" dirty="0" smtClean="0">
              <a:solidFill>
                <a:srgbClr val="000000"/>
              </a:solidFill>
            </a:endParaRPr>
          </a:p>
          <a:p>
            <a:endParaRPr lang="en-US" kern="0" dirty="0">
              <a:solidFill>
                <a:srgbClr val="000000"/>
              </a:solidFill>
            </a:endParaRPr>
          </a:p>
          <a:p>
            <a:endParaRPr lang="en-US" kern="0" dirty="0" smtClean="0">
              <a:solidFill>
                <a:srgbClr val="000000"/>
              </a:solidFill>
            </a:endParaRPr>
          </a:p>
          <a:p>
            <a:r>
              <a:rPr lang="en-US" kern="0" dirty="0" smtClean="0">
                <a:solidFill>
                  <a:srgbClr val="000000"/>
                </a:solidFill>
              </a:rPr>
              <a:t>If trend and seasonality exist, separate equation build.</a:t>
            </a:r>
          </a:p>
          <a:p>
            <a:r>
              <a:rPr lang="en-US" kern="0" dirty="0" smtClean="0">
                <a:solidFill>
                  <a:srgbClr val="000000"/>
                </a:solidFill>
              </a:rPr>
              <a:t>At end, depend on relationship added, multiplied or both depends how series is decomposed   </a:t>
            </a:r>
          </a:p>
          <a:p>
            <a:endParaRPr lang="en-US" b="1" kern="0" dirty="0">
              <a:solidFill>
                <a:srgbClr val="000000"/>
              </a:solidFill>
            </a:endParaRPr>
          </a:p>
          <a:p>
            <a:endParaRPr lang="en-US" kern="0" dirty="0" smtClean="0">
              <a:solidFill>
                <a:srgbClr val="000000"/>
              </a:solidFill>
            </a:endParaRPr>
          </a:p>
          <a:p>
            <a:endParaRPr lang="en-US" kern="0" dirty="0">
              <a:solidFill>
                <a:srgbClr val="000000"/>
              </a:solidFill>
            </a:endParaRPr>
          </a:p>
          <a:p>
            <a:endParaRPr lang="en-US" kern="0" dirty="0" smtClean="0">
              <a:solidFill>
                <a:srgbClr val="000000"/>
              </a:solidFill>
            </a:endParaRPr>
          </a:p>
          <a:p>
            <a:endParaRPr lang="en-US" kern="0" dirty="0">
              <a:solidFill>
                <a:srgbClr val="000000"/>
              </a:solidFill>
            </a:endParaRPr>
          </a:p>
          <a:p>
            <a:endParaRPr lang="en-US" kern="0" dirty="0" smtClean="0">
              <a:solidFill>
                <a:srgbClr val="000000"/>
              </a:solidFill>
            </a:endParaRPr>
          </a:p>
          <a:p>
            <a:endParaRPr lang="en-US" kern="0" dirty="0">
              <a:solidFill>
                <a:srgbClr val="000000"/>
              </a:solidFill>
            </a:endParaRPr>
          </a:p>
          <a:p>
            <a:pPr marL="0" indent="0">
              <a:buNone/>
            </a:pPr>
            <a:endParaRPr lang="en-US" kern="0" dirty="0">
              <a:solidFill>
                <a:srgbClr val="000000"/>
              </a:solidFill>
            </a:endParaRPr>
          </a:p>
          <a:p>
            <a:endParaRPr lang="en-US" dirty="0"/>
          </a:p>
        </p:txBody>
      </p:sp>
      <p:pic>
        <p:nvPicPr>
          <p:cNvPr id="10" name="Picture 9"/>
          <p:cNvPicPr>
            <a:picLocks noChangeAspect="1"/>
          </p:cNvPicPr>
          <p:nvPr>
            <p:custDataLst>
              <p:tags r:id="rId10"/>
            </p:custDataLst>
          </p:nvPr>
        </p:nvPicPr>
        <p:blipFill>
          <a:blip r:embed="rId14"/>
          <a:stretch>
            <a:fillRect/>
          </a:stretch>
        </p:blipFill>
        <p:spPr>
          <a:xfrm>
            <a:off x="593089" y="1840140"/>
            <a:ext cx="5126453" cy="1646010"/>
          </a:xfrm>
          <a:prstGeom prst="rect">
            <a:avLst/>
          </a:prstGeom>
        </p:spPr>
      </p:pic>
      <p:pic>
        <p:nvPicPr>
          <p:cNvPr id="11" name="Picture 10"/>
          <p:cNvPicPr>
            <a:picLocks noChangeAspect="1"/>
          </p:cNvPicPr>
          <p:nvPr>
            <p:custDataLst>
              <p:tags r:id="rId11"/>
            </p:custDataLst>
          </p:nvPr>
        </p:nvPicPr>
        <p:blipFill>
          <a:blip r:embed="rId15"/>
          <a:stretch>
            <a:fillRect/>
          </a:stretch>
        </p:blipFill>
        <p:spPr>
          <a:xfrm>
            <a:off x="6372557" y="1663375"/>
            <a:ext cx="3963429" cy="1747917"/>
          </a:xfrm>
          <a:prstGeom prst="rect">
            <a:avLst/>
          </a:prstGeom>
        </p:spPr>
      </p:pic>
      <p:pic>
        <p:nvPicPr>
          <p:cNvPr id="12" name="Picture 11"/>
          <p:cNvPicPr>
            <a:picLocks noChangeAspect="1"/>
          </p:cNvPicPr>
          <p:nvPr>
            <p:custDataLst>
              <p:tags r:id="rId12"/>
            </p:custDataLst>
          </p:nvPr>
        </p:nvPicPr>
        <p:blipFill>
          <a:blip r:embed="rId16"/>
          <a:stretch>
            <a:fillRect/>
          </a:stretch>
        </p:blipFill>
        <p:spPr>
          <a:xfrm>
            <a:off x="7083971" y="3844581"/>
            <a:ext cx="3039380" cy="678433"/>
          </a:xfrm>
          <a:prstGeom prst="rect">
            <a:avLst/>
          </a:prstGeom>
        </p:spPr>
      </p:pic>
    </p:spTree>
    <p:custDataLst>
      <p:tags r:id="rId1"/>
    </p:custDataLst>
    <p:extLst>
      <p:ext uri="{BB962C8B-B14F-4D97-AF65-F5344CB8AC3E}">
        <p14:creationId xmlns:p14="http://schemas.microsoft.com/office/powerpoint/2010/main" val="3587251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ARIMA Model</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Initially, makes series </a:t>
            </a:r>
            <a:r>
              <a:rPr lang="en-US" dirty="0"/>
              <a:t>stationary </a:t>
            </a:r>
            <a:r>
              <a:rPr lang="en-US" dirty="0" smtClean="0"/>
              <a:t>using differencing</a:t>
            </a:r>
          </a:p>
          <a:p>
            <a:r>
              <a:rPr lang="en-US" dirty="0" smtClean="0"/>
              <a:t>Differences </a:t>
            </a:r>
            <a:r>
              <a:rPr lang="en-US" dirty="0"/>
              <a:t>between consecutive </a:t>
            </a:r>
            <a:r>
              <a:rPr lang="en-US" dirty="0" smtClean="0"/>
              <a:t>observations known </a:t>
            </a:r>
            <a:r>
              <a:rPr lang="en-US" dirty="0"/>
              <a:t>as </a:t>
            </a:r>
            <a:r>
              <a:rPr lang="en-US" b="1" dirty="0"/>
              <a:t>differencing</a:t>
            </a:r>
            <a:r>
              <a:rPr lang="en-US" dirty="0" smtClean="0"/>
              <a:t>.</a:t>
            </a:r>
          </a:p>
          <a:p>
            <a:pPr marL="0" indent="0">
              <a:buNone/>
            </a:pPr>
            <a:endParaRPr lang="en-US" dirty="0"/>
          </a:p>
          <a:p>
            <a:pPr marL="0" indent="0" algn="ctr">
              <a:buNone/>
            </a:pPr>
            <a:r>
              <a:rPr lang="en-US" dirty="0" smtClean="0"/>
              <a:t>1, 2, 3, 4, 5, 6, 7, 8, 9, 10……….</a:t>
            </a:r>
          </a:p>
          <a:p>
            <a:pPr marL="0" indent="0" algn="ctr">
              <a:buNone/>
            </a:pPr>
            <a:r>
              <a:rPr lang="en-US" dirty="0" smtClean="0"/>
              <a:t>1, 1, 1, 1, 1, 1, 1, 1, 1………</a:t>
            </a:r>
          </a:p>
          <a:p>
            <a:pPr marL="0" indent="0" algn="ctr">
              <a:buNone/>
            </a:pPr>
            <a:endParaRPr lang="en-US" dirty="0"/>
          </a:p>
          <a:p>
            <a:r>
              <a:rPr lang="en-US" dirty="0" smtClean="0"/>
              <a:t>After removing seasonality and trend build regression models using past values and regression errors</a:t>
            </a:r>
          </a:p>
          <a:p>
            <a:pPr marL="0" indent="0">
              <a:buNone/>
            </a:pPr>
            <a:endParaRPr lang="en-US" dirty="0" smtClean="0"/>
          </a:p>
        </p:txBody>
      </p:sp>
    </p:spTree>
    <p:custDataLst>
      <p:tags r:id="rId1"/>
    </p:custDataLst>
    <p:extLst>
      <p:ext uri="{BB962C8B-B14F-4D97-AF65-F5344CB8AC3E}">
        <p14:creationId xmlns:p14="http://schemas.microsoft.com/office/powerpoint/2010/main" val="2836813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Sample forecast function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endParaRPr lang="en-US" sz="1200" dirty="0" smtClean="0"/>
          </a:p>
          <a:p>
            <a:pPr marL="0" indent="0">
              <a:buNone/>
            </a:pPr>
            <a:r>
              <a:rPr lang="en-US" sz="1200" dirty="0" err="1" smtClean="0"/>
              <a:t>Arima_Model</a:t>
            </a:r>
            <a:r>
              <a:rPr lang="en-US" sz="1200" dirty="0"/>
              <a:t>&lt;- function(</a:t>
            </a:r>
            <a:r>
              <a:rPr lang="en-US" sz="1200" dirty="0" err="1"/>
              <a:t>Training_data</a:t>
            </a:r>
            <a:r>
              <a:rPr lang="en-US" sz="1200" dirty="0"/>
              <a:t>, </a:t>
            </a:r>
            <a:r>
              <a:rPr lang="en-US" sz="1200" dirty="0" err="1"/>
              <a:t>season_parameter</a:t>
            </a:r>
            <a:r>
              <a:rPr lang="en-US" sz="1200" dirty="0"/>
              <a:t>, </a:t>
            </a:r>
            <a:r>
              <a:rPr lang="en-US" sz="1200" dirty="0" err="1"/>
              <a:t>Forecast_horizon</a:t>
            </a:r>
            <a:r>
              <a:rPr lang="en-US" sz="1200" dirty="0"/>
              <a:t>)</a:t>
            </a:r>
          </a:p>
          <a:p>
            <a:pPr marL="0" indent="0">
              <a:buNone/>
            </a:pPr>
            <a:r>
              <a:rPr lang="en-US" sz="1200" dirty="0"/>
              <a:t>{</a:t>
            </a:r>
          </a:p>
          <a:p>
            <a:pPr marL="0" indent="0">
              <a:buNone/>
            </a:pPr>
            <a:r>
              <a:rPr lang="en-US" sz="1200" dirty="0"/>
              <a:t>  </a:t>
            </a:r>
            <a:r>
              <a:rPr lang="en-US" sz="1200" dirty="0" smtClean="0"/>
              <a:t>   trial</a:t>
            </a:r>
            <a:r>
              <a:rPr lang="en-US" sz="1200" dirty="0"/>
              <a:t>&lt;-try({</a:t>
            </a:r>
          </a:p>
          <a:p>
            <a:pPr marL="0" indent="0">
              <a:buNone/>
            </a:pPr>
            <a:r>
              <a:rPr lang="en-US" sz="1200" dirty="0"/>
              <a:t>    </a:t>
            </a:r>
            <a:r>
              <a:rPr lang="en-US" sz="1200" dirty="0" smtClean="0"/>
              <a:t>  </a:t>
            </a:r>
            <a:r>
              <a:rPr lang="en-US" sz="1200" dirty="0" err="1" smtClean="0"/>
              <a:t>Training_data</a:t>
            </a:r>
            <a:r>
              <a:rPr lang="en-US" sz="1200" dirty="0"/>
              <a:t>&lt;-</a:t>
            </a:r>
            <a:r>
              <a:rPr lang="en-US" sz="1200" dirty="0" err="1"/>
              <a:t>ts</a:t>
            </a:r>
            <a:r>
              <a:rPr lang="en-US" sz="1200" dirty="0"/>
              <a:t>(</a:t>
            </a:r>
            <a:r>
              <a:rPr lang="en-US" sz="1200" dirty="0" err="1"/>
              <a:t>Training_data</a:t>
            </a:r>
            <a:r>
              <a:rPr lang="en-US" sz="1200" dirty="0"/>
              <a:t>[,2], frequency =  </a:t>
            </a:r>
            <a:r>
              <a:rPr lang="en-US" sz="1200" dirty="0" err="1"/>
              <a:t>season_parameter</a:t>
            </a:r>
            <a:r>
              <a:rPr lang="en-US" sz="1200" dirty="0"/>
              <a:t>)</a:t>
            </a:r>
          </a:p>
          <a:p>
            <a:pPr marL="0" indent="0">
              <a:buNone/>
            </a:pPr>
            <a:r>
              <a:rPr lang="en-US" sz="1200" dirty="0"/>
              <a:t>   </a:t>
            </a:r>
            <a:r>
              <a:rPr lang="en-US" sz="1200" dirty="0" smtClean="0"/>
              <a:t>   </a:t>
            </a:r>
            <a:r>
              <a:rPr lang="en-US" sz="1200" dirty="0" err="1" smtClean="0"/>
              <a:t>fit_arima</a:t>
            </a:r>
            <a:r>
              <a:rPr lang="en-US" sz="1200" dirty="0" smtClean="0"/>
              <a:t>&lt;-</a:t>
            </a:r>
            <a:r>
              <a:rPr lang="en-US" sz="1200" dirty="0" err="1"/>
              <a:t>auto.arima</a:t>
            </a:r>
            <a:r>
              <a:rPr lang="en-US" sz="1200" dirty="0"/>
              <a:t>(</a:t>
            </a:r>
            <a:r>
              <a:rPr lang="en-US" sz="1200" dirty="0" err="1"/>
              <a:t>Training_data</a:t>
            </a:r>
            <a:r>
              <a:rPr lang="en-US" sz="1200" dirty="0"/>
              <a:t>) </a:t>
            </a:r>
          </a:p>
          <a:p>
            <a:pPr marL="0" indent="0">
              <a:buNone/>
            </a:pPr>
            <a:r>
              <a:rPr lang="en-US" sz="1200" dirty="0"/>
              <a:t>   </a:t>
            </a:r>
            <a:r>
              <a:rPr lang="en-US" sz="1200" dirty="0" smtClean="0"/>
              <a:t>   </a:t>
            </a:r>
            <a:r>
              <a:rPr lang="en-US" sz="1200" dirty="0"/>
              <a:t>#prediction</a:t>
            </a:r>
          </a:p>
          <a:p>
            <a:pPr marL="0" indent="0">
              <a:buNone/>
            </a:pPr>
            <a:r>
              <a:rPr lang="en-US" sz="1200" dirty="0"/>
              <a:t>   </a:t>
            </a:r>
            <a:r>
              <a:rPr lang="en-US" sz="1200" dirty="0" smtClean="0"/>
              <a:t>    </a:t>
            </a:r>
            <a:r>
              <a:rPr lang="en-US" sz="1200" dirty="0" err="1"/>
              <a:t>sales_pred</a:t>
            </a:r>
            <a:r>
              <a:rPr lang="en-US" sz="1200" dirty="0"/>
              <a:t> &lt;- </a:t>
            </a:r>
            <a:r>
              <a:rPr lang="en-US" sz="1200" dirty="0" smtClean="0"/>
              <a:t>forecast(</a:t>
            </a:r>
            <a:r>
              <a:rPr lang="en-US" sz="1200" dirty="0" err="1" smtClean="0"/>
              <a:t>fit_arima</a:t>
            </a:r>
            <a:r>
              <a:rPr lang="en-US" sz="1200" dirty="0" smtClean="0"/>
              <a:t>, </a:t>
            </a:r>
            <a:r>
              <a:rPr lang="en-US" sz="1200" dirty="0"/>
              <a:t>h=</a:t>
            </a:r>
            <a:r>
              <a:rPr lang="en-US" sz="1200" dirty="0" err="1"/>
              <a:t>Forecast_horizon</a:t>
            </a:r>
            <a:r>
              <a:rPr lang="en-US" sz="1200" dirty="0"/>
              <a:t>)</a:t>
            </a:r>
          </a:p>
          <a:p>
            <a:pPr marL="0" indent="0">
              <a:buNone/>
            </a:pPr>
            <a:r>
              <a:rPr lang="en-US" sz="1200" dirty="0"/>
              <a:t>    </a:t>
            </a:r>
            <a:r>
              <a:rPr lang="en-US" sz="1200" dirty="0" smtClean="0"/>
              <a:t>   </a:t>
            </a:r>
            <a:r>
              <a:rPr lang="en-US" sz="1200" dirty="0" err="1" smtClean="0"/>
              <a:t>forecast_results</a:t>
            </a:r>
            <a:r>
              <a:rPr lang="en-US" sz="1200" dirty="0"/>
              <a:t>&lt;-</a:t>
            </a:r>
            <a:r>
              <a:rPr lang="en-US" sz="1200" dirty="0" err="1"/>
              <a:t>as.numeric</a:t>
            </a:r>
            <a:r>
              <a:rPr lang="en-US" sz="1200" dirty="0"/>
              <a:t>(</a:t>
            </a:r>
            <a:r>
              <a:rPr lang="en-US" sz="1200" dirty="0" err="1"/>
              <a:t>sales_pred$mean</a:t>
            </a:r>
            <a:r>
              <a:rPr lang="en-US" sz="1200" dirty="0"/>
              <a:t>)</a:t>
            </a:r>
          </a:p>
          <a:p>
            <a:pPr marL="0" indent="0">
              <a:buNone/>
            </a:pPr>
            <a:r>
              <a:rPr lang="en-US" sz="1200" dirty="0"/>
              <a:t>    </a:t>
            </a:r>
            <a:r>
              <a:rPr lang="en-US" sz="1200" dirty="0" smtClean="0"/>
              <a:t>  </a:t>
            </a:r>
            <a:r>
              <a:rPr lang="en-US" sz="1200" dirty="0" err="1" smtClean="0"/>
              <a:t>forecast_results</a:t>
            </a:r>
            <a:r>
              <a:rPr lang="en-US" sz="1200" dirty="0" smtClean="0"/>
              <a:t>[</a:t>
            </a:r>
            <a:r>
              <a:rPr lang="en-US" sz="1200" dirty="0" err="1" smtClean="0"/>
              <a:t>forecast_results</a:t>
            </a:r>
            <a:r>
              <a:rPr lang="en-US" sz="1200" dirty="0" smtClean="0"/>
              <a:t> </a:t>
            </a:r>
            <a:r>
              <a:rPr lang="en-US" sz="1200" dirty="0"/>
              <a:t>&lt; 0] &lt;- 0</a:t>
            </a:r>
          </a:p>
          <a:p>
            <a:pPr marL="0" indent="0">
              <a:buNone/>
            </a:pPr>
            <a:r>
              <a:rPr lang="en-US" sz="1200" dirty="0"/>
              <a:t> </a:t>
            </a:r>
            <a:r>
              <a:rPr lang="en-US" sz="1200" dirty="0" smtClean="0"/>
              <a:t> })</a:t>
            </a:r>
            <a:endParaRPr lang="en-US" sz="1200" dirty="0"/>
          </a:p>
          <a:p>
            <a:pPr marL="0" indent="0">
              <a:buNone/>
            </a:pPr>
            <a:r>
              <a:rPr lang="en-US" sz="1200" dirty="0"/>
              <a:t>  </a:t>
            </a:r>
            <a:r>
              <a:rPr lang="en-US" sz="1200" dirty="0" smtClean="0"/>
              <a:t>  </a:t>
            </a:r>
            <a:r>
              <a:rPr lang="en-US" sz="1200" dirty="0"/>
              <a:t>if(class(trial)=="try-error")  </a:t>
            </a:r>
            <a:r>
              <a:rPr lang="en-US" sz="1200" dirty="0" err="1"/>
              <a:t>forecast_results</a:t>
            </a:r>
            <a:r>
              <a:rPr lang="en-US" sz="1200" dirty="0"/>
              <a:t>&lt;-rep(0,Forecast_horizon)</a:t>
            </a:r>
          </a:p>
          <a:p>
            <a:pPr marL="0" indent="0">
              <a:buNone/>
            </a:pPr>
            <a:r>
              <a:rPr lang="en-US" sz="1200" dirty="0"/>
              <a:t>  return(</a:t>
            </a:r>
            <a:r>
              <a:rPr lang="en-US" sz="1200" dirty="0" err="1"/>
              <a:t>forecast_results</a:t>
            </a:r>
            <a:r>
              <a:rPr lang="en-US" sz="1200" dirty="0"/>
              <a:t>)</a:t>
            </a:r>
          </a:p>
          <a:p>
            <a:pPr marL="0" indent="0">
              <a:buNone/>
            </a:pPr>
            <a:r>
              <a:rPr lang="en-US" sz="1200" dirty="0"/>
              <a:t>}</a:t>
            </a:r>
          </a:p>
        </p:txBody>
      </p:sp>
    </p:spTree>
    <p:custDataLst>
      <p:tags r:id="rId1"/>
    </p:custDataLst>
    <p:extLst>
      <p:ext uri="{BB962C8B-B14F-4D97-AF65-F5344CB8AC3E}">
        <p14:creationId xmlns:p14="http://schemas.microsoft.com/office/powerpoint/2010/main" val="2770951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dirty="0" smtClean="0">
                <a:ln>
                  <a:noFill/>
                </a:ln>
                <a:solidFill>
                  <a:srgbClr val="999FA6"/>
                </a:solidFill>
                <a:effectLst/>
                <a:uLnTx/>
                <a:uFillTx/>
                <a:latin typeface="Bosch Office Sans"/>
                <a:ea typeface="+mn-ea"/>
                <a:cs typeface="+mn-cs"/>
              </a:rPr>
              <a:t>2</a:t>
            </a: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Agenda</a:t>
            </a:r>
            <a:endParaRPr lang="en-US" sz="2800" dirty="0"/>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buFont typeface="Wingdings 3" panose="05040102010807070707" pitchFamily="18" charset="2"/>
              <a:buAutoNum type="arabicPeriod"/>
            </a:pPr>
            <a:r>
              <a:rPr lang="en-US" dirty="0" smtClean="0"/>
              <a:t>Time Series Data</a:t>
            </a:r>
          </a:p>
          <a:p>
            <a:pPr>
              <a:buFont typeface="Wingdings 3" panose="05040102010807070707" pitchFamily="18" charset="2"/>
              <a:buAutoNum type="arabicPeriod"/>
            </a:pPr>
            <a:r>
              <a:rPr lang="en-US" dirty="0" smtClean="0"/>
              <a:t>General Steps for Time Series Forecasting</a:t>
            </a:r>
          </a:p>
          <a:p>
            <a:pPr>
              <a:buFont typeface="Wingdings 3" panose="05040102010807070707" pitchFamily="18" charset="2"/>
              <a:buAutoNum type="arabicPeriod"/>
            </a:pPr>
            <a:r>
              <a:rPr lang="en-US" dirty="0" smtClean="0"/>
              <a:t>Basic Analysis</a:t>
            </a:r>
          </a:p>
          <a:p>
            <a:pPr>
              <a:buFont typeface="Wingdings 3" panose="05040102010807070707" pitchFamily="18" charset="2"/>
              <a:buAutoNum type="arabicPeriod"/>
            </a:pPr>
            <a:r>
              <a:rPr lang="en-US" dirty="0" smtClean="0"/>
              <a:t>Forecast Models</a:t>
            </a:r>
          </a:p>
          <a:p>
            <a:pPr>
              <a:buFont typeface="Wingdings 3" panose="05040102010807070707" pitchFamily="18" charset="2"/>
              <a:buAutoNum type="arabicPeriod"/>
            </a:pPr>
            <a:r>
              <a:rPr lang="en-US" dirty="0" smtClean="0"/>
              <a:t>Model Selection</a:t>
            </a:r>
          </a:p>
          <a:p>
            <a:pPr>
              <a:buFont typeface="Wingdings 3" panose="05040102010807070707" pitchFamily="18" charset="2"/>
              <a:buAutoNum type="arabicPeriod"/>
            </a:pPr>
            <a:r>
              <a:rPr lang="en-US" dirty="0" smtClean="0"/>
              <a:t>Combination Model</a:t>
            </a:r>
          </a:p>
          <a:p>
            <a:pPr>
              <a:buFont typeface="Wingdings 3" panose="05040102010807070707" pitchFamily="18" charset="2"/>
              <a:buAutoNum type="arabicPeriod"/>
            </a:pPr>
            <a:r>
              <a:rPr lang="en-US" dirty="0" smtClean="0"/>
              <a:t>Visualizations</a:t>
            </a:r>
          </a:p>
          <a:p>
            <a:pPr>
              <a:buFont typeface="Wingdings 3" panose="05040102010807070707" pitchFamily="18" charset="2"/>
              <a:buAutoNum type="arabicPeriod"/>
            </a:pPr>
            <a:endParaRPr lang="en-US" dirty="0"/>
          </a:p>
        </p:txBody>
      </p:sp>
    </p:spTree>
    <p:custDataLst>
      <p:tags r:id="rId1"/>
    </p:custDataLst>
    <p:extLst>
      <p:ext uri="{BB962C8B-B14F-4D97-AF65-F5344CB8AC3E}">
        <p14:creationId xmlns:p14="http://schemas.microsoft.com/office/powerpoint/2010/main" val="3029967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Store Forecast Results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5594714"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1400" dirty="0" err="1" smtClean="0"/>
              <a:t>arima_forecast</a:t>
            </a:r>
            <a:r>
              <a:rPr lang="en-US" sz="1400" dirty="0" smtClean="0"/>
              <a:t> &lt;- </a:t>
            </a:r>
          </a:p>
          <a:p>
            <a:pPr marL="0" indent="0">
              <a:buNone/>
            </a:pPr>
            <a:r>
              <a:rPr lang="en-US" sz="1400" dirty="0" err="1" smtClean="0"/>
              <a:t>data.frame</a:t>
            </a:r>
            <a:r>
              <a:rPr lang="en-US" sz="1400" dirty="0" smtClean="0"/>
              <a:t>(Customer=j, </a:t>
            </a:r>
          </a:p>
          <a:p>
            <a:pPr marL="0" indent="0">
              <a:buNone/>
            </a:pPr>
            <a:r>
              <a:rPr lang="en-US" sz="1400" dirty="0" smtClean="0"/>
              <a:t>                   </a:t>
            </a:r>
            <a:r>
              <a:rPr lang="en-US" sz="1400" dirty="0" err="1" smtClean="0"/>
              <a:t>Forecast_From</a:t>
            </a:r>
            <a:r>
              <a:rPr lang="en-US" sz="1400" dirty="0" smtClean="0"/>
              <a:t>=</a:t>
            </a:r>
            <a:r>
              <a:rPr lang="en-US" sz="1400" dirty="0" err="1" smtClean="0"/>
              <a:t>last_month</a:t>
            </a:r>
            <a:r>
              <a:rPr lang="en-US" sz="1400" dirty="0" smtClean="0"/>
              <a:t>, </a:t>
            </a:r>
            <a:r>
              <a:rPr lang="en-US" sz="1400" dirty="0" err="1" smtClean="0"/>
              <a:t>Forecast_To</a:t>
            </a:r>
            <a:r>
              <a:rPr lang="en-US" sz="1400" dirty="0" smtClean="0"/>
              <a:t>,</a:t>
            </a:r>
          </a:p>
          <a:p>
            <a:pPr marL="0" indent="0">
              <a:buNone/>
            </a:pPr>
            <a:r>
              <a:rPr lang="en-US" sz="1400" dirty="0"/>
              <a:t> </a:t>
            </a:r>
            <a:r>
              <a:rPr lang="en-US" sz="1400" dirty="0" smtClean="0"/>
              <a:t>                  horizon=1:forecast_horizon, </a:t>
            </a:r>
          </a:p>
          <a:p>
            <a:pPr marL="0" indent="0">
              <a:buNone/>
            </a:pPr>
            <a:r>
              <a:rPr lang="en-US" sz="1400" dirty="0"/>
              <a:t> </a:t>
            </a:r>
            <a:r>
              <a:rPr lang="en-US" sz="1400" dirty="0" smtClean="0"/>
              <a:t>                  Type</a:t>
            </a:r>
            <a:r>
              <a:rPr lang="en-US" sz="1400" dirty="0"/>
              <a:t>="ARIMA</a:t>
            </a:r>
            <a:r>
              <a:rPr lang="en-US" sz="1400" dirty="0" smtClean="0"/>
              <a:t>",  </a:t>
            </a:r>
          </a:p>
          <a:p>
            <a:pPr marL="0" indent="0">
              <a:buNone/>
            </a:pPr>
            <a:r>
              <a:rPr lang="en-US" sz="1400" dirty="0"/>
              <a:t> </a:t>
            </a:r>
            <a:r>
              <a:rPr lang="en-US" sz="1400" dirty="0" smtClean="0"/>
              <a:t>                  Sales=</a:t>
            </a:r>
            <a:r>
              <a:rPr lang="en-US" sz="1400" dirty="0" err="1" smtClean="0"/>
              <a:t>Arima_Model</a:t>
            </a:r>
            <a:r>
              <a:rPr lang="en-US" sz="1400" dirty="0" smtClean="0"/>
              <a:t>(train_data,12,forecast_horizon)</a:t>
            </a:r>
          </a:p>
          <a:p>
            <a:pPr marL="0" indent="0">
              <a:buNone/>
            </a:pPr>
            <a:r>
              <a:rPr lang="en-US" sz="1400" dirty="0"/>
              <a:t> </a:t>
            </a:r>
            <a:r>
              <a:rPr lang="en-US" sz="1400" dirty="0" smtClean="0"/>
              <a:t>                  )</a:t>
            </a:r>
            <a:endParaRPr lang="en-US" sz="1400" dirty="0"/>
          </a:p>
        </p:txBody>
      </p:sp>
      <p:pic>
        <p:nvPicPr>
          <p:cNvPr id="11" name="Picture 10"/>
          <p:cNvPicPr>
            <a:picLocks noChangeAspect="1"/>
          </p:cNvPicPr>
          <p:nvPr>
            <p:custDataLst>
              <p:tags r:id="rId10"/>
            </p:custDataLst>
          </p:nvPr>
        </p:nvPicPr>
        <p:blipFill>
          <a:blip r:embed="rId12"/>
          <a:stretch>
            <a:fillRect/>
          </a:stretch>
        </p:blipFill>
        <p:spPr>
          <a:xfrm>
            <a:off x="6255161" y="1101907"/>
            <a:ext cx="4129809" cy="4074704"/>
          </a:xfrm>
          <a:prstGeom prst="rect">
            <a:avLst/>
          </a:prstGeom>
        </p:spPr>
      </p:pic>
    </p:spTree>
    <p:custDataLst>
      <p:tags r:id="rId1"/>
    </p:custDataLst>
    <p:extLst>
      <p:ext uri="{BB962C8B-B14F-4D97-AF65-F5344CB8AC3E}">
        <p14:creationId xmlns:p14="http://schemas.microsoft.com/office/powerpoint/2010/main" val="762722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chemeClr val="accent1"/>
                </a:solidFill>
              </a:rPr>
              <a:t>Best way to Choose model</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Divide the data in two parts Training Data and Test Data according to horizon. Suppose we have data from Jan 2008 to Dec 2016 and want to forecast 12 period ahead.</a:t>
            </a:r>
          </a:p>
          <a:p>
            <a:endParaRPr lang="en-US" dirty="0"/>
          </a:p>
          <a:p>
            <a:endParaRPr lang="en-US" dirty="0"/>
          </a:p>
          <a:p>
            <a:endParaRPr lang="en-US" dirty="0"/>
          </a:p>
          <a:p>
            <a:endParaRPr lang="en-US" dirty="0"/>
          </a:p>
          <a:p>
            <a:endParaRPr lang="en-US" dirty="0"/>
          </a:p>
          <a:p>
            <a:endParaRPr lang="en-US" dirty="0"/>
          </a:p>
          <a:p>
            <a:endParaRPr lang="en-US" dirty="0" smtClean="0"/>
          </a:p>
          <a:p>
            <a:r>
              <a:rPr lang="en-US" dirty="0" smtClean="0"/>
              <a:t>Choose </a:t>
            </a:r>
            <a:r>
              <a:rPr lang="en-US" dirty="0"/>
              <a:t>model has lowest average MAPE Error for each horizon and overall </a:t>
            </a:r>
          </a:p>
          <a:p>
            <a:endParaRPr lang="en-US" dirty="0"/>
          </a:p>
        </p:txBody>
      </p:sp>
      <p:grpSp>
        <p:nvGrpSpPr>
          <p:cNvPr id="10" name="Group 9"/>
          <p:cNvGrpSpPr/>
          <p:nvPr/>
        </p:nvGrpSpPr>
        <p:grpSpPr>
          <a:xfrm>
            <a:off x="1469753" y="2166077"/>
            <a:ext cx="7828081" cy="1970313"/>
            <a:chOff x="334736" y="2971800"/>
            <a:chExt cx="7476308" cy="1970313"/>
          </a:xfrm>
        </p:grpSpPr>
        <p:sp>
          <p:nvSpPr>
            <p:cNvPr id="11" name="Rectangle 10"/>
            <p:cNvSpPr/>
            <p:nvPr>
              <p:custDataLst>
                <p:tags r:id="rId11"/>
              </p:custDataLst>
            </p:nvPr>
          </p:nvSpPr>
          <p:spPr>
            <a:xfrm>
              <a:off x="334736" y="2971800"/>
              <a:ext cx="3094264"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Training Data Jan08 to Dec13</a:t>
              </a:r>
            </a:p>
          </p:txBody>
        </p:sp>
        <p:sp>
          <p:nvSpPr>
            <p:cNvPr id="12" name="Rectangle 11"/>
            <p:cNvSpPr/>
            <p:nvPr>
              <p:custDataLst>
                <p:tags r:id="rId12"/>
              </p:custDataLst>
            </p:nvPr>
          </p:nvSpPr>
          <p:spPr>
            <a:xfrm>
              <a:off x="3581400" y="2971800"/>
              <a:ext cx="2275658"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Forecast Jan14 to Dec14</a:t>
              </a:r>
            </a:p>
          </p:txBody>
        </p:sp>
        <p:sp>
          <p:nvSpPr>
            <p:cNvPr id="13" name="Rectangle 12"/>
            <p:cNvSpPr/>
            <p:nvPr>
              <p:custDataLst>
                <p:tags r:id="rId13"/>
              </p:custDataLst>
            </p:nvPr>
          </p:nvSpPr>
          <p:spPr>
            <a:xfrm>
              <a:off x="334736" y="3352800"/>
              <a:ext cx="3246664"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Training Data Jan08 to Jan14</a:t>
              </a:r>
            </a:p>
          </p:txBody>
        </p:sp>
        <p:sp>
          <p:nvSpPr>
            <p:cNvPr id="14" name="Rectangle 13"/>
            <p:cNvSpPr/>
            <p:nvPr>
              <p:custDataLst>
                <p:tags r:id="rId14"/>
              </p:custDataLst>
            </p:nvPr>
          </p:nvSpPr>
          <p:spPr>
            <a:xfrm>
              <a:off x="3738847" y="3336468"/>
              <a:ext cx="2275658"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Forecast Feb14 to Jan15</a:t>
              </a:r>
            </a:p>
          </p:txBody>
        </p:sp>
        <p:sp>
          <p:nvSpPr>
            <p:cNvPr id="15" name="Rectangle 14"/>
            <p:cNvSpPr/>
            <p:nvPr>
              <p:custDataLst>
                <p:tags r:id="rId15"/>
              </p:custDataLst>
            </p:nvPr>
          </p:nvSpPr>
          <p:spPr>
            <a:xfrm>
              <a:off x="334736" y="3750124"/>
              <a:ext cx="3399064"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Training Data Jan08 to Feb14</a:t>
              </a:r>
            </a:p>
          </p:txBody>
        </p:sp>
        <p:sp>
          <p:nvSpPr>
            <p:cNvPr id="16" name="Rectangle 15"/>
            <p:cNvSpPr/>
            <p:nvPr>
              <p:custDataLst>
                <p:tags r:id="rId16"/>
              </p:custDataLst>
            </p:nvPr>
          </p:nvSpPr>
          <p:spPr>
            <a:xfrm>
              <a:off x="3868260" y="3750124"/>
              <a:ext cx="2275658"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Forecast Mar14 to Feb15</a:t>
              </a:r>
            </a:p>
          </p:txBody>
        </p:sp>
        <p:sp>
          <p:nvSpPr>
            <p:cNvPr id="17" name="Rectangle 16"/>
            <p:cNvSpPr/>
            <p:nvPr>
              <p:custDataLst>
                <p:tags r:id="rId17"/>
              </p:custDataLst>
            </p:nvPr>
          </p:nvSpPr>
          <p:spPr>
            <a:xfrm>
              <a:off x="334736" y="4648199"/>
              <a:ext cx="5037364"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Training Data Jan08 to Dec16</a:t>
              </a:r>
            </a:p>
          </p:txBody>
        </p:sp>
        <p:sp>
          <p:nvSpPr>
            <p:cNvPr id="18" name="Rectangle 17"/>
            <p:cNvSpPr/>
            <p:nvPr>
              <p:custDataLst>
                <p:tags r:id="rId18"/>
              </p:custDataLst>
            </p:nvPr>
          </p:nvSpPr>
          <p:spPr>
            <a:xfrm>
              <a:off x="5535386" y="4648199"/>
              <a:ext cx="2275658" cy="29391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kern="0" dirty="0">
                  <a:solidFill>
                    <a:srgbClr val="000000"/>
                  </a:solidFill>
                  <a:latin typeface="Bosch Office Sans"/>
                </a:rPr>
                <a:t>Forecast Jan17 to Dec17</a:t>
              </a:r>
            </a:p>
          </p:txBody>
        </p:sp>
        <p:sp>
          <p:nvSpPr>
            <p:cNvPr id="19" name="TextBox 18"/>
            <p:cNvSpPr txBox="1"/>
            <p:nvPr>
              <p:custDataLst>
                <p:tags r:id="rId19"/>
              </p:custDataLst>
            </p:nvPr>
          </p:nvSpPr>
          <p:spPr>
            <a:xfrm>
              <a:off x="3429000" y="4000499"/>
              <a:ext cx="2106386" cy="408215"/>
            </a:xfrm>
            <a:prstGeom prst="rect">
              <a:avLst/>
            </a:prstGeom>
            <a:noFill/>
          </p:spPr>
          <p:txBody>
            <a:bodyPr wrap="square" lIns="0" tIns="0" rIns="0" bIns="0" rtlCol="0">
              <a:noAutofit/>
            </a:bodyPr>
            <a:lstStyle/>
            <a:p>
              <a:pPr>
                <a:spcBef>
                  <a:spcPts val="500"/>
                </a:spcBef>
              </a:pPr>
              <a:r>
                <a:rPr lang="en-US" kern="0" dirty="0">
                  <a:solidFill>
                    <a:srgbClr val="000000"/>
                  </a:solidFill>
                </a:rPr>
                <a:t>…………..</a:t>
              </a:r>
            </a:p>
            <a:p>
              <a:pPr>
                <a:spcBef>
                  <a:spcPts val="500"/>
                </a:spcBef>
              </a:pPr>
              <a:r>
                <a:rPr lang="en-US" kern="0" dirty="0">
                  <a:solidFill>
                    <a:srgbClr val="000000"/>
                  </a:solidFill>
                </a:rPr>
                <a:t>     …………….</a:t>
              </a:r>
            </a:p>
          </p:txBody>
        </p:sp>
      </p:grpSp>
      <p:pic>
        <p:nvPicPr>
          <p:cNvPr id="20" name="Picture 19"/>
          <p:cNvPicPr>
            <a:picLocks noChangeAspect="1"/>
          </p:cNvPicPr>
          <p:nvPr>
            <p:custDataLst>
              <p:tags r:id="rId10"/>
            </p:custDataLst>
          </p:nvPr>
        </p:nvPicPr>
        <p:blipFill>
          <a:blip r:embed="rId21"/>
          <a:stretch>
            <a:fillRect/>
          </a:stretch>
        </p:blipFill>
        <p:spPr>
          <a:xfrm>
            <a:off x="3928611" y="4784090"/>
            <a:ext cx="2200275" cy="685800"/>
          </a:xfrm>
          <a:prstGeom prst="rect">
            <a:avLst/>
          </a:prstGeom>
        </p:spPr>
      </p:pic>
    </p:spTree>
    <p:custDataLst>
      <p:tags r:id="rId1"/>
    </p:custDataLst>
    <p:extLst>
      <p:ext uri="{BB962C8B-B14F-4D97-AF65-F5344CB8AC3E}">
        <p14:creationId xmlns:p14="http://schemas.microsoft.com/office/powerpoint/2010/main" val="1350739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RBEI/EDS1-PJ-AI-S2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How we forecast</a:t>
            </a:r>
            <a:endParaRPr lang="en-US" sz="2800" dirty="0">
              <a:solidFill>
                <a:srgbClr val="A80163"/>
              </a:solidFill>
            </a:endParaRPr>
          </a:p>
        </p:txBody>
      </p:sp>
      <p:sp>
        <p:nvSpPr>
          <p:cNvPr id="10" name="TextBox 9"/>
          <p:cNvSpPr txBox="1"/>
          <p:nvPr>
            <p:custDataLst>
              <p:tags r:id="rId9"/>
            </p:custDataLst>
          </p:nvPr>
        </p:nvSpPr>
        <p:spPr>
          <a:xfrm>
            <a:off x="2005031" y="1988355"/>
            <a:ext cx="1053335" cy="603694"/>
          </a:xfrm>
          <a:prstGeom prst="rect">
            <a:avLst/>
          </a:prstGeom>
          <a:noFill/>
          <a:ln w="38100">
            <a:solidFill>
              <a:schemeClr val="accent3"/>
            </a:solidFill>
          </a:ln>
        </p:spPr>
        <p:txBody>
          <a:bodyPr wrap="square" lIns="0" tIns="0" rIns="0" bIns="0" rtlCol="0" anchor="ctr">
            <a:noAutofit/>
          </a:bodyPr>
          <a:lstStyle/>
          <a:p>
            <a:pPr algn="ctr">
              <a:spcBef>
                <a:spcPts val="500"/>
              </a:spcBef>
            </a:pPr>
            <a:r>
              <a:rPr lang="en-US" sz="1400" kern="0" dirty="0" smtClean="0">
                <a:solidFill>
                  <a:srgbClr val="000000"/>
                </a:solidFill>
              </a:rPr>
              <a:t>Data Preparation</a:t>
            </a:r>
            <a:endParaRPr lang="en-US" sz="1400" kern="0" dirty="0">
              <a:solidFill>
                <a:srgbClr val="000000"/>
              </a:solidFill>
            </a:endParaRPr>
          </a:p>
        </p:txBody>
      </p:sp>
      <p:sp>
        <p:nvSpPr>
          <p:cNvPr id="11" name="TextBox 10"/>
          <p:cNvSpPr txBox="1"/>
          <p:nvPr>
            <p:custDataLst>
              <p:tags r:id="rId10"/>
            </p:custDataLst>
          </p:nvPr>
        </p:nvSpPr>
        <p:spPr>
          <a:xfrm>
            <a:off x="3873390" y="2059059"/>
            <a:ext cx="1410434" cy="346797"/>
          </a:xfrm>
          <a:prstGeom prst="rect">
            <a:avLst/>
          </a:prstGeom>
          <a:noFill/>
          <a:ln w="38100">
            <a:solidFill>
              <a:schemeClr val="accent5"/>
            </a:solidFill>
          </a:ln>
        </p:spPr>
        <p:txBody>
          <a:bodyPr wrap="square" lIns="0" tIns="0" rIns="0" bIns="0" rtlCol="0">
            <a:noAutofit/>
          </a:bodyPr>
          <a:lstStyle/>
          <a:p>
            <a:pPr algn="ctr">
              <a:lnSpc>
                <a:spcPts val="2300"/>
              </a:lnSpc>
              <a:spcBef>
                <a:spcPts val="500"/>
              </a:spcBef>
            </a:pPr>
            <a:r>
              <a:rPr lang="en-US" kern="0" dirty="0" smtClean="0">
                <a:solidFill>
                  <a:srgbClr val="000000"/>
                </a:solidFill>
              </a:rPr>
              <a:t>ARIMA</a:t>
            </a:r>
            <a:endParaRPr lang="en-US" kern="0" dirty="0">
              <a:solidFill>
                <a:srgbClr val="000000"/>
              </a:solidFill>
            </a:endParaRPr>
          </a:p>
        </p:txBody>
      </p:sp>
      <p:sp>
        <p:nvSpPr>
          <p:cNvPr id="12" name="TextBox 11"/>
          <p:cNvSpPr txBox="1"/>
          <p:nvPr>
            <p:custDataLst>
              <p:tags r:id="rId11"/>
            </p:custDataLst>
          </p:nvPr>
        </p:nvSpPr>
        <p:spPr>
          <a:xfrm>
            <a:off x="3873390" y="2792204"/>
            <a:ext cx="1410434" cy="336884"/>
          </a:xfrm>
          <a:prstGeom prst="rect">
            <a:avLst/>
          </a:prstGeom>
          <a:noFill/>
          <a:ln w="38100">
            <a:solidFill>
              <a:schemeClr val="accent5"/>
            </a:solidFill>
          </a:ln>
        </p:spPr>
        <p:txBody>
          <a:bodyPr wrap="square" lIns="0" tIns="0" rIns="0" bIns="0" rtlCol="0">
            <a:noAutofit/>
          </a:bodyPr>
          <a:lstStyle/>
          <a:p>
            <a:pPr algn="ctr">
              <a:lnSpc>
                <a:spcPts val="2300"/>
              </a:lnSpc>
              <a:spcBef>
                <a:spcPts val="500"/>
              </a:spcBef>
            </a:pPr>
            <a:r>
              <a:rPr lang="en-US" kern="0" dirty="0" smtClean="0">
                <a:solidFill>
                  <a:srgbClr val="000000"/>
                </a:solidFill>
              </a:rPr>
              <a:t>Neural Net</a:t>
            </a:r>
            <a:endParaRPr lang="en-US" kern="0" dirty="0">
              <a:solidFill>
                <a:srgbClr val="000000"/>
              </a:solidFill>
            </a:endParaRPr>
          </a:p>
        </p:txBody>
      </p:sp>
      <p:sp>
        <p:nvSpPr>
          <p:cNvPr id="13" name="TextBox 12"/>
          <p:cNvSpPr txBox="1"/>
          <p:nvPr>
            <p:custDataLst>
              <p:tags r:id="rId12"/>
            </p:custDataLst>
          </p:nvPr>
        </p:nvSpPr>
        <p:spPr>
          <a:xfrm>
            <a:off x="3873390" y="3493241"/>
            <a:ext cx="1410434" cy="336884"/>
          </a:xfrm>
          <a:prstGeom prst="rect">
            <a:avLst/>
          </a:prstGeom>
          <a:noFill/>
          <a:ln w="38100">
            <a:solidFill>
              <a:schemeClr val="accent5"/>
            </a:solidFill>
          </a:ln>
        </p:spPr>
        <p:txBody>
          <a:bodyPr wrap="square" lIns="0" tIns="0" rIns="0" bIns="0" rtlCol="0">
            <a:noAutofit/>
          </a:bodyPr>
          <a:lstStyle/>
          <a:p>
            <a:pPr algn="ctr">
              <a:lnSpc>
                <a:spcPts val="2300"/>
              </a:lnSpc>
              <a:spcBef>
                <a:spcPts val="500"/>
              </a:spcBef>
            </a:pPr>
            <a:r>
              <a:rPr lang="en-US" kern="0" dirty="0" smtClean="0">
                <a:solidFill>
                  <a:srgbClr val="000000"/>
                </a:solidFill>
              </a:rPr>
              <a:t>ETS, Naïve..</a:t>
            </a:r>
            <a:endParaRPr lang="en-US" kern="0" dirty="0">
              <a:solidFill>
                <a:srgbClr val="000000"/>
              </a:solidFill>
            </a:endParaRPr>
          </a:p>
        </p:txBody>
      </p:sp>
      <p:cxnSp>
        <p:nvCxnSpPr>
          <p:cNvPr id="14" name="Elbow Connector 13"/>
          <p:cNvCxnSpPr>
            <a:endCxn id="11" idx="1"/>
          </p:cNvCxnSpPr>
          <p:nvPr>
            <p:custDataLst>
              <p:tags r:id="rId13"/>
            </p:custDataLst>
          </p:nvPr>
        </p:nvCxnSpPr>
        <p:spPr>
          <a:xfrm flipV="1">
            <a:off x="3049122" y="2232458"/>
            <a:ext cx="824268" cy="65908"/>
          </a:xfrm>
          <a:prstGeom prst="bent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12" idx="1"/>
          </p:cNvCxnSpPr>
          <p:nvPr>
            <p:custDataLst>
              <p:tags r:id="rId14"/>
            </p:custDataLst>
          </p:nvPr>
        </p:nvCxnSpPr>
        <p:spPr>
          <a:xfrm>
            <a:off x="3049122" y="2298366"/>
            <a:ext cx="824268" cy="662280"/>
          </a:xfrm>
          <a:prstGeom prst="bent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3" idx="1"/>
          </p:cNvCxnSpPr>
          <p:nvPr>
            <p:custDataLst>
              <p:tags r:id="rId15"/>
            </p:custDataLst>
          </p:nvPr>
        </p:nvCxnSpPr>
        <p:spPr>
          <a:xfrm>
            <a:off x="3049122" y="2298366"/>
            <a:ext cx="824268" cy="1363317"/>
          </a:xfrm>
          <a:prstGeom prst="bent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16"/>
            </p:custDataLst>
          </p:nvPr>
        </p:nvSpPr>
        <p:spPr>
          <a:xfrm>
            <a:off x="5473137" y="2066700"/>
            <a:ext cx="1044041" cy="336884"/>
          </a:xfrm>
          <a:prstGeom prst="rect">
            <a:avLst/>
          </a:prstGeom>
          <a:noFill/>
          <a:ln w="38100">
            <a:solidFill>
              <a:schemeClr val="accent6"/>
            </a:solidFill>
          </a:ln>
        </p:spPr>
        <p:txBody>
          <a:bodyPr wrap="square" lIns="0" tIns="0" rIns="0" bIns="0" rtlCol="0">
            <a:noAutofit/>
          </a:bodyPr>
          <a:lstStyle/>
          <a:p>
            <a:pPr algn="ctr">
              <a:lnSpc>
                <a:spcPts val="2300"/>
              </a:lnSpc>
              <a:spcBef>
                <a:spcPts val="500"/>
              </a:spcBef>
            </a:pPr>
            <a:r>
              <a:rPr lang="en-US" sz="1400" kern="0" dirty="0">
                <a:solidFill>
                  <a:srgbClr val="000000"/>
                </a:solidFill>
              </a:rPr>
              <a:t>Forecast 1</a:t>
            </a:r>
          </a:p>
        </p:txBody>
      </p:sp>
      <p:sp>
        <p:nvSpPr>
          <p:cNvPr id="18" name="TextBox 17"/>
          <p:cNvSpPr txBox="1"/>
          <p:nvPr>
            <p:custDataLst>
              <p:tags r:id="rId17"/>
            </p:custDataLst>
          </p:nvPr>
        </p:nvSpPr>
        <p:spPr>
          <a:xfrm>
            <a:off x="5473137" y="2792204"/>
            <a:ext cx="1044041" cy="336884"/>
          </a:xfrm>
          <a:prstGeom prst="rect">
            <a:avLst/>
          </a:prstGeom>
          <a:noFill/>
          <a:ln w="38100">
            <a:solidFill>
              <a:schemeClr val="accent6"/>
            </a:solidFill>
          </a:ln>
        </p:spPr>
        <p:txBody>
          <a:bodyPr wrap="square" lIns="0" tIns="0" rIns="0" bIns="0" rtlCol="0">
            <a:noAutofit/>
          </a:bodyPr>
          <a:lstStyle/>
          <a:p>
            <a:pPr algn="ctr">
              <a:lnSpc>
                <a:spcPts val="2300"/>
              </a:lnSpc>
              <a:spcBef>
                <a:spcPts val="500"/>
              </a:spcBef>
            </a:pPr>
            <a:r>
              <a:rPr lang="en-US" sz="1400" kern="0" dirty="0">
                <a:solidFill>
                  <a:srgbClr val="000000"/>
                </a:solidFill>
              </a:rPr>
              <a:t>Forecast 2</a:t>
            </a:r>
          </a:p>
        </p:txBody>
      </p:sp>
      <p:sp>
        <p:nvSpPr>
          <p:cNvPr id="19" name="TextBox 18"/>
          <p:cNvSpPr txBox="1"/>
          <p:nvPr>
            <p:custDataLst>
              <p:tags r:id="rId18"/>
            </p:custDataLst>
          </p:nvPr>
        </p:nvSpPr>
        <p:spPr>
          <a:xfrm>
            <a:off x="5473137" y="3490969"/>
            <a:ext cx="1044041" cy="336884"/>
          </a:xfrm>
          <a:prstGeom prst="rect">
            <a:avLst/>
          </a:prstGeom>
          <a:noFill/>
          <a:ln w="38100">
            <a:solidFill>
              <a:schemeClr val="accent6"/>
            </a:solidFill>
          </a:ln>
        </p:spPr>
        <p:txBody>
          <a:bodyPr wrap="square" lIns="0" tIns="0" rIns="0" bIns="0" rtlCol="0">
            <a:noAutofit/>
          </a:bodyPr>
          <a:lstStyle/>
          <a:p>
            <a:pPr algn="ctr">
              <a:lnSpc>
                <a:spcPts val="2300"/>
              </a:lnSpc>
              <a:spcBef>
                <a:spcPts val="500"/>
              </a:spcBef>
            </a:pPr>
            <a:r>
              <a:rPr lang="en-US" sz="1400" kern="0" dirty="0">
                <a:solidFill>
                  <a:srgbClr val="000000"/>
                </a:solidFill>
              </a:rPr>
              <a:t>…</a:t>
            </a:r>
          </a:p>
        </p:txBody>
      </p:sp>
      <p:cxnSp>
        <p:nvCxnSpPr>
          <p:cNvPr id="21" name="Straight Arrow Connector 20"/>
          <p:cNvCxnSpPr>
            <a:stCxn id="11" idx="3"/>
            <a:endCxn id="17" idx="1"/>
          </p:cNvCxnSpPr>
          <p:nvPr>
            <p:custDataLst>
              <p:tags r:id="rId19"/>
            </p:custDataLst>
          </p:nvPr>
        </p:nvCxnSpPr>
        <p:spPr>
          <a:xfrm>
            <a:off x="5283824" y="2232458"/>
            <a:ext cx="189313" cy="26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a:endCxn id="18" idx="1"/>
          </p:cNvCxnSpPr>
          <p:nvPr>
            <p:custDataLst>
              <p:tags r:id="rId20"/>
            </p:custDataLst>
          </p:nvPr>
        </p:nvCxnSpPr>
        <p:spPr>
          <a:xfrm>
            <a:off x="5283824" y="2960646"/>
            <a:ext cx="189313"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9" idx="1"/>
          </p:cNvCxnSpPr>
          <p:nvPr>
            <p:custDataLst>
              <p:tags r:id="rId21"/>
            </p:custDataLst>
          </p:nvPr>
        </p:nvCxnSpPr>
        <p:spPr>
          <a:xfrm flipV="1">
            <a:off x="5283824" y="3659411"/>
            <a:ext cx="189313" cy="22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custDataLst>
              <p:tags r:id="rId22"/>
            </p:custDataLst>
          </p:nvPr>
        </p:nvSpPr>
        <p:spPr>
          <a:xfrm>
            <a:off x="7120113" y="4107828"/>
            <a:ext cx="2253342" cy="1167643"/>
          </a:xfrm>
          <a:prstGeom prst="rect">
            <a:avLst/>
          </a:prstGeom>
          <a:noFill/>
          <a:ln w="38100">
            <a:solidFill>
              <a:schemeClr val="accent2"/>
            </a:solidFill>
          </a:ln>
        </p:spPr>
        <p:txBody>
          <a:bodyPr wrap="square" lIns="0" tIns="0" rIns="0" bIns="0" rtlCol="0" anchor="ctr">
            <a:noAutofit/>
          </a:bodyPr>
          <a:lstStyle/>
          <a:p>
            <a:pPr algn="ctr">
              <a:spcBef>
                <a:spcPts val="500"/>
              </a:spcBef>
            </a:pPr>
            <a:r>
              <a:rPr lang="en-US" sz="1600" kern="0" dirty="0" smtClean="0">
                <a:solidFill>
                  <a:srgbClr val="000000"/>
                </a:solidFill>
              </a:rPr>
              <a:t>Validation using rolling forecast &amp; Comparison</a:t>
            </a:r>
          </a:p>
          <a:p>
            <a:pPr algn="ctr">
              <a:spcBef>
                <a:spcPts val="500"/>
              </a:spcBef>
            </a:pPr>
            <a:r>
              <a:rPr lang="en-US" sz="1400" kern="0" dirty="0" smtClean="0">
                <a:solidFill>
                  <a:srgbClr val="000000"/>
                </a:solidFill>
              </a:rPr>
              <a:t>MAE</a:t>
            </a:r>
            <a:endParaRPr lang="en-US" sz="1400" kern="0" dirty="0">
              <a:solidFill>
                <a:srgbClr val="000000"/>
              </a:solidFill>
            </a:endParaRPr>
          </a:p>
        </p:txBody>
      </p:sp>
      <p:sp>
        <p:nvSpPr>
          <p:cNvPr id="31" name="TextBox 30"/>
          <p:cNvSpPr txBox="1"/>
          <p:nvPr>
            <p:custDataLst>
              <p:tags r:id="rId23"/>
            </p:custDataLst>
          </p:nvPr>
        </p:nvSpPr>
        <p:spPr>
          <a:xfrm>
            <a:off x="203843" y="1752265"/>
            <a:ext cx="1315909" cy="1075875"/>
          </a:xfrm>
          <a:prstGeom prst="rect">
            <a:avLst/>
          </a:prstGeom>
          <a:noFill/>
          <a:ln w="38100">
            <a:solidFill>
              <a:schemeClr val="accent3"/>
            </a:solidFill>
          </a:ln>
        </p:spPr>
        <p:txBody>
          <a:bodyPr wrap="square" lIns="0" tIns="0" rIns="0" bIns="0" rtlCol="0" anchor="ctr">
            <a:noAutofit/>
          </a:bodyPr>
          <a:lstStyle/>
          <a:p>
            <a:pPr algn="ctr">
              <a:spcBef>
                <a:spcPts val="500"/>
              </a:spcBef>
            </a:pPr>
            <a:r>
              <a:rPr lang="en-US" sz="1400" kern="0" dirty="0">
                <a:solidFill>
                  <a:srgbClr val="000000"/>
                </a:solidFill>
              </a:rPr>
              <a:t>Sales </a:t>
            </a:r>
            <a:r>
              <a:rPr lang="en-US" sz="1400" kern="0" dirty="0" smtClean="0">
                <a:solidFill>
                  <a:srgbClr val="000000"/>
                </a:solidFill>
              </a:rPr>
              <a:t>Data</a:t>
            </a:r>
          </a:p>
          <a:p>
            <a:pPr algn="ctr">
              <a:spcBef>
                <a:spcPts val="500"/>
              </a:spcBef>
            </a:pPr>
            <a:r>
              <a:rPr lang="en-US" sz="1400" kern="0" dirty="0" smtClean="0">
                <a:solidFill>
                  <a:srgbClr val="000000"/>
                </a:solidFill>
              </a:rPr>
              <a:t>FERI External Indicators</a:t>
            </a:r>
          </a:p>
        </p:txBody>
      </p:sp>
      <p:cxnSp>
        <p:nvCxnSpPr>
          <p:cNvPr id="32" name="Straight Arrow Connector 31"/>
          <p:cNvCxnSpPr>
            <a:stCxn id="31" idx="3"/>
            <a:endCxn id="10" idx="1"/>
          </p:cNvCxnSpPr>
          <p:nvPr>
            <p:custDataLst>
              <p:tags r:id="rId24"/>
            </p:custDataLst>
          </p:nvPr>
        </p:nvCxnSpPr>
        <p:spPr>
          <a:xfrm flipV="1">
            <a:off x="1519752" y="2290202"/>
            <a:ext cx="485279" cy="1"/>
          </a:xfrm>
          <a:prstGeom prst="straightConnector1">
            <a:avLst/>
          </a:prstGeom>
          <a:ln w="28575">
            <a:solidFill>
              <a:schemeClr val="accent3">
                <a:lumMod val="75000"/>
              </a:schemeClr>
            </a:solidFill>
            <a:tailEnd type="triangle"/>
          </a:ln>
        </p:spPr>
        <p:style>
          <a:lnRef idx="1">
            <a:schemeClr val="accent4"/>
          </a:lnRef>
          <a:fillRef idx="0">
            <a:schemeClr val="accent4"/>
          </a:fillRef>
          <a:effectRef idx="0">
            <a:schemeClr val="accent4"/>
          </a:effectRef>
          <a:fontRef idx="minor">
            <a:schemeClr val="tx1"/>
          </a:fontRef>
        </p:style>
      </p:cxnSp>
      <p:pic>
        <p:nvPicPr>
          <p:cNvPr id="37" name="Picture 36"/>
          <p:cNvPicPr>
            <a:picLocks noChangeAspect="1"/>
          </p:cNvPicPr>
          <p:nvPr>
            <p:custDataLst>
              <p:tags r:id="rId25"/>
            </p:custDataLst>
          </p:nvPr>
        </p:nvPicPr>
        <p:blipFill>
          <a:blip r:embed="rId45"/>
          <a:stretch>
            <a:fillRect/>
          </a:stretch>
        </p:blipFill>
        <p:spPr>
          <a:xfrm>
            <a:off x="7296660" y="1177576"/>
            <a:ext cx="2076795" cy="663420"/>
          </a:xfrm>
          <a:prstGeom prst="rect">
            <a:avLst/>
          </a:prstGeom>
        </p:spPr>
      </p:pic>
      <p:pic>
        <p:nvPicPr>
          <p:cNvPr id="41" name="Picture 40"/>
          <p:cNvPicPr>
            <a:picLocks noChangeAspect="1"/>
          </p:cNvPicPr>
          <p:nvPr>
            <p:custDataLst>
              <p:tags r:id="rId26"/>
            </p:custDataLst>
          </p:nvPr>
        </p:nvPicPr>
        <p:blipFill>
          <a:blip r:embed="rId46"/>
          <a:stretch>
            <a:fillRect/>
          </a:stretch>
        </p:blipFill>
        <p:spPr>
          <a:xfrm>
            <a:off x="2592224" y="1296011"/>
            <a:ext cx="4036106" cy="361950"/>
          </a:xfrm>
          <a:prstGeom prst="rect">
            <a:avLst/>
          </a:prstGeom>
        </p:spPr>
      </p:pic>
      <p:pic>
        <p:nvPicPr>
          <p:cNvPr id="44" name="Picture 43"/>
          <p:cNvPicPr>
            <a:picLocks noChangeAspect="1"/>
          </p:cNvPicPr>
          <p:nvPr>
            <p:custDataLst>
              <p:tags r:id="rId27"/>
            </p:custDataLst>
          </p:nvPr>
        </p:nvPicPr>
        <p:blipFill>
          <a:blip r:embed="rId47"/>
          <a:stretch>
            <a:fillRect/>
          </a:stretch>
        </p:blipFill>
        <p:spPr>
          <a:xfrm>
            <a:off x="3553418" y="4113887"/>
            <a:ext cx="3361678" cy="1155526"/>
          </a:xfrm>
          <a:prstGeom prst="rect">
            <a:avLst/>
          </a:prstGeom>
        </p:spPr>
      </p:pic>
      <p:sp>
        <p:nvSpPr>
          <p:cNvPr id="36" name="Rechteck 35"/>
          <p:cNvSpPr/>
          <p:nvPr>
            <p:custDataLst>
              <p:tags r:id="rId28"/>
            </p:custDataLst>
          </p:nvPr>
        </p:nvSpPr>
        <p:spPr>
          <a:xfrm>
            <a:off x="6715344" y="2100482"/>
            <a:ext cx="305883" cy="291303"/>
          </a:xfrm>
          <a:prstGeom prst="rect">
            <a:avLst/>
          </a:prstGeom>
          <a:noFill/>
          <a:ln w="28575"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sp>
        <p:nvSpPr>
          <p:cNvPr id="42" name="Rechteck 41"/>
          <p:cNvSpPr/>
          <p:nvPr>
            <p:custDataLst>
              <p:tags r:id="rId29"/>
            </p:custDataLst>
          </p:nvPr>
        </p:nvSpPr>
        <p:spPr>
          <a:xfrm>
            <a:off x="6739482" y="2805828"/>
            <a:ext cx="305883" cy="291303"/>
          </a:xfrm>
          <a:prstGeom prst="rect">
            <a:avLst/>
          </a:prstGeom>
          <a:noFill/>
          <a:ln w="28575"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sp>
        <p:nvSpPr>
          <p:cNvPr id="45" name="Rechteck 44"/>
          <p:cNvSpPr/>
          <p:nvPr>
            <p:custDataLst>
              <p:tags r:id="rId30"/>
            </p:custDataLst>
          </p:nvPr>
        </p:nvSpPr>
        <p:spPr>
          <a:xfrm>
            <a:off x="6730629" y="3530087"/>
            <a:ext cx="305883" cy="291303"/>
          </a:xfrm>
          <a:prstGeom prst="rect">
            <a:avLst/>
          </a:prstGeom>
          <a:noFill/>
          <a:ln w="28575"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sp>
        <p:nvSpPr>
          <p:cNvPr id="38" name="Textfeld 37"/>
          <p:cNvSpPr txBox="1"/>
          <p:nvPr>
            <p:custDataLst>
              <p:tags r:id="rId31"/>
            </p:custDataLst>
          </p:nvPr>
        </p:nvSpPr>
        <p:spPr>
          <a:xfrm>
            <a:off x="6539975" y="1871139"/>
            <a:ext cx="1257493" cy="243692"/>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Weighting factor 1</a:t>
            </a:r>
          </a:p>
        </p:txBody>
      </p:sp>
      <p:sp>
        <p:nvSpPr>
          <p:cNvPr id="46" name="Textfeld 45"/>
          <p:cNvSpPr txBox="1"/>
          <p:nvPr>
            <p:custDataLst>
              <p:tags r:id="rId32"/>
            </p:custDataLst>
          </p:nvPr>
        </p:nvSpPr>
        <p:spPr>
          <a:xfrm>
            <a:off x="6531122" y="2587476"/>
            <a:ext cx="1257493" cy="243692"/>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Weighting factor 2</a:t>
            </a:r>
          </a:p>
        </p:txBody>
      </p:sp>
      <p:sp>
        <p:nvSpPr>
          <p:cNvPr id="47" name="Textfeld 46"/>
          <p:cNvSpPr txBox="1"/>
          <p:nvPr>
            <p:custDataLst>
              <p:tags r:id="rId33"/>
            </p:custDataLst>
          </p:nvPr>
        </p:nvSpPr>
        <p:spPr>
          <a:xfrm>
            <a:off x="6539975" y="3308376"/>
            <a:ext cx="1257493" cy="243692"/>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Weighting factor 3</a:t>
            </a:r>
          </a:p>
        </p:txBody>
      </p:sp>
      <p:sp>
        <p:nvSpPr>
          <p:cNvPr id="39" name="Ellipse 38"/>
          <p:cNvSpPr/>
          <p:nvPr>
            <p:custDataLst>
              <p:tags r:id="rId34"/>
            </p:custDataLst>
          </p:nvPr>
        </p:nvSpPr>
        <p:spPr>
          <a:xfrm>
            <a:off x="7547956" y="2828140"/>
            <a:ext cx="382386" cy="385461"/>
          </a:xfrm>
          <a:prstGeom prst="ellipse">
            <a:avLst/>
          </a:prstGeom>
          <a:noFill/>
          <a:ln w="38100"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cxnSp>
        <p:nvCxnSpPr>
          <p:cNvPr id="48" name="Gewinkelter Verbinder 47"/>
          <p:cNvCxnSpPr>
            <a:stCxn id="36" idx="3"/>
            <a:endCxn id="39" idx="0"/>
          </p:cNvCxnSpPr>
          <p:nvPr>
            <p:custDataLst>
              <p:tags r:id="rId35"/>
            </p:custDataLst>
          </p:nvPr>
        </p:nvCxnSpPr>
        <p:spPr>
          <a:xfrm>
            <a:off x="7021227" y="2246134"/>
            <a:ext cx="717922" cy="582006"/>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winkelter Verbinder 49"/>
          <p:cNvCxnSpPr>
            <a:stCxn id="45" idx="3"/>
            <a:endCxn id="39" idx="4"/>
          </p:cNvCxnSpPr>
          <p:nvPr>
            <p:custDataLst>
              <p:tags r:id="rId36"/>
            </p:custDataLst>
          </p:nvPr>
        </p:nvCxnSpPr>
        <p:spPr>
          <a:xfrm flipV="1">
            <a:off x="7036512" y="3213601"/>
            <a:ext cx="702637" cy="462138"/>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winkelter Verbinder 52"/>
          <p:cNvCxnSpPr>
            <a:stCxn id="42" idx="3"/>
            <a:endCxn id="39" idx="2"/>
          </p:cNvCxnSpPr>
          <p:nvPr>
            <p:custDataLst>
              <p:tags r:id="rId37"/>
            </p:custDataLst>
          </p:nvPr>
        </p:nvCxnSpPr>
        <p:spPr>
          <a:xfrm>
            <a:off x="7045365" y="2951480"/>
            <a:ext cx="502591" cy="69391"/>
          </a:xfrm>
          <a:prstGeom prst="bent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p:cNvCxnSpPr>
            <a:stCxn id="17" idx="3"/>
            <a:endCxn id="36" idx="1"/>
          </p:cNvCxnSpPr>
          <p:nvPr>
            <p:custDataLst>
              <p:tags r:id="rId38"/>
            </p:custDataLst>
          </p:nvPr>
        </p:nvCxnSpPr>
        <p:spPr>
          <a:xfrm>
            <a:off x="6517178" y="2235142"/>
            <a:ext cx="198166" cy="1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a:stCxn id="18" idx="3"/>
            <a:endCxn id="42" idx="1"/>
          </p:cNvCxnSpPr>
          <p:nvPr>
            <p:custDataLst>
              <p:tags r:id="rId39"/>
            </p:custDataLst>
          </p:nvPr>
        </p:nvCxnSpPr>
        <p:spPr>
          <a:xfrm flipV="1">
            <a:off x="6517178" y="2951480"/>
            <a:ext cx="222304" cy="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custDataLst>
              <p:tags r:id="rId40"/>
            </p:custDataLst>
          </p:nvPr>
        </p:nvCxnSpPr>
        <p:spPr>
          <a:xfrm flipV="1">
            <a:off x="6517178" y="3667818"/>
            <a:ext cx="222304" cy="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16_"/>
          <p:cNvSpPr txBox="1"/>
          <p:nvPr>
            <p:custDataLst>
              <p:tags r:id="rId41"/>
            </p:custDataLst>
          </p:nvPr>
        </p:nvSpPr>
        <p:spPr>
          <a:xfrm>
            <a:off x="8300059" y="2587477"/>
            <a:ext cx="2419872" cy="875964"/>
          </a:xfrm>
          <a:prstGeom prst="rect">
            <a:avLst/>
          </a:prstGeom>
          <a:noFill/>
          <a:ln w="38100">
            <a:solidFill>
              <a:schemeClr val="accent6"/>
            </a:solidFill>
          </a:ln>
        </p:spPr>
        <p:txBody>
          <a:bodyPr wrap="square" lIns="0" tIns="0" rIns="0" bIns="0" rtlCol="0" anchor="ctr">
            <a:noAutofit/>
          </a:bodyPr>
          <a:lstStyle/>
          <a:p>
            <a:pPr algn="ctr">
              <a:lnSpc>
                <a:spcPts val="2300"/>
              </a:lnSpc>
              <a:spcBef>
                <a:spcPts val="500"/>
              </a:spcBef>
            </a:pPr>
            <a:r>
              <a:rPr lang="en-US" sz="2400" kern="0" dirty="0" smtClean="0">
                <a:solidFill>
                  <a:srgbClr val="000000"/>
                </a:solidFill>
              </a:rPr>
              <a:t>Total </a:t>
            </a:r>
          </a:p>
          <a:p>
            <a:pPr algn="ctr">
              <a:lnSpc>
                <a:spcPts val="2300"/>
              </a:lnSpc>
              <a:spcBef>
                <a:spcPts val="500"/>
              </a:spcBef>
            </a:pPr>
            <a:r>
              <a:rPr lang="en-US" sz="2400" kern="0" dirty="0" smtClean="0">
                <a:solidFill>
                  <a:srgbClr val="000000"/>
                </a:solidFill>
              </a:rPr>
              <a:t>Forecast</a:t>
            </a:r>
            <a:endParaRPr lang="en-US" sz="2400" kern="0" dirty="0">
              <a:solidFill>
                <a:srgbClr val="000000"/>
              </a:solidFill>
            </a:endParaRPr>
          </a:p>
        </p:txBody>
      </p:sp>
      <p:cxnSp>
        <p:nvCxnSpPr>
          <p:cNvPr id="64" name="Gewinkelter Verbinder 63"/>
          <p:cNvCxnSpPr>
            <a:stCxn id="39" idx="6"/>
            <a:endCxn id="63" idx="1"/>
          </p:cNvCxnSpPr>
          <p:nvPr>
            <p:custDataLst>
              <p:tags r:id="rId42"/>
            </p:custDataLst>
          </p:nvPr>
        </p:nvCxnSpPr>
        <p:spPr>
          <a:xfrm>
            <a:off x="7930342" y="3020871"/>
            <a:ext cx="369717" cy="4588"/>
          </a:xfrm>
          <a:prstGeom prst="bent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7" name="Legende mit Linie 1 76"/>
          <p:cNvSpPr/>
          <p:nvPr>
            <p:custDataLst>
              <p:tags r:id="rId43"/>
            </p:custDataLst>
          </p:nvPr>
        </p:nvSpPr>
        <p:spPr>
          <a:xfrm>
            <a:off x="7296660" y="1066463"/>
            <a:ext cx="2314832" cy="838422"/>
          </a:xfrm>
          <a:prstGeom prst="borderCallout1">
            <a:avLst>
              <a:gd name="adj1" fmla="val 50477"/>
              <a:gd name="adj2" fmla="val -1510"/>
              <a:gd name="adj3" fmla="val 95645"/>
              <a:gd name="adj4" fmla="val -15350"/>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1868126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Error Calculation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a:p>
        </p:txBody>
      </p:sp>
      <p:pic>
        <p:nvPicPr>
          <p:cNvPr id="10" name="Picture 9"/>
          <p:cNvPicPr>
            <a:picLocks noChangeAspect="1"/>
          </p:cNvPicPr>
          <p:nvPr>
            <p:custDataLst>
              <p:tags r:id="rId10"/>
            </p:custDataLst>
          </p:nvPr>
        </p:nvPicPr>
        <p:blipFill>
          <a:blip r:embed="rId12"/>
          <a:stretch>
            <a:fillRect/>
          </a:stretch>
        </p:blipFill>
        <p:spPr>
          <a:xfrm>
            <a:off x="266700" y="1295400"/>
            <a:ext cx="10458661" cy="3595007"/>
          </a:xfrm>
          <a:prstGeom prst="rect">
            <a:avLst/>
          </a:prstGeom>
        </p:spPr>
      </p:pic>
    </p:spTree>
    <p:custDataLst>
      <p:tags r:id="rId1"/>
    </p:custDataLst>
    <p:extLst>
      <p:ext uri="{BB962C8B-B14F-4D97-AF65-F5344CB8AC3E}">
        <p14:creationId xmlns:p14="http://schemas.microsoft.com/office/powerpoint/2010/main" val="897380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Error Calculation</a:t>
            </a:r>
          </a:p>
        </p:txBody>
      </p:sp>
      <p:pic>
        <p:nvPicPr>
          <p:cNvPr id="10" name="Picture 9"/>
          <p:cNvPicPr>
            <a:picLocks noChangeAspect="1"/>
          </p:cNvPicPr>
          <p:nvPr>
            <p:custDataLst>
              <p:tags r:id="rId9"/>
            </p:custDataLst>
          </p:nvPr>
        </p:nvPicPr>
        <p:blipFill>
          <a:blip r:embed="rId11"/>
          <a:stretch>
            <a:fillRect/>
          </a:stretch>
        </p:blipFill>
        <p:spPr>
          <a:xfrm>
            <a:off x="259080" y="1424940"/>
            <a:ext cx="10444480" cy="3562350"/>
          </a:xfrm>
          <a:prstGeom prst="rect">
            <a:avLst/>
          </a:prstGeom>
        </p:spPr>
      </p:pic>
    </p:spTree>
    <p:custDataLst>
      <p:tags r:id="rId1"/>
    </p:custDataLst>
    <p:extLst>
      <p:ext uri="{BB962C8B-B14F-4D97-AF65-F5344CB8AC3E}">
        <p14:creationId xmlns:p14="http://schemas.microsoft.com/office/powerpoint/2010/main" val="30924334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Error Calculation</a:t>
            </a:r>
          </a:p>
        </p:txBody>
      </p:sp>
      <p:pic>
        <p:nvPicPr>
          <p:cNvPr id="10" name="Picture 9"/>
          <p:cNvPicPr>
            <a:picLocks noChangeAspect="1"/>
          </p:cNvPicPr>
          <p:nvPr>
            <p:custDataLst>
              <p:tags r:id="rId9"/>
            </p:custDataLst>
          </p:nvPr>
        </p:nvPicPr>
        <p:blipFill>
          <a:blip r:embed="rId11"/>
          <a:stretch>
            <a:fillRect/>
          </a:stretch>
        </p:blipFill>
        <p:spPr>
          <a:xfrm>
            <a:off x="339416" y="1328057"/>
            <a:ext cx="10291428" cy="3513365"/>
          </a:xfrm>
          <a:prstGeom prst="rect">
            <a:avLst/>
          </a:prstGeom>
        </p:spPr>
      </p:pic>
    </p:spTree>
    <p:custDataLst>
      <p:tags r:id="rId1"/>
    </p:custDataLst>
    <p:extLst>
      <p:ext uri="{BB962C8B-B14F-4D97-AF65-F5344CB8AC3E}">
        <p14:creationId xmlns:p14="http://schemas.microsoft.com/office/powerpoint/2010/main" val="3884241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Combination Model</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Variance-based, or Inverse Mean Squared Error : more accurate forecasting methods (lower MSE) are weighted more heavily</a:t>
            </a:r>
          </a:p>
          <a:p>
            <a:pPr marL="0" indent="0">
              <a:buNone/>
            </a:pPr>
            <a:endParaRPr lang="en-US" b="1" dirty="0"/>
          </a:p>
          <a:p>
            <a:pPr marL="0" indent="0">
              <a:buNone/>
            </a:pPr>
            <a:endParaRPr lang="en-US" b="1" dirty="0" smtClean="0"/>
          </a:p>
          <a:p>
            <a:pPr marL="0" indent="0">
              <a:buNone/>
            </a:pPr>
            <a:r>
              <a:rPr lang="en-US" b="1" dirty="0" smtClean="0"/>
              <a:t>Procedure</a:t>
            </a:r>
            <a:r>
              <a:rPr lang="en-US" b="1" dirty="0"/>
              <a:t>:</a:t>
            </a:r>
          </a:p>
          <a:p>
            <a:pPr marL="342900" indent="-342900">
              <a:buFont typeface="+mj-lt"/>
              <a:buAutoNum type="arabicPeriod"/>
            </a:pPr>
            <a:r>
              <a:rPr lang="en-US" dirty="0"/>
              <a:t>Need to divide data in three sets: Training Data, Validation Data (2015), Test Data (2016 onwards)</a:t>
            </a:r>
          </a:p>
          <a:p>
            <a:pPr marL="342900" indent="-342900">
              <a:buFont typeface="+mj-lt"/>
              <a:buAutoNum type="arabicPeriod"/>
            </a:pPr>
            <a:r>
              <a:rPr lang="en-US" dirty="0"/>
              <a:t>Training Data for fitting the model</a:t>
            </a:r>
          </a:p>
          <a:p>
            <a:pPr marL="342900" indent="-342900">
              <a:buFont typeface="+mj-lt"/>
              <a:buAutoNum type="arabicPeriod"/>
            </a:pPr>
            <a:r>
              <a:rPr lang="en-US" dirty="0"/>
              <a:t>Validation set to predict from each model and use  calculated weights to generate forecast for test data, it will be updated after every iteration(Rolling forecast)</a:t>
            </a:r>
          </a:p>
          <a:p>
            <a:pPr marL="342900" indent="-342900">
              <a:buFont typeface="+mj-lt"/>
              <a:buAutoNum type="arabicPeriod"/>
            </a:pPr>
            <a:r>
              <a:rPr lang="en-US" dirty="0"/>
              <a:t>All steps will be repeated for each </a:t>
            </a:r>
            <a:r>
              <a:rPr lang="en-US" dirty="0" smtClean="0"/>
              <a:t>horizon</a:t>
            </a:r>
          </a:p>
          <a:p>
            <a:pPr marL="342900" indent="-342900">
              <a:buFont typeface="+mj-lt"/>
              <a:buAutoNum type="arabicPeriod"/>
            </a:pPr>
            <a:r>
              <a:rPr lang="en-US" dirty="0" smtClean="0"/>
              <a:t>If sufficient history not available we can median also</a:t>
            </a:r>
            <a:endParaRPr lang="en-US" dirty="0"/>
          </a:p>
        </p:txBody>
      </p:sp>
      <p:pic>
        <p:nvPicPr>
          <p:cNvPr id="10" name="Picture 9"/>
          <p:cNvPicPr>
            <a:picLocks noChangeAspect="1"/>
          </p:cNvPicPr>
          <p:nvPr>
            <p:custDataLst>
              <p:tags r:id="rId10"/>
            </p:custDataLst>
          </p:nvPr>
        </p:nvPicPr>
        <p:blipFill>
          <a:blip r:embed="rId12"/>
          <a:stretch>
            <a:fillRect/>
          </a:stretch>
        </p:blipFill>
        <p:spPr>
          <a:xfrm>
            <a:off x="3813174" y="1694657"/>
            <a:ext cx="1514475" cy="1066800"/>
          </a:xfrm>
          <a:prstGeom prst="rect">
            <a:avLst/>
          </a:prstGeom>
        </p:spPr>
      </p:pic>
    </p:spTree>
    <p:custDataLst>
      <p:tags r:id="rId1"/>
    </p:custDataLst>
    <p:extLst>
      <p:ext uri="{BB962C8B-B14F-4D97-AF65-F5344CB8AC3E}">
        <p14:creationId xmlns:p14="http://schemas.microsoft.com/office/powerpoint/2010/main" val="104898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Combined Model Code</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4079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1050" dirty="0" err="1"/>
              <a:t>combine_forecast</a:t>
            </a:r>
            <a:r>
              <a:rPr lang="en-US" sz="1050" dirty="0"/>
              <a:t>&lt;- function(series,training_data,all_forecast_previous,Forecast_horizon,target_var)</a:t>
            </a:r>
          </a:p>
          <a:p>
            <a:pPr marL="0" indent="0">
              <a:buNone/>
            </a:pPr>
            <a:r>
              <a:rPr lang="en-US" sz="1050" dirty="0"/>
              <a:t>{</a:t>
            </a:r>
          </a:p>
          <a:p>
            <a:pPr marL="0" indent="0">
              <a:buNone/>
            </a:pPr>
            <a:r>
              <a:rPr lang="en-US" sz="1050" dirty="0"/>
              <a:t>  </a:t>
            </a:r>
            <a:r>
              <a:rPr lang="en-US" sz="1050" dirty="0" smtClean="0"/>
              <a:t>   </a:t>
            </a:r>
            <a:r>
              <a:rPr lang="en-US" sz="1050" dirty="0" err="1" smtClean="0"/>
              <a:t>previous_forecast</a:t>
            </a:r>
            <a:r>
              <a:rPr lang="en-US" sz="1050" dirty="0"/>
              <a:t>&lt;- subset(</a:t>
            </a:r>
            <a:r>
              <a:rPr lang="en-US" sz="1050" dirty="0" err="1"/>
              <a:t>all_forecast_previous,Series</a:t>
            </a:r>
            <a:r>
              <a:rPr lang="en-US" sz="1050" dirty="0"/>
              <a:t>==series &amp; </a:t>
            </a:r>
            <a:r>
              <a:rPr lang="en-US" sz="1050" dirty="0" err="1"/>
              <a:t>Forecast_From</a:t>
            </a:r>
            <a:r>
              <a:rPr lang="en-US" sz="1050" dirty="0"/>
              <a:t>&lt; max(</a:t>
            </a:r>
            <a:r>
              <a:rPr lang="en-US" sz="1050" dirty="0" err="1"/>
              <a:t>training_data$Date</a:t>
            </a:r>
            <a:r>
              <a:rPr lang="en-US" sz="1050" dirty="0"/>
              <a:t>))</a:t>
            </a:r>
          </a:p>
          <a:p>
            <a:pPr marL="0" indent="0">
              <a:buNone/>
            </a:pPr>
            <a:r>
              <a:rPr lang="en-US" sz="1050" dirty="0"/>
              <a:t> </a:t>
            </a:r>
            <a:r>
              <a:rPr lang="en-US" sz="1050" dirty="0" smtClean="0"/>
              <a:t>    </a:t>
            </a:r>
            <a:r>
              <a:rPr lang="en-US" sz="1050" dirty="0" err="1"/>
              <a:t>current_forecast</a:t>
            </a:r>
            <a:r>
              <a:rPr lang="en-US" sz="1050" dirty="0"/>
              <a:t>&lt;- subset(</a:t>
            </a:r>
            <a:r>
              <a:rPr lang="en-US" sz="1050" dirty="0" err="1"/>
              <a:t>all_forecast_previous,Series</a:t>
            </a:r>
            <a:r>
              <a:rPr lang="en-US" sz="1050" dirty="0"/>
              <a:t>==series &amp; </a:t>
            </a:r>
            <a:r>
              <a:rPr lang="en-US" sz="1050" dirty="0" err="1"/>
              <a:t>Forecast_From</a:t>
            </a:r>
            <a:r>
              <a:rPr lang="en-US" sz="1050" dirty="0"/>
              <a:t>== max(</a:t>
            </a:r>
            <a:r>
              <a:rPr lang="en-US" sz="1050" dirty="0" err="1"/>
              <a:t>training_data$Date</a:t>
            </a:r>
            <a:r>
              <a:rPr lang="en-US" sz="1050" dirty="0"/>
              <a:t>))</a:t>
            </a:r>
          </a:p>
          <a:p>
            <a:pPr marL="0" indent="0">
              <a:buNone/>
            </a:pPr>
            <a:r>
              <a:rPr lang="en-US" sz="1050" dirty="0"/>
              <a:t> </a:t>
            </a:r>
            <a:r>
              <a:rPr lang="en-US" sz="1050" dirty="0" smtClean="0"/>
              <a:t>    </a:t>
            </a:r>
            <a:r>
              <a:rPr lang="en-US" sz="1050" dirty="0" err="1"/>
              <a:t>last_month</a:t>
            </a:r>
            <a:r>
              <a:rPr lang="en-US" sz="1050" dirty="0"/>
              <a:t>&lt;-max(</a:t>
            </a:r>
            <a:r>
              <a:rPr lang="en-US" sz="1050" dirty="0" err="1"/>
              <a:t>training_data$Date</a:t>
            </a:r>
            <a:r>
              <a:rPr lang="en-US" sz="1050" dirty="0"/>
              <a:t>)  </a:t>
            </a:r>
          </a:p>
          <a:p>
            <a:pPr marL="0" indent="0">
              <a:buNone/>
            </a:pPr>
            <a:r>
              <a:rPr lang="en-US" sz="1050" dirty="0"/>
              <a:t> </a:t>
            </a:r>
            <a:r>
              <a:rPr lang="en-US" sz="1050" dirty="0" smtClean="0"/>
              <a:t>    </a:t>
            </a:r>
            <a:r>
              <a:rPr lang="en-US" sz="1050" dirty="0" err="1"/>
              <a:t>Forecast_To</a:t>
            </a:r>
            <a:r>
              <a:rPr lang="en-US" sz="1050" dirty="0"/>
              <a:t>&lt;-</a:t>
            </a:r>
            <a:r>
              <a:rPr lang="en-US" sz="1050" dirty="0" err="1"/>
              <a:t>seq</a:t>
            </a:r>
            <a:r>
              <a:rPr lang="en-US" sz="1050" dirty="0"/>
              <a:t>(from=</a:t>
            </a:r>
            <a:r>
              <a:rPr lang="en-US" sz="1050" dirty="0" err="1"/>
              <a:t>last_month,length</a:t>
            </a:r>
            <a:r>
              <a:rPr lang="en-US" sz="1050" dirty="0"/>
              <a:t>= Forecast_horizon+1,by="month")[2:( Forecast_horizon+1)]</a:t>
            </a:r>
          </a:p>
          <a:p>
            <a:pPr marL="0" indent="0">
              <a:buNone/>
            </a:pPr>
            <a:r>
              <a:rPr lang="en-US" sz="1050" dirty="0"/>
              <a:t> </a:t>
            </a:r>
            <a:r>
              <a:rPr lang="en-US" sz="1050" dirty="0" smtClean="0"/>
              <a:t>    </a:t>
            </a:r>
            <a:r>
              <a:rPr lang="en-US" sz="1050" dirty="0" err="1"/>
              <a:t>comb_forecast</a:t>
            </a:r>
            <a:r>
              <a:rPr lang="en-US" sz="1050" dirty="0"/>
              <a:t>&lt;-NULL</a:t>
            </a:r>
          </a:p>
          <a:p>
            <a:pPr marL="0" indent="0">
              <a:buNone/>
            </a:pPr>
            <a:r>
              <a:rPr lang="en-US" sz="1050" dirty="0"/>
              <a:t>  </a:t>
            </a:r>
            <a:r>
              <a:rPr lang="en-US" sz="1050" dirty="0" smtClean="0"/>
              <a:t>   </a:t>
            </a:r>
            <a:r>
              <a:rPr lang="en-US" sz="1050" dirty="0"/>
              <a:t>for(h in 1:Forecast_horizon)</a:t>
            </a:r>
          </a:p>
          <a:p>
            <a:pPr marL="0" indent="0">
              <a:buNone/>
            </a:pPr>
            <a:r>
              <a:rPr lang="en-US" sz="1050" dirty="0"/>
              <a:t> </a:t>
            </a:r>
            <a:r>
              <a:rPr lang="en-US" sz="1050" dirty="0" smtClean="0"/>
              <a:t>    </a:t>
            </a:r>
            <a:r>
              <a:rPr lang="en-US" sz="1050" dirty="0"/>
              <a:t>{</a:t>
            </a:r>
          </a:p>
          <a:p>
            <a:pPr marL="0" indent="0">
              <a:buNone/>
            </a:pPr>
            <a:r>
              <a:rPr lang="en-US" sz="1050" dirty="0"/>
              <a:t>    </a:t>
            </a:r>
            <a:r>
              <a:rPr lang="en-US" sz="1050" dirty="0" smtClean="0"/>
              <a:t>         #</a:t>
            </a:r>
            <a:r>
              <a:rPr lang="en-US" sz="1050" dirty="0"/>
              <a:t>calculate weight</a:t>
            </a:r>
          </a:p>
          <a:p>
            <a:pPr marL="0" indent="0">
              <a:buNone/>
            </a:pPr>
            <a:r>
              <a:rPr lang="en-US" sz="1050" dirty="0"/>
              <a:t>   </a:t>
            </a:r>
            <a:r>
              <a:rPr lang="en-US" sz="1050" dirty="0" smtClean="0"/>
              <a:t>           </a:t>
            </a:r>
            <a:r>
              <a:rPr lang="en-US" sz="1050" dirty="0" err="1"/>
              <a:t>temp_forecast</a:t>
            </a:r>
            <a:r>
              <a:rPr lang="en-US" sz="1050" dirty="0"/>
              <a:t>=  subset(</a:t>
            </a:r>
            <a:r>
              <a:rPr lang="en-US" sz="1050" dirty="0" err="1"/>
              <a:t>previous_forecast,horizon</a:t>
            </a:r>
            <a:r>
              <a:rPr lang="en-US" sz="1050" dirty="0"/>
              <a:t>==h)</a:t>
            </a:r>
          </a:p>
          <a:p>
            <a:pPr marL="0" indent="0">
              <a:buNone/>
            </a:pPr>
            <a:r>
              <a:rPr lang="en-US" sz="1050" dirty="0"/>
              <a:t>  </a:t>
            </a:r>
            <a:r>
              <a:rPr lang="en-US" sz="1050" dirty="0" smtClean="0"/>
              <a:t>            </a:t>
            </a:r>
            <a:r>
              <a:rPr lang="en-US" sz="1050" dirty="0" err="1"/>
              <a:t>temp_forecast_new</a:t>
            </a:r>
            <a:r>
              <a:rPr lang="en-US" sz="1050" dirty="0"/>
              <a:t>=  subset(</a:t>
            </a:r>
            <a:r>
              <a:rPr lang="en-US" sz="1050" dirty="0" err="1"/>
              <a:t>current_forecast,horizon</a:t>
            </a:r>
            <a:r>
              <a:rPr lang="en-US" sz="1050" dirty="0"/>
              <a:t>==h)</a:t>
            </a:r>
          </a:p>
          <a:p>
            <a:pPr marL="0" indent="0">
              <a:buNone/>
            </a:pPr>
            <a:r>
              <a:rPr lang="en-US" sz="1050" dirty="0"/>
              <a:t>    </a:t>
            </a:r>
            <a:r>
              <a:rPr lang="en-US" sz="1050" dirty="0" smtClean="0"/>
              <a:t>          </a:t>
            </a:r>
            <a:r>
              <a:rPr lang="en-US" sz="1050" dirty="0" err="1" smtClean="0"/>
              <a:t>temp_forecast</a:t>
            </a:r>
            <a:r>
              <a:rPr lang="en-US" sz="1050" dirty="0"/>
              <a:t>&lt;-subset(</a:t>
            </a:r>
            <a:r>
              <a:rPr lang="en-US" sz="1050" dirty="0" err="1"/>
              <a:t>temp_forecast,Type</a:t>
            </a:r>
            <a:r>
              <a:rPr lang="en-US" sz="1050" dirty="0"/>
              <a:t> %in%  </a:t>
            </a:r>
            <a:r>
              <a:rPr lang="en-US" sz="1050" dirty="0" err="1"/>
              <a:t>temp_forecast_new$Type</a:t>
            </a:r>
            <a:r>
              <a:rPr lang="en-US" sz="1050" dirty="0"/>
              <a:t>)</a:t>
            </a:r>
          </a:p>
          <a:p>
            <a:pPr marL="0" indent="0">
              <a:buNone/>
            </a:pPr>
            <a:r>
              <a:rPr lang="en-US" sz="1050" dirty="0"/>
              <a:t>    </a:t>
            </a:r>
            <a:r>
              <a:rPr lang="en-US" sz="1050" dirty="0" smtClean="0"/>
              <a:t>          </a:t>
            </a:r>
            <a:r>
              <a:rPr lang="en-US" sz="1050" dirty="0" err="1" smtClean="0"/>
              <a:t>forecast_single_horizon</a:t>
            </a:r>
            <a:r>
              <a:rPr lang="en-US" sz="1050" dirty="0"/>
              <a:t>&lt;-cast(</a:t>
            </a:r>
            <a:r>
              <a:rPr lang="en-US" sz="1050" dirty="0" err="1"/>
              <a:t>temp_forecast</a:t>
            </a:r>
            <a:r>
              <a:rPr lang="en-US" sz="1050" dirty="0"/>
              <a:t>, </a:t>
            </a:r>
            <a:r>
              <a:rPr lang="en-US" sz="1050" dirty="0" err="1"/>
              <a:t>Forecast_From+Forecast_To+horizon+Series~Type</a:t>
            </a:r>
            <a:r>
              <a:rPr lang="en-US" sz="1050" dirty="0"/>
              <a:t>, sum,  value = 'Sales') </a:t>
            </a:r>
          </a:p>
          <a:p>
            <a:pPr marL="0" indent="0">
              <a:buNone/>
            </a:pPr>
            <a:r>
              <a:rPr lang="en-US" sz="1050" dirty="0"/>
              <a:t>  </a:t>
            </a:r>
            <a:r>
              <a:rPr lang="en-US" sz="1050" dirty="0" smtClean="0"/>
              <a:t>            </a:t>
            </a:r>
            <a:r>
              <a:rPr lang="en-US" sz="1050" dirty="0" err="1" smtClean="0"/>
              <a:t>test_actual_data</a:t>
            </a:r>
            <a:r>
              <a:rPr lang="en-US" sz="1050" dirty="0"/>
              <a:t>&lt;- merge(</a:t>
            </a:r>
            <a:r>
              <a:rPr lang="en-US" sz="1050" dirty="0" err="1"/>
              <a:t>training_data</a:t>
            </a:r>
            <a:r>
              <a:rPr lang="en-US" sz="1050" dirty="0"/>
              <a:t>, </a:t>
            </a:r>
            <a:r>
              <a:rPr lang="en-US" sz="1050" dirty="0" err="1"/>
              <a:t>forecast_single_horizon</a:t>
            </a:r>
            <a:r>
              <a:rPr lang="en-US" sz="1050" dirty="0"/>
              <a:t>, </a:t>
            </a:r>
            <a:r>
              <a:rPr lang="en-US" sz="1050" dirty="0" err="1"/>
              <a:t>by.y</a:t>
            </a:r>
            <a:r>
              <a:rPr lang="en-US" sz="1050" dirty="0"/>
              <a:t>=c('</a:t>
            </a:r>
            <a:r>
              <a:rPr lang="en-US" sz="1050" dirty="0" err="1"/>
              <a:t>Forecast_To</a:t>
            </a:r>
            <a:r>
              <a:rPr lang="en-US" sz="1050" dirty="0"/>
              <a:t>'), </a:t>
            </a:r>
            <a:r>
              <a:rPr lang="en-US" sz="1050" dirty="0" err="1"/>
              <a:t>by.x</a:t>
            </a:r>
            <a:r>
              <a:rPr lang="en-US" sz="1050" dirty="0"/>
              <a:t>=c('Date'))</a:t>
            </a:r>
          </a:p>
          <a:p>
            <a:pPr marL="0" indent="0">
              <a:buNone/>
            </a:pPr>
            <a:r>
              <a:rPr lang="en-US" sz="1050" dirty="0"/>
              <a:t>  </a:t>
            </a:r>
            <a:r>
              <a:rPr lang="en-US" sz="1050" dirty="0" smtClean="0"/>
              <a:t>   </a:t>
            </a:r>
            <a:endParaRPr lang="en-US" sz="1050" dirty="0"/>
          </a:p>
        </p:txBody>
      </p:sp>
    </p:spTree>
    <p:custDataLst>
      <p:tags r:id="rId1"/>
    </p:custDataLst>
    <p:extLst>
      <p:ext uri="{BB962C8B-B14F-4D97-AF65-F5344CB8AC3E}">
        <p14:creationId xmlns:p14="http://schemas.microsoft.com/office/powerpoint/2010/main" val="2745117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Combined Model Code</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900" dirty="0" smtClean="0"/>
              <a:t>       </a:t>
            </a:r>
            <a:r>
              <a:rPr lang="en-US" sz="1050" dirty="0" smtClean="0"/>
              <a:t>trial</a:t>
            </a:r>
            <a:r>
              <a:rPr lang="en-US" sz="1050" dirty="0"/>
              <a:t>&lt;- try({</a:t>
            </a:r>
          </a:p>
          <a:p>
            <a:pPr marL="0" indent="0">
              <a:buNone/>
            </a:pPr>
            <a:r>
              <a:rPr lang="en-US" sz="1050" dirty="0"/>
              <a:t>     </a:t>
            </a:r>
            <a:r>
              <a:rPr lang="en-US" sz="1050" dirty="0" smtClean="0"/>
              <a:t>  </a:t>
            </a:r>
            <a:r>
              <a:rPr lang="en-US" sz="1050" dirty="0" err="1"/>
              <a:t>combined_weights</a:t>
            </a:r>
            <a:r>
              <a:rPr lang="en-US" sz="1050" dirty="0"/>
              <a:t>&lt;-</a:t>
            </a:r>
            <a:r>
              <a:rPr lang="en-US" sz="1050" dirty="0" err="1"/>
              <a:t>Forecast_comb</a:t>
            </a:r>
            <a:r>
              <a:rPr lang="en-US" sz="1050" dirty="0"/>
              <a:t>(</a:t>
            </a:r>
            <a:r>
              <a:rPr lang="en-US" sz="1050" dirty="0" err="1"/>
              <a:t>test_actual_data</a:t>
            </a:r>
            <a:r>
              <a:rPr lang="en-US" sz="1050" dirty="0"/>
              <a:t>[,</a:t>
            </a:r>
            <a:r>
              <a:rPr lang="en-US" sz="1050" dirty="0" err="1"/>
              <a:t>target_var</a:t>
            </a:r>
            <a:r>
              <a:rPr lang="en-US" sz="1050" dirty="0"/>
              <a:t>],</a:t>
            </a:r>
            <a:r>
              <a:rPr lang="en-US" sz="1050" dirty="0" err="1"/>
              <a:t>as.matrix</a:t>
            </a:r>
            <a:r>
              <a:rPr lang="en-US" sz="1050" dirty="0"/>
              <a:t>( </a:t>
            </a:r>
            <a:r>
              <a:rPr lang="en-US" sz="1050" dirty="0" err="1"/>
              <a:t>test_actual_data</a:t>
            </a:r>
            <a:r>
              <a:rPr lang="en-US" sz="1050" dirty="0"/>
              <a:t>[,6:ncol( </a:t>
            </a:r>
            <a:r>
              <a:rPr lang="en-US" sz="1050" dirty="0" err="1"/>
              <a:t>test_actual_data</a:t>
            </a:r>
            <a:r>
              <a:rPr lang="en-US" sz="1050" dirty="0"/>
              <a:t>)]),</a:t>
            </a:r>
          </a:p>
          <a:p>
            <a:pPr marL="0" indent="0">
              <a:buNone/>
            </a:pPr>
            <a:r>
              <a:rPr lang="en-US" sz="1050" dirty="0"/>
              <a:t>                                      </a:t>
            </a:r>
            <a:r>
              <a:rPr lang="en-US" sz="1050" dirty="0" err="1"/>
              <a:t>Averaging_scheme</a:t>
            </a:r>
            <a:r>
              <a:rPr lang="en-US" sz="1050" dirty="0"/>
              <a:t>= c("variance based"))</a:t>
            </a:r>
          </a:p>
          <a:p>
            <a:pPr marL="0" indent="0">
              <a:buNone/>
            </a:pPr>
            <a:r>
              <a:rPr lang="en-US" sz="1050" dirty="0"/>
              <a:t>      </a:t>
            </a:r>
          </a:p>
          <a:p>
            <a:pPr marL="0" indent="0">
              <a:buNone/>
            </a:pPr>
            <a:r>
              <a:rPr lang="en-US" sz="1050" dirty="0"/>
              <a:t>      </a:t>
            </a:r>
            <a:r>
              <a:rPr lang="en-US" sz="1050" dirty="0" smtClean="0"/>
              <a:t> </a:t>
            </a:r>
            <a:r>
              <a:rPr lang="en-US" sz="1050" dirty="0" err="1" smtClean="0"/>
              <a:t>forecast_single_horizon_new</a:t>
            </a:r>
            <a:r>
              <a:rPr lang="en-US" sz="1050" dirty="0"/>
              <a:t>&lt;-cast( </a:t>
            </a:r>
            <a:r>
              <a:rPr lang="en-US" sz="1050" dirty="0" err="1"/>
              <a:t>temp_forecast_new</a:t>
            </a:r>
            <a:r>
              <a:rPr lang="en-US" sz="1050" dirty="0"/>
              <a:t>, </a:t>
            </a:r>
            <a:r>
              <a:rPr lang="en-US" sz="1050" dirty="0" err="1"/>
              <a:t>Forecast_From+Forecast_To+horizon+Customer~Type,sum</a:t>
            </a:r>
            <a:r>
              <a:rPr lang="en-US" sz="1050" dirty="0"/>
              <a:t>,  value = 'Sales') </a:t>
            </a:r>
          </a:p>
          <a:p>
            <a:pPr marL="0" indent="0">
              <a:buNone/>
            </a:pPr>
            <a:r>
              <a:rPr lang="en-US" sz="1050" dirty="0"/>
              <a:t>      </a:t>
            </a:r>
            <a:r>
              <a:rPr lang="en-US" sz="1050" dirty="0" smtClean="0"/>
              <a:t> </a:t>
            </a:r>
            <a:r>
              <a:rPr lang="en-US" sz="1050" dirty="0" err="1" smtClean="0"/>
              <a:t>comb_fore</a:t>
            </a:r>
            <a:r>
              <a:rPr lang="en-US" sz="1050" dirty="0"/>
              <a:t>&lt;-</a:t>
            </a:r>
            <a:r>
              <a:rPr lang="en-US" sz="1050" dirty="0" err="1"/>
              <a:t>as.matrix</a:t>
            </a:r>
            <a:r>
              <a:rPr lang="en-US" sz="1050" dirty="0"/>
              <a:t>(</a:t>
            </a:r>
            <a:r>
              <a:rPr lang="en-US" sz="1050" dirty="0" err="1"/>
              <a:t>forecast_single_horizon_new</a:t>
            </a:r>
            <a:r>
              <a:rPr lang="en-US" sz="1050" dirty="0"/>
              <a:t>[,5:ncol(</a:t>
            </a:r>
            <a:r>
              <a:rPr lang="en-US" sz="1050" dirty="0" err="1"/>
              <a:t>forecast_single_horizon</a:t>
            </a:r>
            <a:r>
              <a:rPr lang="en-US" sz="1050" dirty="0"/>
              <a:t>)]) %*% </a:t>
            </a:r>
            <a:r>
              <a:rPr lang="en-US" sz="1050" dirty="0" err="1"/>
              <a:t>as.matrix</a:t>
            </a:r>
            <a:r>
              <a:rPr lang="en-US" sz="1050" dirty="0"/>
              <a:t>(</a:t>
            </a:r>
            <a:r>
              <a:rPr lang="en-US" sz="1050" dirty="0" err="1"/>
              <a:t>combined_weights$weights</a:t>
            </a:r>
            <a:r>
              <a:rPr lang="en-US" sz="1050" dirty="0"/>
              <a:t>)</a:t>
            </a:r>
          </a:p>
          <a:p>
            <a:pPr marL="0" indent="0">
              <a:buNone/>
            </a:pPr>
            <a:r>
              <a:rPr lang="en-US" sz="1050" dirty="0"/>
              <a:t>   </a:t>
            </a:r>
            <a:r>
              <a:rPr lang="en-US" sz="1050" dirty="0" smtClean="0"/>
              <a:t>     </a:t>
            </a:r>
            <a:r>
              <a:rPr lang="en-US" sz="1050" dirty="0"/>
              <a:t>})</a:t>
            </a:r>
          </a:p>
          <a:p>
            <a:pPr marL="0" indent="0">
              <a:buNone/>
            </a:pPr>
            <a:r>
              <a:rPr lang="en-US" sz="1050" dirty="0"/>
              <a:t>    </a:t>
            </a:r>
            <a:r>
              <a:rPr lang="en-US" sz="1050" dirty="0" smtClean="0"/>
              <a:t>   if(class(trial</a:t>
            </a:r>
            <a:r>
              <a:rPr lang="en-US" sz="1050" dirty="0"/>
              <a:t>)=="try-error") {</a:t>
            </a:r>
          </a:p>
          <a:p>
            <a:pPr marL="0" indent="0">
              <a:buNone/>
            </a:pPr>
            <a:r>
              <a:rPr lang="en-US" sz="1050" dirty="0"/>
              <a:t>    </a:t>
            </a:r>
            <a:r>
              <a:rPr lang="en-US" sz="1050" dirty="0" smtClean="0"/>
              <a:t>      </a:t>
            </a:r>
            <a:r>
              <a:rPr lang="en-US" sz="1050" dirty="0"/>
              <a:t>trial1&lt;- try</a:t>
            </a:r>
            <a:r>
              <a:rPr lang="en-US" sz="1050" dirty="0" smtClean="0"/>
              <a:t>({     </a:t>
            </a:r>
            <a:r>
              <a:rPr lang="en-US" sz="1050" dirty="0" err="1"/>
              <a:t>comb_fore</a:t>
            </a:r>
            <a:r>
              <a:rPr lang="en-US" sz="1050" dirty="0"/>
              <a:t>&lt;- median(</a:t>
            </a:r>
            <a:r>
              <a:rPr lang="en-US" sz="1050" dirty="0" err="1"/>
              <a:t>temp_forecast_new$Sales</a:t>
            </a:r>
            <a:r>
              <a:rPr lang="en-US" sz="1050" dirty="0"/>
              <a:t>[</a:t>
            </a:r>
            <a:r>
              <a:rPr lang="en-US" sz="1050" dirty="0" err="1"/>
              <a:t>temp_forecast_new$Sales</a:t>
            </a:r>
            <a:r>
              <a:rPr lang="en-US" sz="1050" dirty="0"/>
              <a:t>&gt;0</a:t>
            </a:r>
            <a:r>
              <a:rPr lang="en-US" sz="1050" dirty="0" smtClean="0"/>
              <a:t>])    </a:t>
            </a:r>
            <a:r>
              <a:rPr lang="en-US" sz="1050" dirty="0"/>
              <a:t>})</a:t>
            </a:r>
          </a:p>
          <a:p>
            <a:pPr marL="0" indent="0">
              <a:buNone/>
            </a:pPr>
            <a:r>
              <a:rPr lang="en-US" sz="1050" dirty="0"/>
              <a:t>     </a:t>
            </a:r>
            <a:r>
              <a:rPr lang="en-US" sz="1050" dirty="0" smtClean="0"/>
              <a:t>     </a:t>
            </a:r>
            <a:r>
              <a:rPr lang="en-US" sz="1050" dirty="0"/>
              <a:t>if(class(trial1)=="try-error")  </a:t>
            </a:r>
            <a:r>
              <a:rPr lang="en-US" sz="1050" dirty="0" err="1"/>
              <a:t>comb_fore</a:t>
            </a:r>
            <a:r>
              <a:rPr lang="en-US" sz="1050" dirty="0"/>
              <a:t>&lt;-median(</a:t>
            </a:r>
            <a:r>
              <a:rPr lang="en-US" sz="1050" dirty="0" err="1"/>
              <a:t>temp_forecast_new$Sales</a:t>
            </a:r>
            <a:r>
              <a:rPr lang="en-US" sz="1050" dirty="0"/>
              <a:t>)</a:t>
            </a:r>
          </a:p>
          <a:p>
            <a:pPr marL="0" indent="0">
              <a:buNone/>
            </a:pPr>
            <a:r>
              <a:rPr lang="en-US" sz="1050" dirty="0"/>
              <a:t>   </a:t>
            </a:r>
            <a:r>
              <a:rPr lang="en-US" sz="1050" dirty="0" smtClean="0"/>
              <a:t>       </a:t>
            </a:r>
            <a:r>
              <a:rPr lang="en-US" sz="1050" dirty="0"/>
              <a:t>}  </a:t>
            </a:r>
          </a:p>
          <a:p>
            <a:pPr marL="0" indent="0">
              <a:buNone/>
            </a:pPr>
            <a:r>
              <a:rPr lang="en-US" sz="1050" dirty="0"/>
              <a:t>   </a:t>
            </a:r>
            <a:r>
              <a:rPr lang="en-US" sz="1050" dirty="0" smtClean="0"/>
              <a:t>     </a:t>
            </a:r>
            <a:r>
              <a:rPr lang="en-US" sz="1050" dirty="0"/>
              <a:t>#Combined Forecast</a:t>
            </a:r>
          </a:p>
          <a:p>
            <a:pPr marL="0" indent="0">
              <a:buNone/>
            </a:pPr>
            <a:r>
              <a:rPr lang="en-US" sz="1050" dirty="0"/>
              <a:t>   </a:t>
            </a:r>
            <a:r>
              <a:rPr lang="en-US" sz="1050" dirty="0" smtClean="0"/>
              <a:t>      </a:t>
            </a:r>
            <a:r>
              <a:rPr lang="en-US" sz="1050" dirty="0" err="1"/>
              <a:t>comb_forecast</a:t>
            </a:r>
            <a:r>
              <a:rPr lang="en-US" sz="1050" dirty="0"/>
              <a:t>&lt;-</a:t>
            </a:r>
            <a:r>
              <a:rPr lang="en-US" sz="1050" dirty="0" err="1"/>
              <a:t>rbind</a:t>
            </a:r>
            <a:r>
              <a:rPr lang="en-US" sz="1050" dirty="0"/>
              <a:t>(</a:t>
            </a:r>
            <a:r>
              <a:rPr lang="en-US" sz="1050" dirty="0" err="1"/>
              <a:t>comb_forecast</a:t>
            </a:r>
            <a:r>
              <a:rPr lang="en-US" sz="1050" dirty="0"/>
              <a:t>, </a:t>
            </a:r>
            <a:r>
              <a:rPr lang="en-US" sz="1050" dirty="0" err="1"/>
              <a:t>data.frame</a:t>
            </a:r>
            <a:r>
              <a:rPr lang="en-US" sz="1050" dirty="0"/>
              <a:t>(Series=series, </a:t>
            </a:r>
            <a:r>
              <a:rPr lang="en-US" sz="1050" dirty="0" err="1"/>
              <a:t>Forecast_From</a:t>
            </a:r>
            <a:r>
              <a:rPr lang="en-US" sz="1050" dirty="0"/>
              <a:t>=</a:t>
            </a:r>
            <a:r>
              <a:rPr lang="en-US" sz="1050" dirty="0" err="1"/>
              <a:t>last_month,Forecast_To</a:t>
            </a:r>
            <a:r>
              <a:rPr lang="en-US" sz="1050" dirty="0"/>
              <a:t>=</a:t>
            </a:r>
            <a:r>
              <a:rPr lang="en-US" sz="1050" dirty="0" err="1"/>
              <a:t>Forecast_To</a:t>
            </a:r>
            <a:r>
              <a:rPr lang="en-US" sz="1050" dirty="0"/>
              <a:t>[h],horizon=h,</a:t>
            </a:r>
          </a:p>
          <a:p>
            <a:pPr marL="0" indent="0">
              <a:buNone/>
            </a:pPr>
            <a:r>
              <a:rPr lang="en-US" sz="1050" dirty="0"/>
              <a:t>                                                   Type="Combined</a:t>
            </a:r>
            <a:r>
              <a:rPr lang="en-US" sz="1050" dirty="0" smtClean="0"/>
              <a:t>",     </a:t>
            </a:r>
            <a:r>
              <a:rPr lang="en-US" sz="1050" dirty="0"/>
              <a:t>Sales=</a:t>
            </a:r>
            <a:r>
              <a:rPr lang="en-US" sz="1050" dirty="0" err="1"/>
              <a:t>as.numeric</a:t>
            </a:r>
            <a:r>
              <a:rPr lang="en-US" sz="1050" dirty="0"/>
              <a:t>(</a:t>
            </a:r>
            <a:r>
              <a:rPr lang="en-US" sz="1050" dirty="0" err="1"/>
              <a:t>comb_fore</a:t>
            </a:r>
            <a:r>
              <a:rPr lang="en-US" sz="1050" dirty="0"/>
              <a:t>)))</a:t>
            </a:r>
          </a:p>
          <a:p>
            <a:pPr marL="0" indent="0">
              <a:buNone/>
            </a:pPr>
            <a:r>
              <a:rPr lang="en-US" sz="1050" dirty="0"/>
              <a:t>  </a:t>
            </a:r>
            <a:r>
              <a:rPr lang="en-US" sz="1050" dirty="0" smtClean="0"/>
              <a:t>    }</a:t>
            </a:r>
            <a:endParaRPr lang="en-US" sz="1050" dirty="0"/>
          </a:p>
          <a:p>
            <a:pPr marL="0" indent="0">
              <a:buNone/>
            </a:pPr>
            <a:r>
              <a:rPr lang="en-US" sz="1050" dirty="0"/>
              <a:t> </a:t>
            </a:r>
            <a:r>
              <a:rPr lang="en-US" sz="1050" dirty="0" smtClean="0"/>
              <a:t>    </a:t>
            </a:r>
            <a:r>
              <a:rPr lang="en-US" sz="1050" dirty="0"/>
              <a:t>return(</a:t>
            </a:r>
            <a:r>
              <a:rPr lang="en-US" sz="1050" dirty="0" err="1"/>
              <a:t>comb_forecast</a:t>
            </a:r>
            <a:r>
              <a:rPr lang="en-US" sz="1050" dirty="0"/>
              <a:t>)</a:t>
            </a:r>
          </a:p>
          <a:p>
            <a:pPr marL="0" indent="0">
              <a:buNone/>
            </a:pPr>
            <a:r>
              <a:rPr lang="en-US" sz="1050" dirty="0" smtClean="0"/>
              <a:t>    }</a:t>
            </a:r>
            <a:endParaRPr lang="en-US" sz="1050" dirty="0"/>
          </a:p>
          <a:p>
            <a:pPr marL="0" indent="0">
              <a:buNone/>
            </a:pPr>
            <a:endParaRPr lang="en-US" dirty="0"/>
          </a:p>
        </p:txBody>
      </p:sp>
    </p:spTree>
    <p:custDataLst>
      <p:tags r:id="rId1"/>
    </p:custDataLst>
    <p:extLst>
      <p:ext uri="{BB962C8B-B14F-4D97-AF65-F5344CB8AC3E}">
        <p14:creationId xmlns:p14="http://schemas.microsoft.com/office/powerpoint/2010/main" val="2281561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Calculation for confidence interval</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7178584"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Upper </a:t>
            </a:r>
            <a:r>
              <a:rPr lang="en-US" dirty="0"/>
              <a:t>and lower confidence intervals for our </a:t>
            </a:r>
            <a:r>
              <a:rPr lang="en-US" dirty="0" smtClean="0"/>
              <a:t>forecasts</a:t>
            </a:r>
          </a:p>
          <a:p>
            <a:endParaRPr lang="en-US" dirty="0"/>
          </a:p>
          <a:p>
            <a:endParaRPr lang="en-US" dirty="0" smtClean="0"/>
          </a:p>
          <a:p>
            <a:r>
              <a:rPr lang="en-US" dirty="0"/>
              <a:t>The value of z to be used depends on the degree of confidence </a:t>
            </a:r>
            <a:r>
              <a:rPr lang="en-US" dirty="0" smtClean="0"/>
              <a:t>desired</a:t>
            </a:r>
          </a:p>
          <a:p>
            <a:r>
              <a:rPr lang="en-US" dirty="0" smtClean="0"/>
              <a:t> </a:t>
            </a:r>
            <a:r>
              <a:rPr lang="en-US" dirty="0"/>
              <a:t>A 95 % confidence </a:t>
            </a:r>
            <a:r>
              <a:rPr lang="en-US" dirty="0" smtClean="0"/>
              <a:t>interval requires </a:t>
            </a:r>
            <a:r>
              <a:rPr lang="en-US" dirty="0"/>
              <a:t>z = </a:t>
            </a:r>
            <a:r>
              <a:rPr lang="en-US" dirty="0" smtClean="0"/>
              <a:t>1.96 </a:t>
            </a:r>
            <a:endParaRPr lang="en-US" dirty="0"/>
          </a:p>
        </p:txBody>
      </p:sp>
      <p:pic>
        <p:nvPicPr>
          <p:cNvPr id="10" name="Picture 9"/>
          <p:cNvPicPr>
            <a:picLocks noChangeAspect="1"/>
          </p:cNvPicPr>
          <p:nvPr>
            <p:custDataLst>
              <p:tags r:id="rId10"/>
            </p:custDataLst>
          </p:nvPr>
        </p:nvPicPr>
        <p:blipFill>
          <a:blip r:embed="rId13"/>
          <a:stretch>
            <a:fillRect/>
          </a:stretch>
        </p:blipFill>
        <p:spPr>
          <a:xfrm>
            <a:off x="1923142" y="1674926"/>
            <a:ext cx="2028825" cy="485775"/>
          </a:xfrm>
          <a:prstGeom prst="rect">
            <a:avLst/>
          </a:prstGeom>
        </p:spPr>
      </p:pic>
      <p:pic>
        <p:nvPicPr>
          <p:cNvPr id="11" name="Picture 10"/>
          <p:cNvPicPr>
            <a:picLocks noChangeAspect="1"/>
          </p:cNvPicPr>
          <p:nvPr>
            <p:custDataLst>
              <p:tags r:id="rId11"/>
            </p:custDataLst>
          </p:nvPr>
        </p:nvPicPr>
        <p:blipFill>
          <a:blip r:embed="rId14"/>
          <a:stretch>
            <a:fillRect/>
          </a:stretch>
        </p:blipFill>
        <p:spPr>
          <a:xfrm>
            <a:off x="7437664" y="2072822"/>
            <a:ext cx="2683234" cy="3119664"/>
          </a:xfrm>
          <a:prstGeom prst="rect">
            <a:avLst/>
          </a:prstGeom>
        </p:spPr>
      </p:pic>
    </p:spTree>
    <p:custDataLst>
      <p:tags r:id="rId1"/>
    </p:custDataLst>
    <p:extLst>
      <p:ext uri="{BB962C8B-B14F-4D97-AF65-F5344CB8AC3E}">
        <p14:creationId xmlns:p14="http://schemas.microsoft.com/office/powerpoint/2010/main" val="2693065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dirty="0" smtClean="0">
                <a:ln>
                  <a:noFill/>
                </a:ln>
                <a:solidFill>
                  <a:srgbClr val="999FA6"/>
                </a:solidFill>
                <a:effectLst/>
                <a:uLnTx/>
                <a:uFillTx/>
                <a:latin typeface="Bosch Office Sans"/>
                <a:ea typeface="+mn-ea"/>
                <a:cs typeface="+mn-cs"/>
              </a:rPr>
              <a:t>3</a:t>
            </a: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defTabSz="914400">
              <a:lnSpc>
                <a:spcPct val="89000"/>
              </a:lnSpc>
            </a:pPr>
            <a:r>
              <a:rPr lang="en-US" sz="2800" kern="0" dirty="0">
                <a:solidFill>
                  <a:schemeClr val="accent1"/>
                </a:solidFill>
              </a:rPr>
              <a:t>Introduction</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In the early stages of a forecasting project, decisions need to be made about what should be forecast. For example, if forecasts are required for items in a manufacturing environment, it is necessary to ask whether forecasts are needed for:</a:t>
            </a:r>
          </a:p>
          <a:p>
            <a:pPr lvl="1">
              <a:buFont typeface="+mj-lt"/>
              <a:buAutoNum type="arabicPeriod"/>
            </a:pPr>
            <a:r>
              <a:rPr lang="en-US" dirty="0"/>
              <a:t>every product line, or for groups of products?</a:t>
            </a:r>
          </a:p>
          <a:p>
            <a:pPr lvl="1">
              <a:buFont typeface="+mj-lt"/>
              <a:buAutoNum type="arabicPeriod"/>
            </a:pPr>
            <a:r>
              <a:rPr lang="en-US" dirty="0"/>
              <a:t>every sales outlet, or for outlets grouped by region, or only for total sales?</a:t>
            </a:r>
          </a:p>
          <a:p>
            <a:pPr lvl="1">
              <a:buFont typeface="+mj-lt"/>
              <a:buAutoNum type="arabicPeriod"/>
            </a:pPr>
            <a:r>
              <a:rPr lang="en-US" dirty="0"/>
              <a:t>weekly data, monthly data or annual data?</a:t>
            </a:r>
          </a:p>
          <a:p>
            <a:endParaRPr lang="en-US" dirty="0"/>
          </a:p>
        </p:txBody>
      </p:sp>
    </p:spTree>
    <p:custDataLst>
      <p:tags r:id="rId1"/>
    </p:custDataLst>
    <p:extLst>
      <p:ext uri="{BB962C8B-B14F-4D97-AF65-F5344CB8AC3E}">
        <p14:creationId xmlns:p14="http://schemas.microsoft.com/office/powerpoint/2010/main" val="2697515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smtClean="0"/>
              <a:t>Visualizations</a:t>
            </a:r>
            <a:endParaRPr lang="en-US" sz="2800" kern="0" dirty="0"/>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Monthly Forecast/ CFM Forecast</a:t>
            </a:r>
            <a:endParaRPr lang="en-US" sz="2800" dirty="0">
              <a:solidFill>
                <a:srgbClr val="A80163"/>
              </a:solidFill>
            </a:endParaRPr>
          </a:p>
        </p:txBody>
      </p:sp>
      <p:pic>
        <p:nvPicPr>
          <p:cNvPr id="10" name="Picture 9"/>
          <p:cNvPicPr>
            <a:picLocks noChangeAspect="1"/>
          </p:cNvPicPr>
          <p:nvPr>
            <p:custDataLst>
              <p:tags r:id="rId9"/>
            </p:custDataLst>
          </p:nvPr>
        </p:nvPicPr>
        <p:blipFill>
          <a:blip r:embed="rId12"/>
          <a:stretch>
            <a:fillRect/>
          </a:stretch>
        </p:blipFill>
        <p:spPr>
          <a:xfrm>
            <a:off x="838199" y="1363696"/>
            <a:ext cx="8545377" cy="1942175"/>
          </a:xfrm>
          <a:prstGeom prst="rect">
            <a:avLst/>
          </a:prstGeom>
          <a:ln>
            <a:solidFill>
              <a:schemeClr val="tx1"/>
            </a:solidFill>
          </a:ln>
        </p:spPr>
      </p:pic>
      <p:pic>
        <p:nvPicPr>
          <p:cNvPr id="12" name="Picture 11"/>
          <p:cNvPicPr>
            <a:picLocks noChangeAspect="1"/>
          </p:cNvPicPr>
          <p:nvPr>
            <p:custDataLst>
              <p:tags r:id="rId10"/>
            </p:custDataLst>
          </p:nvPr>
        </p:nvPicPr>
        <p:blipFill>
          <a:blip r:embed="rId13"/>
          <a:stretch>
            <a:fillRect/>
          </a:stretch>
        </p:blipFill>
        <p:spPr>
          <a:xfrm>
            <a:off x="838199" y="3500181"/>
            <a:ext cx="8474347" cy="1880083"/>
          </a:xfrm>
          <a:prstGeom prst="rect">
            <a:avLst/>
          </a:prstGeom>
          <a:ln>
            <a:solidFill>
              <a:schemeClr val="tx1"/>
            </a:solidFill>
          </a:ln>
        </p:spPr>
      </p:pic>
    </p:spTree>
    <p:custDataLst>
      <p:tags r:id="rId1"/>
    </p:custDataLst>
    <p:extLst>
      <p:ext uri="{BB962C8B-B14F-4D97-AF65-F5344CB8AC3E}">
        <p14:creationId xmlns:p14="http://schemas.microsoft.com/office/powerpoint/2010/main" val="264977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Visualizations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Monthly Error Table</a:t>
            </a:r>
            <a:endParaRPr lang="en-US" sz="2800" dirty="0">
              <a:solidFill>
                <a:srgbClr val="A80163"/>
              </a:solidFill>
            </a:endParaRPr>
          </a:p>
        </p:txBody>
      </p:sp>
      <p:pic>
        <p:nvPicPr>
          <p:cNvPr id="10" name="Picture 9"/>
          <p:cNvPicPr>
            <a:picLocks noChangeAspect="1"/>
          </p:cNvPicPr>
          <p:nvPr>
            <p:custDataLst>
              <p:tags r:id="rId9"/>
            </p:custDataLst>
          </p:nvPr>
        </p:nvPicPr>
        <p:blipFill>
          <a:blip r:embed="rId12"/>
          <a:stretch>
            <a:fillRect/>
          </a:stretch>
        </p:blipFill>
        <p:spPr>
          <a:xfrm>
            <a:off x="4554402" y="3221080"/>
            <a:ext cx="5406934" cy="2240520"/>
          </a:xfrm>
          <a:prstGeom prst="rect">
            <a:avLst/>
          </a:prstGeom>
          <a:ln>
            <a:solidFill>
              <a:schemeClr val="tx1"/>
            </a:solidFill>
          </a:ln>
        </p:spPr>
      </p:pic>
      <p:pic>
        <p:nvPicPr>
          <p:cNvPr id="11" name="Picture 10"/>
          <p:cNvPicPr>
            <a:picLocks noChangeAspect="1"/>
          </p:cNvPicPr>
          <p:nvPr>
            <p:custDataLst>
              <p:tags r:id="rId10"/>
            </p:custDataLst>
          </p:nvPr>
        </p:nvPicPr>
        <p:blipFill>
          <a:blip r:embed="rId13"/>
          <a:stretch>
            <a:fillRect/>
          </a:stretch>
        </p:blipFill>
        <p:spPr>
          <a:xfrm>
            <a:off x="669469" y="1141748"/>
            <a:ext cx="7598656" cy="1973904"/>
          </a:xfrm>
          <a:prstGeom prst="rect">
            <a:avLst/>
          </a:prstGeom>
          <a:ln>
            <a:solidFill>
              <a:schemeClr val="tx1"/>
            </a:solidFill>
          </a:ln>
        </p:spPr>
      </p:pic>
    </p:spTree>
    <p:custDataLst>
      <p:tags r:id="rId1"/>
    </p:custDataLst>
    <p:extLst>
      <p:ext uri="{BB962C8B-B14F-4D97-AF65-F5344CB8AC3E}">
        <p14:creationId xmlns:p14="http://schemas.microsoft.com/office/powerpoint/2010/main" val="78794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Visualizations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Total Year Forecast/ CF forecast</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262890" indent="-285750"/>
            <a:r>
              <a:rPr lang="en-US" dirty="0"/>
              <a:t>For Jan </a:t>
            </a:r>
            <a:r>
              <a:rPr lang="en-US" dirty="0" smtClean="0"/>
              <a:t>2017 </a:t>
            </a:r>
            <a:r>
              <a:rPr lang="en-US" dirty="0"/>
              <a:t>, Forecast(Jan +Feb+….+Dec)</a:t>
            </a:r>
          </a:p>
          <a:p>
            <a:pPr marL="262890" indent="-285750"/>
            <a:r>
              <a:rPr lang="en-US" dirty="0"/>
              <a:t>For Feb </a:t>
            </a:r>
            <a:r>
              <a:rPr lang="en-US" dirty="0" smtClean="0"/>
              <a:t>2017,  Actual(Jan</a:t>
            </a:r>
            <a:r>
              <a:rPr lang="en-US" dirty="0"/>
              <a:t>)+ Forecast(Feb + Mar+… +Dec)</a:t>
            </a:r>
          </a:p>
          <a:p>
            <a:pPr marL="262890" indent="-285750"/>
            <a:r>
              <a:rPr lang="en-US" dirty="0"/>
              <a:t>… ……For Dec </a:t>
            </a:r>
            <a:r>
              <a:rPr lang="en-US" dirty="0" smtClean="0"/>
              <a:t>2017 </a:t>
            </a:r>
            <a:r>
              <a:rPr lang="en-US" dirty="0"/>
              <a:t>, Actual(Jan + Feb+…+Nov)+Forecast(Dec)</a:t>
            </a:r>
          </a:p>
          <a:p>
            <a:endParaRPr lang="en-US" dirty="0"/>
          </a:p>
        </p:txBody>
      </p:sp>
      <p:pic>
        <p:nvPicPr>
          <p:cNvPr id="10" name="Picture 9"/>
          <p:cNvPicPr>
            <a:picLocks noChangeAspect="1"/>
          </p:cNvPicPr>
          <p:nvPr>
            <p:custDataLst>
              <p:tags r:id="rId10"/>
            </p:custDataLst>
          </p:nvPr>
        </p:nvPicPr>
        <p:blipFill>
          <a:blip r:embed="rId14"/>
          <a:stretch>
            <a:fillRect/>
          </a:stretch>
        </p:blipFill>
        <p:spPr>
          <a:xfrm>
            <a:off x="266700" y="2661829"/>
            <a:ext cx="5089071" cy="2658735"/>
          </a:xfrm>
          <a:prstGeom prst="rect">
            <a:avLst/>
          </a:prstGeom>
        </p:spPr>
      </p:pic>
      <p:pic>
        <p:nvPicPr>
          <p:cNvPr id="11" name="Picture 10"/>
          <p:cNvPicPr>
            <a:picLocks noChangeAspect="1"/>
          </p:cNvPicPr>
          <p:nvPr>
            <p:custDataLst>
              <p:tags r:id="rId11"/>
            </p:custDataLst>
          </p:nvPr>
        </p:nvPicPr>
        <p:blipFill>
          <a:blip r:embed="rId15"/>
          <a:stretch>
            <a:fillRect/>
          </a:stretch>
        </p:blipFill>
        <p:spPr>
          <a:xfrm>
            <a:off x="5576207" y="2960800"/>
            <a:ext cx="5393418" cy="2223521"/>
          </a:xfrm>
          <a:prstGeom prst="rect">
            <a:avLst/>
          </a:prstGeom>
        </p:spPr>
      </p:pic>
      <p:pic>
        <p:nvPicPr>
          <p:cNvPr id="12" name="Picture 11"/>
          <p:cNvPicPr>
            <a:picLocks noChangeAspect="1"/>
          </p:cNvPicPr>
          <p:nvPr>
            <p:custDataLst>
              <p:tags r:id="rId12"/>
            </p:custDataLst>
          </p:nvPr>
        </p:nvPicPr>
        <p:blipFill>
          <a:blip r:embed="rId16"/>
          <a:stretch>
            <a:fillRect/>
          </a:stretch>
        </p:blipFill>
        <p:spPr>
          <a:xfrm>
            <a:off x="6294666" y="2584963"/>
            <a:ext cx="3763735" cy="492595"/>
          </a:xfrm>
          <a:prstGeom prst="rect">
            <a:avLst/>
          </a:prstGeom>
        </p:spPr>
      </p:pic>
    </p:spTree>
    <p:custDataLst>
      <p:tags r:id="rId1"/>
    </p:custDataLst>
    <p:extLst>
      <p:ext uri="{BB962C8B-B14F-4D97-AF65-F5344CB8AC3E}">
        <p14:creationId xmlns:p14="http://schemas.microsoft.com/office/powerpoint/2010/main" val="19199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Visualizations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Total Year Error</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a:p>
        </p:txBody>
      </p:sp>
      <p:pic>
        <p:nvPicPr>
          <p:cNvPr id="10" name="Picture 9"/>
          <p:cNvPicPr>
            <a:picLocks noChangeAspect="1"/>
          </p:cNvPicPr>
          <p:nvPr>
            <p:custDataLst>
              <p:tags r:id="rId10"/>
            </p:custDataLst>
          </p:nvPr>
        </p:nvPicPr>
        <p:blipFill>
          <a:blip r:embed="rId13"/>
          <a:stretch>
            <a:fillRect/>
          </a:stretch>
        </p:blipFill>
        <p:spPr>
          <a:xfrm>
            <a:off x="459104" y="3589368"/>
            <a:ext cx="9897291" cy="1782732"/>
          </a:xfrm>
          <a:prstGeom prst="rect">
            <a:avLst/>
          </a:prstGeom>
          <a:ln>
            <a:solidFill>
              <a:schemeClr val="tx1"/>
            </a:solidFill>
          </a:ln>
        </p:spPr>
      </p:pic>
      <p:pic>
        <p:nvPicPr>
          <p:cNvPr id="11" name="Picture 10"/>
          <p:cNvPicPr>
            <a:picLocks noChangeAspect="1"/>
          </p:cNvPicPr>
          <p:nvPr>
            <p:custDataLst>
              <p:tags r:id="rId11"/>
            </p:custDataLst>
          </p:nvPr>
        </p:nvPicPr>
        <p:blipFill>
          <a:blip r:embed="rId14"/>
          <a:stretch>
            <a:fillRect/>
          </a:stretch>
        </p:blipFill>
        <p:spPr>
          <a:xfrm>
            <a:off x="459104" y="1265842"/>
            <a:ext cx="9897291" cy="2113628"/>
          </a:xfrm>
          <a:prstGeom prst="rect">
            <a:avLst/>
          </a:prstGeom>
          <a:ln>
            <a:solidFill>
              <a:schemeClr val="tx1"/>
            </a:solidFill>
          </a:ln>
        </p:spPr>
      </p:pic>
    </p:spTree>
    <p:custDataLst>
      <p:tags r:id="rId1"/>
    </p:custDataLst>
    <p:extLst>
      <p:ext uri="{BB962C8B-B14F-4D97-AF65-F5344CB8AC3E}">
        <p14:creationId xmlns:p14="http://schemas.microsoft.com/office/powerpoint/2010/main" val="25547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Visualizations</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YTD Progress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smtClean="0"/>
              <a:t>Cumulative </a:t>
            </a:r>
            <a:r>
              <a:rPr lang="en-GB" dirty="0"/>
              <a:t>Actual Sales till date/CF forecast</a:t>
            </a:r>
          </a:p>
          <a:p>
            <a:endParaRPr lang="en-US" dirty="0"/>
          </a:p>
        </p:txBody>
      </p:sp>
      <p:pic>
        <p:nvPicPr>
          <p:cNvPr id="10" name="Picture 9"/>
          <p:cNvPicPr>
            <a:picLocks noChangeAspect="1"/>
          </p:cNvPicPr>
          <p:nvPr>
            <p:custDataLst>
              <p:tags r:id="rId10"/>
            </p:custDataLst>
          </p:nvPr>
        </p:nvPicPr>
        <p:blipFill>
          <a:blip r:embed="rId13"/>
          <a:stretch>
            <a:fillRect/>
          </a:stretch>
        </p:blipFill>
        <p:spPr>
          <a:xfrm>
            <a:off x="5620794" y="1115060"/>
            <a:ext cx="4400732" cy="1801971"/>
          </a:xfrm>
          <a:prstGeom prst="rect">
            <a:avLst/>
          </a:prstGeom>
          <a:ln>
            <a:solidFill>
              <a:schemeClr val="tx1"/>
            </a:solidFill>
          </a:ln>
        </p:spPr>
      </p:pic>
      <p:pic>
        <p:nvPicPr>
          <p:cNvPr id="11" name="Picture 10"/>
          <p:cNvPicPr>
            <a:picLocks noChangeAspect="1"/>
          </p:cNvPicPr>
          <p:nvPr>
            <p:custDataLst>
              <p:tags r:id="rId11"/>
            </p:custDataLst>
          </p:nvPr>
        </p:nvPicPr>
        <p:blipFill>
          <a:blip r:embed="rId14"/>
          <a:stretch>
            <a:fillRect/>
          </a:stretch>
        </p:blipFill>
        <p:spPr>
          <a:xfrm>
            <a:off x="410845" y="3176111"/>
            <a:ext cx="9685491" cy="2153196"/>
          </a:xfrm>
          <a:prstGeom prst="rect">
            <a:avLst/>
          </a:prstGeom>
          <a:ln>
            <a:solidFill>
              <a:schemeClr val="tx1"/>
            </a:solidFill>
          </a:ln>
        </p:spPr>
      </p:pic>
    </p:spTree>
    <p:custDataLst>
      <p:tags r:id="rId1"/>
    </p:custDataLst>
    <p:extLst>
      <p:ext uri="{BB962C8B-B14F-4D97-AF65-F5344CB8AC3E}">
        <p14:creationId xmlns:p14="http://schemas.microsoft.com/office/powerpoint/2010/main" val="63717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6000" i="1" dirty="0" smtClean="0">
                <a:solidFill>
                  <a:srgbClr val="A80163"/>
                </a:solidFill>
              </a:rPr>
              <a:t>Thank You</a:t>
            </a:r>
            <a:endParaRPr lang="en-US" sz="6000" i="1" dirty="0">
              <a:solidFill>
                <a:srgbClr val="A80163"/>
              </a:solidFill>
            </a:endParaRPr>
          </a:p>
        </p:txBody>
      </p:sp>
    </p:spTree>
    <p:custDataLst>
      <p:tags r:id="rId1"/>
    </p:custDataLst>
    <p:extLst>
      <p:ext uri="{BB962C8B-B14F-4D97-AF65-F5344CB8AC3E}">
        <p14:creationId xmlns:p14="http://schemas.microsoft.com/office/powerpoint/2010/main" val="3073427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Basic difference in Forecast Models </a:t>
            </a:r>
            <a:endParaRPr lang="en-US" sz="2800" dirty="0">
              <a:solidFill>
                <a:srgbClr val="A80163"/>
              </a:solidFill>
            </a:endParaRPr>
          </a:p>
        </p:txBody>
      </p:sp>
      <p:graphicFrame>
        <p:nvGraphicFramePr>
          <p:cNvPr id="10" name="Content Placeholder 9"/>
          <p:cNvGraphicFramePr>
            <a:graphicFrameLocks noGrp="1"/>
          </p:cNvGraphicFramePr>
          <p:nvPr>
            <p:ph idx="1"/>
            <p:custDataLst>
              <p:tags r:id="rId9"/>
            </p:custDataLst>
            <p:extLst>
              <p:ext uri="{D42A27DB-BD31-4B8C-83A1-F6EECF244321}">
                <p14:modId xmlns:p14="http://schemas.microsoft.com/office/powerpoint/2010/main" val="1336925867"/>
              </p:ext>
            </p:extLst>
          </p:nvPr>
        </p:nvGraphicFramePr>
        <p:xfrm>
          <a:off x="258763" y="1295400"/>
          <a:ext cx="10452100" cy="2684526"/>
        </p:xfrm>
        <a:graphic>
          <a:graphicData uri="http://schemas.openxmlformats.org/drawingml/2006/table">
            <a:tbl>
              <a:tblPr firstRow="1" bandRow="1">
                <a:tableStyleId>{5C22544A-7EE6-4342-B048-85BDC9FD1C3A}</a:tableStyleId>
              </a:tblPr>
              <a:tblGrid>
                <a:gridCol w="2541587"/>
                <a:gridCol w="7910513"/>
              </a:tblGrid>
              <a:tr h="370840">
                <a:tc>
                  <a:txBody>
                    <a:bodyPr/>
                    <a:lstStyle/>
                    <a:p>
                      <a:r>
                        <a:rPr lang="en-US" dirty="0" smtClean="0"/>
                        <a:t>Forecast Model</a:t>
                      </a:r>
                      <a:endParaRPr lang="en-US" dirty="0"/>
                    </a:p>
                  </a:txBody>
                  <a:tcPr/>
                </a:tc>
                <a:tc>
                  <a:txBody>
                    <a:bodyPr/>
                    <a:lstStyle/>
                    <a:p>
                      <a:r>
                        <a:rPr lang="en-US" dirty="0" smtClean="0"/>
                        <a:t>Difference</a:t>
                      </a:r>
                      <a:endParaRPr lang="en-US" dirty="0"/>
                    </a:p>
                  </a:txBody>
                  <a:tcPr/>
                </a:tc>
              </a:tr>
              <a:tr h="370840">
                <a:tc>
                  <a:txBody>
                    <a:bodyPr/>
                    <a:lstStyle/>
                    <a:p>
                      <a:r>
                        <a:rPr lang="en-US" dirty="0" smtClean="0"/>
                        <a:t>ETS</a:t>
                      </a:r>
                      <a:endParaRPr lang="en-US" dirty="0"/>
                    </a:p>
                  </a:txBody>
                  <a:tcPr/>
                </a:tc>
                <a:tc>
                  <a:txBody>
                    <a:bodyPr/>
                    <a:lstStyle/>
                    <a:p>
                      <a:r>
                        <a:rPr lang="en-US" dirty="0" smtClean="0"/>
                        <a:t>Useful when importance are</a:t>
                      </a:r>
                      <a:r>
                        <a:rPr lang="en-US" baseline="0" dirty="0" smtClean="0"/>
                        <a:t> decreasing from recent to past</a:t>
                      </a:r>
                      <a:endParaRPr lang="en-US" dirty="0"/>
                    </a:p>
                  </a:txBody>
                  <a:tcPr/>
                </a:tc>
              </a:tr>
              <a:tr h="370840">
                <a:tc>
                  <a:txBody>
                    <a:bodyPr/>
                    <a:lstStyle/>
                    <a:p>
                      <a:r>
                        <a:rPr lang="en-US" dirty="0" smtClean="0"/>
                        <a:t>ARIMA</a:t>
                      </a:r>
                      <a:endParaRPr lang="en-US" dirty="0"/>
                    </a:p>
                  </a:txBody>
                  <a:tcPr/>
                </a:tc>
                <a:tc>
                  <a:txBody>
                    <a:bodyPr/>
                    <a:lstStyle/>
                    <a:p>
                      <a:r>
                        <a:rPr lang="en-US" dirty="0" smtClean="0"/>
                        <a:t>When</a:t>
                      </a:r>
                      <a:r>
                        <a:rPr lang="en-US" baseline="0" dirty="0" smtClean="0"/>
                        <a:t> effect of lag2 is more than effect of lag1 on lag0</a:t>
                      </a:r>
                      <a:endParaRPr lang="en-US" dirty="0"/>
                    </a:p>
                  </a:txBody>
                  <a:tcPr/>
                </a:tc>
              </a:tr>
              <a:tr h="370840">
                <a:tc>
                  <a:txBody>
                    <a:bodyPr/>
                    <a:lstStyle/>
                    <a:p>
                      <a:r>
                        <a:rPr lang="en-US" dirty="0" smtClean="0"/>
                        <a:t>BSTS</a:t>
                      </a:r>
                      <a:endParaRPr lang="en-US" dirty="0"/>
                    </a:p>
                  </a:txBody>
                  <a:tcPr/>
                </a:tc>
                <a:tc>
                  <a:txBody>
                    <a:bodyPr/>
                    <a:lstStyle/>
                    <a:p>
                      <a:r>
                        <a:rPr lang="en-US" dirty="0" smtClean="0"/>
                        <a:t>When</a:t>
                      </a:r>
                      <a:r>
                        <a:rPr lang="en-US" baseline="0" dirty="0" smtClean="0"/>
                        <a:t> is non stationary (after removing trend and seasonality i.e. auto covariance is not constant), it is useful  as it considers standard deviation in the model</a:t>
                      </a:r>
                    </a:p>
                    <a:p>
                      <a:r>
                        <a:rPr lang="en-US" dirty="0" smtClean="0"/>
                        <a:t>BSTS models approximate model uncertainty by allowing all components to be nonstationary</a:t>
                      </a:r>
                    </a:p>
                    <a:p>
                      <a:r>
                        <a:rPr lang="en-US" sz="1619" b="0" i="0" u="none" strike="noStrike" kern="1200" baseline="0" dirty="0" smtClean="0">
                          <a:solidFill>
                            <a:schemeClr val="dk1"/>
                          </a:solidFill>
                          <a:latin typeface="+mn-lt"/>
                          <a:ea typeface="+mn-ea"/>
                          <a:cs typeface="+mn-cs"/>
                        </a:rPr>
                        <a:t>The </a:t>
                      </a:r>
                      <a:r>
                        <a:rPr lang="en-US" sz="1619" b="0" i="0" u="none" strike="noStrike" kern="1200" baseline="0" dirty="0" err="1" smtClean="0">
                          <a:solidFill>
                            <a:schemeClr val="dk1"/>
                          </a:solidFill>
                          <a:latin typeface="+mn-lt"/>
                          <a:ea typeface="+mn-ea"/>
                          <a:cs typeface="+mn-cs"/>
                        </a:rPr>
                        <a:t>bsts</a:t>
                      </a:r>
                      <a:r>
                        <a:rPr lang="en-US" sz="1619" b="0" i="0" u="none" strike="noStrike" kern="1200" baseline="0" dirty="0" smtClean="0">
                          <a:solidFill>
                            <a:schemeClr val="dk1"/>
                          </a:solidFill>
                          <a:latin typeface="+mn-lt"/>
                          <a:ea typeface="+mn-ea"/>
                          <a:cs typeface="+mn-cs"/>
                        </a:rPr>
                        <a:t> package allows for non-Gaussian error families in the observation equation (as well as some state compo</a:t>
                      </a:r>
                      <a:endParaRPr lang="en-US" dirty="0"/>
                    </a:p>
                  </a:txBody>
                  <a:tcPr/>
                </a:tc>
              </a:tr>
            </a:tbl>
          </a:graphicData>
        </a:graphic>
      </p:graphicFrame>
      <p:pic>
        <p:nvPicPr>
          <p:cNvPr id="11" name="Picture 10"/>
          <p:cNvPicPr>
            <a:picLocks noChangeAspect="1"/>
          </p:cNvPicPr>
          <p:nvPr>
            <p:custDataLst>
              <p:tags r:id="rId10"/>
            </p:custDataLst>
          </p:nvPr>
        </p:nvPicPr>
        <p:blipFill>
          <a:blip r:embed="rId12"/>
          <a:stretch>
            <a:fillRect/>
          </a:stretch>
        </p:blipFill>
        <p:spPr>
          <a:xfrm>
            <a:off x="2570842" y="4180395"/>
            <a:ext cx="4025901" cy="1247775"/>
          </a:xfrm>
          <a:prstGeom prst="rect">
            <a:avLst/>
          </a:prstGeom>
        </p:spPr>
      </p:pic>
    </p:spTree>
    <p:custDataLst>
      <p:tags r:id="rId1"/>
    </p:custDataLst>
    <p:extLst>
      <p:ext uri="{BB962C8B-B14F-4D97-AF65-F5344CB8AC3E}">
        <p14:creationId xmlns:p14="http://schemas.microsoft.com/office/powerpoint/2010/main" val="1895870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Model Explanations</a:t>
            </a:r>
            <a:endParaRPr lang="en-US" sz="2800" dirty="0">
              <a:solidFill>
                <a:srgbClr val="A80163"/>
              </a:solidFill>
            </a:endParaRPr>
          </a:p>
        </p:txBody>
      </p:sp>
      <p:pic>
        <p:nvPicPr>
          <p:cNvPr id="12" name="Picture 11"/>
          <p:cNvPicPr>
            <a:picLocks noChangeAspect="1"/>
          </p:cNvPicPr>
          <p:nvPr>
            <p:custDataLst>
              <p:tags r:id="rId9"/>
            </p:custDataLst>
          </p:nvPr>
        </p:nvPicPr>
        <p:blipFill>
          <a:blip r:embed="rId13"/>
          <a:stretch>
            <a:fillRect/>
          </a:stretch>
        </p:blipFill>
        <p:spPr>
          <a:xfrm>
            <a:off x="259080" y="1271258"/>
            <a:ext cx="6991350" cy="1323975"/>
          </a:xfrm>
          <a:prstGeom prst="rect">
            <a:avLst/>
          </a:prstGeom>
        </p:spPr>
      </p:pic>
      <p:pic>
        <p:nvPicPr>
          <p:cNvPr id="13" name="Picture 12"/>
          <p:cNvPicPr>
            <a:picLocks noChangeAspect="1"/>
          </p:cNvPicPr>
          <p:nvPr>
            <p:custDataLst>
              <p:tags r:id="rId10"/>
            </p:custDataLst>
          </p:nvPr>
        </p:nvPicPr>
        <p:blipFill>
          <a:blip r:embed="rId14"/>
          <a:stretch>
            <a:fillRect/>
          </a:stretch>
        </p:blipFill>
        <p:spPr>
          <a:xfrm>
            <a:off x="410845" y="2702516"/>
            <a:ext cx="6781800" cy="1247775"/>
          </a:xfrm>
          <a:prstGeom prst="rect">
            <a:avLst/>
          </a:prstGeom>
        </p:spPr>
      </p:pic>
      <p:pic>
        <p:nvPicPr>
          <p:cNvPr id="14" name="Picture 13"/>
          <p:cNvPicPr>
            <a:picLocks noChangeAspect="1"/>
          </p:cNvPicPr>
          <p:nvPr>
            <p:custDataLst>
              <p:tags r:id="rId11"/>
            </p:custDataLst>
          </p:nvPr>
        </p:nvPicPr>
        <p:blipFill>
          <a:blip r:embed="rId15"/>
          <a:stretch>
            <a:fillRect/>
          </a:stretch>
        </p:blipFill>
        <p:spPr>
          <a:xfrm>
            <a:off x="410845" y="4154148"/>
            <a:ext cx="7181850" cy="1285875"/>
          </a:xfrm>
          <a:prstGeom prst="rect">
            <a:avLst/>
          </a:prstGeom>
        </p:spPr>
      </p:pic>
    </p:spTree>
    <p:custDataLst>
      <p:tags r:id="rId1"/>
    </p:custDataLst>
    <p:extLst>
      <p:ext uri="{BB962C8B-B14F-4D97-AF65-F5344CB8AC3E}">
        <p14:creationId xmlns:p14="http://schemas.microsoft.com/office/powerpoint/2010/main" val="248549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itle 2"/>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r>
              <a:rPr lang="en-US" dirty="0" smtClean="0"/>
              <a:t>Discussion on ETS Time Series Model</a:t>
            </a:r>
            <a:endParaRPr lang="en-US" dirty="0"/>
          </a:p>
        </p:txBody>
      </p:sp>
    </p:spTree>
    <p:custDataLst>
      <p:tags r:id="rId1"/>
    </p:custDataLst>
    <p:extLst>
      <p:ext uri="{BB962C8B-B14F-4D97-AF65-F5344CB8AC3E}">
        <p14:creationId xmlns:p14="http://schemas.microsoft.com/office/powerpoint/2010/main" val="37355808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custDataLst>
              <p:tags r:id="rId2"/>
            </p:custDataLst>
          </p:nvPr>
        </p:nvPicPr>
        <p:blipFill>
          <a:blip r:embed="rId16"/>
          <a:stretch>
            <a:fillRect/>
          </a:stretch>
        </p:blipFill>
        <p:spPr>
          <a:xfrm>
            <a:off x="8180387" y="1853008"/>
            <a:ext cx="1924050" cy="882537"/>
          </a:xfrm>
          <a:prstGeom prst="rect">
            <a:avLst/>
          </a:prstGeom>
        </p:spPr>
      </p:pic>
      <p:sp>
        <p:nvSpPr>
          <p:cNvPr id="9" name="TextBox 8"/>
          <p:cNvSpPr txBox="1">
            <a:spLocks/>
          </p:cNvSpPr>
          <p:nvPr>
            <p:custDataLst>
              <p:tags r:id="rId3"/>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ETS Model</a:t>
            </a:r>
          </a:p>
        </p:txBody>
      </p:sp>
      <p:sp>
        <p:nvSpPr>
          <p:cNvPr id="8" name="Rectangle 7"/>
          <p:cNvSpPr>
            <a:spLocks/>
          </p:cNvSpPr>
          <p:nvPr>
            <p:custDataLst>
              <p:tags r:id="rId4"/>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5"/>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6"/>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7"/>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8"/>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9"/>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Simple Exponential Smoothing</a:t>
            </a:r>
            <a:endParaRPr lang="en-US" sz="2800" dirty="0">
              <a:solidFill>
                <a:srgbClr val="A80163"/>
              </a:solidFill>
            </a:endParaRPr>
          </a:p>
        </p:txBody>
      </p:sp>
      <p:sp>
        <p:nvSpPr>
          <p:cNvPr id="3" name="Content Placeholder 2"/>
          <p:cNvSpPr>
            <a:spLocks noGrp="1"/>
          </p:cNvSpPr>
          <p:nvPr>
            <p:ph idx="1"/>
            <p:custDataLst>
              <p:tags r:id="rId10"/>
            </p:custDataLst>
          </p:nvPr>
        </p:nvSpPr>
        <p:spPr>
          <a:xfrm>
            <a:off x="259080" y="125603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In naïve </a:t>
            </a:r>
            <a:r>
              <a:rPr lang="en-US" dirty="0"/>
              <a:t>model </a:t>
            </a:r>
            <a:r>
              <a:rPr lang="en-US" dirty="0" smtClean="0"/>
              <a:t>the </a:t>
            </a:r>
            <a:r>
              <a:rPr lang="en-US" dirty="0"/>
              <a:t>most current observation is the only important one and all previous observations provide no information for the future.</a:t>
            </a:r>
            <a:endParaRPr lang="en-US" dirty="0" smtClean="0"/>
          </a:p>
          <a:p>
            <a:endParaRPr lang="en-US" dirty="0" smtClean="0"/>
          </a:p>
          <a:p>
            <a:r>
              <a:rPr lang="en-US" dirty="0" smtClean="0"/>
              <a:t>In average method, we assigned equal weights to all previous observations</a:t>
            </a:r>
          </a:p>
          <a:p>
            <a:endParaRPr lang="en-US" dirty="0" smtClean="0"/>
          </a:p>
          <a:p>
            <a:r>
              <a:rPr lang="en-US" dirty="0" smtClean="0"/>
              <a:t>It </a:t>
            </a:r>
            <a:r>
              <a:rPr lang="en-US" dirty="0"/>
              <a:t>may be sensible to attach larger weights to more recent observations than to observations from the distant past. This is exactly the concept behind simple exponential smoothing. </a:t>
            </a:r>
            <a:endParaRPr lang="en-US" dirty="0" smtClean="0"/>
          </a:p>
          <a:p>
            <a:endParaRPr lang="en-US" dirty="0" smtClean="0"/>
          </a:p>
          <a:p>
            <a:endParaRPr lang="en-US" dirty="0"/>
          </a:p>
          <a:p>
            <a:endParaRPr lang="en-US" dirty="0" smtClean="0"/>
          </a:p>
          <a:p>
            <a:r>
              <a:rPr lang="en-US" dirty="0" smtClean="0"/>
              <a:t>Suitable </a:t>
            </a:r>
            <a:r>
              <a:rPr lang="en-US" dirty="0"/>
              <a:t>for forecasting data with no trend or seasonal pattern. </a:t>
            </a:r>
          </a:p>
          <a:p>
            <a:endParaRPr lang="en-US" dirty="0" smtClean="0"/>
          </a:p>
          <a:p>
            <a:endParaRPr lang="en-US" dirty="0"/>
          </a:p>
        </p:txBody>
      </p:sp>
      <p:pic>
        <p:nvPicPr>
          <p:cNvPr id="10" name="Picture 9"/>
          <p:cNvPicPr>
            <a:picLocks noChangeAspect="1"/>
          </p:cNvPicPr>
          <p:nvPr>
            <p:custDataLst>
              <p:tags r:id="rId11"/>
            </p:custDataLst>
          </p:nvPr>
        </p:nvPicPr>
        <p:blipFill>
          <a:blip r:embed="rId17"/>
          <a:stretch>
            <a:fillRect/>
          </a:stretch>
        </p:blipFill>
        <p:spPr>
          <a:xfrm>
            <a:off x="4463596" y="1565491"/>
            <a:ext cx="1343025" cy="342900"/>
          </a:xfrm>
          <a:prstGeom prst="rect">
            <a:avLst/>
          </a:prstGeom>
        </p:spPr>
      </p:pic>
      <p:pic>
        <p:nvPicPr>
          <p:cNvPr id="12" name="Picture 11"/>
          <p:cNvPicPr>
            <a:picLocks noChangeAspect="1"/>
          </p:cNvPicPr>
          <p:nvPr>
            <p:custDataLst>
              <p:tags r:id="rId12"/>
            </p:custDataLst>
          </p:nvPr>
        </p:nvPicPr>
        <p:blipFill>
          <a:blip r:embed="rId18"/>
          <a:stretch>
            <a:fillRect/>
          </a:stretch>
        </p:blipFill>
        <p:spPr>
          <a:xfrm>
            <a:off x="1129846" y="3654765"/>
            <a:ext cx="4676775" cy="428625"/>
          </a:xfrm>
          <a:prstGeom prst="rect">
            <a:avLst/>
          </a:prstGeom>
        </p:spPr>
      </p:pic>
      <p:pic>
        <p:nvPicPr>
          <p:cNvPr id="13" name="Picture 12"/>
          <p:cNvPicPr>
            <a:picLocks noChangeAspect="1"/>
          </p:cNvPicPr>
          <p:nvPr>
            <p:custDataLst>
              <p:tags r:id="rId13"/>
            </p:custDataLst>
          </p:nvPr>
        </p:nvPicPr>
        <p:blipFill>
          <a:blip r:embed="rId19"/>
          <a:stretch>
            <a:fillRect/>
          </a:stretch>
        </p:blipFill>
        <p:spPr>
          <a:xfrm>
            <a:off x="1508033" y="4083390"/>
            <a:ext cx="3562350" cy="333375"/>
          </a:xfrm>
          <a:prstGeom prst="rect">
            <a:avLst/>
          </a:prstGeom>
        </p:spPr>
      </p:pic>
    </p:spTree>
    <p:custDataLst>
      <p:tags r:id="rId1"/>
    </p:custDataLst>
    <p:extLst>
      <p:ext uri="{BB962C8B-B14F-4D97-AF65-F5344CB8AC3E}">
        <p14:creationId xmlns:p14="http://schemas.microsoft.com/office/powerpoint/2010/main" val="276708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Introduction</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dirty="0" smtClean="0">
                <a:ln>
                  <a:noFill/>
                </a:ln>
                <a:solidFill>
                  <a:srgbClr val="999FA6"/>
                </a:solidFill>
                <a:effectLst/>
                <a:uLnTx/>
                <a:uFillTx/>
                <a:latin typeface="Bosch Office Sans"/>
                <a:ea typeface="+mn-ea"/>
                <a:cs typeface="+mn-cs"/>
              </a:rPr>
              <a:t>4</a:t>
            </a: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Time Series Data</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Time series data occurs wherever the same measurements are recorded on a regular </a:t>
            </a:r>
            <a:r>
              <a:rPr lang="en-US" dirty="0" smtClean="0"/>
              <a:t>basis</a:t>
            </a:r>
          </a:p>
          <a:p>
            <a:pPr marL="0" indent="0">
              <a:buNone/>
            </a:pPr>
            <a:r>
              <a:rPr lang="en-US" dirty="0" smtClean="0"/>
              <a:t>    such </a:t>
            </a:r>
            <a:r>
              <a:rPr lang="en-US" dirty="0"/>
              <a:t>as </a:t>
            </a:r>
            <a:r>
              <a:rPr lang="en-US" dirty="0" smtClean="0"/>
              <a:t>a month</a:t>
            </a:r>
            <a:r>
              <a:rPr lang="en-US" dirty="0"/>
              <a:t>, quarter, or </a:t>
            </a:r>
            <a:r>
              <a:rPr lang="en-US" dirty="0" smtClean="0"/>
              <a:t>year….</a:t>
            </a:r>
          </a:p>
          <a:p>
            <a:r>
              <a:rPr lang="en-US" dirty="0" smtClean="0"/>
              <a:t>Example: </a:t>
            </a:r>
          </a:p>
          <a:p>
            <a:pPr marL="0" indent="0">
              <a:buNone/>
            </a:pPr>
            <a:r>
              <a:rPr lang="en-US" dirty="0"/>
              <a:t> </a:t>
            </a:r>
            <a:r>
              <a:rPr lang="en-US" dirty="0" smtClean="0"/>
              <a:t>   Monthly Sales in Restaurant</a:t>
            </a:r>
          </a:p>
          <a:p>
            <a:endParaRPr lang="en-US" dirty="0" smtClean="0"/>
          </a:p>
          <a:p>
            <a:pPr marL="0" indent="0">
              <a:buNone/>
            </a:pPr>
            <a:r>
              <a:rPr lang="en-US" dirty="0"/>
              <a:t/>
            </a:r>
            <a:br>
              <a:rPr lang="en-US" dirty="0"/>
            </a:br>
            <a:r>
              <a:rPr lang="en-US" dirty="0"/>
              <a:t/>
            </a:r>
            <a:br>
              <a:rPr lang="en-US" dirty="0"/>
            </a:br>
            <a:r>
              <a:rPr lang="en-US" dirty="0"/>
              <a:t/>
            </a:r>
            <a:br>
              <a:rPr lang="en-US" dirty="0"/>
            </a:br>
            <a:endParaRPr lang="en-US" dirty="0"/>
          </a:p>
          <a:p>
            <a:endParaRPr lang="en-US" dirty="0"/>
          </a:p>
        </p:txBody>
      </p:sp>
      <p:pic>
        <p:nvPicPr>
          <p:cNvPr id="10" name="Picture 9"/>
          <p:cNvPicPr>
            <a:picLocks noChangeAspect="1"/>
          </p:cNvPicPr>
          <p:nvPr>
            <p:custDataLst>
              <p:tags r:id="rId10"/>
            </p:custDataLst>
          </p:nvPr>
        </p:nvPicPr>
        <p:blipFill>
          <a:blip r:embed="rId12"/>
          <a:stretch>
            <a:fillRect/>
          </a:stretch>
        </p:blipFill>
        <p:spPr>
          <a:xfrm>
            <a:off x="8145235" y="1784323"/>
            <a:ext cx="1516380" cy="3679217"/>
          </a:xfrm>
          <a:prstGeom prst="rect">
            <a:avLst/>
          </a:prstGeom>
        </p:spPr>
      </p:pic>
    </p:spTree>
    <p:custDataLst>
      <p:tags r:id="rId1"/>
    </p:custDataLst>
    <p:extLst>
      <p:ext uri="{BB962C8B-B14F-4D97-AF65-F5344CB8AC3E}">
        <p14:creationId xmlns:p14="http://schemas.microsoft.com/office/powerpoint/2010/main" val="122575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chemeClr val="accent1"/>
                </a:solidFill>
              </a:rPr>
              <a:t>Why name is E</a:t>
            </a:r>
            <a:r>
              <a:rPr lang="en-US" altLang="en-US" sz="2800" dirty="0" smtClean="0">
                <a:solidFill>
                  <a:schemeClr val="accent1"/>
                </a:solidFill>
                <a:latin typeface="Arial" panose="020B0604020202020204" pitchFamily="34" charset="0"/>
              </a:rPr>
              <a:t>xponential Smoothing?</a:t>
            </a:r>
            <a:endParaRPr lang="en-US" sz="2800" dirty="0">
              <a:solidFill>
                <a:schemeClr val="accent1"/>
              </a:solidFill>
            </a:endParaRPr>
          </a:p>
        </p:txBody>
      </p:sp>
      <p:sp>
        <p:nvSpPr>
          <p:cNvPr id="3" name="Content Placeholder 2"/>
          <p:cNvSpPr>
            <a:spLocks noGrp="1"/>
          </p:cNvSpPr>
          <p:nvPr>
            <p:ph idx="1"/>
            <p:custDataLst>
              <p:tags r:id="rId9"/>
            </p:custDataLst>
          </p:nvPr>
        </p:nvSpPr>
        <p:spPr>
          <a:xfrm>
            <a:off x="259079" y="1270907"/>
            <a:ext cx="9374777"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altLang="en-US" dirty="0" smtClean="0">
                <a:latin typeface="Arial" panose="020B0604020202020204" pitchFamily="34" charset="0"/>
              </a:rPr>
              <a:t>The weights attached to the observations decrease exponentially as we go back in time</a:t>
            </a:r>
          </a:p>
          <a:p>
            <a:endParaRPr lang="en-US" altLang="en-US" dirty="0">
              <a:latin typeface="Arial" panose="020B0604020202020204" pitchFamily="34" charset="0"/>
            </a:endParaRPr>
          </a:p>
          <a:p>
            <a:endParaRPr lang="en-US" altLang="en-US" dirty="0" smtClean="0">
              <a:latin typeface="Arial" panose="020B0604020202020204" pitchFamily="34" charset="0"/>
            </a:endParaRPr>
          </a:p>
          <a:p>
            <a:endParaRPr lang="en-US" altLang="en-US" dirty="0">
              <a:latin typeface="Arial" panose="020B0604020202020204" pitchFamily="34" charset="0"/>
            </a:endParaRPr>
          </a:p>
          <a:p>
            <a:endParaRPr lang="en-US" altLang="en-US" dirty="0" smtClean="0">
              <a:latin typeface="Arial" panose="020B0604020202020204" pitchFamily="34" charset="0"/>
            </a:endParaRPr>
          </a:p>
          <a:p>
            <a:endParaRPr lang="en-US" altLang="en-US" dirty="0" smtClean="0">
              <a:latin typeface="Arial" panose="020B0604020202020204" pitchFamily="34" charset="0"/>
            </a:endParaRPr>
          </a:p>
          <a:p>
            <a:endParaRPr lang="en-US" altLang="en-US" dirty="0" smtClean="0">
              <a:latin typeface="Arial" panose="020B0604020202020204" pitchFamily="34" charset="0"/>
            </a:endParaRPr>
          </a:p>
          <a:p>
            <a:r>
              <a:rPr lang="en-US" altLang="en-US" dirty="0" smtClean="0">
                <a:latin typeface="Arial" panose="020B0604020202020204" pitchFamily="34" charset="0"/>
              </a:rPr>
              <a:t>If α </a:t>
            </a:r>
            <a:r>
              <a:rPr lang="en-US" altLang="en-US" dirty="0">
                <a:latin typeface="Arial" panose="020B0604020202020204" pitchFamily="34" charset="0"/>
              </a:rPr>
              <a:t>is small (i.e., close to 0), more weight is given to observations from the more distant past.</a:t>
            </a:r>
          </a:p>
          <a:p>
            <a:r>
              <a:rPr lang="en-US" altLang="en-US" dirty="0">
                <a:latin typeface="Arial" panose="020B0604020202020204" pitchFamily="34" charset="0"/>
              </a:rPr>
              <a:t>If </a:t>
            </a:r>
            <a:r>
              <a:rPr lang="en-US" altLang="en-US" dirty="0" smtClean="0">
                <a:latin typeface="Arial" panose="020B0604020202020204" pitchFamily="34" charset="0"/>
              </a:rPr>
              <a:t>α </a:t>
            </a:r>
            <a:r>
              <a:rPr lang="en-US" altLang="en-US" dirty="0">
                <a:latin typeface="Arial" panose="020B0604020202020204" pitchFamily="34" charset="0"/>
              </a:rPr>
              <a:t>is large (i.e., close to 1), more weight is given to the more recent observations. </a:t>
            </a:r>
            <a:endParaRPr lang="en-US" altLang="en-US" dirty="0" smtClean="0">
              <a:latin typeface="Arial" panose="020B0604020202020204" pitchFamily="34" charset="0"/>
            </a:endParaRPr>
          </a:p>
          <a:p>
            <a:r>
              <a:rPr lang="en-US" altLang="en-US" dirty="0" smtClean="0">
                <a:latin typeface="Arial" panose="020B0604020202020204" pitchFamily="34" charset="0"/>
              </a:rPr>
              <a:t>If alpha=1 , It will be equivalent to Naïve model</a:t>
            </a:r>
          </a:p>
          <a:p>
            <a:endParaRPr lang="en-US" dirty="0"/>
          </a:p>
        </p:txBody>
      </p:sp>
      <p:pic>
        <p:nvPicPr>
          <p:cNvPr id="10" name="Picture 9"/>
          <p:cNvPicPr>
            <a:picLocks noChangeAspect="1"/>
          </p:cNvPicPr>
          <p:nvPr>
            <p:custDataLst>
              <p:tags r:id="rId10"/>
            </p:custDataLst>
          </p:nvPr>
        </p:nvPicPr>
        <p:blipFill>
          <a:blip r:embed="rId12"/>
          <a:stretch>
            <a:fillRect/>
          </a:stretch>
        </p:blipFill>
        <p:spPr>
          <a:xfrm>
            <a:off x="1877785" y="1777274"/>
            <a:ext cx="5296965" cy="1717040"/>
          </a:xfrm>
          <a:prstGeom prst="rect">
            <a:avLst/>
          </a:prstGeom>
        </p:spPr>
      </p:pic>
    </p:spTree>
    <p:custDataLst>
      <p:tags r:id="rId1"/>
    </p:custDataLst>
    <p:extLst>
      <p:ext uri="{BB962C8B-B14F-4D97-AF65-F5344CB8AC3E}">
        <p14:creationId xmlns:p14="http://schemas.microsoft.com/office/powerpoint/2010/main" val="23552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Different Forms of Exponential Smoothing</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5603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nSpc>
                <a:spcPct val="150000"/>
              </a:lnSpc>
              <a:buNone/>
            </a:pPr>
            <a:r>
              <a:rPr lang="en-US" sz="2000" dirty="0" smtClean="0">
                <a:solidFill>
                  <a:schemeClr val="accent1"/>
                </a:solidFill>
              </a:rPr>
              <a:t>Weighted Average form</a:t>
            </a:r>
          </a:p>
          <a:p>
            <a:r>
              <a:rPr lang="en-US" dirty="0" smtClean="0"/>
              <a:t>The forecast at time t+1 is equal to a weighted average between the most recent observation and the most recent forecast </a:t>
            </a:r>
          </a:p>
          <a:p>
            <a:endParaRPr lang="en-US" dirty="0" smtClean="0"/>
          </a:p>
          <a:p>
            <a:endParaRPr lang="en-US" dirty="0" smtClean="0"/>
          </a:p>
          <a:p>
            <a:pPr marL="0" indent="0">
              <a:buNone/>
            </a:pPr>
            <a:r>
              <a:rPr lang="en-US" sz="2000" dirty="0" smtClean="0">
                <a:solidFill>
                  <a:schemeClr val="accent1"/>
                </a:solidFill>
              </a:rPr>
              <a:t>Component form</a:t>
            </a:r>
          </a:p>
          <a:p>
            <a:r>
              <a:rPr lang="en-US" dirty="0" smtClean="0"/>
              <a:t>comprise a forecast equation and a smoothing equation for each of the components</a:t>
            </a:r>
          </a:p>
          <a:p>
            <a:endParaRPr lang="en-US" dirty="0" smtClean="0"/>
          </a:p>
          <a:p>
            <a:endParaRPr lang="en-US" dirty="0"/>
          </a:p>
          <a:p>
            <a:r>
              <a:rPr lang="en-US" dirty="0"/>
              <a:t>where </a:t>
            </a:r>
            <a:r>
              <a:rPr lang="en-US" dirty="0" smtClean="0"/>
              <a:t>      is </a:t>
            </a:r>
            <a:r>
              <a:rPr lang="en-US" dirty="0"/>
              <a:t>the level (or the smoothed value) of the series at time </a:t>
            </a:r>
            <a:r>
              <a:rPr lang="en-US" dirty="0" smtClean="0"/>
              <a:t>t. </a:t>
            </a:r>
            <a:r>
              <a:rPr lang="en-US" dirty="0"/>
              <a:t>The forecast equation shows that the forecasted value at time </a:t>
            </a:r>
            <a:r>
              <a:rPr lang="en-US" dirty="0" smtClean="0"/>
              <a:t>t+1 </a:t>
            </a:r>
            <a:r>
              <a:rPr lang="en-US" dirty="0"/>
              <a:t>is the estimated level at time </a:t>
            </a:r>
            <a:r>
              <a:rPr lang="en-US" dirty="0" smtClean="0"/>
              <a:t>t</a:t>
            </a:r>
            <a:r>
              <a:rPr lang="en-US" dirty="0"/>
              <a:t>. </a:t>
            </a:r>
            <a:endParaRPr lang="en-US" dirty="0" smtClean="0"/>
          </a:p>
          <a:p>
            <a:pPr marL="0" indent="0">
              <a:buNone/>
            </a:pPr>
            <a:endParaRPr lang="en-US" dirty="0"/>
          </a:p>
          <a:p>
            <a:pPr marL="0" indent="0">
              <a:buNone/>
            </a:pPr>
            <a:endParaRPr lang="en-US" dirty="0"/>
          </a:p>
        </p:txBody>
      </p:sp>
      <p:pic>
        <p:nvPicPr>
          <p:cNvPr id="10" name="Picture 9"/>
          <p:cNvPicPr>
            <a:picLocks noChangeAspect="1"/>
          </p:cNvPicPr>
          <p:nvPr>
            <p:custDataLst>
              <p:tags r:id="rId10"/>
            </p:custDataLst>
          </p:nvPr>
        </p:nvPicPr>
        <p:blipFill>
          <a:blip r:embed="rId14"/>
          <a:stretch>
            <a:fillRect/>
          </a:stretch>
        </p:blipFill>
        <p:spPr>
          <a:xfrm>
            <a:off x="3106055" y="2557174"/>
            <a:ext cx="2476500" cy="323850"/>
          </a:xfrm>
          <a:prstGeom prst="rect">
            <a:avLst/>
          </a:prstGeom>
        </p:spPr>
      </p:pic>
      <p:pic>
        <p:nvPicPr>
          <p:cNvPr id="11" name="Picture 10"/>
          <p:cNvPicPr>
            <a:picLocks noChangeAspect="1"/>
          </p:cNvPicPr>
          <p:nvPr>
            <p:custDataLst>
              <p:tags r:id="rId11"/>
            </p:custDataLst>
          </p:nvPr>
        </p:nvPicPr>
        <p:blipFill>
          <a:blip r:embed="rId15"/>
          <a:stretch>
            <a:fillRect/>
          </a:stretch>
        </p:blipFill>
        <p:spPr>
          <a:xfrm>
            <a:off x="2038802" y="3861446"/>
            <a:ext cx="4296683" cy="582302"/>
          </a:xfrm>
          <a:prstGeom prst="rect">
            <a:avLst/>
          </a:prstGeom>
        </p:spPr>
      </p:pic>
      <p:pic>
        <p:nvPicPr>
          <p:cNvPr id="12" name="Picture 11"/>
          <p:cNvPicPr>
            <a:picLocks noChangeAspect="1"/>
          </p:cNvPicPr>
          <p:nvPr>
            <p:custDataLst>
              <p:tags r:id="rId12"/>
            </p:custDataLst>
          </p:nvPr>
        </p:nvPicPr>
        <p:blipFill>
          <a:blip r:embed="rId16"/>
          <a:stretch>
            <a:fillRect/>
          </a:stretch>
        </p:blipFill>
        <p:spPr>
          <a:xfrm>
            <a:off x="1210807" y="4631526"/>
            <a:ext cx="285750" cy="257175"/>
          </a:xfrm>
          <a:prstGeom prst="rect">
            <a:avLst/>
          </a:prstGeom>
        </p:spPr>
      </p:pic>
    </p:spTree>
    <p:custDataLst>
      <p:tags r:id="rId1"/>
    </p:custDataLst>
    <p:extLst>
      <p:ext uri="{BB962C8B-B14F-4D97-AF65-F5344CB8AC3E}">
        <p14:creationId xmlns:p14="http://schemas.microsoft.com/office/powerpoint/2010/main" val="31093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Different Forms </a:t>
            </a:r>
            <a:r>
              <a:rPr lang="en-US" sz="2800" dirty="0" smtClean="0">
                <a:solidFill>
                  <a:srgbClr val="A80163"/>
                </a:solidFill>
              </a:rPr>
              <a:t>of Exponential </a:t>
            </a:r>
            <a:r>
              <a:rPr lang="en-US" sz="2800" dirty="0">
                <a:solidFill>
                  <a:srgbClr val="A80163"/>
                </a:solidFill>
              </a:rPr>
              <a:t>Smoothing</a:t>
            </a:r>
          </a:p>
        </p:txBody>
      </p:sp>
      <p:sp>
        <p:nvSpPr>
          <p:cNvPr id="3" name="Content Placeholder 2"/>
          <p:cNvSpPr>
            <a:spLocks noGrp="1"/>
          </p:cNvSpPr>
          <p:nvPr>
            <p:ph idx="1"/>
            <p:custDataLst>
              <p:tags r:id="rId9"/>
            </p:custDataLst>
          </p:nvPr>
        </p:nvSpPr>
        <p:spPr>
          <a:xfrm>
            <a:off x="259080" y="121269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sz="2000" dirty="0" smtClean="0">
                <a:solidFill>
                  <a:schemeClr val="accent1"/>
                </a:solidFill>
              </a:rPr>
              <a:t>Error Correction Form</a:t>
            </a:r>
          </a:p>
          <a:p>
            <a:r>
              <a:rPr lang="en-US" dirty="0"/>
              <a:t>O</a:t>
            </a:r>
            <a:r>
              <a:rPr lang="en-US" dirty="0" smtClean="0"/>
              <a:t>btained </a:t>
            </a:r>
            <a:r>
              <a:rPr lang="en-US" dirty="0"/>
              <a:t>by re-arranging the level equation in the component </a:t>
            </a:r>
            <a:r>
              <a:rPr lang="en-US" dirty="0" smtClean="0"/>
              <a:t>form</a:t>
            </a:r>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Large alpha is </a:t>
            </a:r>
            <a:r>
              <a:rPr lang="en-US" dirty="0"/>
              <a:t>to one the “rougher” the estimate of the level (large adjustments take place</a:t>
            </a:r>
            <a:r>
              <a:rPr lang="en-US" dirty="0" smtClean="0"/>
              <a:t>).</a:t>
            </a:r>
          </a:p>
          <a:p>
            <a:r>
              <a:rPr lang="en-US" dirty="0" smtClean="0"/>
              <a:t>Smaller </a:t>
            </a:r>
            <a:r>
              <a:rPr lang="en-US" dirty="0"/>
              <a:t>the </a:t>
            </a:r>
            <a:r>
              <a:rPr lang="en-US" dirty="0" smtClean="0"/>
              <a:t>alpha </a:t>
            </a:r>
            <a:r>
              <a:rPr lang="en-US" dirty="0"/>
              <a:t>the “smoother” the level (small adjustments take place</a:t>
            </a:r>
            <a:r>
              <a:rPr lang="en-US" dirty="0" smtClean="0"/>
              <a:t>).</a:t>
            </a:r>
          </a:p>
          <a:p>
            <a:endParaRPr lang="en-US" dirty="0"/>
          </a:p>
          <a:p>
            <a:endParaRPr lang="en-US" dirty="0"/>
          </a:p>
          <a:p>
            <a:pPr marL="0" indent="0">
              <a:buNone/>
            </a:pPr>
            <a:endParaRPr lang="en-US" dirty="0"/>
          </a:p>
        </p:txBody>
      </p:sp>
      <p:pic>
        <p:nvPicPr>
          <p:cNvPr id="10" name="Picture 9"/>
          <p:cNvPicPr>
            <a:picLocks noChangeAspect="1"/>
          </p:cNvPicPr>
          <p:nvPr>
            <p:custDataLst>
              <p:tags r:id="rId10"/>
            </p:custDataLst>
          </p:nvPr>
        </p:nvPicPr>
        <p:blipFill>
          <a:blip r:embed="rId14"/>
          <a:stretch>
            <a:fillRect/>
          </a:stretch>
        </p:blipFill>
        <p:spPr>
          <a:xfrm>
            <a:off x="3298415" y="2662560"/>
            <a:ext cx="2311763" cy="634200"/>
          </a:xfrm>
          <a:prstGeom prst="rect">
            <a:avLst/>
          </a:prstGeom>
        </p:spPr>
      </p:pic>
      <p:pic>
        <p:nvPicPr>
          <p:cNvPr id="11" name="Picture 10"/>
          <p:cNvPicPr>
            <a:picLocks noChangeAspect="1"/>
          </p:cNvPicPr>
          <p:nvPr>
            <p:custDataLst>
              <p:tags r:id="rId11"/>
            </p:custDataLst>
          </p:nvPr>
        </p:nvPicPr>
        <p:blipFill>
          <a:blip r:embed="rId15"/>
          <a:stretch>
            <a:fillRect/>
          </a:stretch>
        </p:blipFill>
        <p:spPr>
          <a:xfrm>
            <a:off x="2668813" y="3378407"/>
            <a:ext cx="4097112" cy="330903"/>
          </a:xfrm>
          <a:prstGeom prst="rect">
            <a:avLst/>
          </a:prstGeom>
        </p:spPr>
      </p:pic>
      <p:pic>
        <p:nvPicPr>
          <p:cNvPr id="14" name="Picture 13"/>
          <p:cNvPicPr>
            <a:picLocks noChangeAspect="1"/>
          </p:cNvPicPr>
          <p:nvPr>
            <p:custDataLst>
              <p:tags r:id="rId12"/>
            </p:custDataLst>
          </p:nvPr>
        </p:nvPicPr>
        <p:blipFill>
          <a:blip r:embed="rId16"/>
          <a:stretch>
            <a:fillRect/>
          </a:stretch>
        </p:blipFill>
        <p:spPr>
          <a:xfrm>
            <a:off x="3373208" y="2304688"/>
            <a:ext cx="2162175" cy="276225"/>
          </a:xfrm>
          <a:prstGeom prst="rect">
            <a:avLst/>
          </a:prstGeom>
        </p:spPr>
      </p:pic>
    </p:spTree>
    <p:custDataLst>
      <p:tags r:id="rId1"/>
    </p:custDataLst>
    <p:extLst>
      <p:ext uri="{BB962C8B-B14F-4D97-AF65-F5344CB8AC3E}">
        <p14:creationId xmlns:p14="http://schemas.microsoft.com/office/powerpoint/2010/main" val="3791003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Estimation of Smoothing parameter</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31318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W</a:t>
            </a:r>
            <a:r>
              <a:rPr lang="en-US" dirty="0" smtClean="0"/>
              <a:t>e estimate </a:t>
            </a:r>
            <a:r>
              <a:rPr lang="en-US" dirty="0"/>
              <a:t>the </a:t>
            </a:r>
            <a:r>
              <a:rPr lang="en-US" dirty="0" smtClean="0"/>
              <a:t>parameter by </a:t>
            </a:r>
            <a:r>
              <a:rPr lang="en-US" dirty="0"/>
              <a:t>minimizing the sum of the squared errors (SSE</a:t>
            </a:r>
            <a:r>
              <a:rPr lang="en-US" dirty="0" smtClean="0"/>
              <a:t>)</a:t>
            </a:r>
          </a:p>
          <a:p>
            <a:endParaRPr lang="en-US" dirty="0"/>
          </a:p>
          <a:p>
            <a:endParaRPr lang="en-US" dirty="0" smtClean="0"/>
          </a:p>
          <a:p>
            <a:endParaRPr lang="en-US" dirty="0" smtClean="0"/>
          </a:p>
          <a:p>
            <a:r>
              <a:rPr lang="en-US" dirty="0" smtClean="0"/>
              <a:t>Multi-horizon </a:t>
            </a:r>
            <a:r>
              <a:rPr lang="en-US" dirty="0"/>
              <a:t>forecast : Simple exponential smoothing has flat forecast</a:t>
            </a:r>
          </a:p>
          <a:p>
            <a:pPr marL="0" indent="0">
              <a:buNone/>
            </a:pPr>
            <a:endParaRPr lang="en-US" dirty="0"/>
          </a:p>
          <a:p>
            <a:endParaRPr lang="en-US" dirty="0"/>
          </a:p>
          <a:p>
            <a:r>
              <a:rPr lang="en-US" dirty="0" smtClean="0"/>
              <a:t>Example in Excel</a:t>
            </a:r>
            <a:endParaRPr lang="en-US" dirty="0"/>
          </a:p>
          <a:p>
            <a:endParaRPr lang="en-US" dirty="0"/>
          </a:p>
          <a:p>
            <a:r>
              <a:rPr lang="en-US" dirty="0" smtClean="0"/>
              <a:t>R code</a:t>
            </a:r>
          </a:p>
          <a:p>
            <a:pPr marL="0" indent="0">
              <a:buNone/>
            </a:pPr>
            <a:r>
              <a:rPr lang="en-US" dirty="0" smtClean="0"/>
              <a:t>    fit1 </a:t>
            </a:r>
            <a:r>
              <a:rPr lang="en-US" dirty="0"/>
              <a:t>&lt;- </a:t>
            </a:r>
            <a:r>
              <a:rPr lang="en-US" dirty="0" err="1"/>
              <a:t>ses</a:t>
            </a:r>
            <a:r>
              <a:rPr lang="en-US" dirty="0"/>
              <a:t>(</a:t>
            </a:r>
            <a:r>
              <a:rPr lang="en-US" dirty="0" err="1"/>
              <a:t>oildata</a:t>
            </a:r>
            <a:r>
              <a:rPr lang="en-US" dirty="0"/>
              <a:t>, h=3)</a:t>
            </a:r>
          </a:p>
        </p:txBody>
      </p:sp>
      <p:pic>
        <p:nvPicPr>
          <p:cNvPr id="10" name="Picture 9"/>
          <p:cNvPicPr>
            <a:picLocks noChangeAspect="1"/>
          </p:cNvPicPr>
          <p:nvPr>
            <p:custDataLst>
              <p:tags r:id="rId10"/>
            </p:custDataLst>
          </p:nvPr>
        </p:nvPicPr>
        <p:blipFill>
          <a:blip r:embed="rId13"/>
          <a:stretch>
            <a:fillRect/>
          </a:stretch>
        </p:blipFill>
        <p:spPr>
          <a:xfrm>
            <a:off x="2707368" y="1768134"/>
            <a:ext cx="3248025" cy="723900"/>
          </a:xfrm>
          <a:prstGeom prst="rect">
            <a:avLst/>
          </a:prstGeom>
        </p:spPr>
      </p:pic>
      <p:pic>
        <p:nvPicPr>
          <p:cNvPr id="11" name="Picture 10"/>
          <p:cNvPicPr>
            <a:picLocks noChangeAspect="1"/>
          </p:cNvPicPr>
          <p:nvPr>
            <p:custDataLst>
              <p:tags r:id="rId11"/>
            </p:custDataLst>
          </p:nvPr>
        </p:nvPicPr>
        <p:blipFill>
          <a:blip r:embed="rId14"/>
          <a:stretch>
            <a:fillRect/>
          </a:stretch>
        </p:blipFill>
        <p:spPr>
          <a:xfrm>
            <a:off x="2707368" y="3244850"/>
            <a:ext cx="3648075" cy="304800"/>
          </a:xfrm>
          <a:prstGeom prst="rect">
            <a:avLst/>
          </a:prstGeom>
        </p:spPr>
      </p:pic>
    </p:spTree>
    <p:custDataLst>
      <p:tags r:id="rId1"/>
    </p:custDataLst>
    <p:extLst>
      <p:ext uri="{BB962C8B-B14F-4D97-AF65-F5344CB8AC3E}">
        <p14:creationId xmlns:p14="http://schemas.microsoft.com/office/powerpoint/2010/main" val="18903146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Holt’s Linear Trend Method (Double ETS)</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Holt (1957) extended simple exponential smoothing to allow forecasting of data with a trend. </a:t>
            </a:r>
            <a:endParaRPr lang="en-US" dirty="0" smtClean="0"/>
          </a:p>
          <a:p>
            <a:r>
              <a:rPr lang="en-US" dirty="0" smtClean="0"/>
              <a:t>This </a:t>
            </a:r>
            <a:r>
              <a:rPr lang="en-US" dirty="0"/>
              <a:t>method involves a forecast equation and two smoothing equations (one for the level and one for the trend</a:t>
            </a:r>
            <a:r>
              <a:rPr lang="en-US" dirty="0" smtClean="0"/>
              <a:t>):</a:t>
            </a:r>
          </a:p>
          <a:p>
            <a:endParaRPr lang="en-US" dirty="0"/>
          </a:p>
          <a:p>
            <a:endParaRPr lang="en-US" dirty="0" smtClean="0"/>
          </a:p>
          <a:p>
            <a:endParaRPr lang="en-US" dirty="0"/>
          </a:p>
          <a:p>
            <a:endParaRPr lang="en-US" dirty="0" smtClean="0"/>
          </a:p>
          <a:p>
            <a:r>
              <a:rPr lang="en-US" dirty="0" smtClean="0"/>
              <a:t>Error Correction form </a:t>
            </a:r>
          </a:p>
          <a:p>
            <a:pPr marL="0" indent="0">
              <a:buNone/>
            </a:pPr>
            <a:endParaRPr lang="en-US" dirty="0"/>
          </a:p>
        </p:txBody>
      </p:sp>
      <p:pic>
        <p:nvPicPr>
          <p:cNvPr id="10" name="Picture 9"/>
          <p:cNvPicPr>
            <a:picLocks noChangeAspect="1"/>
          </p:cNvPicPr>
          <p:nvPr>
            <p:custDataLst>
              <p:tags r:id="rId10"/>
            </p:custDataLst>
          </p:nvPr>
        </p:nvPicPr>
        <p:blipFill>
          <a:blip r:embed="rId17"/>
          <a:stretch>
            <a:fillRect/>
          </a:stretch>
        </p:blipFill>
        <p:spPr>
          <a:xfrm>
            <a:off x="1762580" y="2246782"/>
            <a:ext cx="5744052" cy="1027883"/>
          </a:xfrm>
          <a:prstGeom prst="rect">
            <a:avLst/>
          </a:prstGeom>
        </p:spPr>
      </p:pic>
      <p:pic>
        <p:nvPicPr>
          <p:cNvPr id="11" name="Picture 10"/>
          <p:cNvPicPr>
            <a:picLocks noChangeAspect="1"/>
          </p:cNvPicPr>
          <p:nvPr>
            <p:custDataLst>
              <p:tags r:id="rId11"/>
            </p:custDataLst>
          </p:nvPr>
        </p:nvPicPr>
        <p:blipFill>
          <a:blip r:embed="rId18"/>
          <a:stretch>
            <a:fillRect/>
          </a:stretch>
        </p:blipFill>
        <p:spPr>
          <a:xfrm>
            <a:off x="7619162" y="2632336"/>
            <a:ext cx="961502" cy="293319"/>
          </a:xfrm>
          <a:prstGeom prst="rect">
            <a:avLst/>
          </a:prstGeom>
        </p:spPr>
      </p:pic>
      <p:pic>
        <p:nvPicPr>
          <p:cNvPr id="12" name="Picture 11"/>
          <p:cNvPicPr>
            <a:picLocks noChangeAspect="1"/>
          </p:cNvPicPr>
          <p:nvPr>
            <p:custDataLst>
              <p:tags r:id="rId12"/>
            </p:custDataLst>
          </p:nvPr>
        </p:nvPicPr>
        <p:blipFill>
          <a:blip r:embed="rId19"/>
          <a:stretch>
            <a:fillRect/>
          </a:stretch>
        </p:blipFill>
        <p:spPr>
          <a:xfrm>
            <a:off x="7590743" y="2908535"/>
            <a:ext cx="1087894" cy="282354"/>
          </a:xfrm>
          <a:prstGeom prst="rect">
            <a:avLst/>
          </a:prstGeom>
        </p:spPr>
      </p:pic>
      <p:pic>
        <p:nvPicPr>
          <p:cNvPr id="13" name="Picture 12"/>
          <p:cNvPicPr>
            <a:picLocks noChangeAspect="1"/>
          </p:cNvPicPr>
          <p:nvPr>
            <p:custDataLst>
              <p:tags r:id="rId13"/>
            </p:custDataLst>
          </p:nvPr>
        </p:nvPicPr>
        <p:blipFill>
          <a:blip r:embed="rId20"/>
          <a:stretch>
            <a:fillRect/>
          </a:stretch>
        </p:blipFill>
        <p:spPr>
          <a:xfrm>
            <a:off x="1081213" y="4157693"/>
            <a:ext cx="5248275" cy="1333500"/>
          </a:xfrm>
          <a:prstGeom prst="rect">
            <a:avLst/>
          </a:prstGeom>
        </p:spPr>
      </p:pic>
      <p:sp>
        <p:nvSpPr>
          <p:cNvPr id="14" name="Rectangle 13"/>
          <p:cNvSpPr/>
          <p:nvPr>
            <p:custDataLst>
              <p:tags r:id="rId14"/>
            </p:custDataLst>
          </p:nvPr>
        </p:nvSpPr>
        <p:spPr>
          <a:xfrm>
            <a:off x="6581390" y="4434692"/>
            <a:ext cx="4194493" cy="369332"/>
          </a:xfrm>
          <a:prstGeom prst="rect">
            <a:avLst/>
          </a:prstGeom>
        </p:spPr>
        <p:txBody>
          <a:bodyPr wrap="square">
            <a:spAutoFit/>
          </a:bodyPr>
          <a:lstStyle/>
          <a:p>
            <a:r>
              <a:rPr lang="en-US" dirty="0"/>
              <a:t>fit1 </a:t>
            </a:r>
            <a:r>
              <a:rPr lang="en-US" dirty="0">
                <a:solidFill>
                  <a:srgbClr val="008800"/>
                </a:solidFill>
              </a:rPr>
              <a:t>&lt;-</a:t>
            </a:r>
            <a:r>
              <a:rPr lang="en-US" dirty="0"/>
              <a:t> holt</a:t>
            </a:r>
            <a:r>
              <a:rPr lang="en-US" dirty="0">
                <a:solidFill>
                  <a:srgbClr val="008800"/>
                </a:solidFill>
              </a:rPr>
              <a:t>(</a:t>
            </a:r>
            <a:r>
              <a:rPr lang="en-US" dirty="0"/>
              <a:t>air, </a:t>
            </a:r>
            <a:r>
              <a:rPr lang="en-US" dirty="0" smtClean="0"/>
              <a:t>alpha</a:t>
            </a:r>
            <a:r>
              <a:rPr lang="en-US" dirty="0" smtClean="0">
                <a:solidFill>
                  <a:srgbClr val="008800"/>
                </a:solidFill>
              </a:rPr>
              <a:t>=</a:t>
            </a:r>
            <a:r>
              <a:rPr lang="en-US" dirty="0" smtClean="0">
                <a:solidFill>
                  <a:srgbClr val="FF0000"/>
                </a:solidFill>
              </a:rPr>
              <a:t>0.8</a:t>
            </a:r>
            <a:r>
              <a:rPr lang="en-US" dirty="0" smtClean="0"/>
              <a:t>,</a:t>
            </a:r>
            <a:r>
              <a:rPr lang="en-US" b="1" dirty="0" smtClean="0">
                <a:solidFill>
                  <a:srgbClr val="0000FF"/>
                </a:solidFill>
              </a:rPr>
              <a:t>beta</a:t>
            </a:r>
            <a:r>
              <a:rPr lang="en-US" dirty="0" smtClean="0">
                <a:solidFill>
                  <a:srgbClr val="008800"/>
                </a:solidFill>
              </a:rPr>
              <a:t>=</a:t>
            </a:r>
            <a:r>
              <a:rPr lang="en-US" dirty="0" smtClean="0">
                <a:solidFill>
                  <a:srgbClr val="FF0000"/>
                </a:solidFill>
              </a:rPr>
              <a:t>0.2,</a:t>
            </a:r>
            <a:r>
              <a:rPr lang="en-US" dirty="0" smtClean="0"/>
              <a:t>h</a:t>
            </a:r>
            <a:r>
              <a:rPr lang="en-US" dirty="0" smtClean="0">
                <a:solidFill>
                  <a:srgbClr val="008800"/>
                </a:solidFill>
              </a:rPr>
              <a:t>=</a:t>
            </a:r>
            <a:r>
              <a:rPr lang="en-US" dirty="0" smtClean="0">
                <a:solidFill>
                  <a:srgbClr val="FF0000"/>
                </a:solidFill>
              </a:rPr>
              <a:t>5</a:t>
            </a:r>
            <a:r>
              <a:rPr lang="en-US" dirty="0">
                <a:solidFill>
                  <a:srgbClr val="008800"/>
                </a:solidFill>
              </a:rPr>
              <a:t>)</a:t>
            </a:r>
            <a:endParaRPr lang="en-US" dirty="0"/>
          </a:p>
        </p:txBody>
      </p:sp>
      <p:pic>
        <p:nvPicPr>
          <p:cNvPr id="15" name="Picture 14"/>
          <p:cNvPicPr>
            <a:picLocks noChangeAspect="1"/>
          </p:cNvPicPr>
          <p:nvPr>
            <p:custDataLst>
              <p:tags r:id="rId15"/>
            </p:custDataLst>
          </p:nvPr>
        </p:nvPicPr>
        <p:blipFill>
          <a:blip r:embed="rId21"/>
          <a:stretch>
            <a:fillRect/>
          </a:stretch>
        </p:blipFill>
        <p:spPr>
          <a:xfrm>
            <a:off x="3891088" y="3274030"/>
            <a:ext cx="2438400" cy="361950"/>
          </a:xfrm>
          <a:prstGeom prst="rect">
            <a:avLst/>
          </a:prstGeom>
        </p:spPr>
      </p:pic>
    </p:spTree>
    <p:custDataLst>
      <p:tags r:id="rId1"/>
    </p:custDataLst>
    <p:extLst>
      <p:ext uri="{BB962C8B-B14F-4D97-AF65-F5344CB8AC3E}">
        <p14:creationId xmlns:p14="http://schemas.microsoft.com/office/powerpoint/2010/main" val="37076146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Exponential Trend Model</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A variation from previous method is achieved by allowing the level and the slope to be multiplied rather than added</a:t>
            </a:r>
          </a:p>
          <a:p>
            <a:endParaRPr lang="en-US" dirty="0"/>
          </a:p>
          <a:p>
            <a:endParaRPr lang="en-US" dirty="0" smtClean="0"/>
          </a:p>
          <a:p>
            <a:endParaRPr lang="en-US" dirty="0"/>
          </a:p>
          <a:p>
            <a:endParaRPr lang="en-US" dirty="0" smtClean="0"/>
          </a:p>
          <a:p>
            <a:r>
              <a:rPr lang="en-US" dirty="0" smtClean="0"/>
              <a:t>      now represents </a:t>
            </a:r>
            <a:r>
              <a:rPr lang="en-US" dirty="0"/>
              <a:t>an estimated growth rate (in relative terms rather than absolute</a:t>
            </a:r>
            <a:r>
              <a:rPr lang="en-US" dirty="0" smtClean="0"/>
              <a:t>)</a:t>
            </a:r>
          </a:p>
          <a:p>
            <a:r>
              <a:rPr lang="en-US" dirty="0" smtClean="0"/>
              <a:t>Error Correction form</a:t>
            </a:r>
          </a:p>
          <a:p>
            <a:pPr marL="0" indent="0">
              <a:buNone/>
            </a:pPr>
            <a:r>
              <a:rPr lang="en-US" dirty="0" smtClean="0"/>
              <a:t> </a:t>
            </a:r>
            <a:endParaRPr lang="en-US" dirty="0"/>
          </a:p>
        </p:txBody>
      </p:sp>
      <p:pic>
        <p:nvPicPr>
          <p:cNvPr id="10" name="Picture 9"/>
          <p:cNvPicPr>
            <a:picLocks noChangeAspect="1"/>
          </p:cNvPicPr>
          <p:nvPr>
            <p:custDataLst>
              <p:tags r:id="rId10"/>
            </p:custDataLst>
          </p:nvPr>
        </p:nvPicPr>
        <p:blipFill>
          <a:blip r:embed="rId17"/>
          <a:stretch>
            <a:fillRect/>
          </a:stretch>
        </p:blipFill>
        <p:spPr>
          <a:xfrm>
            <a:off x="2630033" y="1814399"/>
            <a:ext cx="3101295" cy="1166824"/>
          </a:xfrm>
          <a:prstGeom prst="rect">
            <a:avLst/>
          </a:prstGeom>
        </p:spPr>
      </p:pic>
      <p:pic>
        <p:nvPicPr>
          <p:cNvPr id="11" name="Picture 10"/>
          <p:cNvPicPr>
            <a:picLocks noChangeAspect="1"/>
          </p:cNvPicPr>
          <p:nvPr>
            <p:custDataLst>
              <p:tags r:id="rId11"/>
            </p:custDataLst>
          </p:nvPr>
        </p:nvPicPr>
        <p:blipFill>
          <a:blip r:embed="rId18"/>
          <a:stretch>
            <a:fillRect/>
          </a:stretch>
        </p:blipFill>
        <p:spPr>
          <a:xfrm>
            <a:off x="489676" y="3379470"/>
            <a:ext cx="342900" cy="266700"/>
          </a:xfrm>
          <a:prstGeom prst="rect">
            <a:avLst/>
          </a:prstGeom>
        </p:spPr>
      </p:pic>
      <p:pic>
        <p:nvPicPr>
          <p:cNvPr id="12" name="Picture 11"/>
          <p:cNvPicPr>
            <a:picLocks noChangeAspect="1"/>
          </p:cNvPicPr>
          <p:nvPr>
            <p:custDataLst>
              <p:tags r:id="rId12"/>
            </p:custDataLst>
          </p:nvPr>
        </p:nvPicPr>
        <p:blipFill>
          <a:blip r:embed="rId19"/>
          <a:stretch>
            <a:fillRect/>
          </a:stretch>
        </p:blipFill>
        <p:spPr>
          <a:xfrm>
            <a:off x="1256393" y="4070463"/>
            <a:ext cx="4801508" cy="1333252"/>
          </a:xfrm>
          <a:prstGeom prst="rect">
            <a:avLst/>
          </a:prstGeom>
        </p:spPr>
      </p:pic>
      <p:pic>
        <p:nvPicPr>
          <p:cNvPr id="13" name="Picture 12"/>
          <p:cNvPicPr>
            <a:picLocks noChangeAspect="1"/>
          </p:cNvPicPr>
          <p:nvPr>
            <p:custDataLst>
              <p:tags r:id="rId13"/>
            </p:custDataLst>
          </p:nvPr>
        </p:nvPicPr>
        <p:blipFill>
          <a:blip r:embed="rId20"/>
          <a:stretch>
            <a:fillRect/>
          </a:stretch>
        </p:blipFill>
        <p:spPr>
          <a:xfrm>
            <a:off x="6663915" y="1957693"/>
            <a:ext cx="847725" cy="323850"/>
          </a:xfrm>
          <a:prstGeom prst="rect">
            <a:avLst/>
          </a:prstGeom>
        </p:spPr>
      </p:pic>
      <p:pic>
        <p:nvPicPr>
          <p:cNvPr id="14" name="Picture 13"/>
          <p:cNvPicPr>
            <a:picLocks noChangeAspect="1"/>
          </p:cNvPicPr>
          <p:nvPr>
            <p:custDataLst>
              <p:tags r:id="rId14"/>
            </p:custDataLst>
          </p:nvPr>
        </p:nvPicPr>
        <p:blipFill>
          <a:blip r:embed="rId21"/>
          <a:stretch>
            <a:fillRect/>
          </a:stretch>
        </p:blipFill>
        <p:spPr>
          <a:xfrm>
            <a:off x="6521041" y="2371713"/>
            <a:ext cx="1133475" cy="295275"/>
          </a:xfrm>
          <a:prstGeom prst="rect">
            <a:avLst/>
          </a:prstGeom>
        </p:spPr>
      </p:pic>
      <p:sp>
        <p:nvSpPr>
          <p:cNvPr id="15" name="Rectangle 14"/>
          <p:cNvSpPr/>
          <p:nvPr>
            <p:custDataLst>
              <p:tags r:id="rId15"/>
            </p:custDataLst>
          </p:nvPr>
        </p:nvSpPr>
        <p:spPr>
          <a:xfrm>
            <a:off x="6809014" y="4070463"/>
            <a:ext cx="3633107" cy="923330"/>
          </a:xfrm>
          <a:prstGeom prst="rect">
            <a:avLst/>
          </a:prstGeom>
        </p:spPr>
        <p:txBody>
          <a:bodyPr wrap="square">
            <a:spAutoFit/>
          </a:bodyPr>
          <a:lstStyle/>
          <a:p>
            <a:r>
              <a:rPr lang="en-US" dirty="0"/>
              <a:t>fit2 </a:t>
            </a:r>
            <a:r>
              <a:rPr lang="en-US" dirty="0">
                <a:solidFill>
                  <a:srgbClr val="008800"/>
                </a:solidFill>
              </a:rPr>
              <a:t>&lt;-</a:t>
            </a:r>
            <a:r>
              <a:rPr lang="en-US" dirty="0"/>
              <a:t> holt</a:t>
            </a:r>
            <a:r>
              <a:rPr lang="en-US" dirty="0">
                <a:solidFill>
                  <a:srgbClr val="008800"/>
                </a:solidFill>
              </a:rPr>
              <a:t>(</a:t>
            </a:r>
            <a:r>
              <a:rPr lang="en-US" dirty="0"/>
              <a:t>air, alpha</a:t>
            </a:r>
            <a:r>
              <a:rPr lang="en-US" dirty="0">
                <a:solidFill>
                  <a:srgbClr val="008800"/>
                </a:solidFill>
              </a:rPr>
              <a:t>=</a:t>
            </a:r>
            <a:r>
              <a:rPr lang="en-US" dirty="0">
                <a:solidFill>
                  <a:srgbClr val="FF0000"/>
                </a:solidFill>
              </a:rPr>
              <a:t>0.8</a:t>
            </a:r>
            <a:r>
              <a:rPr lang="en-US" dirty="0"/>
              <a:t>, </a:t>
            </a:r>
            <a:r>
              <a:rPr lang="en-US" b="1" dirty="0">
                <a:solidFill>
                  <a:srgbClr val="0000FF"/>
                </a:solidFill>
              </a:rPr>
              <a:t>beta</a:t>
            </a:r>
            <a:r>
              <a:rPr lang="en-US" dirty="0">
                <a:solidFill>
                  <a:srgbClr val="008800"/>
                </a:solidFill>
              </a:rPr>
              <a:t>=</a:t>
            </a:r>
            <a:r>
              <a:rPr lang="en-US" dirty="0">
                <a:solidFill>
                  <a:srgbClr val="FF0000"/>
                </a:solidFill>
              </a:rPr>
              <a:t>0.2</a:t>
            </a:r>
            <a:r>
              <a:rPr lang="en-US" dirty="0"/>
              <a:t>, </a:t>
            </a:r>
            <a:r>
              <a:rPr lang="en-US" dirty="0" smtClean="0"/>
              <a:t> </a:t>
            </a:r>
            <a:r>
              <a:rPr lang="en-US" dirty="0"/>
              <a:t>exponential</a:t>
            </a:r>
            <a:r>
              <a:rPr lang="en-US" dirty="0">
                <a:solidFill>
                  <a:srgbClr val="008800"/>
                </a:solidFill>
              </a:rPr>
              <a:t>=</a:t>
            </a:r>
            <a:r>
              <a:rPr lang="en-US" dirty="0"/>
              <a:t>TRUE, h</a:t>
            </a:r>
            <a:r>
              <a:rPr lang="en-US" dirty="0">
                <a:solidFill>
                  <a:srgbClr val="008800"/>
                </a:solidFill>
              </a:rPr>
              <a:t>=</a:t>
            </a:r>
            <a:r>
              <a:rPr lang="en-US" dirty="0">
                <a:solidFill>
                  <a:srgbClr val="FF0000"/>
                </a:solidFill>
              </a:rPr>
              <a:t>5</a:t>
            </a:r>
            <a:r>
              <a:rPr lang="en-US" dirty="0">
                <a:solidFill>
                  <a:srgbClr val="008800"/>
                </a:solidFill>
              </a:rPr>
              <a:t>)</a:t>
            </a:r>
            <a:endParaRPr lang="en-US" dirty="0"/>
          </a:p>
        </p:txBody>
      </p:sp>
    </p:spTree>
    <p:custDataLst>
      <p:tags r:id="rId1"/>
    </p:custDataLst>
    <p:extLst>
      <p:ext uri="{BB962C8B-B14F-4D97-AF65-F5344CB8AC3E}">
        <p14:creationId xmlns:p14="http://schemas.microsoft.com/office/powerpoint/2010/main" val="5616337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Damped Trend Model</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The forecasts generated by Holt’s linear method display a constant trend (increasing or decreasing) indefinitely into the future. </a:t>
            </a:r>
            <a:endParaRPr lang="en-US" dirty="0" smtClean="0"/>
          </a:p>
          <a:p>
            <a:r>
              <a:rPr lang="en-US" dirty="0" smtClean="0"/>
              <a:t>Even </a:t>
            </a:r>
            <a:r>
              <a:rPr lang="en-US" dirty="0"/>
              <a:t>more extreme are the forecasts generated by the exponential trend method which include exponential growth or </a:t>
            </a:r>
            <a:r>
              <a:rPr lang="en-US" dirty="0" smtClean="0"/>
              <a:t>decline.</a:t>
            </a:r>
          </a:p>
          <a:p>
            <a:r>
              <a:rPr lang="en-US" dirty="0"/>
              <a:t>Empirical evidence indicates that these methods tend to over-forecast, especially for longer forecast horizons. </a:t>
            </a:r>
            <a:endParaRPr lang="en-US" dirty="0" smtClean="0"/>
          </a:p>
          <a:p>
            <a:r>
              <a:rPr lang="en-US" dirty="0"/>
              <a:t>Motivated by this observation, Gardner and McKenzie (1985) introduced a parameter that “dampens” the trend to a flat line some time in the future. </a:t>
            </a:r>
            <a:endParaRPr lang="en-US" dirty="0" smtClean="0"/>
          </a:p>
          <a:p>
            <a:r>
              <a:rPr lang="en-US" dirty="0" smtClean="0"/>
              <a:t>Methods </a:t>
            </a:r>
            <a:r>
              <a:rPr lang="en-US" dirty="0"/>
              <a:t>that include a damped trend have proven to be very successful and are arguably the most popular individual methods when forecasts are required automatically for many series.</a:t>
            </a:r>
          </a:p>
        </p:txBody>
      </p:sp>
    </p:spTree>
    <p:custDataLst>
      <p:tags r:id="rId1"/>
    </p:custDataLst>
    <p:extLst>
      <p:ext uri="{BB962C8B-B14F-4D97-AF65-F5344CB8AC3E}">
        <p14:creationId xmlns:p14="http://schemas.microsoft.com/office/powerpoint/2010/main" val="1518598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Damped Trend Model</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b="1" dirty="0"/>
              <a:t>Additive damped </a:t>
            </a:r>
            <a:r>
              <a:rPr lang="en-US" b="1" dirty="0" smtClean="0"/>
              <a:t>trend</a:t>
            </a:r>
          </a:p>
          <a:p>
            <a:endParaRPr lang="en-US" b="1" dirty="0"/>
          </a:p>
          <a:p>
            <a:endParaRPr lang="en-US" b="1" dirty="0" smtClean="0"/>
          </a:p>
          <a:p>
            <a:endParaRPr lang="en-US" b="1" dirty="0"/>
          </a:p>
          <a:p>
            <a:endParaRPr lang="en-US" b="1" dirty="0" smtClean="0"/>
          </a:p>
          <a:p>
            <a:endParaRPr lang="en-US" b="1" dirty="0"/>
          </a:p>
          <a:p>
            <a:r>
              <a:rPr lang="el-GR" dirty="0" smtClean="0"/>
              <a:t>Φ</a:t>
            </a:r>
            <a:r>
              <a:rPr lang="en-US" dirty="0" smtClean="0"/>
              <a:t> dampens </a:t>
            </a:r>
            <a:r>
              <a:rPr lang="en-US" dirty="0"/>
              <a:t>the trend so that it approaches a constant some time in the future</a:t>
            </a:r>
            <a:r>
              <a:rPr lang="en-US" dirty="0" smtClean="0"/>
              <a:t>.</a:t>
            </a:r>
          </a:p>
          <a:p>
            <a:r>
              <a:rPr lang="en-US" dirty="0"/>
              <a:t>The effect of this is that short-run forecasts are trended while long-run forecasts are constant</a:t>
            </a:r>
            <a:r>
              <a:rPr lang="en-US" dirty="0" smtClean="0"/>
              <a:t>.</a:t>
            </a:r>
          </a:p>
          <a:p>
            <a:r>
              <a:rPr lang="en-US" dirty="0" smtClean="0"/>
              <a:t>Error Correction form</a:t>
            </a:r>
          </a:p>
          <a:p>
            <a:pPr marL="0" indent="0">
              <a:buNone/>
            </a:pPr>
            <a:endParaRPr lang="en-US" dirty="0"/>
          </a:p>
          <a:p>
            <a:pPr marL="0" indent="0">
              <a:buNone/>
            </a:pPr>
            <a:endParaRPr lang="en-US" dirty="0"/>
          </a:p>
        </p:txBody>
      </p:sp>
      <p:pic>
        <p:nvPicPr>
          <p:cNvPr id="10" name="Picture 9"/>
          <p:cNvPicPr>
            <a:picLocks noChangeAspect="1"/>
          </p:cNvPicPr>
          <p:nvPr>
            <p:custDataLst>
              <p:tags r:id="rId10"/>
            </p:custDataLst>
          </p:nvPr>
        </p:nvPicPr>
        <p:blipFill>
          <a:blip r:embed="rId15"/>
          <a:stretch>
            <a:fillRect/>
          </a:stretch>
        </p:blipFill>
        <p:spPr>
          <a:xfrm>
            <a:off x="2097315" y="1646350"/>
            <a:ext cx="4123872" cy="1153969"/>
          </a:xfrm>
          <a:prstGeom prst="rect">
            <a:avLst/>
          </a:prstGeom>
        </p:spPr>
      </p:pic>
      <p:pic>
        <p:nvPicPr>
          <p:cNvPr id="11" name="Picture 10"/>
          <p:cNvPicPr>
            <a:picLocks noChangeAspect="1"/>
          </p:cNvPicPr>
          <p:nvPr>
            <p:custDataLst>
              <p:tags r:id="rId11"/>
            </p:custDataLst>
          </p:nvPr>
        </p:nvPicPr>
        <p:blipFill>
          <a:blip r:embed="rId16"/>
          <a:stretch>
            <a:fillRect/>
          </a:stretch>
        </p:blipFill>
        <p:spPr>
          <a:xfrm>
            <a:off x="986291" y="2842546"/>
            <a:ext cx="5143500" cy="276225"/>
          </a:xfrm>
          <a:prstGeom prst="rect">
            <a:avLst/>
          </a:prstGeom>
        </p:spPr>
      </p:pic>
      <p:pic>
        <p:nvPicPr>
          <p:cNvPr id="14" name="Picture 13"/>
          <p:cNvPicPr>
            <a:picLocks noChangeAspect="1"/>
          </p:cNvPicPr>
          <p:nvPr>
            <p:custDataLst>
              <p:tags r:id="rId12"/>
            </p:custDataLst>
          </p:nvPr>
        </p:nvPicPr>
        <p:blipFill>
          <a:blip r:embed="rId17"/>
          <a:stretch>
            <a:fillRect/>
          </a:stretch>
        </p:blipFill>
        <p:spPr>
          <a:xfrm>
            <a:off x="2878138" y="4596448"/>
            <a:ext cx="2562225" cy="676275"/>
          </a:xfrm>
          <a:prstGeom prst="rect">
            <a:avLst/>
          </a:prstGeom>
        </p:spPr>
      </p:pic>
      <p:sp>
        <p:nvSpPr>
          <p:cNvPr id="15" name="Rectangle 14"/>
          <p:cNvSpPr/>
          <p:nvPr>
            <p:custDataLst>
              <p:tags r:id="rId13"/>
            </p:custDataLst>
          </p:nvPr>
        </p:nvSpPr>
        <p:spPr>
          <a:xfrm>
            <a:off x="6874329" y="4665917"/>
            <a:ext cx="3378731" cy="646331"/>
          </a:xfrm>
          <a:prstGeom prst="rect">
            <a:avLst/>
          </a:prstGeom>
        </p:spPr>
        <p:txBody>
          <a:bodyPr wrap="square">
            <a:spAutoFit/>
          </a:bodyPr>
          <a:lstStyle/>
          <a:p>
            <a:r>
              <a:rPr lang="en-US" dirty="0"/>
              <a:t>fit4 </a:t>
            </a:r>
            <a:r>
              <a:rPr lang="en-US" dirty="0">
                <a:solidFill>
                  <a:srgbClr val="008800"/>
                </a:solidFill>
              </a:rPr>
              <a:t>&lt;-</a:t>
            </a:r>
            <a:r>
              <a:rPr lang="en-US" dirty="0"/>
              <a:t> holt</a:t>
            </a:r>
            <a:r>
              <a:rPr lang="en-US" dirty="0">
                <a:solidFill>
                  <a:srgbClr val="008800"/>
                </a:solidFill>
              </a:rPr>
              <a:t>(</a:t>
            </a:r>
            <a:r>
              <a:rPr lang="en-US" dirty="0"/>
              <a:t>livestock2,damped</a:t>
            </a:r>
            <a:r>
              <a:rPr lang="en-US" dirty="0">
                <a:solidFill>
                  <a:srgbClr val="008800"/>
                </a:solidFill>
              </a:rPr>
              <a:t>=</a:t>
            </a:r>
            <a:r>
              <a:rPr lang="en-US" dirty="0"/>
              <a:t>TRUE</a:t>
            </a:r>
            <a:r>
              <a:rPr lang="en-US" dirty="0">
                <a:solidFill>
                  <a:srgbClr val="008800"/>
                </a:solidFill>
              </a:rPr>
              <a:t>)</a:t>
            </a:r>
            <a:endParaRPr lang="en-US" dirty="0"/>
          </a:p>
        </p:txBody>
      </p:sp>
    </p:spTree>
    <p:custDataLst>
      <p:tags r:id="rId1"/>
    </p:custDataLst>
    <p:extLst>
      <p:ext uri="{BB962C8B-B14F-4D97-AF65-F5344CB8AC3E}">
        <p14:creationId xmlns:p14="http://schemas.microsoft.com/office/powerpoint/2010/main" val="176161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Damped Trend Model</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b="1" dirty="0" smtClean="0"/>
              <a:t>Multiplicative </a:t>
            </a:r>
            <a:r>
              <a:rPr lang="en-US" b="1" dirty="0"/>
              <a:t>damped </a:t>
            </a:r>
            <a:r>
              <a:rPr lang="en-US" b="1" dirty="0" smtClean="0"/>
              <a:t>trend</a:t>
            </a:r>
          </a:p>
          <a:p>
            <a:endParaRPr lang="en-US" b="1" dirty="0"/>
          </a:p>
          <a:p>
            <a:endParaRPr lang="en-US" b="1" dirty="0" smtClean="0"/>
          </a:p>
          <a:p>
            <a:endParaRPr lang="en-US" b="1" dirty="0"/>
          </a:p>
          <a:p>
            <a:endParaRPr lang="en-US" b="1" dirty="0" smtClean="0"/>
          </a:p>
          <a:p>
            <a:r>
              <a:rPr lang="en-US" dirty="0" smtClean="0"/>
              <a:t>This </a:t>
            </a:r>
            <a:r>
              <a:rPr lang="en-US" dirty="0"/>
              <a:t>method will produce less conservative forecasts than the additive damped trend method when compared to Holt’s linear method. </a:t>
            </a:r>
          </a:p>
          <a:p>
            <a:r>
              <a:rPr lang="en-US" dirty="0" smtClean="0"/>
              <a:t>Error Correction form</a:t>
            </a:r>
          </a:p>
          <a:p>
            <a:pPr marL="0" indent="0">
              <a:buNone/>
            </a:pPr>
            <a:endParaRPr lang="en-US" dirty="0"/>
          </a:p>
          <a:p>
            <a:pPr marL="0" indent="0">
              <a:buNone/>
            </a:pPr>
            <a:endParaRPr lang="en-US" dirty="0"/>
          </a:p>
        </p:txBody>
      </p:sp>
      <p:pic>
        <p:nvPicPr>
          <p:cNvPr id="12" name="Picture 11"/>
          <p:cNvPicPr>
            <a:picLocks noChangeAspect="1"/>
          </p:cNvPicPr>
          <p:nvPr>
            <p:custDataLst>
              <p:tags r:id="rId10"/>
            </p:custDataLst>
          </p:nvPr>
        </p:nvPicPr>
        <p:blipFill>
          <a:blip r:embed="rId14"/>
          <a:stretch>
            <a:fillRect/>
          </a:stretch>
        </p:blipFill>
        <p:spPr>
          <a:xfrm>
            <a:off x="2523445" y="1750632"/>
            <a:ext cx="3271609" cy="1275373"/>
          </a:xfrm>
          <a:prstGeom prst="rect">
            <a:avLst/>
          </a:prstGeom>
        </p:spPr>
      </p:pic>
      <p:pic>
        <p:nvPicPr>
          <p:cNvPr id="13" name="Picture 12"/>
          <p:cNvPicPr>
            <a:picLocks noChangeAspect="1"/>
          </p:cNvPicPr>
          <p:nvPr>
            <p:custDataLst>
              <p:tags r:id="rId11"/>
            </p:custDataLst>
          </p:nvPr>
        </p:nvPicPr>
        <p:blipFill>
          <a:blip r:embed="rId15"/>
          <a:stretch>
            <a:fillRect/>
          </a:stretch>
        </p:blipFill>
        <p:spPr>
          <a:xfrm>
            <a:off x="2523445" y="4313101"/>
            <a:ext cx="2562225" cy="1028700"/>
          </a:xfrm>
          <a:prstGeom prst="rect">
            <a:avLst/>
          </a:prstGeom>
        </p:spPr>
      </p:pic>
      <p:sp>
        <p:nvSpPr>
          <p:cNvPr id="15" name="Rectangle 14"/>
          <p:cNvSpPr/>
          <p:nvPr>
            <p:custDataLst>
              <p:tags r:id="rId12"/>
            </p:custDataLst>
          </p:nvPr>
        </p:nvSpPr>
        <p:spPr>
          <a:xfrm>
            <a:off x="6456362" y="4081720"/>
            <a:ext cx="4075567" cy="923330"/>
          </a:xfrm>
          <a:prstGeom prst="rect">
            <a:avLst/>
          </a:prstGeom>
        </p:spPr>
        <p:txBody>
          <a:bodyPr wrap="square">
            <a:spAutoFit/>
          </a:bodyPr>
          <a:lstStyle/>
          <a:p>
            <a:r>
              <a:rPr lang="en-US" dirty="0"/>
              <a:t>fit5 </a:t>
            </a:r>
            <a:r>
              <a:rPr lang="en-US" dirty="0">
                <a:solidFill>
                  <a:srgbClr val="008800"/>
                </a:solidFill>
              </a:rPr>
              <a:t>&lt;-</a:t>
            </a:r>
            <a:r>
              <a:rPr lang="en-US" dirty="0"/>
              <a:t> holt</a:t>
            </a:r>
            <a:r>
              <a:rPr lang="en-US" dirty="0">
                <a:solidFill>
                  <a:srgbClr val="008800"/>
                </a:solidFill>
              </a:rPr>
              <a:t>(</a:t>
            </a:r>
            <a:r>
              <a:rPr lang="en-US" dirty="0"/>
              <a:t>livestock2,exponential</a:t>
            </a:r>
            <a:r>
              <a:rPr lang="en-US" dirty="0">
                <a:solidFill>
                  <a:srgbClr val="008800"/>
                </a:solidFill>
              </a:rPr>
              <a:t>=</a:t>
            </a:r>
            <a:r>
              <a:rPr lang="en-US" dirty="0" err="1"/>
              <a:t>TRUE,damped</a:t>
            </a:r>
            <a:r>
              <a:rPr lang="en-US" dirty="0">
                <a:solidFill>
                  <a:srgbClr val="008800"/>
                </a:solidFill>
              </a:rPr>
              <a:t>=</a:t>
            </a:r>
            <a:r>
              <a:rPr lang="en-US" dirty="0"/>
              <a:t>TRUE</a:t>
            </a:r>
            <a:r>
              <a:rPr lang="en-US" dirty="0">
                <a:solidFill>
                  <a:srgbClr val="008800"/>
                </a:solidFill>
              </a:rPr>
              <a:t>)</a:t>
            </a:r>
            <a:endParaRPr lang="en-US" dirty="0"/>
          </a:p>
        </p:txBody>
      </p:sp>
    </p:spTree>
    <p:custDataLst>
      <p:tags r:id="rId1"/>
    </p:custDataLst>
    <p:extLst>
      <p:ext uri="{BB962C8B-B14F-4D97-AF65-F5344CB8AC3E}">
        <p14:creationId xmlns:p14="http://schemas.microsoft.com/office/powerpoint/2010/main" val="1586286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Double Exponential Smoothing Models</a:t>
            </a:r>
            <a:endParaRPr lang="en-US" sz="2800" dirty="0">
              <a:solidFill>
                <a:srgbClr val="A80163"/>
              </a:solidFill>
            </a:endParaRPr>
          </a:p>
        </p:txBody>
      </p:sp>
      <p:pic>
        <p:nvPicPr>
          <p:cNvPr id="11" name="Picture 10"/>
          <p:cNvPicPr>
            <a:picLocks noChangeAspect="1"/>
          </p:cNvPicPr>
          <p:nvPr>
            <p:custDataLst>
              <p:tags r:id="rId9"/>
            </p:custDataLst>
          </p:nvPr>
        </p:nvPicPr>
        <p:blipFill>
          <a:blip r:embed="rId11"/>
          <a:stretch>
            <a:fillRect/>
          </a:stretch>
        </p:blipFill>
        <p:spPr>
          <a:xfrm>
            <a:off x="1004207" y="1047514"/>
            <a:ext cx="7339466" cy="4207746"/>
          </a:xfrm>
          <a:prstGeom prst="rect">
            <a:avLst/>
          </a:prstGeom>
        </p:spPr>
      </p:pic>
    </p:spTree>
    <p:custDataLst>
      <p:tags r:id="rId1"/>
    </p:custDataLst>
    <p:extLst>
      <p:ext uri="{BB962C8B-B14F-4D97-AF65-F5344CB8AC3E}">
        <p14:creationId xmlns:p14="http://schemas.microsoft.com/office/powerpoint/2010/main" val="3672778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Introduction</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dirty="0" smtClean="0">
                <a:ln>
                  <a:noFill/>
                </a:ln>
                <a:solidFill>
                  <a:srgbClr val="999FA6"/>
                </a:solidFill>
                <a:effectLst/>
                <a:uLnTx/>
                <a:uFillTx/>
                <a:latin typeface="Bosch Office Sans"/>
                <a:ea typeface="+mn-ea"/>
                <a:cs typeface="+mn-cs"/>
              </a:rPr>
              <a:t>5</a:t>
            </a: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chemeClr val="accent1"/>
                </a:solidFill>
              </a:rPr>
              <a:t>General Steps for Time series Forecasting</a:t>
            </a:r>
          </a:p>
        </p:txBody>
      </p:sp>
      <p:graphicFrame>
        <p:nvGraphicFramePr>
          <p:cNvPr id="10" name="Content Placeholder 9"/>
          <p:cNvGraphicFramePr>
            <a:graphicFrameLocks/>
          </p:cNvGraphicFramePr>
          <p:nvPr>
            <p:custDataLst>
              <p:tags r:id="rId9"/>
            </p:custDataLst>
            <p:extLst>
              <p:ext uri="{D42A27DB-BD31-4B8C-83A1-F6EECF244321}">
                <p14:modId xmlns:p14="http://schemas.microsoft.com/office/powerpoint/2010/main" val="3624606500"/>
              </p:ext>
            </p:extLst>
          </p:nvPr>
        </p:nvGraphicFramePr>
        <p:xfrm>
          <a:off x="710292" y="1295401"/>
          <a:ext cx="9348107" cy="4168775"/>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29520984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Holt-Winters </a:t>
            </a:r>
            <a:r>
              <a:rPr lang="en-US" sz="2800" dirty="0" smtClean="0">
                <a:solidFill>
                  <a:srgbClr val="A80163"/>
                </a:solidFill>
              </a:rPr>
              <a:t>Seasonal Method (Triple ETS)</a:t>
            </a:r>
            <a:r>
              <a:rPr lang="en-US" sz="2800" dirty="0">
                <a:solidFill>
                  <a:srgbClr val="A80163"/>
                </a:solidFill>
              </a:rPr>
              <a:t/>
            </a:r>
            <a:br>
              <a:rPr lang="en-US" sz="2800" dirty="0">
                <a:solidFill>
                  <a:srgbClr val="A80163"/>
                </a:solidFill>
              </a:rPr>
            </a:b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150000"/>
              </a:lnSpc>
            </a:pPr>
            <a:r>
              <a:rPr lang="en-US" dirty="0" smtClean="0"/>
              <a:t>Holt </a:t>
            </a:r>
            <a:r>
              <a:rPr lang="en-US" dirty="0"/>
              <a:t>(1957) and Winters (1960) extended Holt’s method to capture seasonality. </a:t>
            </a:r>
            <a:endParaRPr lang="en-US" dirty="0" smtClean="0"/>
          </a:p>
          <a:p>
            <a:pPr>
              <a:lnSpc>
                <a:spcPct val="150000"/>
              </a:lnSpc>
            </a:pPr>
            <a:r>
              <a:rPr lang="en-US" dirty="0" smtClean="0"/>
              <a:t>The </a:t>
            </a:r>
            <a:r>
              <a:rPr lang="en-US" dirty="0"/>
              <a:t>Holt-Winters seasonal method comprises the forecast equation and three smoothing equations </a:t>
            </a:r>
            <a:r>
              <a:rPr lang="en-US" dirty="0" smtClean="0"/>
              <a:t>— </a:t>
            </a:r>
            <a:r>
              <a:rPr lang="en-US" dirty="0"/>
              <a:t>one for the </a:t>
            </a:r>
            <a:r>
              <a:rPr lang="en-US" dirty="0" smtClean="0"/>
              <a:t>level, </a:t>
            </a:r>
            <a:r>
              <a:rPr lang="en-US" dirty="0"/>
              <a:t>one for </a:t>
            </a:r>
            <a:r>
              <a:rPr lang="en-US" dirty="0" smtClean="0"/>
              <a:t>trend, </a:t>
            </a:r>
            <a:r>
              <a:rPr lang="en-US" dirty="0"/>
              <a:t>and one for the seasonal </a:t>
            </a:r>
            <a:r>
              <a:rPr lang="en-US" dirty="0" smtClean="0"/>
              <a:t>component</a:t>
            </a:r>
          </a:p>
          <a:p>
            <a:pPr>
              <a:lnSpc>
                <a:spcPct val="150000"/>
              </a:lnSpc>
            </a:pPr>
            <a:r>
              <a:rPr lang="en-US" dirty="0"/>
              <a:t>There are two variations to this method that differ in the nature of the seasonal component. </a:t>
            </a:r>
            <a:endParaRPr lang="en-US" dirty="0" smtClean="0"/>
          </a:p>
          <a:p>
            <a:pPr lvl="1">
              <a:lnSpc>
                <a:spcPct val="150000"/>
              </a:lnSpc>
            </a:pPr>
            <a:r>
              <a:rPr lang="en-US" dirty="0" smtClean="0"/>
              <a:t>The </a:t>
            </a:r>
            <a:r>
              <a:rPr lang="en-US" dirty="0"/>
              <a:t>additive method is preferred when the seasonal variations are roughly constant through the series,(seasonal component is expressed in absolute terms in the scale of the observed </a:t>
            </a:r>
            <a:r>
              <a:rPr lang="en-US" dirty="0" smtClean="0"/>
              <a:t>series) </a:t>
            </a:r>
          </a:p>
          <a:p>
            <a:pPr lvl="1">
              <a:lnSpc>
                <a:spcPct val="150000"/>
              </a:lnSpc>
            </a:pPr>
            <a:r>
              <a:rPr lang="en-US" dirty="0" smtClean="0"/>
              <a:t>while </a:t>
            </a:r>
            <a:r>
              <a:rPr lang="en-US" dirty="0"/>
              <a:t>the multiplicative method is preferred when the seasonal variations are changing proportional to the level of the series.  </a:t>
            </a:r>
            <a:r>
              <a:rPr lang="en-US" dirty="0" smtClean="0"/>
              <a:t>(seasonal </a:t>
            </a:r>
            <a:r>
              <a:rPr lang="en-US" dirty="0"/>
              <a:t>component is expressed in relative terms (percentages) </a:t>
            </a:r>
            <a:r>
              <a:rPr lang="en-US" dirty="0" smtClean="0"/>
              <a:t>)</a:t>
            </a:r>
            <a:endParaRPr lang="en-US" dirty="0"/>
          </a:p>
        </p:txBody>
      </p:sp>
    </p:spTree>
    <p:custDataLst>
      <p:tags r:id="rId1"/>
    </p:custDataLst>
    <p:extLst>
      <p:ext uri="{BB962C8B-B14F-4D97-AF65-F5344CB8AC3E}">
        <p14:creationId xmlns:p14="http://schemas.microsoft.com/office/powerpoint/2010/main" val="90206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Holt-Winters Seasonal Method</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b="1" dirty="0"/>
              <a:t>Holt-Winters additive method</a:t>
            </a:r>
          </a:p>
          <a:p>
            <a:endParaRPr lang="en-US" dirty="0"/>
          </a:p>
        </p:txBody>
      </p:sp>
      <p:pic>
        <p:nvPicPr>
          <p:cNvPr id="10" name="Picture 9"/>
          <p:cNvPicPr>
            <a:picLocks noChangeAspect="1"/>
          </p:cNvPicPr>
          <p:nvPr>
            <p:custDataLst>
              <p:tags r:id="rId10"/>
            </p:custDataLst>
          </p:nvPr>
        </p:nvPicPr>
        <p:blipFill>
          <a:blip r:embed="rId14"/>
          <a:stretch>
            <a:fillRect/>
          </a:stretch>
        </p:blipFill>
        <p:spPr>
          <a:xfrm>
            <a:off x="1558470" y="1634783"/>
            <a:ext cx="5305425" cy="1562100"/>
          </a:xfrm>
          <a:prstGeom prst="rect">
            <a:avLst/>
          </a:prstGeom>
        </p:spPr>
      </p:pic>
      <p:pic>
        <p:nvPicPr>
          <p:cNvPr id="11" name="Picture 10"/>
          <p:cNvPicPr>
            <a:picLocks noChangeAspect="1"/>
          </p:cNvPicPr>
          <p:nvPr>
            <p:custDataLst>
              <p:tags r:id="rId11"/>
            </p:custDataLst>
          </p:nvPr>
        </p:nvPicPr>
        <p:blipFill>
          <a:blip r:embed="rId15"/>
          <a:stretch>
            <a:fillRect/>
          </a:stretch>
        </p:blipFill>
        <p:spPr>
          <a:xfrm>
            <a:off x="259080" y="3249124"/>
            <a:ext cx="8420100" cy="2162175"/>
          </a:xfrm>
          <a:prstGeom prst="rect">
            <a:avLst/>
          </a:prstGeom>
        </p:spPr>
      </p:pic>
      <p:sp>
        <p:nvSpPr>
          <p:cNvPr id="12" name="Rectangle 11"/>
          <p:cNvSpPr/>
          <p:nvPr>
            <p:custDataLst>
              <p:tags r:id="rId12"/>
            </p:custDataLst>
          </p:nvPr>
        </p:nvSpPr>
        <p:spPr>
          <a:xfrm>
            <a:off x="6696488" y="3960879"/>
            <a:ext cx="3797835" cy="369332"/>
          </a:xfrm>
          <a:prstGeom prst="rect">
            <a:avLst/>
          </a:prstGeom>
        </p:spPr>
        <p:txBody>
          <a:bodyPr wrap="none">
            <a:spAutoFit/>
          </a:bodyPr>
          <a:lstStyle/>
          <a:p>
            <a:r>
              <a:rPr lang="en-US" dirty="0"/>
              <a:t>fit1 </a:t>
            </a:r>
            <a:r>
              <a:rPr lang="en-US" dirty="0">
                <a:solidFill>
                  <a:srgbClr val="008800"/>
                </a:solidFill>
              </a:rPr>
              <a:t>&lt;-</a:t>
            </a:r>
            <a:r>
              <a:rPr lang="en-US" dirty="0"/>
              <a:t> </a:t>
            </a:r>
            <a:r>
              <a:rPr lang="en-US" dirty="0" err="1"/>
              <a:t>hw</a:t>
            </a:r>
            <a:r>
              <a:rPr lang="en-US" dirty="0">
                <a:solidFill>
                  <a:srgbClr val="008800"/>
                </a:solidFill>
              </a:rPr>
              <a:t>(</a:t>
            </a:r>
            <a:r>
              <a:rPr lang="en-US" dirty="0" err="1"/>
              <a:t>aust,seasonal</a:t>
            </a:r>
            <a:r>
              <a:rPr lang="en-US" dirty="0">
                <a:solidFill>
                  <a:srgbClr val="008800"/>
                </a:solidFill>
              </a:rPr>
              <a:t>=</a:t>
            </a:r>
            <a:r>
              <a:rPr lang="en-US" dirty="0">
                <a:solidFill>
                  <a:srgbClr val="FF0000"/>
                </a:solidFill>
              </a:rPr>
              <a:t>"additive"</a:t>
            </a:r>
            <a:r>
              <a:rPr lang="en-US" dirty="0">
                <a:solidFill>
                  <a:srgbClr val="008800"/>
                </a:solidFill>
              </a:rPr>
              <a:t>)</a:t>
            </a:r>
            <a:endParaRPr lang="en-US" dirty="0"/>
          </a:p>
        </p:txBody>
      </p:sp>
    </p:spTree>
    <p:custDataLst>
      <p:tags r:id="rId1"/>
    </p:custDataLst>
    <p:extLst>
      <p:ext uri="{BB962C8B-B14F-4D97-AF65-F5344CB8AC3E}">
        <p14:creationId xmlns:p14="http://schemas.microsoft.com/office/powerpoint/2010/main" val="31330828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Holt-Winters Seasonal Method</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b="1" dirty="0"/>
              <a:t>Holt-Winters </a:t>
            </a:r>
            <a:r>
              <a:rPr lang="en-US" b="1" dirty="0" smtClean="0"/>
              <a:t>Multiplicative </a:t>
            </a:r>
            <a:r>
              <a:rPr lang="en-US" b="1" dirty="0"/>
              <a:t>method</a:t>
            </a:r>
          </a:p>
          <a:p>
            <a:endParaRPr lang="en-US" dirty="0"/>
          </a:p>
        </p:txBody>
      </p:sp>
      <p:pic>
        <p:nvPicPr>
          <p:cNvPr id="12" name="Picture 11"/>
          <p:cNvPicPr>
            <a:picLocks noChangeAspect="1"/>
          </p:cNvPicPr>
          <p:nvPr>
            <p:custDataLst>
              <p:tags r:id="rId10"/>
            </p:custDataLst>
          </p:nvPr>
        </p:nvPicPr>
        <p:blipFill>
          <a:blip r:embed="rId14"/>
          <a:stretch>
            <a:fillRect/>
          </a:stretch>
        </p:blipFill>
        <p:spPr>
          <a:xfrm>
            <a:off x="2729094" y="1569490"/>
            <a:ext cx="4243207" cy="1809980"/>
          </a:xfrm>
          <a:prstGeom prst="rect">
            <a:avLst/>
          </a:prstGeom>
        </p:spPr>
      </p:pic>
      <p:pic>
        <p:nvPicPr>
          <p:cNvPr id="13" name="Picture 12"/>
          <p:cNvPicPr>
            <a:picLocks noChangeAspect="1"/>
          </p:cNvPicPr>
          <p:nvPr>
            <p:custDataLst>
              <p:tags r:id="rId11"/>
            </p:custDataLst>
          </p:nvPr>
        </p:nvPicPr>
        <p:blipFill>
          <a:blip r:embed="rId15"/>
          <a:stretch>
            <a:fillRect/>
          </a:stretch>
        </p:blipFill>
        <p:spPr>
          <a:xfrm>
            <a:off x="554989" y="3352699"/>
            <a:ext cx="4849767" cy="2137613"/>
          </a:xfrm>
          <a:prstGeom prst="rect">
            <a:avLst/>
          </a:prstGeom>
        </p:spPr>
      </p:pic>
      <p:sp>
        <p:nvSpPr>
          <p:cNvPr id="15" name="Rectangle 14"/>
          <p:cNvSpPr/>
          <p:nvPr>
            <p:custDataLst>
              <p:tags r:id="rId12"/>
            </p:custDataLst>
          </p:nvPr>
        </p:nvSpPr>
        <p:spPr>
          <a:xfrm>
            <a:off x="5968231" y="3781590"/>
            <a:ext cx="4387740" cy="369332"/>
          </a:xfrm>
          <a:prstGeom prst="rect">
            <a:avLst/>
          </a:prstGeom>
        </p:spPr>
        <p:txBody>
          <a:bodyPr wrap="none">
            <a:spAutoFit/>
          </a:bodyPr>
          <a:lstStyle/>
          <a:p>
            <a:r>
              <a:rPr lang="en-US" dirty="0"/>
              <a:t>fit2 </a:t>
            </a:r>
            <a:r>
              <a:rPr lang="en-US" dirty="0">
                <a:solidFill>
                  <a:srgbClr val="008800"/>
                </a:solidFill>
              </a:rPr>
              <a:t>&lt;-</a:t>
            </a:r>
            <a:r>
              <a:rPr lang="en-US" dirty="0"/>
              <a:t> </a:t>
            </a:r>
            <a:r>
              <a:rPr lang="en-US" dirty="0" err="1"/>
              <a:t>hw</a:t>
            </a:r>
            <a:r>
              <a:rPr lang="en-US" dirty="0">
                <a:solidFill>
                  <a:srgbClr val="008800"/>
                </a:solidFill>
              </a:rPr>
              <a:t>(</a:t>
            </a:r>
            <a:r>
              <a:rPr lang="en-US" dirty="0" err="1"/>
              <a:t>aust</a:t>
            </a:r>
            <a:r>
              <a:rPr lang="en-US" dirty="0" smtClean="0"/>
              <a:t>, seasonal</a:t>
            </a:r>
            <a:r>
              <a:rPr lang="en-US" dirty="0">
                <a:solidFill>
                  <a:srgbClr val="008800"/>
                </a:solidFill>
              </a:rPr>
              <a:t>=</a:t>
            </a:r>
            <a:r>
              <a:rPr lang="en-US" dirty="0">
                <a:solidFill>
                  <a:srgbClr val="FF0000"/>
                </a:solidFill>
              </a:rPr>
              <a:t>"multiplicative"</a:t>
            </a:r>
            <a:r>
              <a:rPr lang="en-US" dirty="0">
                <a:solidFill>
                  <a:srgbClr val="008800"/>
                </a:solidFill>
              </a:rPr>
              <a:t>)</a:t>
            </a:r>
            <a:endParaRPr lang="en-US" dirty="0"/>
          </a:p>
        </p:txBody>
      </p:sp>
    </p:spTree>
    <p:custDataLst>
      <p:tags r:id="rId1"/>
    </p:custDataLst>
    <p:extLst>
      <p:ext uri="{BB962C8B-B14F-4D97-AF65-F5344CB8AC3E}">
        <p14:creationId xmlns:p14="http://schemas.microsoft.com/office/powerpoint/2010/main" val="4065159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Holt Winter Model</a:t>
            </a:r>
            <a:endParaRPr lang="en-US" sz="2800" dirty="0">
              <a:solidFill>
                <a:srgbClr val="A80163"/>
              </a:solidFill>
            </a:endParaRPr>
          </a:p>
        </p:txBody>
      </p:sp>
      <p:pic>
        <p:nvPicPr>
          <p:cNvPr id="10" name="Picture 9"/>
          <p:cNvPicPr>
            <a:picLocks noChangeAspect="1"/>
          </p:cNvPicPr>
          <p:nvPr/>
        </p:nvPicPr>
        <p:blipFill>
          <a:blip r:embed="rId10"/>
          <a:stretch>
            <a:fillRect/>
          </a:stretch>
        </p:blipFill>
        <p:spPr>
          <a:xfrm>
            <a:off x="1200150" y="1216660"/>
            <a:ext cx="6890657" cy="4118216"/>
          </a:xfrm>
          <a:prstGeom prst="rect">
            <a:avLst/>
          </a:prstGeom>
        </p:spPr>
      </p:pic>
    </p:spTree>
    <p:custDataLst>
      <p:tags r:id="rId1"/>
    </p:custDataLst>
    <p:extLst>
      <p:ext uri="{BB962C8B-B14F-4D97-AF65-F5344CB8AC3E}">
        <p14:creationId xmlns:p14="http://schemas.microsoft.com/office/powerpoint/2010/main" val="17055491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dirty="0"/>
          </a:p>
        </p:txBody>
      </p:sp>
      <p:grpSp>
        <p:nvGrpSpPr>
          <p:cNvPr id="13" name="Group 12"/>
          <p:cNvGrpSpPr/>
          <p:nvPr/>
        </p:nvGrpSpPr>
        <p:grpSpPr>
          <a:xfrm>
            <a:off x="1141049" y="842010"/>
            <a:ext cx="8350885" cy="4633869"/>
            <a:chOff x="994092" y="919841"/>
            <a:chExt cx="8350885" cy="4633869"/>
          </a:xfrm>
        </p:grpSpPr>
        <p:pic>
          <p:nvPicPr>
            <p:cNvPr id="10" name="Picture 9"/>
            <p:cNvPicPr>
              <a:picLocks noChangeAspect="1"/>
            </p:cNvPicPr>
            <p:nvPr>
              <p:custDataLst>
                <p:tags r:id="rId10"/>
              </p:custDataLst>
            </p:nvPr>
          </p:nvPicPr>
          <p:blipFill>
            <a:blip r:embed="rId13"/>
            <a:stretch>
              <a:fillRect/>
            </a:stretch>
          </p:blipFill>
          <p:spPr>
            <a:xfrm>
              <a:off x="994092" y="919841"/>
              <a:ext cx="8350885" cy="4633869"/>
            </a:xfrm>
            <a:prstGeom prst="rect">
              <a:avLst/>
            </a:prstGeom>
          </p:spPr>
        </p:pic>
        <p:pic>
          <p:nvPicPr>
            <p:cNvPr id="12" name="Picture 11"/>
            <p:cNvPicPr>
              <a:picLocks noChangeAspect="1"/>
            </p:cNvPicPr>
            <p:nvPr>
              <p:custDataLst>
                <p:tags r:id="rId11"/>
              </p:custDataLst>
            </p:nvPr>
          </p:nvPicPr>
          <p:blipFill>
            <a:blip r:embed="rId14"/>
            <a:stretch>
              <a:fillRect/>
            </a:stretch>
          </p:blipFill>
          <p:spPr>
            <a:xfrm>
              <a:off x="6985499" y="1691255"/>
              <a:ext cx="1753291" cy="635568"/>
            </a:xfrm>
            <a:prstGeom prst="rect">
              <a:avLst/>
            </a:prstGeom>
          </p:spPr>
        </p:pic>
      </p:grpSp>
    </p:spTree>
    <p:custDataLst>
      <p:tags r:id="rId1"/>
    </p:custDataLst>
    <p:extLst>
      <p:ext uri="{BB962C8B-B14F-4D97-AF65-F5344CB8AC3E}">
        <p14:creationId xmlns:p14="http://schemas.microsoft.com/office/powerpoint/2010/main" val="37922213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a:solidFill>
                <a:srgbClr val="A80163"/>
              </a:solidFill>
            </a:endParaRP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a:p>
        </p:txBody>
      </p:sp>
      <p:pic>
        <p:nvPicPr>
          <p:cNvPr id="12" name="Picture 11"/>
          <p:cNvPicPr>
            <a:picLocks noChangeAspect="1"/>
          </p:cNvPicPr>
          <p:nvPr>
            <p:custDataLst>
              <p:tags r:id="rId10"/>
            </p:custDataLst>
          </p:nvPr>
        </p:nvPicPr>
        <p:blipFill>
          <a:blip r:embed="rId12"/>
          <a:stretch>
            <a:fillRect/>
          </a:stretch>
        </p:blipFill>
        <p:spPr>
          <a:xfrm>
            <a:off x="68127" y="261093"/>
            <a:ext cx="10643053" cy="5436762"/>
          </a:xfrm>
          <a:prstGeom prst="rect">
            <a:avLst/>
          </a:prstGeom>
        </p:spPr>
      </p:pic>
    </p:spTree>
    <p:custDataLst>
      <p:tags r:id="rId1"/>
    </p:custDataLst>
    <p:extLst>
      <p:ext uri="{BB962C8B-B14F-4D97-AF65-F5344CB8AC3E}">
        <p14:creationId xmlns:p14="http://schemas.microsoft.com/office/powerpoint/2010/main" val="2930247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smtClean="0">
                <a:ln>
                  <a:noFill/>
                </a:ln>
                <a:effectLst/>
                <a:uLnTx/>
                <a:uFillTx/>
              </a:rPr>
              <a:t>Header of section</a:t>
            </a:r>
            <a:endParaRPr kumimoji="0" lang="en-US" sz="2800" b="0" i="0" u="none" strike="noStrike" kern="0" cap="none" normalizeH="0" baseline="0" noProof="0" dirty="0" err="1" smtClean="0">
              <a:ln>
                <a:noFill/>
              </a:ln>
              <a:effectLst/>
              <a:uLnTx/>
              <a:uFillTx/>
            </a:endParaRP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endParaRPr lang="en-US" sz="280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a:p>
        </p:txBody>
      </p:sp>
      <p:pic>
        <p:nvPicPr>
          <p:cNvPr id="10" name="Picture 9"/>
          <p:cNvPicPr>
            <a:picLocks noChangeAspect="1"/>
          </p:cNvPicPr>
          <p:nvPr/>
        </p:nvPicPr>
        <p:blipFill>
          <a:blip r:embed="rId11"/>
          <a:stretch>
            <a:fillRect/>
          </a:stretch>
        </p:blipFill>
        <p:spPr>
          <a:xfrm>
            <a:off x="2165349" y="2404268"/>
            <a:ext cx="6638925" cy="1362075"/>
          </a:xfrm>
          <a:prstGeom prst="rect">
            <a:avLst/>
          </a:prstGeom>
        </p:spPr>
      </p:pic>
    </p:spTree>
    <p:custDataLst>
      <p:tags r:id="rId1"/>
    </p:custDataLst>
    <p:extLst>
      <p:ext uri="{BB962C8B-B14F-4D97-AF65-F5344CB8AC3E}">
        <p14:creationId xmlns:p14="http://schemas.microsoft.com/office/powerpoint/2010/main" val="40766181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Initialization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a:p>
        </p:txBody>
      </p:sp>
      <p:pic>
        <p:nvPicPr>
          <p:cNvPr id="10" name="Picture 9"/>
          <p:cNvPicPr>
            <a:picLocks noChangeAspect="1"/>
          </p:cNvPicPr>
          <p:nvPr>
            <p:custDataLst>
              <p:tags r:id="rId10"/>
            </p:custDataLst>
          </p:nvPr>
        </p:nvPicPr>
        <p:blipFill>
          <a:blip r:embed="rId12"/>
          <a:stretch>
            <a:fillRect/>
          </a:stretch>
        </p:blipFill>
        <p:spPr>
          <a:xfrm>
            <a:off x="266700" y="1289050"/>
            <a:ext cx="8189745" cy="3685903"/>
          </a:xfrm>
          <a:prstGeom prst="rect">
            <a:avLst/>
          </a:prstGeom>
        </p:spPr>
      </p:pic>
    </p:spTree>
    <p:custDataLst>
      <p:tags r:id="rId1"/>
    </p:custDataLst>
    <p:extLst>
      <p:ext uri="{BB962C8B-B14F-4D97-AF65-F5344CB8AC3E}">
        <p14:creationId xmlns:p14="http://schemas.microsoft.com/office/powerpoint/2010/main" val="23890761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ETS Model</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Reference</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smtClean="0"/>
              <a:t>Calculation example :</a:t>
            </a:r>
          </a:p>
          <a:p>
            <a:r>
              <a:rPr lang="en-US" dirty="0">
                <a:hlinkClick r:id="rId11"/>
              </a:rPr>
              <a:t>https://www.otexts.org/fpp/7/6</a:t>
            </a:r>
            <a:endParaRPr lang="en-US" dirty="0"/>
          </a:p>
          <a:p>
            <a:r>
              <a:rPr lang="en-US" dirty="0" smtClean="0">
                <a:hlinkClick r:id="rId12"/>
              </a:rPr>
              <a:t>https</a:t>
            </a:r>
            <a:r>
              <a:rPr lang="en-US" dirty="0">
                <a:hlinkClick r:id="rId12"/>
              </a:rPr>
              <a:t>://</a:t>
            </a:r>
            <a:r>
              <a:rPr lang="en-US" dirty="0" smtClean="0">
                <a:hlinkClick r:id="rId12"/>
              </a:rPr>
              <a:t>www.itl.nist.gov/div898/handbook/pmc/section4/pmc435.htm</a:t>
            </a:r>
            <a:endParaRPr lang="en-US" dirty="0" smtClean="0"/>
          </a:p>
          <a:p>
            <a:endParaRPr lang="en-US" dirty="0" smtClean="0"/>
          </a:p>
          <a:p>
            <a:endParaRPr lang="en-US" dirty="0"/>
          </a:p>
        </p:txBody>
      </p:sp>
    </p:spTree>
    <p:custDataLst>
      <p:tags r:id="rId1"/>
    </p:custDataLst>
    <p:extLst>
      <p:ext uri="{BB962C8B-B14F-4D97-AF65-F5344CB8AC3E}">
        <p14:creationId xmlns:p14="http://schemas.microsoft.com/office/powerpoint/2010/main" val="41392092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4800" i="1" dirty="0" smtClean="0">
                <a:solidFill>
                  <a:srgbClr val="A80163"/>
                </a:solidFill>
              </a:rPr>
              <a:t>Thank You</a:t>
            </a:r>
            <a:endParaRPr lang="en-US" sz="4800" i="1" dirty="0">
              <a:solidFill>
                <a:srgbClr val="A80163"/>
              </a:solidFill>
            </a:endParaRPr>
          </a:p>
        </p:txBody>
      </p:sp>
    </p:spTree>
    <p:custDataLst>
      <p:tags r:id="rId1"/>
    </p:custDataLst>
    <p:extLst>
      <p:ext uri="{BB962C8B-B14F-4D97-AF65-F5344CB8AC3E}">
        <p14:creationId xmlns:p14="http://schemas.microsoft.com/office/powerpoint/2010/main" val="397882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US" sz="2800" b="0" i="0" u="none" strike="noStrike" kern="0" cap="none" normalizeH="0" baseline="0" noProof="0" dirty="0" smtClean="0">
                <a:ln>
                  <a:noFill/>
                </a:ln>
                <a:effectLst/>
                <a:uLnTx/>
                <a:uFillTx/>
              </a:rPr>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RBEI/EDS1-PJ-AI-S2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How we forecast</a:t>
            </a:r>
            <a:endParaRPr lang="en-US" sz="2800" dirty="0">
              <a:solidFill>
                <a:srgbClr val="A80163"/>
              </a:solidFill>
            </a:endParaRPr>
          </a:p>
        </p:txBody>
      </p:sp>
      <p:sp>
        <p:nvSpPr>
          <p:cNvPr id="10" name="TextBox 9"/>
          <p:cNvSpPr txBox="1"/>
          <p:nvPr>
            <p:custDataLst>
              <p:tags r:id="rId9"/>
            </p:custDataLst>
          </p:nvPr>
        </p:nvSpPr>
        <p:spPr>
          <a:xfrm>
            <a:off x="2005031" y="1988355"/>
            <a:ext cx="1053335" cy="603694"/>
          </a:xfrm>
          <a:prstGeom prst="rect">
            <a:avLst/>
          </a:prstGeom>
          <a:noFill/>
          <a:ln w="38100">
            <a:solidFill>
              <a:schemeClr val="accent3"/>
            </a:solidFill>
          </a:ln>
        </p:spPr>
        <p:txBody>
          <a:bodyPr wrap="square" lIns="0" tIns="0" rIns="0" bIns="0" rtlCol="0" anchor="ctr">
            <a:noAutofit/>
          </a:bodyPr>
          <a:lstStyle/>
          <a:p>
            <a:pPr algn="ctr">
              <a:spcBef>
                <a:spcPts val="500"/>
              </a:spcBef>
            </a:pPr>
            <a:r>
              <a:rPr lang="en-US" sz="1400" kern="0" dirty="0" smtClean="0">
                <a:solidFill>
                  <a:srgbClr val="000000"/>
                </a:solidFill>
              </a:rPr>
              <a:t>Data Preparation</a:t>
            </a:r>
            <a:endParaRPr lang="en-US" sz="1400" kern="0" dirty="0">
              <a:solidFill>
                <a:srgbClr val="000000"/>
              </a:solidFill>
            </a:endParaRPr>
          </a:p>
        </p:txBody>
      </p:sp>
      <p:sp>
        <p:nvSpPr>
          <p:cNvPr id="11" name="TextBox 10"/>
          <p:cNvSpPr txBox="1"/>
          <p:nvPr>
            <p:custDataLst>
              <p:tags r:id="rId10"/>
            </p:custDataLst>
          </p:nvPr>
        </p:nvSpPr>
        <p:spPr>
          <a:xfrm>
            <a:off x="3873390" y="2059059"/>
            <a:ext cx="1410434" cy="346797"/>
          </a:xfrm>
          <a:prstGeom prst="rect">
            <a:avLst/>
          </a:prstGeom>
          <a:noFill/>
          <a:ln w="38100">
            <a:solidFill>
              <a:schemeClr val="accent5"/>
            </a:solidFill>
          </a:ln>
        </p:spPr>
        <p:txBody>
          <a:bodyPr wrap="square" lIns="0" tIns="0" rIns="0" bIns="0" rtlCol="0">
            <a:noAutofit/>
          </a:bodyPr>
          <a:lstStyle/>
          <a:p>
            <a:pPr algn="ctr">
              <a:lnSpc>
                <a:spcPts val="2300"/>
              </a:lnSpc>
              <a:spcBef>
                <a:spcPts val="500"/>
              </a:spcBef>
            </a:pPr>
            <a:r>
              <a:rPr lang="en-US" kern="0" dirty="0" smtClean="0">
                <a:solidFill>
                  <a:srgbClr val="000000"/>
                </a:solidFill>
              </a:rPr>
              <a:t>ARIMA</a:t>
            </a:r>
            <a:endParaRPr lang="en-US" kern="0" dirty="0">
              <a:solidFill>
                <a:srgbClr val="000000"/>
              </a:solidFill>
            </a:endParaRPr>
          </a:p>
        </p:txBody>
      </p:sp>
      <p:sp>
        <p:nvSpPr>
          <p:cNvPr id="12" name="TextBox 11"/>
          <p:cNvSpPr txBox="1"/>
          <p:nvPr>
            <p:custDataLst>
              <p:tags r:id="rId11"/>
            </p:custDataLst>
          </p:nvPr>
        </p:nvSpPr>
        <p:spPr>
          <a:xfrm>
            <a:off x="3873390" y="2792204"/>
            <a:ext cx="1410434" cy="336884"/>
          </a:xfrm>
          <a:prstGeom prst="rect">
            <a:avLst/>
          </a:prstGeom>
          <a:noFill/>
          <a:ln w="38100">
            <a:solidFill>
              <a:schemeClr val="accent5"/>
            </a:solidFill>
          </a:ln>
        </p:spPr>
        <p:txBody>
          <a:bodyPr wrap="square" lIns="0" tIns="0" rIns="0" bIns="0" rtlCol="0">
            <a:noAutofit/>
          </a:bodyPr>
          <a:lstStyle/>
          <a:p>
            <a:pPr algn="ctr">
              <a:lnSpc>
                <a:spcPts val="2300"/>
              </a:lnSpc>
              <a:spcBef>
                <a:spcPts val="500"/>
              </a:spcBef>
            </a:pPr>
            <a:r>
              <a:rPr lang="en-US" kern="0" dirty="0" smtClean="0">
                <a:solidFill>
                  <a:srgbClr val="000000"/>
                </a:solidFill>
              </a:rPr>
              <a:t>Neural Net</a:t>
            </a:r>
            <a:endParaRPr lang="en-US" kern="0" dirty="0">
              <a:solidFill>
                <a:srgbClr val="000000"/>
              </a:solidFill>
            </a:endParaRPr>
          </a:p>
        </p:txBody>
      </p:sp>
      <p:sp>
        <p:nvSpPr>
          <p:cNvPr id="13" name="TextBox 12"/>
          <p:cNvSpPr txBox="1"/>
          <p:nvPr>
            <p:custDataLst>
              <p:tags r:id="rId12"/>
            </p:custDataLst>
          </p:nvPr>
        </p:nvSpPr>
        <p:spPr>
          <a:xfrm>
            <a:off x="3873390" y="3493241"/>
            <a:ext cx="1410434" cy="336884"/>
          </a:xfrm>
          <a:prstGeom prst="rect">
            <a:avLst/>
          </a:prstGeom>
          <a:noFill/>
          <a:ln w="38100">
            <a:solidFill>
              <a:schemeClr val="accent5"/>
            </a:solidFill>
          </a:ln>
        </p:spPr>
        <p:txBody>
          <a:bodyPr wrap="square" lIns="0" tIns="0" rIns="0" bIns="0" rtlCol="0">
            <a:noAutofit/>
          </a:bodyPr>
          <a:lstStyle/>
          <a:p>
            <a:pPr algn="ctr">
              <a:lnSpc>
                <a:spcPts val="2300"/>
              </a:lnSpc>
              <a:spcBef>
                <a:spcPts val="500"/>
              </a:spcBef>
            </a:pPr>
            <a:r>
              <a:rPr lang="en-US" kern="0" dirty="0" smtClean="0">
                <a:solidFill>
                  <a:srgbClr val="000000"/>
                </a:solidFill>
              </a:rPr>
              <a:t>ETS, Naïve..</a:t>
            </a:r>
            <a:endParaRPr lang="en-US" kern="0" dirty="0">
              <a:solidFill>
                <a:srgbClr val="000000"/>
              </a:solidFill>
            </a:endParaRPr>
          </a:p>
        </p:txBody>
      </p:sp>
      <p:cxnSp>
        <p:nvCxnSpPr>
          <p:cNvPr id="14" name="Elbow Connector 13"/>
          <p:cNvCxnSpPr>
            <a:endCxn id="11" idx="1"/>
          </p:cNvCxnSpPr>
          <p:nvPr>
            <p:custDataLst>
              <p:tags r:id="rId13"/>
            </p:custDataLst>
          </p:nvPr>
        </p:nvCxnSpPr>
        <p:spPr>
          <a:xfrm flipV="1">
            <a:off x="3049122" y="2232458"/>
            <a:ext cx="824268" cy="65908"/>
          </a:xfrm>
          <a:prstGeom prst="bent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12" idx="1"/>
          </p:cNvCxnSpPr>
          <p:nvPr>
            <p:custDataLst>
              <p:tags r:id="rId14"/>
            </p:custDataLst>
          </p:nvPr>
        </p:nvCxnSpPr>
        <p:spPr>
          <a:xfrm>
            <a:off x="3049122" y="2298366"/>
            <a:ext cx="824268" cy="662280"/>
          </a:xfrm>
          <a:prstGeom prst="bent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3" idx="1"/>
          </p:cNvCxnSpPr>
          <p:nvPr>
            <p:custDataLst>
              <p:tags r:id="rId15"/>
            </p:custDataLst>
          </p:nvPr>
        </p:nvCxnSpPr>
        <p:spPr>
          <a:xfrm>
            <a:off x="3049122" y="2298366"/>
            <a:ext cx="824268" cy="1363317"/>
          </a:xfrm>
          <a:prstGeom prst="bentConnector3">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16"/>
            </p:custDataLst>
          </p:nvPr>
        </p:nvSpPr>
        <p:spPr>
          <a:xfrm>
            <a:off x="5473137" y="2066700"/>
            <a:ext cx="1044041" cy="336884"/>
          </a:xfrm>
          <a:prstGeom prst="rect">
            <a:avLst/>
          </a:prstGeom>
          <a:noFill/>
          <a:ln w="38100">
            <a:solidFill>
              <a:schemeClr val="accent6"/>
            </a:solidFill>
          </a:ln>
        </p:spPr>
        <p:txBody>
          <a:bodyPr wrap="square" lIns="0" tIns="0" rIns="0" bIns="0" rtlCol="0">
            <a:noAutofit/>
          </a:bodyPr>
          <a:lstStyle/>
          <a:p>
            <a:pPr algn="ctr">
              <a:lnSpc>
                <a:spcPts val="2300"/>
              </a:lnSpc>
              <a:spcBef>
                <a:spcPts val="500"/>
              </a:spcBef>
            </a:pPr>
            <a:r>
              <a:rPr lang="en-US" sz="1400" kern="0" dirty="0">
                <a:solidFill>
                  <a:srgbClr val="000000"/>
                </a:solidFill>
              </a:rPr>
              <a:t>Forecast 1</a:t>
            </a:r>
          </a:p>
        </p:txBody>
      </p:sp>
      <p:sp>
        <p:nvSpPr>
          <p:cNvPr id="18" name="TextBox 17"/>
          <p:cNvSpPr txBox="1"/>
          <p:nvPr>
            <p:custDataLst>
              <p:tags r:id="rId17"/>
            </p:custDataLst>
          </p:nvPr>
        </p:nvSpPr>
        <p:spPr>
          <a:xfrm>
            <a:off x="5473137" y="2792204"/>
            <a:ext cx="1044041" cy="336884"/>
          </a:xfrm>
          <a:prstGeom prst="rect">
            <a:avLst/>
          </a:prstGeom>
          <a:noFill/>
          <a:ln w="38100">
            <a:solidFill>
              <a:schemeClr val="accent6"/>
            </a:solidFill>
          </a:ln>
        </p:spPr>
        <p:txBody>
          <a:bodyPr wrap="square" lIns="0" tIns="0" rIns="0" bIns="0" rtlCol="0">
            <a:noAutofit/>
          </a:bodyPr>
          <a:lstStyle/>
          <a:p>
            <a:pPr algn="ctr">
              <a:lnSpc>
                <a:spcPts val="2300"/>
              </a:lnSpc>
              <a:spcBef>
                <a:spcPts val="500"/>
              </a:spcBef>
            </a:pPr>
            <a:r>
              <a:rPr lang="en-US" sz="1400" kern="0" dirty="0">
                <a:solidFill>
                  <a:srgbClr val="000000"/>
                </a:solidFill>
              </a:rPr>
              <a:t>Forecast 2</a:t>
            </a:r>
          </a:p>
        </p:txBody>
      </p:sp>
      <p:sp>
        <p:nvSpPr>
          <p:cNvPr id="19" name="TextBox 18"/>
          <p:cNvSpPr txBox="1"/>
          <p:nvPr>
            <p:custDataLst>
              <p:tags r:id="rId18"/>
            </p:custDataLst>
          </p:nvPr>
        </p:nvSpPr>
        <p:spPr>
          <a:xfrm>
            <a:off x="5473137" y="3490969"/>
            <a:ext cx="1044041" cy="336884"/>
          </a:xfrm>
          <a:prstGeom prst="rect">
            <a:avLst/>
          </a:prstGeom>
          <a:noFill/>
          <a:ln w="38100">
            <a:solidFill>
              <a:schemeClr val="accent6"/>
            </a:solidFill>
          </a:ln>
        </p:spPr>
        <p:txBody>
          <a:bodyPr wrap="square" lIns="0" tIns="0" rIns="0" bIns="0" rtlCol="0">
            <a:noAutofit/>
          </a:bodyPr>
          <a:lstStyle/>
          <a:p>
            <a:pPr algn="ctr">
              <a:lnSpc>
                <a:spcPts val="2300"/>
              </a:lnSpc>
              <a:spcBef>
                <a:spcPts val="500"/>
              </a:spcBef>
            </a:pPr>
            <a:r>
              <a:rPr lang="en-US" sz="1400" kern="0" dirty="0">
                <a:solidFill>
                  <a:srgbClr val="000000"/>
                </a:solidFill>
              </a:rPr>
              <a:t>…</a:t>
            </a:r>
          </a:p>
        </p:txBody>
      </p:sp>
      <p:cxnSp>
        <p:nvCxnSpPr>
          <p:cNvPr id="21" name="Straight Arrow Connector 20"/>
          <p:cNvCxnSpPr>
            <a:stCxn id="11" idx="3"/>
            <a:endCxn id="17" idx="1"/>
          </p:cNvCxnSpPr>
          <p:nvPr>
            <p:custDataLst>
              <p:tags r:id="rId19"/>
            </p:custDataLst>
          </p:nvPr>
        </p:nvCxnSpPr>
        <p:spPr>
          <a:xfrm>
            <a:off x="5283824" y="2232458"/>
            <a:ext cx="189313" cy="26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a:endCxn id="18" idx="1"/>
          </p:cNvCxnSpPr>
          <p:nvPr>
            <p:custDataLst>
              <p:tags r:id="rId20"/>
            </p:custDataLst>
          </p:nvPr>
        </p:nvCxnSpPr>
        <p:spPr>
          <a:xfrm>
            <a:off x="5283824" y="2960646"/>
            <a:ext cx="189313"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9" idx="1"/>
          </p:cNvCxnSpPr>
          <p:nvPr>
            <p:custDataLst>
              <p:tags r:id="rId21"/>
            </p:custDataLst>
          </p:nvPr>
        </p:nvCxnSpPr>
        <p:spPr>
          <a:xfrm flipV="1">
            <a:off x="5283824" y="3659411"/>
            <a:ext cx="189313" cy="22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custDataLst>
              <p:tags r:id="rId22"/>
            </p:custDataLst>
          </p:nvPr>
        </p:nvSpPr>
        <p:spPr>
          <a:xfrm>
            <a:off x="7120113" y="4107828"/>
            <a:ext cx="2253342" cy="1167643"/>
          </a:xfrm>
          <a:prstGeom prst="rect">
            <a:avLst/>
          </a:prstGeom>
          <a:noFill/>
          <a:ln w="38100">
            <a:solidFill>
              <a:schemeClr val="accent2"/>
            </a:solidFill>
          </a:ln>
        </p:spPr>
        <p:txBody>
          <a:bodyPr wrap="square" lIns="0" tIns="0" rIns="0" bIns="0" rtlCol="0" anchor="ctr">
            <a:noAutofit/>
          </a:bodyPr>
          <a:lstStyle/>
          <a:p>
            <a:pPr algn="ctr">
              <a:spcBef>
                <a:spcPts val="500"/>
              </a:spcBef>
            </a:pPr>
            <a:r>
              <a:rPr lang="en-US" sz="1600" kern="0" dirty="0" smtClean="0">
                <a:solidFill>
                  <a:srgbClr val="000000"/>
                </a:solidFill>
              </a:rPr>
              <a:t>Validation using rolling forecast &amp; Comparison</a:t>
            </a:r>
          </a:p>
          <a:p>
            <a:pPr algn="ctr">
              <a:spcBef>
                <a:spcPts val="500"/>
              </a:spcBef>
            </a:pPr>
            <a:r>
              <a:rPr lang="en-US" sz="1400" kern="0" dirty="0" smtClean="0">
                <a:solidFill>
                  <a:srgbClr val="000000"/>
                </a:solidFill>
              </a:rPr>
              <a:t>MAE</a:t>
            </a:r>
            <a:endParaRPr lang="en-US" sz="1400" kern="0" dirty="0">
              <a:solidFill>
                <a:srgbClr val="000000"/>
              </a:solidFill>
            </a:endParaRPr>
          </a:p>
        </p:txBody>
      </p:sp>
      <p:sp>
        <p:nvSpPr>
          <p:cNvPr id="31" name="TextBox 30"/>
          <p:cNvSpPr txBox="1"/>
          <p:nvPr>
            <p:custDataLst>
              <p:tags r:id="rId23"/>
            </p:custDataLst>
          </p:nvPr>
        </p:nvSpPr>
        <p:spPr>
          <a:xfrm>
            <a:off x="203843" y="1988355"/>
            <a:ext cx="1315909" cy="599121"/>
          </a:xfrm>
          <a:prstGeom prst="rect">
            <a:avLst/>
          </a:prstGeom>
          <a:noFill/>
          <a:ln w="38100">
            <a:solidFill>
              <a:schemeClr val="accent3"/>
            </a:solidFill>
          </a:ln>
        </p:spPr>
        <p:txBody>
          <a:bodyPr wrap="square" lIns="0" tIns="0" rIns="0" bIns="0" rtlCol="0" anchor="ctr">
            <a:noAutofit/>
          </a:bodyPr>
          <a:lstStyle/>
          <a:p>
            <a:pPr algn="ctr">
              <a:spcBef>
                <a:spcPts val="500"/>
              </a:spcBef>
            </a:pPr>
            <a:r>
              <a:rPr lang="en-US" sz="1400" kern="0" dirty="0">
                <a:solidFill>
                  <a:srgbClr val="000000"/>
                </a:solidFill>
              </a:rPr>
              <a:t>Sales </a:t>
            </a:r>
            <a:r>
              <a:rPr lang="en-US" sz="1400" kern="0" dirty="0" smtClean="0">
                <a:solidFill>
                  <a:srgbClr val="000000"/>
                </a:solidFill>
              </a:rPr>
              <a:t>Data</a:t>
            </a:r>
            <a:endParaRPr lang="en-US" sz="1400" kern="0" dirty="0" smtClean="0">
              <a:solidFill>
                <a:srgbClr val="000000"/>
              </a:solidFill>
            </a:endParaRPr>
          </a:p>
        </p:txBody>
      </p:sp>
      <p:cxnSp>
        <p:nvCxnSpPr>
          <p:cNvPr id="32" name="Straight Arrow Connector 31"/>
          <p:cNvCxnSpPr>
            <a:stCxn id="31" idx="3"/>
            <a:endCxn id="10" idx="1"/>
          </p:cNvCxnSpPr>
          <p:nvPr>
            <p:custDataLst>
              <p:tags r:id="rId24"/>
            </p:custDataLst>
          </p:nvPr>
        </p:nvCxnSpPr>
        <p:spPr>
          <a:xfrm>
            <a:off x="1519752" y="2287916"/>
            <a:ext cx="485279" cy="2286"/>
          </a:xfrm>
          <a:prstGeom prst="straightConnector1">
            <a:avLst/>
          </a:prstGeom>
          <a:ln w="28575">
            <a:solidFill>
              <a:schemeClr val="accent3">
                <a:lumMod val="75000"/>
              </a:schemeClr>
            </a:solidFill>
            <a:tailEnd type="triangle"/>
          </a:ln>
        </p:spPr>
        <p:style>
          <a:lnRef idx="1">
            <a:schemeClr val="accent4"/>
          </a:lnRef>
          <a:fillRef idx="0">
            <a:schemeClr val="accent4"/>
          </a:fillRef>
          <a:effectRef idx="0">
            <a:schemeClr val="accent4"/>
          </a:effectRef>
          <a:fontRef idx="minor">
            <a:schemeClr val="tx1"/>
          </a:fontRef>
        </p:style>
      </p:cxnSp>
      <p:pic>
        <p:nvPicPr>
          <p:cNvPr id="37" name="Picture 36"/>
          <p:cNvPicPr>
            <a:picLocks noChangeAspect="1"/>
          </p:cNvPicPr>
          <p:nvPr>
            <p:custDataLst>
              <p:tags r:id="rId25"/>
            </p:custDataLst>
          </p:nvPr>
        </p:nvPicPr>
        <p:blipFill>
          <a:blip r:embed="rId45"/>
          <a:stretch>
            <a:fillRect/>
          </a:stretch>
        </p:blipFill>
        <p:spPr>
          <a:xfrm>
            <a:off x="7296660" y="1177576"/>
            <a:ext cx="2076795" cy="663420"/>
          </a:xfrm>
          <a:prstGeom prst="rect">
            <a:avLst/>
          </a:prstGeom>
        </p:spPr>
      </p:pic>
      <p:pic>
        <p:nvPicPr>
          <p:cNvPr id="41" name="Picture 40"/>
          <p:cNvPicPr>
            <a:picLocks noChangeAspect="1"/>
          </p:cNvPicPr>
          <p:nvPr>
            <p:custDataLst>
              <p:tags r:id="rId26"/>
            </p:custDataLst>
          </p:nvPr>
        </p:nvPicPr>
        <p:blipFill>
          <a:blip r:embed="rId46"/>
          <a:stretch>
            <a:fillRect/>
          </a:stretch>
        </p:blipFill>
        <p:spPr>
          <a:xfrm>
            <a:off x="2592224" y="1296011"/>
            <a:ext cx="4036106" cy="361950"/>
          </a:xfrm>
          <a:prstGeom prst="rect">
            <a:avLst/>
          </a:prstGeom>
        </p:spPr>
      </p:pic>
      <p:pic>
        <p:nvPicPr>
          <p:cNvPr id="44" name="Picture 43"/>
          <p:cNvPicPr>
            <a:picLocks noChangeAspect="1"/>
          </p:cNvPicPr>
          <p:nvPr>
            <p:custDataLst>
              <p:tags r:id="rId27"/>
            </p:custDataLst>
          </p:nvPr>
        </p:nvPicPr>
        <p:blipFill>
          <a:blip r:embed="rId47"/>
          <a:stretch>
            <a:fillRect/>
          </a:stretch>
        </p:blipFill>
        <p:spPr>
          <a:xfrm>
            <a:off x="3553418" y="4113887"/>
            <a:ext cx="3361678" cy="1155526"/>
          </a:xfrm>
          <a:prstGeom prst="rect">
            <a:avLst/>
          </a:prstGeom>
        </p:spPr>
      </p:pic>
      <p:sp>
        <p:nvSpPr>
          <p:cNvPr id="36" name="Rechteck 35"/>
          <p:cNvSpPr/>
          <p:nvPr>
            <p:custDataLst>
              <p:tags r:id="rId28"/>
            </p:custDataLst>
          </p:nvPr>
        </p:nvSpPr>
        <p:spPr>
          <a:xfrm>
            <a:off x="6715344" y="2100482"/>
            <a:ext cx="305883" cy="291303"/>
          </a:xfrm>
          <a:prstGeom prst="rect">
            <a:avLst/>
          </a:prstGeom>
          <a:noFill/>
          <a:ln w="28575"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sp>
        <p:nvSpPr>
          <p:cNvPr id="42" name="Rechteck 41"/>
          <p:cNvSpPr/>
          <p:nvPr>
            <p:custDataLst>
              <p:tags r:id="rId29"/>
            </p:custDataLst>
          </p:nvPr>
        </p:nvSpPr>
        <p:spPr>
          <a:xfrm>
            <a:off x="6739482" y="2805828"/>
            <a:ext cx="305883" cy="291303"/>
          </a:xfrm>
          <a:prstGeom prst="rect">
            <a:avLst/>
          </a:prstGeom>
          <a:noFill/>
          <a:ln w="28575"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sp>
        <p:nvSpPr>
          <p:cNvPr id="45" name="Rechteck 44"/>
          <p:cNvSpPr/>
          <p:nvPr>
            <p:custDataLst>
              <p:tags r:id="rId30"/>
            </p:custDataLst>
          </p:nvPr>
        </p:nvSpPr>
        <p:spPr>
          <a:xfrm>
            <a:off x="6730629" y="3530087"/>
            <a:ext cx="305883" cy="291303"/>
          </a:xfrm>
          <a:prstGeom prst="rect">
            <a:avLst/>
          </a:prstGeom>
          <a:noFill/>
          <a:ln w="28575"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sp>
        <p:nvSpPr>
          <p:cNvPr id="38" name="Textfeld 37"/>
          <p:cNvSpPr txBox="1"/>
          <p:nvPr>
            <p:custDataLst>
              <p:tags r:id="rId31"/>
            </p:custDataLst>
          </p:nvPr>
        </p:nvSpPr>
        <p:spPr>
          <a:xfrm>
            <a:off x="6539975" y="1871139"/>
            <a:ext cx="1257493" cy="243692"/>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Weighting factor 1</a:t>
            </a:r>
          </a:p>
        </p:txBody>
      </p:sp>
      <p:sp>
        <p:nvSpPr>
          <p:cNvPr id="46" name="Textfeld 45"/>
          <p:cNvSpPr txBox="1"/>
          <p:nvPr>
            <p:custDataLst>
              <p:tags r:id="rId32"/>
            </p:custDataLst>
          </p:nvPr>
        </p:nvSpPr>
        <p:spPr>
          <a:xfrm>
            <a:off x="6531122" y="2587476"/>
            <a:ext cx="1257493" cy="243692"/>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Weighting factor 2</a:t>
            </a:r>
          </a:p>
        </p:txBody>
      </p:sp>
      <p:sp>
        <p:nvSpPr>
          <p:cNvPr id="47" name="Textfeld 46"/>
          <p:cNvSpPr txBox="1"/>
          <p:nvPr>
            <p:custDataLst>
              <p:tags r:id="rId33"/>
            </p:custDataLst>
          </p:nvPr>
        </p:nvSpPr>
        <p:spPr>
          <a:xfrm>
            <a:off x="6539975" y="3308376"/>
            <a:ext cx="1257493" cy="243692"/>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rPr>
              <a:t>Weighting factor 3</a:t>
            </a:r>
          </a:p>
        </p:txBody>
      </p:sp>
      <p:sp>
        <p:nvSpPr>
          <p:cNvPr id="39" name="Ellipse 38"/>
          <p:cNvSpPr/>
          <p:nvPr>
            <p:custDataLst>
              <p:tags r:id="rId34"/>
            </p:custDataLst>
          </p:nvPr>
        </p:nvSpPr>
        <p:spPr>
          <a:xfrm>
            <a:off x="7547956" y="2828140"/>
            <a:ext cx="382386" cy="385461"/>
          </a:xfrm>
          <a:prstGeom prst="ellipse">
            <a:avLst/>
          </a:prstGeom>
          <a:noFill/>
          <a:ln w="38100" cap="flat" cmpd="sng" algn="ctr">
            <a:solidFill>
              <a:schemeClr val="accent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latin typeface="Bosch Office Sans"/>
                <a:ea typeface="+mn-ea"/>
                <a:cs typeface="+mn-cs"/>
              </a:rPr>
              <a:t>+</a:t>
            </a:r>
          </a:p>
        </p:txBody>
      </p:sp>
      <p:cxnSp>
        <p:nvCxnSpPr>
          <p:cNvPr id="48" name="Gewinkelter Verbinder 47"/>
          <p:cNvCxnSpPr>
            <a:stCxn id="36" idx="3"/>
            <a:endCxn id="39" idx="0"/>
          </p:cNvCxnSpPr>
          <p:nvPr>
            <p:custDataLst>
              <p:tags r:id="rId35"/>
            </p:custDataLst>
          </p:nvPr>
        </p:nvCxnSpPr>
        <p:spPr>
          <a:xfrm>
            <a:off x="7021227" y="2246134"/>
            <a:ext cx="717922" cy="582006"/>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winkelter Verbinder 49"/>
          <p:cNvCxnSpPr>
            <a:stCxn id="45" idx="3"/>
            <a:endCxn id="39" idx="4"/>
          </p:cNvCxnSpPr>
          <p:nvPr>
            <p:custDataLst>
              <p:tags r:id="rId36"/>
            </p:custDataLst>
          </p:nvPr>
        </p:nvCxnSpPr>
        <p:spPr>
          <a:xfrm flipV="1">
            <a:off x="7036512" y="3213601"/>
            <a:ext cx="702637" cy="462138"/>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winkelter Verbinder 52"/>
          <p:cNvCxnSpPr>
            <a:stCxn id="42" idx="3"/>
            <a:endCxn id="39" idx="2"/>
          </p:cNvCxnSpPr>
          <p:nvPr>
            <p:custDataLst>
              <p:tags r:id="rId37"/>
            </p:custDataLst>
          </p:nvPr>
        </p:nvCxnSpPr>
        <p:spPr>
          <a:xfrm>
            <a:off x="7045365" y="2951480"/>
            <a:ext cx="502591" cy="69391"/>
          </a:xfrm>
          <a:prstGeom prst="bent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p:cNvCxnSpPr>
            <a:stCxn id="17" idx="3"/>
            <a:endCxn id="36" idx="1"/>
          </p:cNvCxnSpPr>
          <p:nvPr>
            <p:custDataLst>
              <p:tags r:id="rId38"/>
            </p:custDataLst>
          </p:nvPr>
        </p:nvCxnSpPr>
        <p:spPr>
          <a:xfrm>
            <a:off x="6517178" y="2235142"/>
            <a:ext cx="198166" cy="1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a:stCxn id="18" idx="3"/>
            <a:endCxn id="42" idx="1"/>
          </p:cNvCxnSpPr>
          <p:nvPr>
            <p:custDataLst>
              <p:tags r:id="rId39"/>
            </p:custDataLst>
          </p:nvPr>
        </p:nvCxnSpPr>
        <p:spPr>
          <a:xfrm flipV="1">
            <a:off x="6517178" y="2951480"/>
            <a:ext cx="222304" cy="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custDataLst>
              <p:tags r:id="rId40"/>
            </p:custDataLst>
          </p:nvPr>
        </p:nvCxnSpPr>
        <p:spPr>
          <a:xfrm flipV="1">
            <a:off x="6517178" y="3667818"/>
            <a:ext cx="222304" cy="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16_"/>
          <p:cNvSpPr txBox="1"/>
          <p:nvPr>
            <p:custDataLst>
              <p:tags r:id="rId41"/>
            </p:custDataLst>
          </p:nvPr>
        </p:nvSpPr>
        <p:spPr>
          <a:xfrm>
            <a:off x="8300059" y="2587477"/>
            <a:ext cx="2419872" cy="875964"/>
          </a:xfrm>
          <a:prstGeom prst="rect">
            <a:avLst/>
          </a:prstGeom>
          <a:noFill/>
          <a:ln w="38100">
            <a:solidFill>
              <a:schemeClr val="accent6"/>
            </a:solidFill>
          </a:ln>
        </p:spPr>
        <p:txBody>
          <a:bodyPr wrap="square" lIns="0" tIns="0" rIns="0" bIns="0" rtlCol="0" anchor="ctr">
            <a:noAutofit/>
          </a:bodyPr>
          <a:lstStyle/>
          <a:p>
            <a:pPr algn="ctr">
              <a:lnSpc>
                <a:spcPts val="2300"/>
              </a:lnSpc>
              <a:spcBef>
                <a:spcPts val="500"/>
              </a:spcBef>
            </a:pPr>
            <a:r>
              <a:rPr lang="en-US" sz="2400" kern="0" dirty="0" smtClean="0">
                <a:solidFill>
                  <a:srgbClr val="000000"/>
                </a:solidFill>
              </a:rPr>
              <a:t>Total </a:t>
            </a:r>
          </a:p>
          <a:p>
            <a:pPr algn="ctr">
              <a:lnSpc>
                <a:spcPts val="2300"/>
              </a:lnSpc>
              <a:spcBef>
                <a:spcPts val="500"/>
              </a:spcBef>
            </a:pPr>
            <a:r>
              <a:rPr lang="en-US" sz="2400" kern="0" dirty="0" smtClean="0">
                <a:solidFill>
                  <a:srgbClr val="000000"/>
                </a:solidFill>
              </a:rPr>
              <a:t>Forecast</a:t>
            </a:r>
            <a:endParaRPr lang="en-US" sz="2400" kern="0" dirty="0">
              <a:solidFill>
                <a:srgbClr val="000000"/>
              </a:solidFill>
            </a:endParaRPr>
          </a:p>
        </p:txBody>
      </p:sp>
      <p:cxnSp>
        <p:nvCxnSpPr>
          <p:cNvPr id="64" name="Gewinkelter Verbinder 63"/>
          <p:cNvCxnSpPr>
            <a:stCxn id="39" idx="6"/>
            <a:endCxn id="63" idx="1"/>
          </p:cNvCxnSpPr>
          <p:nvPr>
            <p:custDataLst>
              <p:tags r:id="rId42"/>
            </p:custDataLst>
          </p:nvPr>
        </p:nvCxnSpPr>
        <p:spPr>
          <a:xfrm>
            <a:off x="7930342" y="3020871"/>
            <a:ext cx="369717" cy="4588"/>
          </a:xfrm>
          <a:prstGeom prst="bent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7" name="Legende mit Linie 1 76"/>
          <p:cNvSpPr/>
          <p:nvPr>
            <p:custDataLst>
              <p:tags r:id="rId43"/>
            </p:custDataLst>
          </p:nvPr>
        </p:nvSpPr>
        <p:spPr>
          <a:xfrm>
            <a:off x="7296660" y="1066463"/>
            <a:ext cx="2314832" cy="838422"/>
          </a:xfrm>
          <a:prstGeom prst="borderCallout1">
            <a:avLst>
              <a:gd name="adj1" fmla="val 50477"/>
              <a:gd name="adj2" fmla="val -1510"/>
              <a:gd name="adj3" fmla="val 95645"/>
              <a:gd name="adj4" fmla="val -15350"/>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2714473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solidFill>
                  <a:srgbClr val="A80163"/>
                </a:solidFill>
              </a:rPr>
              <a:t>Error Calculation</a:t>
            </a:r>
            <a:endParaRPr lang="en-US" sz="2800" dirty="0">
              <a:solidFill>
                <a:srgbClr val="A80163"/>
              </a:solidFill>
            </a:endParaRP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endParaRPr lang="en-US"/>
          </a:p>
        </p:txBody>
      </p:sp>
      <p:pic>
        <p:nvPicPr>
          <p:cNvPr id="10" name="Picture 9"/>
          <p:cNvPicPr>
            <a:picLocks noChangeAspect="1"/>
          </p:cNvPicPr>
          <p:nvPr>
            <p:custDataLst>
              <p:tags r:id="rId10"/>
            </p:custDataLst>
          </p:nvPr>
        </p:nvPicPr>
        <p:blipFill>
          <a:blip r:embed="rId12"/>
          <a:stretch>
            <a:fillRect/>
          </a:stretch>
        </p:blipFill>
        <p:spPr>
          <a:xfrm>
            <a:off x="266700" y="1295400"/>
            <a:ext cx="10458661" cy="3595007"/>
          </a:xfrm>
          <a:prstGeom prst="rect">
            <a:avLst/>
          </a:prstGeom>
        </p:spPr>
      </p:pic>
    </p:spTree>
    <p:custDataLst>
      <p:tags r:id="rId1"/>
    </p:custDataLst>
    <p:extLst>
      <p:ext uri="{BB962C8B-B14F-4D97-AF65-F5344CB8AC3E}">
        <p14:creationId xmlns:p14="http://schemas.microsoft.com/office/powerpoint/2010/main" val="1693751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Error Calculation</a:t>
            </a:r>
          </a:p>
        </p:txBody>
      </p:sp>
      <p:pic>
        <p:nvPicPr>
          <p:cNvPr id="10" name="Picture 9"/>
          <p:cNvPicPr>
            <a:picLocks noChangeAspect="1"/>
          </p:cNvPicPr>
          <p:nvPr>
            <p:custDataLst>
              <p:tags r:id="rId9"/>
            </p:custDataLst>
          </p:nvPr>
        </p:nvPicPr>
        <p:blipFill>
          <a:blip r:embed="rId11"/>
          <a:stretch>
            <a:fillRect/>
          </a:stretch>
        </p:blipFill>
        <p:spPr>
          <a:xfrm>
            <a:off x="259080" y="1424940"/>
            <a:ext cx="10444480" cy="3562350"/>
          </a:xfrm>
          <a:prstGeom prst="rect">
            <a:avLst/>
          </a:prstGeom>
        </p:spPr>
      </p:pic>
    </p:spTree>
    <p:custDataLst>
      <p:tags r:id="rId1"/>
    </p:custDataLst>
    <p:extLst>
      <p:ext uri="{BB962C8B-B14F-4D97-AF65-F5344CB8AC3E}">
        <p14:creationId xmlns:p14="http://schemas.microsoft.com/office/powerpoint/2010/main" val="3224897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nSpc>
                <a:spcPct val="89000"/>
              </a:lnSpc>
            </a:pPr>
            <a:r>
              <a:rPr lang="en-US" sz="2800" kern="0" dirty="0"/>
              <a:t>Forecasting</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RBEI/EDS1 | 2018-04-13</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A80163"/>
                </a:solidFill>
              </a:rPr>
              <a:t>Error Calculation</a:t>
            </a:r>
          </a:p>
        </p:txBody>
      </p:sp>
      <p:pic>
        <p:nvPicPr>
          <p:cNvPr id="10" name="Picture 9"/>
          <p:cNvPicPr>
            <a:picLocks noChangeAspect="1"/>
          </p:cNvPicPr>
          <p:nvPr>
            <p:custDataLst>
              <p:tags r:id="rId9"/>
            </p:custDataLst>
          </p:nvPr>
        </p:nvPicPr>
        <p:blipFill>
          <a:blip r:embed="rId11"/>
          <a:stretch>
            <a:fillRect/>
          </a:stretch>
        </p:blipFill>
        <p:spPr>
          <a:xfrm>
            <a:off x="339416" y="1328057"/>
            <a:ext cx="10291428" cy="3513365"/>
          </a:xfrm>
          <a:prstGeom prst="rect">
            <a:avLst/>
          </a:prstGeom>
        </p:spPr>
      </p:pic>
    </p:spTree>
    <p:custDataLst>
      <p:tags r:id="rId1"/>
    </p:custDataLst>
    <p:extLst>
      <p:ext uri="{BB962C8B-B14F-4D97-AF65-F5344CB8AC3E}">
        <p14:creationId xmlns:p14="http://schemas.microsoft.com/office/powerpoint/2010/main" val="5791708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Kor"/>
  <p:tag name="ML_2" val="Bosch2.mcr"/>
  <p:tag name="ML_LAYOUT_RESOURCE" val="BOSCH2_16_9.mcr"/>
  <p:tag name="FIELD.DATE.CONTENT" val="2018-04-13"/>
  <p:tag name="FIELD.DATE.VALUE" val="2018-04-13"/>
  <p:tag name="FIELD.CONF.SUFFIX.CONTENT" val="\n | "/>
  <p:tag name="FIELD.CONF.COMBOINDEX" val="0"/>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EDS1"/>
  <p:tag name="FIELD.DPT.VALUE" val="RBEI/EDS1 | "/>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0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3"/>
  <p:tag name="COLORS" val="-2;-2;-2;-2;-1;-2"/>
</p:tagLst>
</file>

<file path=ppt/tags/tag11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2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2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3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4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5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5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5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1"/>
  <p:tag name="FONTSETGROUPCLASSNAME" val="FontSetGroup1"/>
  <p:tag name="SHAPECLASSNAME" val="Attachment"/>
  <p:tag name="SHAPECLASSPROTECTIONTYPE" val="3"/>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6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7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7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7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Black;-2"/>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1"/>
  <p:tag name="FONTSETGROUPCLASSNAME" val="FontSetGroup1"/>
  <p:tag name="SHAPECLASSNAME" val="BodyOnAgenda"/>
  <p:tag name="SHAPECLASSPROTECTIONTYPE" val="0"/>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9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9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9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2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2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3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1;-1;Magenta;-1;-1;-2"/>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1.xml><?xml version="1.0" encoding="utf-8"?>
<p:tagLst xmlns:a="http://schemas.openxmlformats.org/drawingml/2006/main" xmlns:r="http://schemas.openxmlformats.org/officeDocument/2006/relationships" xmlns:p="http://schemas.openxmlformats.org/presentationml/2006/main">
  <p:tag name="FIELD.CHAPTER.CONTENT" val="ETAS Sales Forecasting"/>
  <p:tag name="FIELD.CHAPTER.VALUE" val="ETAS Sales Forecasting"/>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5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5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9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9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9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9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0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302.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3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1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3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3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3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4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5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5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5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5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5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5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5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3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37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38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8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8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8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8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8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8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8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8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9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9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9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9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9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9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0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40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404.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2"/>
  <p:tag name="COLORS" val="-2;-2;Black;-1;-1;-2"/>
</p:tagLst>
</file>

<file path=ppt/tags/tag41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Summary1"/>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41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1"/>
  <p:tag name="COLORSETGROUPCLASSNAME" val="ColorSetGroup1"/>
  <p:tag name="FONTSETGROUPCLASSNAME" val="FontSetGroup1"/>
  <p:tag name="SHAPECLASSNAME" val="FooterLine1OnSlides"/>
  <p:tag name="SHAPECLASSPROTECTIONTYPE" val="63"/>
</p:tagLst>
</file>

<file path=ppt/tags/tag41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1"/>
  <p:tag name="COLORSETGROUPCLASSNAME" val="ColorSetGroup1"/>
  <p:tag name="FONTSETGROUPCLASSNAME" val="FontSetGroup1"/>
  <p:tag name="SHAPECLASSNAME" val="FooterLine2OnSlides"/>
  <p:tag name="SHAPECLASSPROTECTIONTYPE" val="63"/>
</p:tagLst>
</file>

<file path=ppt/tags/tag41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1"/>
  <p:tag name="COLORSETGROUPCLASSNAME" val="ColorSetGroup1"/>
  <p:tag name="FONTSETGROUPCLASSNAME" val="FontSetGroup1"/>
  <p:tag name="SHAPECLASSNAME" val="PageNumberOnSlides"/>
  <p:tag name="SHAPECLASSPROTECTIONTYPE" val="63"/>
</p:tagLst>
</file>

<file path=ppt/tags/tag41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1"/>
  <p:tag name="COLORSETGROUPCLASSNAME" val="ColorSetGroup1"/>
  <p:tag name="FONTSETGROUPCLASSNAME" val="FontSetGroup1"/>
  <p:tag name="SHAPECLASSNAME" val="Attachment"/>
  <p:tag name="SHAPECLASSPROTECTIONTYPE" val="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20.xml><?xml version="1.0" encoding="utf-8"?>
<p:tagLst xmlns:a="http://schemas.openxmlformats.org/drawingml/2006/main" xmlns:r="http://schemas.openxmlformats.org/officeDocument/2006/relationships" xmlns:p="http://schemas.openxmlformats.org/presentationml/2006/main">
  <p:tag name="FONT" val="Italic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1"/>
  <p:tag name="COLORSETGROUPCLASSNAME" val="ColorSetGroup1"/>
  <p:tag name="FONTSETGROUPCLASSNAME" val="FontSetGroup1"/>
  <p:tag name="SHAPECLASSNAME" val="TextOnSummary1"/>
  <p:tag name="SHAPECLASSPROTECTIONTYPE" val="3"/>
</p:tagLst>
</file>

<file path=ppt/tags/tag42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4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1_SHAPECLASSPROTECTIONTYPE" val="0"/>
  <p:tag name="TITLE 2_SHAPECLASSPROTECTIONTYPE" val="3"/>
  <p:tag name="PICTURE 5_SHAPECLASSPROTECTIONTYPE" val="15"/>
</p:tagLst>
</file>

<file path=ppt/tags/tag443.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4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_SENDTOBACK" val=" 1"/>
  <p:tag name="MLI" val="1"/>
  <p:tag name="SHAPECLASSNAME" val="Supergraphic1"/>
  <p:tag name="SHAPECLASSPROTECTIONTYPE" val="15"/>
</p:tagLst>
</file>

<file path=ppt/tags/tag44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44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44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3"/>
</p:tagLst>
</file>

<file path=ppt/tags/tag44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5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5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5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6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6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6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6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6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7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7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7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7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7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7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47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48.xml><?xml version="1.0" encoding="utf-8"?>
<p:tagLst xmlns:a="http://schemas.openxmlformats.org/drawingml/2006/main" xmlns:r="http://schemas.openxmlformats.org/officeDocument/2006/relationships" xmlns:p="http://schemas.openxmlformats.org/presentationml/2006/main">
  <p:tag name="FIELD.CHAPTER.CONTENT" val="ETAS Sales Forecasting"/>
  <p:tag name="FIELD.CHAPTER.VALUE" val="ETAS Sales Forecasting"/>
  <p:tag name="FIELD.DPT.CONTENT" val="RBEI/EDS1-PJ-AI-S2"/>
  <p:tag name="FIELD.DPT.VALUE" val="RBEI/EDS1-PJ-AI-S2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3.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8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8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9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49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3;-2"/>
</p:tagLst>
</file>

<file path=ppt/tags/tag4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9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0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0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0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0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1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1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1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1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2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2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5.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3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3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4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4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4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4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45.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4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4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4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5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5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5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5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5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57.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5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5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57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7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7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7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7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7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7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7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58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8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8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8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8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8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8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8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88.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59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9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9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9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9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9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59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99.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60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0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0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0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0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0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0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0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6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1.xml><?xml version="1.0" encoding="utf-8"?>
<p:tagLst xmlns:a="http://schemas.openxmlformats.org/drawingml/2006/main" xmlns:r="http://schemas.openxmlformats.org/officeDocument/2006/relationships" xmlns:p="http://schemas.openxmlformats.org/presentationml/2006/main">
  <p:tag name="COLORSETCLASSNAME" val="ColorSet2"/>
  <p:tag name="COLORS" val="-2;-2;-2;-2;-3;-2"/>
</p:tagLst>
</file>

<file path=ppt/tags/tag6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62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2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6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6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6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639.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6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4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4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4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649.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65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5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5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5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5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5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5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58.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ags/tag6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660.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6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6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6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6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6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6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6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66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669.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Summary1"/>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67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1"/>
  <p:tag name="COLORSETGROUPCLASSNAME" val="ColorSetGroup1"/>
  <p:tag name="FONTSETGROUPCLASSNAME" val="FontSetGroup1"/>
  <p:tag name="SHAPECLASSNAME" val="FooterLine1OnSlides"/>
  <p:tag name="SHAPECLASSPROTECTIONTYPE" val="63"/>
</p:tagLst>
</file>

<file path=ppt/tags/tag67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1"/>
  <p:tag name="COLORSETGROUPCLASSNAME" val="ColorSetGroup1"/>
  <p:tag name="FONTSETGROUPCLASSNAME" val="FontSetGroup1"/>
  <p:tag name="SHAPECLASSNAME" val="FooterLine2OnSlides"/>
  <p:tag name="SHAPECLASSPROTECTIONTYPE" val="63"/>
</p:tagLst>
</file>

<file path=ppt/tags/tag67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1"/>
  <p:tag name="COLORSETGROUPCLASSNAME" val="ColorSetGroup1"/>
  <p:tag name="FONTSETGROUPCLASSNAME" val="FontSetGroup1"/>
  <p:tag name="SHAPECLASSNAME" val="PageNumberOnSlides"/>
  <p:tag name="SHAPECLASSPROTECTIONTYPE" val="63"/>
</p:tagLst>
</file>

<file path=ppt/tags/tag67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1"/>
  <p:tag name="COLORSETGROUPCLASSNAME" val="ColorSetGroup1"/>
  <p:tag name="FONTSETGROUPCLASSNAME" val="FontSetGroup1"/>
  <p:tag name="SHAPECLASSNAME" val="Attachment"/>
  <p:tag name="SHAPECLASSPROTECTIONTYPE" val="3"/>
</p:tagLst>
</file>

<file path=ppt/tags/tag674.xml><?xml version="1.0" encoding="utf-8"?>
<p:tagLst xmlns:a="http://schemas.openxmlformats.org/drawingml/2006/main" xmlns:r="http://schemas.openxmlformats.org/officeDocument/2006/relationships" xmlns:p="http://schemas.openxmlformats.org/presentationml/2006/main">
  <p:tag name="FONT" val="Italic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1"/>
  <p:tag name="COLORSETGROUPCLASSNAME" val="ColorSetGroup1"/>
  <p:tag name="FONTSETGROUPCLASSNAME" val="FontSetGroup1"/>
  <p:tag name="SHAPECLASSNAME" val="TextOnSummary1"/>
  <p:tag name="SHAPECLASSPROTECTIONTYPE" val="3"/>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2;-2;Turquoise;-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DarkBlue;-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16-9.png"/>
  <p:tag name="ML_SENDTOBACK" val=" 1"/>
  <p:tag name="MLI" val="1"/>
  <p:tag name="SHAPECLASSNAME" val="Supergraphic1"/>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2;-2;LightGreen;-1;-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9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EDS1"/>
  <p:tag name="FIELD.DPT.VALUE" val="RBEI/EDS1 | "/>
  <p:tag name="FIELDS.INITIALIZED" val="1"/>
  <p:tag name="ML_1" val="RBEI_Kor"/>
  <p:tag name="ML_2" val="Bosch2.mcr"/>
  <p:tag name="ML_LAYOUT_RESOURCE" val="BOSCH2_16_9.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9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9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9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99.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4998</Words>
  <Application>Microsoft Office PowerPoint</Application>
  <PresentationFormat>Custom</PresentationFormat>
  <Paragraphs>635</Paragraphs>
  <Slides>59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 Unicode MS</vt:lpstr>
      <vt:lpstr>Arial</vt:lpstr>
      <vt:lpstr>Bosch Office Sans</vt:lpstr>
      <vt:lpstr>Calibri</vt:lpstr>
      <vt:lpstr>Wingdings 3</vt:lpstr>
      <vt:lpstr>Bosch</vt:lpstr>
      <vt:lpstr> Forecasting Knowledge Transfer  </vt:lpstr>
      <vt:lpstr>Agenda</vt:lpstr>
      <vt:lpstr>Introduction</vt:lpstr>
      <vt:lpstr>Time Series Data</vt:lpstr>
      <vt:lpstr>General Steps for Time series Forecasting</vt:lpstr>
      <vt:lpstr>How we forecast</vt:lpstr>
      <vt:lpstr>Error Calculation</vt:lpstr>
      <vt:lpstr>Error Calculation</vt:lpstr>
      <vt:lpstr>Error Calculation</vt:lpstr>
      <vt:lpstr>Decomposition</vt:lpstr>
      <vt:lpstr>Seasonality Detection</vt:lpstr>
      <vt:lpstr>Outlier Correction</vt:lpstr>
      <vt:lpstr>Stationary Time Series data</vt:lpstr>
      <vt:lpstr>Forecast Models</vt:lpstr>
      <vt:lpstr>Model Explanations</vt:lpstr>
      <vt:lpstr>Model Explanations</vt:lpstr>
      <vt:lpstr>Exponential Smoothing Model </vt:lpstr>
      <vt:lpstr>ARIMA Model</vt:lpstr>
      <vt:lpstr>Sample forecast function</vt:lpstr>
      <vt:lpstr>Store Forecast Results</vt:lpstr>
      <vt:lpstr>Best way to Choose model</vt:lpstr>
      <vt:lpstr>How we forecast</vt:lpstr>
      <vt:lpstr>Error Calculation</vt:lpstr>
      <vt:lpstr>Error Calculation</vt:lpstr>
      <vt:lpstr>Error Calculation</vt:lpstr>
      <vt:lpstr>Combination Model</vt:lpstr>
      <vt:lpstr>Combined Model Code</vt:lpstr>
      <vt:lpstr>Combined Model Code</vt:lpstr>
      <vt:lpstr>Calculation for confidence interval</vt:lpstr>
      <vt:lpstr>Monthly Forecast/ CFM Forecast</vt:lpstr>
      <vt:lpstr>Monthly Error Table</vt:lpstr>
      <vt:lpstr>Total Year Forecast/ CF forecast</vt:lpstr>
      <vt:lpstr>Total Year Error</vt:lpstr>
      <vt:lpstr>YTD Progress</vt:lpstr>
      <vt:lpstr>PowerPoint Presentation</vt:lpstr>
      <vt:lpstr>Basic difference in Forecast Models </vt:lpstr>
      <vt:lpstr>Model Explanations</vt:lpstr>
      <vt:lpstr>Discussion on ETS Time Series Model</vt:lpstr>
      <vt:lpstr>Simple Exponential Smoothing</vt:lpstr>
      <vt:lpstr>Why name is Exponential Smoothing?</vt:lpstr>
      <vt:lpstr>Different Forms of Exponential Smoothing</vt:lpstr>
      <vt:lpstr>Different Forms of Exponential Smoothing</vt:lpstr>
      <vt:lpstr>Estimation of Smoothing parameter</vt:lpstr>
      <vt:lpstr>Holt’s Linear Trend Method (Double ETS)</vt:lpstr>
      <vt:lpstr>Exponential Trend Model</vt:lpstr>
      <vt:lpstr>Damped Trend Model</vt:lpstr>
      <vt:lpstr>Damped Trend Model</vt:lpstr>
      <vt:lpstr>Damped Trend Model</vt:lpstr>
      <vt:lpstr>Double Exponential Smoothing Models</vt:lpstr>
      <vt:lpstr>Holt-Winters Seasonal Method (Triple ETS) </vt:lpstr>
      <vt:lpstr>Holt-Winters Seasonal Method</vt:lpstr>
      <vt:lpstr>Holt-Winters Seasonal Method</vt:lpstr>
      <vt:lpstr>Holt Winter Model</vt:lpstr>
      <vt:lpstr>PowerPoint Presentation</vt:lpstr>
      <vt:lpstr>PowerPoint Presentation</vt:lpstr>
      <vt:lpstr>PowerPoint Presentation</vt:lpstr>
      <vt:lpstr>Initialization</vt:lpstr>
      <vt:lpstr>Reference</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Agrawal Shanu (RBEI/EDS1)</dc:creator>
  <cp:lastModifiedBy>hag5kor</cp:lastModifiedBy>
  <cp:revision>172</cp:revision>
  <dcterms:created xsi:type="dcterms:W3CDTF">2018-04-13T07:31:20Z</dcterms:created>
  <dcterms:modified xsi:type="dcterms:W3CDTF">2019-01-30T09:08:57Z</dcterms:modified>
</cp:coreProperties>
</file>