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2" r:id="rId9"/>
    <p:sldId id="261" r:id="rId10"/>
    <p:sldId id="263" r:id="rId11"/>
  </p:sldIdLst>
  <p:sldSz cx="10969625" cy="6170613"/>
  <p:notesSz cx="6858000" cy="9144000"/>
  <p:custDataLst>
    <p:tags r:id="rId1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05.08.2020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Add Closing Phrase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 Title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CR/PJ-AI-S2 | 2020-04-07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2020.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cap="none" dirty="0" smtClean="0"/>
              <a:t>Knowlede Sharing Session </a:t>
            </a:r>
            <a:r>
              <a:rPr lang="de-DE" sz="6600" dirty="0" smtClean="0"/>
              <a:t/>
            </a:r>
            <a:br>
              <a:rPr lang="de-DE" sz="6600" dirty="0" smtClean="0"/>
            </a:br>
            <a:r>
              <a:rPr lang="de-DE" sz="6600" dirty="0"/>
              <a:t/>
            </a:r>
            <a:br>
              <a:rPr lang="de-DE" sz="6600" dirty="0"/>
            </a:br>
            <a:r>
              <a:rPr lang="de-DE" sz="6600" dirty="0" smtClean="0"/>
              <a:t>Automl</a:t>
            </a:r>
            <a:br>
              <a:rPr lang="de-DE" sz="6600" dirty="0" smtClean="0"/>
            </a:br>
            <a:r>
              <a:rPr lang="de-DE" sz="6600" cap="none" dirty="0" smtClean="0"/>
              <a:t>Aug 05, 2020</a:t>
            </a:r>
            <a:endParaRPr lang="de-DE" sz="66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626" y="1523715"/>
            <a:ext cx="2880610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 TPOT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Knowledge Sharing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8" name="Rectangle 7"/>
          <p:cNvSpPr/>
          <p:nvPr/>
        </p:nvSpPr>
        <p:spPr>
          <a:xfrm>
            <a:off x="1193440" y="1240934"/>
            <a:ext cx="8807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TPOT: A Tree-Based Pipeline Optimization Tool for Automating Machine Learning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58" y="1954443"/>
            <a:ext cx="5918363" cy="29470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45796" y="4968691"/>
            <a:ext cx="23042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Fig. An </a:t>
            </a:r>
            <a:r>
              <a:rPr lang="en-US" sz="1200" dirty="0"/>
              <a:t>example TPOT pipeline</a:t>
            </a:r>
          </a:p>
        </p:txBody>
      </p:sp>
    </p:spTree>
    <p:extLst>
      <p:ext uri="{BB962C8B-B14F-4D97-AF65-F5344CB8AC3E}">
        <p14:creationId xmlns:p14="http://schemas.microsoft.com/office/powerpoint/2010/main" val="18384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 TPOT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Knowledge Sharing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19" y="1478467"/>
            <a:ext cx="6668078" cy="34064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6700" y="5010601"/>
            <a:ext cx="10615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Once TPOT is finished </a:t>
            </a:r>
            <a:r>
              <a:rPr lang="en-US" sz="1200" dirty="0" smtClean="0">
                <a:solidFill>
                  <a:srgbClr val="002060"/>
                </a:solidFill>
              </a:rPr>
              <a:t>searching, </a:t>
            </a:r>
            <a:r>
              <a:rPr lang="en-US" sz="1200" dirty="0">
                <a:solidFill>
                  <a:srgbClr val="002060"/>
                </a:solidFill>
              </a:rPr>
              <a:t>it provides </a:t>
            </a:r>
            <a:r>
              <a:rPr lang="en-US" sz="1200" dirty="0" smtClean="0">
                <a:solidFill>
                  <a:srgbClr val="002060"/>
                </a:solidFill>
              </a:rPr>
              <a:t>us </a:t>
            </a:r>
            <a:r>
              <a:rPr lang="en-US" sz="1200" dirty="0">
                <a:solidFill>
                  <a:srgbClr val="002060"/>
                </a:solidFill>
              </a:rPr>
              <a:t>with the Python code for the best pipeline it found so </a:t>
            </a:r>
            <a:r>
              <a:rPr lang="en-US" sz="1200" dirty="0" smtClean="0">
                <a:solidFill>
                  <a:srgbClr val="002060"/>
                </a:solidFill>
              </a:rPr>
              <a:t>we </a:t>
            </a:r>
            <a:r>
              <a:rPr lang="en-US" sz="1200" dirty="0">
                <a:solidFill>
                  <a:srgbClr val="002060"/>
                </a:solidFill>
              </a:rPr>
              <a:t>can tinker with the pipeline from there.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3508" y="1204842"/>
            <a:ext cx="108821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Lato"/>
              </a:rPr>
              <a:t>TPOT will automate the most tedious part of machine learning by intelligently exploring thousands of possible pipelines to find the best one for </a:t>
            </a:r>
            <a:r>
              <a:rPr lang="en-US" sz="1200" dirty="0" smtClean="0">
                <a:solidFill>
                  <a:srgbClr val="002060"/>
                </a:solidFill>
                <a:latin typeface="Lato"/>
              </a:rPr>
              <a:t>our </a:t>
            </a:r>
            <a:r>
              <a:rPr lang="en-US" sz="1200" dirty="0">
                <a:solidFill>
                  <a:srgbClr val="002060"/>
                </a:solidFill>
                <a:latin typeface="Lato"/>
              </a:rPr>
              <a:t>data.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&amp; Features- TPOT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Knowledge Sharing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9391" y="1093660"/>
            <a:ext cx="1045918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j-lt"/>
              </a:rPr>
              <a:t>TPOT tries a pipeline, evaluates its performance, and randomly changes parts of the pipeline in search of better performing algorithms.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+mj-lt"/>
              </a:rPr>
              <a:t>AutoML</a:t>
            </a:r>
            <a:r>
              <a:rPr kumimoji="0" lang="en-US" altLang="en-US" sz="1600" b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j-lt"/>
              </a:rPr>
              <a:t> algorithms consider:</a:t>
            </a:r>
          </a:p>
          <a:p>
            <a:pPr marL="696887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92929"/>
                </a:solidFill>
                <a:latin typeface="+mj-lt"/>
              </a:rPr>
              <a:t>M</a:t>
            </a:r>
            <a:r>
              <a:rPr kumimoji="0" lang="en-US" altLang="en-US" sz="1600" b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j-lt"/>
              </a:rPr>
              <a:t>ultiple machine learning algorithms (random forests, linear models, SVMs, etc.) in a pipeline </a:t>
            </a:r>
          </a:p>
          <a:p>
            <a:pPr marL="696887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92929"/>
                </a:solidFill>
                <a:latin typeface="+mj-lt"/>
              </a:rPr>
              <a:t>M</a:t>
            </a:r>
            <a:r>
              <a:rPr kumimoji="0" lang="en-US" altLang="en-US" sz="1600" b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j-lt"/>
              </a:rPr>
              <a:t>ultiple preprocessing steps (missing value imputation, scaling, PCA, feature selection, etc.) </a:t>
            </a:r>
          </a:p>
          <a:p>
            <a:pPr marL="696887" lvl="1" indent="-285750" eaLnBrk="0" hangingPunct="0">
              <a:buFont typeface="Arial" panose="020B0604020202020204" pitchFamily="34" charset="0"/>
              <a:buChar char="•"/>
            </a:pPr>
            <a:r>
              <a:rPr kumimoji="0" lang="en-US" altLang="en-US" sz="1600" b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+mj-lt"/>
              </a:rPr>
              <a:t>Hyperparameters</a:t>
            </a:r>
            <a:r>
              <a:rPr kumimoji="0" lang="en-US" altLang="en-US" sz="1600" b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j-lt"/>
              </a:rPr>
              <a:t> for all of the models and preprocessing steps</a:t>
            </a:r>
          </a:p>
          <a:p>
            <a:pPr marL="696887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92929"/>
                </a:solidFill>
                <a:latin typeface="+mj-lt"/>
              </a:rPr>
              <a:t>M</a:t>
            </a:r>
            <a:r>
              <a:rPr kumimoji="0" lang="en-US" altLang="en-US" sz="1600" b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j-lt"/>
              </a:rPr>
              <a:t>ultiple ways to ensemble or stack the algorithms within the pipeline</a:t>
            </a:r>
          </a:p>
          <a:p>
            <a:pPr marL="696887" lvl="1" indent="-285750" eaLnBrk="0" hangingPunct="0"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rgbClr val="292929"/>
              </a:solidFill>
              <a:latin typeface="+mj-lt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+mj-lt"/>
              </a:rPr>
              <a:t>TPOT uses genetic search algorithm to find the best parameters and model ensembles</a:t>
            </a:r>
            <a:r>
              <a:rPr lang="en-US" altLang="en-US" sz="1600" dirty="0" smtClean="0">
                <a:latin typeface="+mj-lt"/>
              </a:rPr>
              <a:t>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altLang="en-US" sz="1600" dirty="0">
              <a:latin typeface="+mj-lt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+mj-lt"/>
              </a:rPr>
              <a:t>TPOT is built on the </a:t>
            </a:r>
            <a:r>
              <a:rPr lang="en-US" altLang="en-US" sz="1600" dirty="0" err="1">
                <a:latin typeface="+mj-lt"/>
              </a:rPr>
              <a:t>scikit</a:t>
            </a:r>
            <a:r>
              <a:rPr lang="en-US" altLang="en-US" sz="1600" dirty="0">
                <a:latin typeface="+mj-lt"/>
              </a:rPr>
              <a:t> learn library and follows the </a:t>
            </a:r>
            <a:r>
              <a:rPr lang="en-US" altLang="en-US" sz="1600" dirty="0" err="1">
                <a:latin typeface="+mj-lt"/>
              </a:rPr>
              <a:t>scikit</a:t>
            </a:r>
            <a:r>
              <a:rPr lang="en-US" altLang="en-US" sz="1600" dirty="0">
                <a:latin typeface="+mj-lt"/>
              </a:rPr>
              <a:t> learn API closely. </a:t>
            </a:r>
            <a:endParaRPr lang="en-US" altLang="en-US" sz="1600" dirty="0" smtClean="0">
              <a:latin typeface="+mj-lt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altLang="en-US" sz="1600" dirty="0">
              <a:latin typeface="+mj-lt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+mj-lt"/>
              </a:rPr>
              <a:t>TPOT </a:t>
            </a:r>
            <a:r>
              <a:rPr lang="en-US" altLang="en-US" sz="1600" dirty="0">
                <a:latin typeface="+mj-lt"/>
              </a:rPr>
              <a:t>is open source, well documented, and under active development</a:t>
            </a:r>
            <a:r>
              <a:rPr lang="en-US" altLang="en-US" sz="1600" dirty="0" smtClean="0">
                <a:latin typeface="+mj-lt"/>
              </a:rPr>
              <a:t>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altLang="en-US" sz="1600" dirty="0">
              <a:latin typeface="+mj-lt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+mj-lt"/>
              </a:rPr>
              <a:t>This can work on cluster as well as local systems, however running on local might take some extra time depending on the parameters.</a:t>
            </a:r>
            <a:endParaRPr lang="en-US" altLang="en-US" sz="1600" dirty="0">
              <a:latin typeface="+mj-lt"/>
            </a:endParaRPr>
          </a:p>
          <a:p>
            <a:pPr marL="696887" lvl="1" indent="-285750" eaLnBrk="0" hangingPunct="0">
              <a:buFont typeface="Arial" panose="020B0604020202020204" pitchFamily="34" charset="0"/>
              <a:buChar char="•"/>
            </a:pPr>
            <a:endParaRPr kumimoji="0" lang="en-US" altLang="en-U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0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</a:t>
            </a:r>
            <a:r>
              <a:rPr lang="en-US" dirty="0" err="1" smtClean="0"/>
              <a:t>Sklearn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Knowledge Sharing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259200" y="1337226"/>
            <a:ext cx="10450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rgbClr val="002060"/>
                </a:solidFill>
              </a:rPr>
              <a:t>“auto-</a:t>
            </a:r>
            <a:r>
              <a:rPr lang="en-US" b="1" i="1" dirty="0" err="1" smtClean="0">
                <a:solidFill>
                  <a:srgbClr val="002060"/>
                </a:solidFill>
              </a:rPr>
              <a:t>sklearn</a:t>
            </a:r>
            <a:r>
              <a:rPr lang="en-US" b="1" dirty="0">
                <a:solidFill>
                  <a:srgbClr val="002060"/>
                </a:solidFill>
              </a:rPr>
              <a:t> is an automated machine learning toolkit and a drop-in replacement for a </a:t>
            </a:r>
            <a:r>
              <a:rPr lang="en-US" b="1" dirty="0" err="1">
                <a:solidFill>
                  <a:srgbClr val="002060"/>
                </a:solidFill>
              </a:rPr>
              <a:t>scikit</a:t>
            </a:r>
            <a:r>
              <a:rPr lang="en-US" b="1" dirty="0">
                <a:solidFill>
                  <a:srgbClr val="002060"/>
                </a:solidFill>
              </a:rPr>
              <a:t>-learn </a:t>
            </a:r>
            <a:r>
              <a:rPr lang="en-US" b="1" dirty="0" smtClean="0">
                <a:solidFill>
                  <a:srgbClr val="002060"/>
                </a:solidFill>
              </a:rPr>
              <a:t>estimator”</a:t>
            </a:r>
            <a:endParaRPr lang="en-US" b="1" i="1" dirty="0" smtClean="0">
              <a:solidFill>
                <a:srgbClr val="002060"/>
              </a:solidFill>
              <a:latin typeface="+mj-lt"/>
            </a:endParaRPr>
          </a:p>
          <a:p>
            <a:endParaRPr lang="en-US" i="1" dirty="0">
              <a:latin typeface="+mj-lt"/>
            </a:endParaRPr>
          </a:p>
          <a:p>
            <a:endParaRPr lang="en-US" i="1" dirty="0" smtClean="0">
              <a:latin typeface="+mj-lt"/>
            </a:endParaRPr>
          </a:p>
          <a:p>
            <a:endParaRPr lang="en-US" i="1" dirty="0">
              <a:latin typeface="+mj-lt"/>
            </a:endParaRPr>
          </a:p>
          <a:p>
            <a:endParaRPr lang="en-US" i="1" dirty="0" smtClean="0">
              <a:latin typeface="+mj-lt"/>
            </a:endParaRPr>
          </a:p>
          <a:p>
            <a:r>
              <a:rPr lang="en-US" i="1" dirty="0" smtClean="0">
                <a:latin typeface="+mj-lt"/>
              </a:rPr>
              <a:t>Auto-</a:t>
            </a:r>
            <a:r>
              <a:rPr lang="en-US" i="1" dirty="0" err="1" smtClean="0">
                <a:latin typeface="+mj-lt"/>
              </a:rPr>
              <a:t>sklearn</a:t>
            </a:r>
            <a:r>
              <a:rPr lang="en-US" i="1" dirty="0">
                <a:latin typeface="+mj-lt"/>
              </a:rPr>
              <a:t> </a:t>
            </a:r>
            <a:r>
              <a:rPr lang="en-US" dirty="0">
                <a:latin typeface="+mj-lt"/>
              </a:rPr>
              <a:t>provides out-of-the-box supervised machine learning. 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i="1" dirty="0" smtClean="0">
                <a:solidFill>
                  <a:srgbClr val="002060"/>
                </a:solidFill>
                <a:latin typeface="+mj-lt"/>
              </a:rPr>
              <a:t>Built </a:t>
            </a:r>
            <a:r>
              <a:rPr lang="en-US" i="1" dirty="0">
                <a:solidFill>
                  <a:srgbClr val="002060"/>
                </a:solidFill>
                <a:latin typeface="+mj-lt"/>
              </a:rPr>
              <a:t>around the </a:t>
            </a:r>
            <a:r>
              <a:rPr lang="en-US" i="1" dirty="0" err="1" smtClean="0">
                <a:solidFill>
                  <a:srgbClr val="002060"/>
                </a:solidFill>
                <a:latin typeface="+mj-lt"/>
              </a:rPr>
              <a:t>scikit</a:t>
            </a:r>
            <a:r>
              <a:rPr lang="en-US" i="1" dirty="0" smtClean="0">
                <a:solidFill>
                  <a:srgbClr val="002060"/>
                </a:solidFill>
                <a:latin typeface="+mj-lt"/>
              </a:rPr>
              <a:t>-learn machine learning library,</a:t>
            </a:r>
            <a:r>
              <a:rPr lang="en-US" i="1" dirty="0">
                <a:solidFill>
                  <a:srgbClr val="002060"/>
                </a:solidFill>
                <a:latin typeface="+mj-lt"/>
              </a:rPr>
              <a:t> auto-</a:t>
            </a:r>
            <a:r>
              <a:rPr lang="en-US" i="1" dirty="0" err="1">
                <a:solidFill>
                  <a:srgbClr val="002060"/>
                </a:solidFill>
                <a:latin typeface="+mj-lt"/>
              </a:rPr>
              <a:t>sklearn</a:t>
            </a:r>
            <a:r>
              <a:rPr lang="en-US" i="1" dirty="0">
                <a:solidFill>
                  <a:srgbClr val="002060"/>
                </a:solidFill>
                <a:latin typeface="+mj-lt"/>
              </a:rPr>
              <a:t> automatically searches for the right learning algorithm for a new machine learning dataset and optimizes its </a:t>
            </a:r>
            <a:r>
              <a:rPr lang="en-US" i="1" dirty="0" err="1">
                <a:solidFill>
                  <a:srgbClr val="002060"/>
                </a:solidFill>
                <a:latin typeface="+mj-lt"/>
              </a:rPr>
              <a:t>hyperparameters</a:t>
            </a:r>
            <a:r>
              <a:rPr lang="en-US" i="1" dirty="0">
                <a:solidFill>
                  <a:srgbClr val="002060"/>
                </a:solidFill>
                <a:latin typeface="+mj-lt"/>
              </a:rPr>
              <a:t>. </a:t>
            </a:r>
            <a:endParaRPr lang="en-US" i="1" dirty="0" smtClean="0">
              <a:solidFill>
                <a:srgbClr val="00206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Thus</a:t>
            </a:r>
            <a:r>
              <a:rPr lang="en-US" dirty="0">
                <a:latin typeface="+mj-lt"/>
              </a:rPr>
              <a:t>, it frees the machine learning practitioner from these tedious tasks and allows </a:t>
            </a:r>
            <a:r>
              <a:rPr lang="en-US" dirty="0" smtClean="0">
                <a:latin typeface="+mj-lt"/>
              </a:rPr>
              <a:t>them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to focus on the real problem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/>
              <a:t>It </a:t>
            </a:r>
            <a:r>
              <a:rPr lang="en-US" dirty="0"/>
              <a:t>leverages recent advantages in </a:t>
            </a:r>
            <a:r>
              <a:rPr lang="en-US" i="1" dirty="0"/>
              <a:t>Bayesian optimization</a:t>
            </a:r>
            <a:r>
              <a:rPr lang="en-US" dirty="0"/>
              <a:t>, </a:t>
            </a:r>
            <a:r>
              <a:rPr lang="en-US" i="1" dirty="0"/>
              <a:t>meta-learning</a:t>
            </a:r>
            <a:r>
              <a:rPr lang="en-US" dirty="0"/>
              <a:t> and </a:t>
            </a:r>
            <a:r>
              <a:rPr lang="en-US" i="1" dirty="0"/>
              <a:t>ensemble construction</a:t>
            </a:r>
            <a:r>
              <a:rPr lang="en-US" dirty="0"/>
              <a:t>. 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79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</a:t>
            </a:r>
            <a:r>
              <a:rPr lang="en-US" dirty="0" err="1"/>
              <a:t>S</a:t>
            </a:r>
            <a:r>
              <a:rPr lang="en-US" dirty="0" err="1" smtClean="0"/>
              <a:t>klearn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Knowledge Sharing Session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media.springernature.com/original/springer-static/image/chp%3A10.1007%2F978-3-030-05318-5_6/MediaObjects/453309_1_En_6_Fig2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74" y="1425600"/>
            <a:ext cx="8548376" cy="353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</a:t>
            </a:r>
            <a:r>
              <a:rPr lang="en-US" dirty="0" err="1" smtClean="0"/>
              <a:t>Sklearn</a:t>
            </a:r>
            <a:r>
              <a:rPr lang="en-US" dirty="0" smtClean="0"/>
              <a:t> Working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Knowledge Sharing Session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Auto-</a:t>
            </a:r>
            <a:r>
              <a:rPr lang="en-US" i="1" dirty="0" err="1" smtClean="0"/>
              <a:t>sklearn</a:t>
            </a:r>
            <a:r>
              <a:rPr lang="en-US" dirty="0"/>
              <a:t> builds an ensemble of all models tested during the global optimization process.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Auto-</a:t>
            </a:r>
            <a:r>
              <a:rPr lang="en-US" i="1" dirty="0" err="1" smtClean="0"/>
              <a:t>sklearn</a:t>
            </a:r>
            <a:r>
              <a:rPr lang="en-US" dirty="0"/>
              <a:t> wraps a total of 15 classification algorithms, 14 feature preprocessing algorithms and takes care about data scaling, encoding of categorical parameters and missing </a:t>
            </a:r>
            <a:r>
              <a:rPr lang="en-US" dirty="0" smtClean="0"/>
              <a:t>values.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Auto-</a:t>
            </a:r>
            <a:r>
              <a:rPr lang="en-US" i="1" dirty="0" err="1"/>
              <a:t>sklearn</a:t>
            </a:r>
            <a:r>
              <a:rPr lang="en-US" dirty="0"/>
              <a:t> is open-source and development is done on 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need to work on cluster as auto-</a:t>
            </a:r>
            <a:r>
              <a:rPr lang="en-US" dirty="0" err="1" smtClean="0"/>
              <a:t>sklearn</a:t>
            </a:r>
            <a:r>
              <a:rPr lang="en-US" dirty="0" smtClean="0"/>
              <a:t> works on </a:t>
            </a:r>
            <a:r>
              <a:rPr lang="en-US" dirty="0" err="1" smtClean="0"/>
              <a:t>linux</a:t>
            </a:r>
            <a:r>
              <a:rPr lang="en-US" dirty="0" smtClean="0"/>
              <a:t>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4032" y="2079762"/>
            <a:ext cx="5919178" cy="2203914"/>
          </a:xfrm>
        </p:spPr>
        <p:txBody>
          <a:bodyPr>
            <a:normAutofit/>
          </a:bodyPr>
          <a:lstStyle/>
          <a:p>
            <a:pPr algn="ctr"/>
            <a:r>
              <a:rPr lang="de-DE" sz="6600" cap="none" dirty="0" smtClean="0"/>
              <a:t>Thank You!</a:t>
            </a:r>
            <a:br>
              <a:rPr lang="de-DE" sz="6600" cap="none" dirty="0" smtClean="0"/>
            </a:br>
            <a:r>
              <a:rPr lang="de-DE" sz="6600" cap="none" dirty="0" smtClean="0">
                <a:sym typeface="Wingdings" panose="05000000000000000000" pitchFamily="2" charset="2"/>
              </a:rPr>
              <a:t>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4229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</p:tagLst>
</file>

<file path=ppt/theme/theme1.xml><?xml version="1.0" encoding="utf-8"?>
<a:theme xmlns:a="http://schemas.openxmlformats.org/drawingml/2006/main" name="Bosch NG">
  <a:themeElements>
    <a:clrScheme name="Bosch_Fuchsia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A80163"/>
      </a:accent1>
      <a:accent2>
        <a:srgbClr val="D067AD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F7EF9966-F53A-44CC-A756-EF9E132AF5E6}" vid="{BE1FDABE-663E-4397-8AF3-7005A7B11CB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CR/PJ-AI-S2</OrgInhalt>
      <Wert>CR/PJ-AI-S2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2020. All rights reserved, also regarding any disposal, exploitation, reproduction, editing, distribution, as well as in the event of applications for industrial property rights.</OrgInhalt>
      <Wert>© Robert Bosch GmbH 2020.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2020-04-07</OrgInhalt>
      <Wert>2020-04-07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441</Words>
  <Application>Microsoft Office PowerPoint</Application>
  <PresentationFormat>Custom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Bosch Office Sans</vt:lpstr>
      <vt:lpstr>Calibri</vt:lpstr>
      <vt:lpstr>Georgia</vt:lpstr>
      <vt:lpstr>Lato</vt:lpstr>
      <vt:lpstr>Wingdings</vt:lpstr>
      <vt:lpstr>Wingdings 3</vt:lpstr>
      <vt:lpstr>Bosch NG</vt:lpstr>
      <vt:lpstr>Knowlede Sharing Session   Automl Aug 05, 2020</vt:lpstr>
      <vt:lpstr>Introduction- TPOT</vt:lpstr>
      <vt:lpstr>Introduction- TPOT</vt:lpstr>
      <vt:lpstr>Working &amp; Features- TPOT</vt:lpstr>
      <vt:lpstr>Auto-Sklearn Introduction</vt:lpstr>
      <vt:lpstr>Auto-Sklearn</vt:lpstr>
      <vt:lpstr>Auto-Sklearn Working</vt:lpstr>
      <vt:lpstr>Thank You! 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 Shanu (RBEI/EDS1-PJ-AI-S2)</dc:creator>
  <cp:lastModifiedBy>Pathak Bhumika (CR/PJ-AI-S4)</cp:lastModifiedBy>
  <cp:revision>23</cp:revision>
  <dcterms:created xsi:type="dcterms:W3CDTF">2020-04-07T10:46:19Z</dcterms:created>
  <dcterms:modified xsi:type="dcterms:W3CDTF">2020-08-05T08:26:03Z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