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131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9/11/2016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Continuous Random </a:t>
            </a:r>
            <a:r>
              <a:rPr lang="en-US" b="1" dirty="0" smtClean="0"/>
              <a:t>Variable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a:t>
            </a:r>
            <a:r>
              <a:rPr lang="en-US" sz="2400" b="1" dirty="0"/>
              <a:t>continuous random variable </a:t>
            </a:r>
            <a:r>
              <a:rPr lang="en-US" sz="2400" dirty="0"/>
              <a:t>is such that any value (to any number of decimal places) within some interval is a possible value.</a:t>
            </a:r>
          </a:p>
          <a:p>
            <a:r>
              <a:rPr lang="en-US" sz="2400" dirty="0"/>
              <a:t>Heights of individuals </a:t>
            </a:r>
          </a:p>
          <a:p>
            <a:r>
              <a:rPr lang="en-US" sz="2400" dirty="0"/>
              <a:t>Time to finish a test </a:t>
            </a:r>
          </a:p>
          <a:p>
            <a:r>
              <a:rPr lang="en-US" sz="2400" dirty="0"/>
              <a:t>Hours spent exercising last </a:t>
            </a:r>
            <a:r>
              <a:rPr lang="en-US" sz="2400" dirty="0" smtClean="0"/>
              <a:t>week</a:t>
            </a:r>
          </a:p>
          <a:p>
            <a:pPr marL="0" indent="0">
              <a:buNone/>
            </a:pPr>
            <a:endParaRPr lang="en-US" sz="2400" i="1" dirty="0"/>
          </a:p>
          <a:p>
            <a:pPr marL="0" indent="0">
              <a:buNone/>
            </a:pPr>
            <a:r>
              <a:rPr lang="en-US" sz="2400" i="1" dirty="0"/>
              <a:t> </a:t>
            </a:r>
            <a:endParaRPr lang="en-US" sz="2400" dirty="0"/>
          </a:p>
        </p:txBody>
      </p:sp>
    </p:spTree>
    <p:extLst>
      <p:ext uri="{BB962C8B-B14F-4D97-AF65-F5344CB8AC3E}">
        <p14:creationId xmlns:p14="http://schemas.microsoft.com/office/powerpoint/2010/main" val="188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between 115 and 130</a:t>
            </a:r>
          </a:p>
        </p:txBody>
      </p:sp>
      <p:pic>
        <p:nvPicPr>
          <p:cNvPr id="4" name="Picture 3"/>
          <p:cNvPicPr>
            <a:picLocks noChangeAspect="1"/>
          </p:cNvPicPr>
          <p:nvPr/>
        </p:nvPicPr>
        <p:blipFill>
          <a:blip r:embed="rId2"/>
          <a:stretch>
            <a:fillRect/>
          </a:stretch>
        </p:blipFill>
        <p:spPr>
          <a:xfrm>
            <a:off x="1752600" y="2819400"/>
            <a:ext cx="5181600" cy="3521299"/>
          </a:xfrm>
          <a:prstGeom prst="rect">
            <a:avLst/>
          </a:prstGeom>
        </p:spPr>
      </p:pic>
    </p:spTree>
    <p:extLst>
      <p:ext uri="{BB962C8B-B14F-4D97-AF65-F5344CB8AC3E}">
        <p14:creationId xmlns:p14="http://schemas.microsoft.com/office/powerpoint/2010/main" val="2969483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Scenario: </a:t>
            </a:r>
            <a:r>
              <a:rPr lang="en-US" sz="2400" dirty="0"/>
              <a:t>Vehicle speeds at a highway location have a normal distribution with a mean of 65 mph and a standard deviation of 5 mph.</a:t>
            </a:r>
          </a:p>
          <a:p>
            <a:r>
              <a:rPr lang="en-US" sz="2400" b="1" dirty="0"/>
              <a:t>Question: </a:t>
            </a:r>
            <a:r>
              <a:rPr lang="en-US" sz="2400" dirty="0"/>
              <a:t>What is the probability that a randomly selected vehicle will be going 73 mph or slower?</a:t>
            </a:r>
          </a:p>
          <a:p>
            <a:pPr marL="0" indent="0">
              <a:buNone/>
            </a:pPr>
            <a:endParaRPr lang="en-US" dirty="0"/>
          </a:p>
        </p:txBody>
      </p:sp>
    </p:spTree>
    <p:extLst>
      <p:ext uri="{BB962C8B-B14F-4D97-AF65-F5344CB8AC3E}">
        <p14:creationId xmlns:p14="http://schemas.microsoft.com/office/powerpoint/2010/main" val="3615153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a randomly selected vehicle speed is greater than 73 </a:t>
            </a:r>
          </a:p>
        </p:txBody>
      </p:sp>
    </p:spTree>
    <p:extLst>
      <p:ext uri="{BB962C8B-B14F-4D97-AF65-F5344CB8AC3E}">
        <p14:creationId xmlns:p14="http://schemas.microsoft.com/office/powerpoint/2010/main" val="29588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Suppose pulse rates of adult females have a normal curve distribution with mean of 75 and a standard deviation of 8. What is the probability that a randomly selected female has a pulse rate </a:t>
            </a:r>
            <a:r>
              <a:rPr lang="en-US" sz="2400" b="1" dirty="0"/>
              <a:t>greater than 85</a:t>
            </a:r>
            <a:r>
              <a:rPr lang="en-US" sz="2400" dirty="0"/>
              <a:t>? </a:t>
            </a:r>
          </a:p>
        </p:txBody>
      </p:sp>
    </p:spTree>
    <p:extLst>
      <p:ext uri="{BB962C8B-B14F-4D97-AF65-F5344CB8AC3E}">
        <p14:creationId xmlns:p14="http://schemas.microsoft.com/office/powerpoint/2010/main" val="1615354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The lifetime of a battery is normally distributed with a mean life of 40 hours and a standard deviation of 1.2 hours.  Find the probability that a randomly selected battery lasts longer than 42 hours.</a:t>
            </a:r>
          </a:p>
        </p:txBody>
      </p:sp>
    </p:spTree>
    <p:extLst>
      <p:ext uri="{BB962C8B-B14F-4D97-AF65-F5344CB8AC3E}">
        <p14:creationId xmlns:p14="http://schemas.microsoft.com/office/powerpoint/2010/main" val="1514985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3657600" y="2133600"/>
            <a:ext cx="2019300" cy="790575"/>
          </a:xfrm>
          <a:prstGeom prst="rect">
            <a:avLst/>
          </a:prstGeom>
        </p:spPr>
      </p:pic>
      <p:pic>
        <p:nvPicPr>
          <p:cNvPr id="5" name="Picture 4"/>
          <p:cNvPicPr>
            <a:picLocks noChangeAspect="1"/>
          </p:cNvPicPr>
          <p:nvPr/>
        </p:nvPicPr>
        <p:blipFill>
          <a:blip r:embed="rId3"/>
          <a:stretch>
            <a:fillRect/>
          </a:stretch>
        </p:blipFill>
        <p:spPr>
          <a:xfrm>
            <a:off x="2266950" y="3962400"/>
            <a:ext cx="4610100" cy="1228725"/>
          </a:xfrm>
          <a:prstGeom prst="rect">
            <a:avLst/>
          </a:prstGeom>
        </p:spPr>
      </p:pic>
    </p:spTree>
    <p:extLst>
      <p:ext uri="{BB962C8B-B14F-4D97-AF65-F5344CB8AC3E}">
        <p14:creationId xmlns:p14="http://schemas.microsoft.com/office/powerpoint/2010/main" val="394469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Tree>
    <p:extLst>
      <p:ext uri="{BB962C8B-B14F-4D97-AF65-F5344CB8AC3E}">
        <p14:creationId xmlns:p14="http://schemas.microsoft.com/office/powerpoint/2010/main" val="400139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
        <p:nvSpPr>
          <p:cNvPr id="5" name="TextBox 4"/>
          <p:cNvSpPr txBox="1"/>
          <p:nvPr/>
        </p:nvSpPr>
        <p:spPr>
          <a:xfrm>
            <a:off x="1143000" y="2209800"/>
            <a:ext cx="2209800" cy="646331"/>
          </a:xfrm>
          <a:prstGeom prst="rect">
            <a:avLst/>
          </a:prstGeom>
          <a:noFill/>
        </p:spPr>
        <p:txBody>
          <a:bodyPr wrap="square" rtlCol="0">
            <a:spAutoFit/>
          </a:bodyPr>
          <a:lstStyle/>
          <a:p>
            <a:pPr algn="ctr"/>
            <a:r>
              <a:rPr lang="en-US" b="1" dirty="0" smtClean="0"/>
              <a:t>Area under the curve is 1</a:t>
            </a:r>
            <a:endParaRPr lang="en-US" b="1" dirty="0"/>
          </a:p>
        </p:txBody>
      </p:sp>
    </p:spTree>
    <p:extLst>
      <p:ext uri="{BB962C8B-B14F-4D97-AF65-F5344CB8AC3E}">
        <p14:creationId xmlns:p14="http://schemas.microsoft.com/office/powerpoint/2010/main" val="2766046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411887"/>
            <a:ext cx="7665429" cy="4576763"/>
          </a:xfrm>
          <a:prstGeom prst="rect">
            <a:avLst/>
          </a:prstGeom>
        </p:spPr>
      </p:pic>
    </p:spTree>
    <p:extLst>
      <p:ext uri="{BB962C8B-B14F-4D97-AF65-F5344CB8AC3E}">
        <p14:creationId xmlns:p14="http://schemas.microsoft.com/office/powerpoint/2010/main" val="3084037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8393" y="1467195"/>
            <a:ext cx="8229600" cy="4525963"/>
          </a:xfrm>
        </p:spPr>
        <p:txBody>
          <a:bodyPr/>
          <a:lstStyle/>
          <a:p>
            <a:endParaRPr lang="en-US"/>
          </a:p>
        </p:txBody>
      </p:sp>
      <p:pic>
        <p:nvPicPr>
          <p:cNvPr id="4" name="Picture 3"/>
          <p:cNvPicPr>
            <a:picLocks noChangeAspect="1"/>
          </p:cNvPicPr>
          <p:nvPr/>
        </p:nvPicPr>
        <p:blipFill>
          <a:blip r:embed="rId2"/>
          <a:stretch>
            <a:fillRect/>
          </a:stretch>
        </p:blipFill>
        <p:spPr>
          <a:xfrm>
            <a:off x="361950" y="1049338"/>
            <a:ext cx="8420100" cy="5076825"/>
          </a:xfrm>
          <a:prstGeom prst="rect">
            <a:avLst/>
          </a:prstGeom>
        </p:spPr>
      </p:pic>
    </p:spTree>
    <p:extLst>
      <p:ext uri="{BB962C8B-B14F-4D97-AF65-F5344CB8AC3E}">
        <p14:creationId xmlns:p14="http://schemas.microsoft.com/office/powerpoint/2010/main" val="170036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Natural: human height, temperature, blood pressure </a:t>
            </a:r>
          </a:p>
          <a:p>
            <a:r>
              <a:rPr lang="en-US" sz="2400" dirty="0" smtClean="0"/>
              <a:t>Man Made: machined products</a:t>
            </a:r>
          </a:p>
          <a:p>
            <a:endParaRPr lang="en-US" sz="2400" dirty="0"/>
          </a:p>
          <a:p>
            <a:r>
              <a:rPr lang="en-US" sz="2400" dirty="0" smtClean="0"/>
              <a:t>For these measure, the average tends to be more frequent while values away from the mean are less frequent</a:t>
            </a:r>
          </a:p>
          <a:p>
            <a:pPr marL="0" indent="0">
              <a:buNone/>
            </a:pPr>
            <a:endParaRPr lang="en-US" dirty="0"/>
          </a:p>
          <a:p>
            <a:endParaRPr lang="en-US" dirty="0"/>
          </a:p>
        </p:txBody>
      </p:sp>
    </p:spTree>
    <p:extLst>
      <p:ext uri="{BB962C8B-B14F-4D97-AF65-F5344CB8AC3E}">
        <p14:creationId xmlns:p14="http://schemas.microsoft.com/office/powerpoint/2010/main" val="2883731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2887" y="876300"/>
            <a:ext cx="8658225" cy="5105400"/>
          </a:xfrm>
          <a:prstGeom prst="rect">
            <a:avLst/>
          </a:prstGeom>
        </p:spPr>
      </p:pic>
    </p:spTree>
    <p:extLst>
      <p:ext uri="{BB962C8B-B14F-4D97-AF65-F5344CB8AC3E}">
        <p14:creationId xmlns:p14="http://schemas.microsoft.com/office/powerpoint/2010/main" val="107848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532" y="1259517"/>
            <a:ext cx="8418935" cy="4891088"/>
          </a:xfrm>
          <a:prstGeom prst="rect">
            <a:avLst/>
          </a:prstGeom>
        </p:spPr>
      </p:pic>
    </p:spTree>
    <p:extLst>
      <p:ext uri="{BB962C8B-B14F-4D97-AF65-F5344CB8AC3E}">
        <p14:creationId xmlns:p14="http://schemas.microsoft.com/office/powerpoint/2010/main" val="316650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1406" y="1491456"/>
            <a:ext cx="8336703" cy="4743450"/>
          </a:xfrm>
          <a:prstGeom prst="rect">
            <a:avLst/>
          </a:prstGeom>
        </p:spPr>
      </p:pic>
    </p:spTree>
    <p:extLst>
      <p:ext uri="{BB962C8B-B14F-4D97-AF65-F5344CB8AC3E}">
        <p14:creationId xmlns:p14="http://schemas.microsoft.com/office/powerpoint/2010/main" val="361786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statistics we use 95% confidence interval that is exactly -1.96 to +1.96.</a:t>
            </a:r>
            <a:endParaRPr lang="en-US" dirty="0"/>
          </a:p>
        </p:txBody>
      </p:sp>
    </p:spTree>
    <p:extLst>
      <p:ext uri="{BB962C8B-B14F-4D97-AF65-F5344CB8AC3E}">
        <p14:creationId xmlns:p14="http://schemas.microsoft.com/office/powerpoint/2010/main" val="109631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295400"/>
            <a:ext cx="8200034" cy="4595813"/>
          </a:xfrm>
          <a:prstGeom prst="rect">
            <a:avLst/>
          </a:prstGeom>
        </p:spPr>
      </p:pic>
    </p:spTree>
    <p:extLst>
      <p:ext uri="{BB962C8B-B14F-4D97-AF65-F5344CB8AC3E}">
        <p14:creationId xmlns:p14="http://schemas.microsoft.com/office/powerpoint/2010/main" val="155678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Image result for normal distributio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86086"/>
            <a:ext cx="5486400" cy="554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53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533400" y="1981200"/>
            <a:ext cx="815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Consider taking two random samples, each sample consisting of 5 students,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from a class and calculating the mean height in each sample. Would you expect both sample means to be exactly the same?</a:t>
            </a:r>
          </a:p>
        </p:txBody>
      </p:sp>
    </p:spTree>
    <p:extLst>
      <p:ext uri="{BB962C8B-B14F-4D97-AF65-F5344CB8AC3E}">
        <p14:creationId xmlns:p14="http://schemas.microsoft.com/office/powerpoint/2010/main" val="3083423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2000" dirty="0">
                <a:latin typeface="Arial" panose="020B0604020202020204" pitchFamily="34" charset="0"/>
              </a:rPr>
              <a:t>No, the two sample means would be different because of random sampling error.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r>
              <a:rPr lang="en-US" altLang="en-US" sz="2000" dirty="0" smtClean="0">
                <a:latin typeface="Arial" panose="020B0604020202020204" pitchFamily="34" charset="0"/>
              </a:rPr>
              <a:t>If </a:t>
            </a:r>
            <a:r>
              <a:rPr lang="en-US" altLang="en-US" sz="2000" dirty="0">
                <a:latin typeface="Arial" panose="020B0604020202020204" pitchFamily="34" charset="0"/>
              </a:rPr>
              <a:t>you were to repeatedly pull samples of 5 students from the population of all students and compute the mean of each sample, you could </a:t>
            </a:r>
            <a:r>
              <a:rPr lang="en-US" altLang="en-US" sz="2000" dirty="0" smtClean="0">
                <a:latin typeface="Arial" panose="020B0604020202020204" pitchFamily="34" charset="0"/>
              </a:rPr>
              <a:t>construct </a:t>
            </a:r>
            <a:r>
              <a:rPr lang="en-US" altLang="en-US" sz="2000" dirty="0">
                <a:latin typeface="Arial" panose="020B0604020202020204" pitchFamily="34" charset="0"/>
              </a:rPr>
              <a:t>a distribution of sample means.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endParaRPr lang="en-US" altLang="en-US" sz="2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2309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2779154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203672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Normal Random </a:t>
            </a:r>
            <a:r>
              <a:rPr lang="en-US" b="1" dirty="0" smtClean="0"/>
              <a:t>Variables</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symmetric bell-shaped density function</a:t>
            </a:r>
            <a:r>
              <a:rPr lang="en-US" sz="2400" dirty="0" smtClean="0"/>
              <a:t>.</a:t>
            </a:r>
          </a:p>
          <a:p>
            <a:pPr marL="0" indent="0">
              <a:buNone/>
            </a:pPr>
            <a:endParaRPr lang="en-US" sz="2000" dirty="0" smtClean="0"/>
          </a:p>
          <a:p>
            <a:pPr marL="0" indent="0">
              <a:buNone/>
            </a:pPr>
            <a:r>
              <a:rPr lang="en-US" sz="2000" dirty="0" smtClean="0"/>
              <a:t>The </a:t>
            </a:r>
            <a:r>
              <a:rPr lang="en-US" sz="2000" dirty="0"/>
              <a:t>distribution of IQ scores is </a:t>
            </a:r>
            <a:r>
              <a:rPr lang="en-US" sz="2000" dirty="0" smtClean="0"/>
              <a:t>normal</a:t>
            </a:r>
            <a:endParaRPr lang="en-US" sz="2000" dirty="0"/>
          </a:p>
        </p:txBody>
      </p:sp>
      <p:pic>
        <p:nvPicPr>
          <p:cNvPr id="4" name="Picture 3"/>
          <p:cNvPicPr>
            <a:picLocks noChangeAspect="1"/>
          </p:cNvPicPr>
          <p:nvPr/>
        </p:nvPicPr>
        <p:blipFill>
          <a:blip r:embed="rId2"/>
          <a:stretch>
            <a:fillRect/>
          </a:stretch>
        </p:blipFill>
        <p:spPr>
          <a:xfrm>
            <a:off x="1905000" y="3159148"/>
            <a:ext cx="5257800" cy="2510134"/>
          </a:xfrm>
          <a:prstGeom prst="rect">
            <a:avLst/>
          </a:prstGeom>
        </p:spPr>
      </p:pic>
      <p:sp>
        <p:nvSpPr>
          <p:cNvPr id="5" name="Rectangle 4"/>
          <p:cNvSpPr/>
          <p:nvPr/>
        </p:nvSpPr>
        <p:spPr>
          <a:xfrm>
            <a:off x="685800" y="5760563"/>
            <a:ext cx="7391400" cy="646331"/>
          </a:xfrm>
          <a:prstGeom prst="rect">
            <a:avLst/>
          </a:prstGeom>
        </p:spPr>
        <p:txBody>
          <a:bodyPr wrap="square">
            <a:spAutoFit/>
          </a:bodyPr>
          <a:lstStyle/>
          <a:p>
            <a:r>
              <a:rPr lang="en-US" dirty="0"/>
              <a:t>The total area under the curve is 1.00, or 100%.  </a:t>
            </a:r>
            <a:endParaRPr lang="en-US" dirty="0" smtClean="0"/>
          </a:p>
          <a:p>
            <a:r>
              <a:rPr lang="en-US" dirty="0" smtClean="0"/>
              <a:t>In </a:t>
            </a:r>
            <a:r>
              <a:rPr lang="en-US" dirty="0"/>
              <a:t>other words, 100% of observations fall under the curve.</a:t>
            </a:r>
          </a:p>
        </p:txBody>
      </p:sp>
    </p:spTree>
    <p:extLst>
      <p:ext uri="{BB962C8B-B14F-4D97-AF65-F5344CB8AC3E}">
        <p14:creationId xmlns:p14="http://schemas.microsoft.com/office/powerpoint/2010/main" val="3779129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p>
          <a:p>
            <a:pPr marL="0" indent="0">
              <a:buNone/>
            </a:pPr>
            <a:endParaRPr lang="en-US" sz="2400" dirty="0"/>
          </a:p>
          <a:p>
            <a:pPr marL="0" indent="0">
              <a:buNone/>
            </a:pPr>
            <a:r>
              <a:rPr lang="en-US" sz="2400" dirty="0" smtClean="0"/>
              <a:t>It is used estimate the population parameter </a:t>
            </a:r>
          </a:p>
          <a:p>
            <a:pPr marL="0" indent="0">
              <a:buNone/>
            </a:pPr>
            <a:endParaRPr lang="en-US" sz="2800" dirty="0"/>
          </a:p>
        </p:txBody>
      </p:sp>
    </p:spTree>
    <p:extLst>
      <p:ext uri="{BB962C8B-B14F-4D97-AF65-F5344CB8AC3E}">
        <p14:creationId xmlns:p14="http://schemas.microsoft.com/office/powerpoint/2010/main" val="3811919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Mean of mean of sampling distribution</a:t>
            </a:r>
          </a:p>
          <a:p>
            <a:endParaRPr lang="en-US" dirty="0"/>
          </a:p>
          <a:p>
            <a:r>
              <a:rPr lang="en-US" sz="2800" dirty="0" smtClean="0"/>
              <a:t>Standard deviation of mean of sampling distribution</a:t>
            </a:r>
            <a:endParaRPr lang="en-US" sz="2800" dirty="0"/>
          </a:p>
        </p:txBody>
      </p:sp>
    </p:spTree>
    <p:extLst>
      <p:ext uri="{BB962C8B-B14F-4D97-AF65-F5344CB8AC3E}">
        <p14:creationId xmlns:p14="http://schemas.microsoft.com/office/powerpoint/2010/main" val="3380162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 Limit </a:t>
            </a:r>
            <a:r>
              <a:rPr lang="en-US" b="1" dirty="0" smtClean="0"/>
              <a:t>Theorem</a:t>
            </a:r>
            <a:endParaRPr lang="en-US" dirty="0"/>
          </a:p>
        </p:txBody>
      </p:sp>
      <p:sp>
        <p:nvSpPr>
          <p:cNvPr id="4" name="Rectangle 1"/>
          <p:cNvSpPr>
            <a:spLocks noGrp="1" noChangeArrowheads="1"/>
          </p:cNvSpPr>
          <p:nvPr>
            <p:ph idx="1"/>
          </p:nvPr>
        </p:nvSpPr>
        <p:spPr bwMode="auto">
          <a:xfrm>
            <a:off x="647700" y="1676400"/>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With a sample size of at least 30, the distribution of sample means will be approximately normally distributed regardless of the shape of the population with a mean of </a:t>
            </a:r>
            <a:r>
              <a:rPr lang="en-US" altLang="en-US" sz="1800" dirty="0">
                <a:latin typeface="Arial" panose="020B0604020202020204" pitchFamily="34" charset="0"/>
              </a:rPr>
              <a:t>μ and a standard deviation </a:t>
            </a:r>
            <a:r>
              <a:rPr lang="en-US" altLang="en-US" sz="1800" dirty="0" smtClean="0">
                <a:latin typeface="Arial" panose="020B0604020202020204" pitchFamily="34" charset="0"/>
              </a:rPr>
              <a:t>of sigma/root(n). This </a:t>
            </a:r>
            <a:r>
              <a:rPr lang="en-US" altLang="en-US" sz="1800" dirty="0">
                <a:latin typeface="Arial" panose="020B0604020202020204" pitchFamily="34" charset="0"/>
              </a:rPr>
              <a:t>is known as the Central Limit Theorem.  </a:t>
            </a:r>
          </a:p>
        </p:txBody>
      </p:sp>
    </p:spTree>
    <p:extLst>
      <p:ext uri="{BB962C8B-B14F-4D97-AF65-F5344CB8AC3E}">
        <p14:creationId xmlns:p14="http://schemas.microsoft.com/office/powerpoint/2010/main" val="1994307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In the population, IQ scores are normally distributed with a mean of 100 and standard deviation of 15. If we repeatedly pulled random samples of 25 individuals from the population and measured their IQ, what proportion of those samples would we expect to have a sample mean between 95 and 105?</a:t>
            </a:r>
          </a:p>
        </p:txBody>
      </p:sp>
    </p:spTree>
    <p:extLst>
      <p:ext uri="{BB962C8B-B14F-4D97-AF65-F5344CB8AC3E}">
        <p14:creationId xmlns:p14="http://schemas.microsoft.com/office/powerpoint/2010/main" val="1603551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smtClean="0"/>
              <a:t>The </a:t>
            </a:r>
            <a:r>
              <a:rPr lang="en-US" sz="1800" dirty="0"/>
              <a:t>height of women in the United States is normally distributed with a mean of 163cm and standard deviation of 6cm. What is the probability that you would randomly select </a:t>
            </a:r>
            <a:r>
              <a:rPr lang="en-US" sz="1800" b="1" dirty="0"/>
              <a:t>one</a:t>
            </a:r>
            <a:r>
              <a:rPr lang="en-US" sz="1800" dirty="0"/>
              <a:t> woman in the United States and she is </a:t>
            </a:r>
            <a:r>
              <a:rPr lang="en-US" sz="1800" dirty="0" smtClean="0"/>
              <a:t>taller </a:t>
            </a:r>
            <a:r>
              <a:rPr lang="en-US" sz="1800" dirty="0"/>
              <a:t>than 169cm</a:t>
            </a:r>
            <a:r>
              <a:rPr lang="en-US" sz="1800" dirty="0" smtClean="0"/>
              <a:t>?</a:t>
            </a:r>
          </a:p>
          <a:p>
            <a:pPr marL="0" indent="0">
              <a:buNone/>
            </a:pPr>
            <a:r>
              <a:rPr lang="en-US" sz="2000" dirty="0" smtClean="0"/>
              <a:t> </a:t>
            </a:r>
            <a:endParaRPr lang="en-US" sz="2000" dirty="0"/>
          </a:p>
        </p:txBody>
      </p:sp>
      <p:sp>
        <p:nvSpPr>
          <p:cNvPr id="5" name="Rectangle 2"/>
          <p:cNvSpPr>
            <a:spLocks noChangeArrowheads="1"/>
          </p:cNvSpPr>
          <p:nvPr/>
        </p:nvSpPr>
        <p:spPr bwMode="auto">
          <a:xfrm>
            <a:off x="457200" y="3699282"/>
            <a:ext cx="762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height of women in the United States is normally distributed with a mean of 163cm and standard deviation of 6cm. What is the probability that you would randomly select </a:t>
            </a:r>
            <a:r>
              <a:rPr kumimoji="0" lang="en-US" altLang="en-US" sz="1800" b="1" i="0" u="none" strike="noStrike" cap="none" normalizeH="0" baseline="0" dirty="0" smtClean="0">
                <a:ln>
                  <a:noFill/>
                </a:ln>
                <a:solidFill>
                  <a:schemeClr val="tx1"/>
                </a:solidFill>
                <a:effectLst/>
                <a:latin typeface="Arial" panose="020B0604020202020204" pitchFamily="34" charset="0"/>
              </a:rPr>
              <a:t>a sample of </a:t>
            </a:r>
            <a:r>
              <a:rPr lang="en-US" altLang="en-US" dirty="0">
                <a:latin typeface="Arial" panose="020B0604020202020204" pitchFamily="34" charset="0"/>
              </a:rPr>
              <a:t>n=50 women in the United States and their average height is greater than 169cm? </a:t>
            </a:r>
          </a:p>
        </p:txBody>
      </p:sp>
    </p:spTree>
    <p:extLst>
      <p:ext uri="{BB962C8B-B14F-4D97-AF65-F5344CB8AC3E}">
        <p14:creationId xmlns:p14="http://schemas.microsoft.com/office/powerpoint/2010/main" val="3023514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381000" y="1477093"/>
            <a:ext cx="77411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According to one source, newborn baby weights have a mean of 7.5 pounds with a standard deviation of 1.1 pounds.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If these numbers are accurate, what proportion of samples of </a:t>
            </a:r>
            <a:r>
              <a:rPr kumimoji="0" lang="en-US" altLang="en-US" sz="1800" b="0" i="1" u="none" strike="noStrike" cap="none" normalizeH="0" baseline="0" dirty="0" smtClean="0">
                <a:ln>
                  <a:noFill/>
                </a:ln>
                <a:solidFill>
                  <a:schemeClr val="tx1"/>
                </a:solidFill>
                <a:effectLst/>
                <a:latin typeface="Arial" panose="020B0604020202020204" pitchFamily="34" charset="0"/>
                <a:ea typeface="MathJax_Math"/>
              </a:rPr>
              <a:t>n</a:t>
            </a:r>
            <a:r>
              <a:rPr kumimoji="0" lang="en-US" altLang="en-US" sz="1800" b="0" i="0" u="none" strike="noStrike" cap="none" normalizeH="0" baseline="0" dirty="0" smtClean="0">
                <a:ln>
                  <a:noFill/>
                </a:ln>
                <a:solidFill>
                  <a:schemeClr val="tx1"/>
                </a:solidFill>
                <a:effectLst/>
                <a:latin typeface="Arial" panose="020B0604020202020204" pitchFamily="34" charset="0"/>
                <a:ea typeface="MathJax_Main"/>
              </a:rPr>
              <a:t>=50</a:t>
            </a:r>
            <a:r>
              <a:rPr kumimoji="0" lang="en-US" altLang="en-US" sz="1600" b="0" i="0" u="none" strike="noStrike" cap="none" normalizeH="0" baseline="0" dirty="0" smtClean="0">
                <a:ln>
                  <a:noFill/>
                </a:ln>
                <a:solidFill>
                  <a:schemeClr val="tx1"/>
                </a:solidFill>
                <a:effectLst/>
                <a:latin typeface="Arial" panose="020B0604020202020204" pitchFamily="34" charset="0"/>
              </a:rPr>
              <a:t> would have a sample mean greater than 8 pounds?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0976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Article published, the </a:t>
            </a:r>
            <a:r>
              <a:rPr lang="en-US" sz="2000" dirty="0"/>
              <a:t>population of all World Campus students 49.2% were female. </a:t>
            </a:r>
            <a:endParaRPr lang="en-US" sz="2000" dirty="0" smtClean="0"/>
          </a:p>
          <a:p>
            <a:pPr marL="0" indent="0">
              <a:buNone/>
            </a:pPr>
            <a:r>
              <a:rPr lang="en-US" sz="2000" dirty="0" smtClean="0"/>
              <a:t>Wanted to check whether it is actually true.</a:t>
            </a:r>
          </a:p>
          <a:p>
            <a:pPr marL="0" indent="0">
              <a:buNone/>
            </a:pPr>
            <a:endParaRPr lang="en-US" sz="2000" dirty="0"/>
          </a:p>
          <a:p>
            <a:pPr marL="0" indent="0">
              <a:buNone/>
            </a:pPr>
            <a:r>
              <a:rPr lang="en-US" sz="2000" dirty="0" smtClean="0"/>
              <a:t>He </a:t>
            </a:r>
            <a:r>
              <a:rPr lang="en-US" sz="2000" dirty="0"/>
              <a:t>obtains a random sample of 50 </a:t>
            </a:r>
            <a:r>
              <a:rPr lang="en-US" sz="2000" dirty="0" smtClean="0"/>
              <a:t>students</a:t>
            </a:r>
            <a:r>
              <a:rPr lang="en-US" sz="2000" dirty="0"/>
              <a:t>. In </a:t>
            </a:r>
            <a:r>
              <a:rPr lang="en-US" sz="2000" dirty="0" smtClean="0"/>
              <a:t>his </a:t>
            </a:r>
            <a:r>
              <a:rPr lang="en-US" sz="2000" dirty="0"/>
              <a:t>random sample there were 28 females and 22 males. </a:t>
            </a:r>
            <a:endParaRPr lang="en-US" sz="2000" dirty="0" smtClean="0"/>
          </a:p>
          <a:p>
            <a:pPr marL="0" indent="0">
              <a:buNone/>
            </a:pPr>
            <a:r>
              <a:rPr lang="en-US" sz="2000" dirty="0" smtClean="0"/>
              <a:t>If </a:t>
            </a:r>
            <a:r>
              <a:rPr lang="en-US" sz="2000" dirty="0"/>
              <a:t>the population from which her sample was drawn really is 49.2% female, what is the probability that she would take a random sample of 50 students and find that 28 or more are females?</a:t>
            </a:r>
          </a:p>
        </p:txBody>
      </p:sp>
    </p:spTree>
    <p:extLst>
      <p:ext uri="{BB962C8B-B14F-4D97-AF65-F5344CB8AC3E}">
        <p14:creationId xmlns:p14="http://schemas.microsoft.com/office/powerpoint/2010/main" val="266114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600200"/>
            <a:ext cx="7658100" cy="4371975"/>
          </a:xfrm>
          <a:prstGeom prst="rect">
            <a:avLst/>
          </a:prstGeom>
        </p:spPr>
      </p:pic>
    </p:spTree>
    <p:extLst>
      <p:ext uri="{BB962C8B-B14F-4D97-AF65-F5344CB8AC3E}">
        <p14:creationId xmlns:p14="http://schemas.microsoft.com/office/powerpoint/2010/main" val="422569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1055" y="1364529"/>
            <a:ext cx="8334375" cy="4733925"/>
          </a:xfrm>
          <a:prstGeom prst="rect">
            <a:avLst/>
          </a:prstGeom>
        </p:spPr>
      </p:pic>
    </p:spTree>
    <p:extLst>
      <p:ext uri="{BB962C8B-B14F-4D97-AF65-F5344CB8AC3E}">
        <p14:creationId xmlns:p14="http://schemas.microsoft.com/office/powerpoint/2010/main" val="13988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797050"/>
            <a:ext cx="7552065" cy="4132262"/>
          </a:xfrm>
          <a:prstGeom prst="rect">
            <a:avLst/>
          </a:prstGeom>
        </p:spPr>
      </p:pic>
      <p:sp>
        <p:nvSpPr>
          <p:cNvPr id="5" name="TextBox 4"/>
          <p:cNvSpPr txBox="1"/>
          <p:nvPr/>
        </p:nvSpPr>
        <p:spPr>
          <a:xfrm>
            <a:off x="2924647" y="3276600"/>
            <a:ext cx="5257800" cy="923330"/>
          </a:xfrm>
          <a:prstGeom prst="rect">
            <a:avLst/>
          </a:prstGeom>
          <a:noFill/>
        </p:spPr>
        <p:txBody>
          <a:bodyPr wrap="square" rtlCol="0">
            <a:spAutoFit/>
          </a:bodyPr>
          <a:lstStyle/>
          <a:p>
            <a:r>
              <a:rPr lang="en-US" b="1" dirty="0" smtClean="0"/>
              <a:t>µ can be any numerical value</a:t>
            </a:r>
          </a:p>
          <a:p>
            <a:endParaRPr lang="en-US" b="1" dirty="0"/>
          </a:p>
          <a:p>
            <a:r>
              <a:rPr lang="en-US" dirty="0" smtClean="0"/>
              <a:t>Slides distribution side to side</a:t>
            </a:r>
            <a:endParaRPr lang="en-US" dirty="0"/>
          </a:p>
        </p:txBody>
      </p:sp>
      <p:cxnSp>
        <p:nvCxnSpPr>
          <p:cNvPr id="7" name="Straight Arrow Connector 6"/>
          <p:cNvCxnSpPr/>
          <p:nvPr/>
        </p:nvCxnSpPr>
        <p:spPr>
          <a:xfrm>
            <a:off x="2743200" y="3738265"/>
            <a:ext cx="365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This becomes very </a:t>
            </a:r>
            <a:r>
              <a:rPr lang="en-US" sz="2800" dirty="0" err="1" smtClean="0"/>
              <a:t>very</a:t>
            </a:r>
            <a:r>
              <a:rPr lang="en-US" sz="2800" dirty="0" smtClean="0"/>
              <a:t> important when you are trying to determine the two population/sample are statistically different or not.</a:t>
            </a:r>
            <a:endParaRPr lang="en-US" sz="2800" dirty="0"/>
          </a:p>
        </p:txBody>
      </p:sp>
    </p:spTree>
    <p:extLst>
      <p:ext uri="{BB962C8B-B14F-4D97-AF65-F5344CB8AC3E}">
        <p14:creationId xmlns:p14="http://schemas.microsoft.com/office/powerpoint/2010/main" val="24097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1752600"/>
            <a:ext cx="7674768" cy="4105108"/>
          </a:xfrm>
          <a:prstGeom prst="rect">
            <a:avLst/>
          </a:prstGeom>
        </p:spPr>
      </p:pic>
    </p:spTree>
    <p:extLst>
      <p:ext uri="{BB962C8B-B14F-4D97-AF65-F5344CB8AC3E}">
        <p14:creationId xmlns:p14="http://schemas.microsoft.com/office/powerpoint/2010/main" val="46236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a:t>
            </a:r>
            <a:r>
              <a:rPr lang="en-US" sz="2400" dirty="0" smtClean="0"/>
              <a:t>less than 115</a:t>
            </a:r>
            <a:endParaRPr lang="en-US" sz="2400" dirty="0"/>
          </a:p>
        </p:txBody>
      </p:sp>
      <p:pic>
        <p:nvPicPr>
          <p:cNvPr id="5" name="Picture 4"/>
          <p:cNvPicPr>
            <a:picLocks noChangeAspect="1"/>
          </p:cNvPicPr>
          <p:nvPr/>
        </p:nvPicPr>
        <p:blipFill>
          <a:blip r:embed="rId2"/>
          <a:stretch>
            <a:fillRect/>
          </a:stretch>
        </p:blipFill>
        <p:spPr>
          <a:xfrm>
            <a:off x="2209800" y="2819400"/>
            <a:ext cx="3871912" cy="2608303"/>
          </a:xfrm>
          <a:prstGeom prst="rect">
            <a:avLst/>
          </a:prstGeom>
        </p:spPr>
      </p:pic>
    </p:spTree>
    <p:extLst>
      <p:ext uri="{BB962C8B-B14F-4D97-AF65-F5344CB8AC3E}">
        <p14:creationId xmlns:p14="http://schemas.microsoft.com/office/powerpoint/2010/main" val="421613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801</Words>
  <Application>Microsoft Office PowerPoint</Application>
  <PresentationFormat>On-screen Show (4:3)</PresentationFormat>
  <Paragraphs>61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MathJax_Main</vt:lpstr>
      <vt:lpstr>MathJax_Math</vt:lpstr>
      <vt:lpstr>Arial</vt:lpstr>
      <vt:lpstr>Office Theme</vt:lpstr>
      <vt:lpstr>Continuous Random Variable</vt:lpstr>
      <vt:lpstr>PowerPoint Presentation</vt:lpstr>
      <vt:lpstr>Normal 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vt:lpstr>
      <vt:lpstr>Sampling Distribution</vt:lpstr>
      <vt:lpstr>Sampling Distribution</vt:lpstr>
      <vt:lpstr>Statistics</vt:lpstr>
      <vt:lpstr>Central Limit Theorem</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Random Variable</dc:title>
  <dc:creator>hag5kor</dc:creator>
  <cp:lastModifiedBy>hag5kor</cp:lastModifiedBy>
  <cp:revision>2</cp:revision>
  <dcterms:created xsi:type="dcterms:W3CDTF">2016-09-11T09:35:39Z</dcterms:created>
  <dcterms:modified xsi:type="dcterms:W3CDTF">2016-09-11T09:36:40Z</dcterms:modified>
</cp:coreProperties>
</file>