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>
        <p:scale>
          <a:sx n="100" d="100"/>
          <a:sy n="100" d="100"/>
        </p:scale>
        <p:origin x="840" y="-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Way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Calculate the sum of squares between (SSB).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We </a:t>
            </a:r>
            <a:r>
              <a:rPr lang="en-US" sz="2400" dirty="0"/>
              <a:t>use the following formula: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4752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039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6229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1828800"/>
            <a:ext cx="8713304" cy="15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584960"/>
            <a:ext cx="81248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8041005" cy="3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F-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39140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8763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305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where </a:t>
            </a:r>
            <a:r>
              <a:rPr lang="en-US" sz="2800" dirty="0" smtClean="0"/>
              <a:t>the difference </a:t>
            </a:r>
            <a:r>
              <a:rPr lang="en-US" sz="2800" dirty="0"/>
              <a:t>in the sample means lies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we have an ANOVA that rejects the Null Hypothesis we must find out where the difference lies –what group </a:t>
            </a:r>
            <a:r>
              <a:rPr lang="en-US" sz="2000" dirty="0" smtClean="0"/>
              <a:t>or groups </a:t>
            </a:r>
            <a:r>
              <a:rPr lang="en-US" sz="2000" dirty="0"/>
              <a:t>are difference from one another.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do this we use a post-hoc test.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9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salesperson wants to compare the level of satisfaction of customers for four difference </a:t>
            </a:r>
            <a:r>
              <a:rPr lang="en-US" sz="2400" dirty="0" smtClean="0"/>
              <a:t>insurance companies.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Our question is:</a:t>
            </a:r>
          </a:p>
          <a:p>
            <a:pPr marL="0" indent="0">
              <a:buNone/>
            </a:pPr>
            <a:r>
              <a:rPr lang="en-US" sz="2400" dirty="0"/>
              <a:t>"Is there a difference in satisfaction scores across the four difference insurance companies</a:t>
            </a:r>
            <a:r>
              <a:rPr lang="en-US" sz="2400" dirty="0" smtClean="0"/>
              <a:t>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data(iris)</a:t>
            </a:r>
          </a:p>
          <a:p>
            <a:r>
              <a:rPr lang="en-US" dirty="0" err="1"/>
              <a:t>your.aov</a:t>
            </a:r>
            <a:r>
              <a:rPr lang="en-US" dirty="0"/>
              <a:t> = </a:t>
            </a:r>
            <a:r>
              <a:rPr lang="en-US" dirty="0" err="1"/>
              <a:t>aov</a:t>
            </a:r>
            <a:r>
              <a:rPr lang="en-US" dirty="0"/>
              <a:t>(</a:t>
            </a:r>
            <a:r>
              <a:rPr lang="en-US" dirty="0" err="1"/>
              <a:t>iris$Sepal.Length</a:t>
            </a:r>
            <a:r>
              <a:rPr lang="en-US" dirty="0"/>
              <a:t> ~ </a:t>
            </a:r>
            <a:r>
              <a:rPr lang="en-US" dirty="0" err="1"/>
              <a:t>iris$Species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your.aov</a:t>
            </a:r>
            <a:r>
              <a:rPr lang="en-US" dirty="0"/>
              <a:t>)</a:t>
            </a:r>
          </a:p>
          <a:p>
            <a:r>
              <a:rPr lang="en-US" dirty="0" err="1"/>
              <a:t>TukeyHSD</a:t>
            </a:r>
            <a:r>
              <a:rPr lang="en-US" dirty="0"/>
              <a:t>(</a:t>
            </a:r>
            <a:r>
              <a:rPr lang="en-US" dirty="0" err="1"/>
              <a:t>your.aov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aggregate(</a:t>
            </a:r>
            <a:r>
              <a:rPr lang="en-US" dirty="0" err="1"/>
              <a:t>Sepal.Length~Species</a:t>
            </a:r>
            <a:r>
              <a:rPr lang="en-US" dirty="0"/>
              <a:t>, data=iris, mean)</a:t>
            </a:r>
          </a:p>
        </p:txBody>
      </p:sp>
    </p:spTree>
    <p:extLst>
      <p:ext uri="{BB962C8B-B14F-4D97-AF65-F5344CB8AC3E}">
        <p14:creationId xmlns:p14="http://schemas.microsoft.com/office/powerpoint/2010/main" val="5440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strongly are sales related to advertising expenditure?</a:t>
            </a:r>
          </a:p>
          <a:p>
            <a:r>
              <a:rPr lang="en-US" sz="2400" dirty="0" smtClean="0"/>
              <a:t>Is there association between market share and size of the sales force?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Relationship/Association b/w continuous variable</a:t>
            </a:r>
          </a:p>
          <a:p>
            <a:r>
              <a:rPr lang="en-US" sz="2400" dirty="0"/>
              <a:t>The correlation between two variables can be </a:t>
            </a:r>
            <a:r>
              <a:rPr lang="en-US" sz="2400" dirty="0" smtClean="0"/>
              <a:t>positive or negative or zero.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may be a non-linear association between two continuous variables, but computation of a correlation coefficient does not detect this.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7459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633430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00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3730954"/>
            <a:ext cx="3190875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057400"/>
            <a:ext cx="2438400" cy="1033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743" y="5013983"/>
            <a:ext cx="4862513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disp</a:t>
            </a:r>
            <a:r>
              <a:rPr lang="en-US" dirty="0"/>
              <a:t>, y=mpg))+</a:t>
            </a:r>
            <a:r>
              <a:rPr lang="en-US" dirty="0" err="1"/>
              <a:t>geom_point</a:t>
            </a:r>
            <a:r>
              <a:rPr lang="en-US" dirty="0"/>
              <a:t>(size=2)</a:t>
            </a:r>
          </a:p>
          <a:p>
            <a:endParaRPr lang="en-US" dirty="0" smtClean="0"/>
          </a:p>
          <a:p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mtcars$mpg</a:t>
            </a:r>
            <a:r>
              <a:rPr lang="en-US" dirty="0"/>
              <a:t>, </a:t>
            </a:r>
            <a:r>
              <a:rPr lang="en-US" dirty="0" err="1"/>
              <a:t>mtcars$disp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1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What will be adv. budget for 5000 RS sales?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09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elationship </a:t>
            </a:r>
            <a:r>
              <a:rPr lang="en-US" sz="2400" dirty="0"/>
              <a:t>between two or </a:t>
            </a:r>
            <a:r>
              <a:rPr lang="en-US" sz="2400" dirty="0" smtClean="0"/>
              <a:t>more variables </a:t>
            </a:r>
            <a:r>
              <a:rPr lang="en-US" sz="2400" dirty="0"/>
              <a:t>so that we can gain information about one </a:t>
            </a:r>
            <a:r>
              <a:rPr lang="en-US" sz="2400" dirty="0" smtClean="0"/>
              <a:t>of them </a:t>
            </a:r>
            <a:r>
              <a:rPr lang="en-US" sz="2400" dirty="0"/>
              <a:t>through knowing values of the other</a:t>
            </a:r>
          </a:p>
          <a:p>
            <a:r>
              <a:rPr lang="en-US" sz="2400" dirty="0" smtClean="0"/>
              <a:t>Regression </a:t>
            </a:r>
            <a:r>
              <a:rPr lang="en-US" sz="2400" dirty="0"/>
              <a:t>can be used for prediction, estimation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6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319299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00200"/>
            <a:ext cx="8458200" cy="34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46181"/>
            <a:ext cx="7391400" cy="45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Least squares estimation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Determines the best fit line by minimizing the square of the vertical distance of all the points from the line.</a:t>
            </a:r>
          </a:p>
          <a:p>
            <a:r>
              <a:rPr lang="en-US" sz="2400" dirty="0" smtClean="0"/>
              <a:t>Sum of square error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260725"/>
            <a:ext cx="8458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496175" cy="48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59474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337019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572000"/>
            <a:ext cx="2590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6362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NimbusRomNo9L-Regu"/>
              </a:rPr>
              <a:t>The Null and Alternative hypotheses for a one-way ANOVA can be written as:</a:t>
            </a:r>
          </a:p>
          <a:p>
            <a:endParaRPr lang="en-US" sz="2000" dirty="0" smtClean="0">
              <a:latin typeface="NimbusRomNo9L-ReguItal"/>
            </a:endParaRPr>
          </a:p>
          <a:p>
            <a:r>
              <a:rPr lang="en-US" sz="2000" dirty="0" smtClean="0">
                <a:latin typeface="NimbusRomNo9L-ReguItal"/>
              </a:rPr>
              <a:t>H</a:t>
            </a:r>
            <a:r>
              <a:rPr lang="en-US" sz="1200" dirty="0" smtClean="0">
                <a:latin typeface="NimbusRomNo9L-Regu"/>
              </a:rPr>
              <a:t>0 </a:t>
            </a:r>
            <a:r>
              <a:rPr lang="en-US" sz="2000" dirty="0">
                <a:latin typeface="NimbusRomNo9L-Regu"/>
              </a:rPr>
              <a:t>: Means of all factor levels are equal</a:t>
            </a:r>
          </a:p>
          <a:p>
            <a:r>
              <a:rPr lang="en-US" sz="2000" dirty="0">
                <a:latin typeface="NimbusRomNo9L-ReguItal"/>
              </a:rPr>
              <a:t>H</a:t>
            </a:r>
            <a:r>
              <a:rPr lang="en-US" sz="1200" dirty="0">
                <a:latin typeface="NimbusRomNo9L-ReguItal"/>
              </a:rPr>
              <a:t>A </a:t>
            </a:r>
            <a:r>
              <a:rPr lang="en-US" sz="2000" dirty="0">
                <a:latin typeface="NimbusRomNo9L-Regu"/>
              </a:rPr>
              <a:t>: At least one factor level has a different mean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91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Assumptions of the ANOVA test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observations are independent of one another and randomly selected from the population which </a:t>
            </a:r>
            <a:r>
              <a:rPr lang="en-US" sz="2400" dirty="0" smtClean="0"/>
              <a:t>they represent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population at each factor level is approximately normal.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variances for each factor level are approximately equal to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ANOVA </a:t>
            </a:r>
            <a:r>
              <a:rPr lang="en-US" sz="2000" dirty="0"/>
              <a:t>method, we </a:t>
            </a:r>
            <a:r>
              <a:rPr lang="en-US" sz="2000" dirty="0" smtClean="0"/>
              <a:t>analyze </a:t>
            </a:r>
            <a:r>
              <a:rPr lang="en-US" sz="2000" dirty="0"/>
              <a:t>the total variation of the scores, including the variation of </a:t>
            </a:r>
            <a:r>
              <a:rPr lang="en-US" sz="2000" dirty="0" smtClean="0"/>
              <a:t>the scores </a:t>
            </a:r>
            <a:r>
              <a:rPr lang="en-US" sz="2000" dirty="0"/>
              <a:t>within the groups and the variation between the group means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Since we are interested in two different types </a:t>
            </a:r>
            <a:r>
              <a:rPr lang="en-US" sz="2000" dirty="0" smtClean="0"/>
              <a:t>of variation</a:t>
            </a:r>
            <a:r>
              <a:rPr lang="en-US" sz="2000" dirty="0"/>
              <a:t>, we first calculate each type of variation independently and then calculate the ratio between the two –</a:t>
            </a:r>
            <a:r>
              <a:rPr lang="en-US" sz="2000" dirty="0" smtClean="0"/>
              <a:t>called an </a:t>
            </a:r>
            <a:r>
              <a:rPr lang="en-US" sz="2000" dirty="0"/>
              <a:t>F-value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Just like our z-score, our t-test, and chi-square tests, ANOVA has its own distribution that we need to use, </a:t>
            </a:r>
            <a:r>
              <a:rPr lang="en-US" sz="2000" dirty="0" smtClean="0"/>
              <a:t>called an </a:t>
            </a:r>
            <a:r>
              <a:rPr lang="en-US" sz="2000" dirty="0"/>
              <a:t>F-distribution to set our critical values and test our hypothesis.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66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458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</a:t>
            </a:r>
            <a:r>
              <a:rPr lang="en-US" sz="2000" dirty="0"/>
              <a:t>the total sum of squares (SST ). This is the difference </a:t>
            </a:r>
            <a:r>
              <a:rPr lang="en-US" sz="2000" dirty="0" smtClean="0"/>
              <a:t>between </a:t>
            </a:r>
            <a:r>
              <a:rPr lang="en-US" sz="2000" dirty="0"/>
              <a:t>each score and the grand mean.</a:t>
            </a:r>
          </a:p>
          <a:p>
            <a:r>
              <a:rPr lang="en-US" sz="2000" dirty="0"/>
              <a:t>We use the following formula: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19400"/>
            <a:ext cx="2209800" cy="634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33800"/>
            <a:ext cx="4362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Office PowerPoint</Application>
  <PresentationFormat>On-screen Show (4:3)</PresentationFormat>
  <Paragraphs>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NimbusRomNo9L-Regu</vt:lpstr>
      <vt:lpstr>NimbusRomNo9L-ReguItal</vt:lpstr>
      <vt:lpstr>Arial</vt:lpstr>
      <vt:lpstr>Office Theme</vt:lpstr>
      <vt:lpstr>One Way Anova</vt:lpstr>
      <vt:lpstr>PowerPoint Presentation</vt:lpstr>
      <vt:lpstr>PowerPoint Presentation</vt:lpstr>
      <vt:lpstr>PowerPoint Presentation</vt:lpstr>
      <vt:lpstr>PowerPoint Presentation</vt:lpstr>
      <vt:lpstr>Assumptions of the ANOVA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the difference in the sample means lies</vt:lpstr>
      <vt:lpstr>PowerPoint Presentation</vt:lpstr>
      <vt:lpstr>PowerPoint Presentation</vt:lpstr>
      <vt:lpstr>Correlation Analysis</vt:lpstr>
      <vt:lpstr>PowerPoint Presentation</vt:lpstr>
      <vt:lpstr>PowerPoint Presentation</vt:lpstr>
      <vt:lpstr>PowerPoint Presentation</vt:lpstr>
      <vt:lpstr>PowerPoint Presentation</vt:lpstr>
      <vt:lpstr>Regression Analysis</vt:lpstr>
      <vt:lpstr>PowerPoint Presentation</vt:lpstr>
      <vt:lpstr>PowerPoint Presentation</vt:lpstr>
      <vt:lpstr>Least squares estimation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 Anova</dc:title>
  <dc:creator>hag5kor</dc:creator>
  <cp:lastModifiedBy>hag5kor</cp:lastModifiedBy>
  <cp:revision>15</cp:revision>
  <dcterms:created xsi:type="dcterms:W3CDTF">2016-09-23T14:16:11Z</dcterms:created>
  <dcterms:modified xsi:type="dcterms:W3CDTF">2016-09-24T03:55:21Z</dcterms:modified>
</cp:coreProperties>
</file>