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6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16002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census was conducted at a university. All students were asked how many tattoos they had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3124200"/>
          <a:ext cx="6583680" cy="731520"/>
        </p:xfrm>
        <a:graphic>
          <a:graphicData uri="http://schemas.openxmlformats.org/drawingml/2006/table">
            <a:tbl>
              <a:tblPr/>
              <a:tblGrid>
                <a:gridCol w="1295400"/>
                <a:gridCol w="899160"/>
                <a:gridCol w="1097280"/>
                <a:gridCol w="1097280"/>
                <a:gridCol w="1097280"/>
                <a:gridCol w="1097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Tattoos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.850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Expected Value of a Discrete Random Variable 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6870" y="3685827"/>
            <a:ext cx="57759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)=0(.85)+1(.12)+2(.015)+3(.010)+4(.005)=.20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2286000"/>
          <a:ext cx="6583680" cy="731520"/>
        </p:xfrm>
        <a:graphic>
          <a:graphicData uri="http://schemas.openxmlformats.org/drawingml/2006/table">
            <a:tbl>
              <a:tblPr/>
              <a:tblGrid>
                <a:gridCol w="1295400"/>
                <a:gridCol w="899160"/>
                <a:gridCol w="1097280"/>
                <a:gridCol w="1097280"/>
                <a:gridCol w="1097280"/>
                <a:gridCol w="1097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Tattoos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.850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6800" y="4754244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mean number of tattoos per student is .20.</a:t>
            </a:r>
          </a:p>
        </p:txBody>
      </p:sp>
    </p:spTree>
    <p:extLst>
      <p:ext uri="{BB962C8B-B14F-4D97-AF65-F5344CB8AC3E}">
        <p14:creationId xmlns:p14="http://schemas.microsoft.com/office/powerpoint/2010/main" val="1337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fair six-sided die is tossed. You win $2 if the result is a “1,” you win $1 if the result is a “</a:t>
            </a:r>
            <a:r>
              <a:rPr lang="en-US" sz="2000" dirty="0" smtClean="0"/>
              <a:t>6,” otherwise </a:t>
            </a:r>
            <a:r>
              <a:rPr lang="en-US" sz="2000" dirty="0"/>
              <a:t>you lose $1.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5908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Probability Distribution for X = Amount Won or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85520" y="2733985"/>
          <a:ext cx="6583680" cy="54864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+$1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-$1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Probability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2088039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Probability Distribution for X = Amount Won or Lost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95400" y="4122743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X)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85520" y="2733985"/>
          <a:ext cx="6583680" cy="54864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+$2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+$1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-$1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Probability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2088039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Probability Distribution for X = Amount Won or Lost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71600" y="3863181"/>
            <a:ext cx="43300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)=$2(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1/6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)+$1(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1/6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)+(−$1)(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4/6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ea typeface="MathJax_Main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ea typeface="MathJax_Main"/>
              </a:rPr>
              <a:t>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=$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−1/6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ea typeface="MathJax_Main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ea typeface="MathJax_Main"/>
              </a:rPr>
              <a:t>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=−$0.17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5373727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play many times, the average outcome is losing 17 cents per 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</a:t>
            </a:r>
            <a:r>
              <a:rPr lang="en-US" dirty="0"/>
              <a:t>, over time you should expect to lose money.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16" y="3861803"/>
            <a:ext cx="2057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instance, you may "expect" to win $20 when playing a particular game (which appears good!), but the spread for this might be from losing $20 to winning $60. Knowing such information can influence you decision on whether to play.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76600"/>
            <a:ext cx="50101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class has 15 students whose ages are 14, 17, 15, 14, 21, 17, 19, 20, 16, 18, 20</a:t>
            </a:r>
            <a:r>
              <a:rPr lang="en-US" sz="1800" dirty="0" smtClean="0"/>
              <a:t>,</a:t>
            </a:r>
            <a:r>
              <a:rPr lang="zh-TW" altLang="en-US" sz="1800" dirty="0" smtClean="0"/>
              <a:t> </a:t>
            </a:r>
            <a:r>
              <a:rPr lang="en-US" sz="1800" dirty="0" smtClean="0"/>
              <a:t>17</a:t>
            </a:r>
            <a:r>
              <a:rPr lang="en-US" sz="1800" dirty="0"/>
              <a:t>, 16, 19 and 20 years. One student is selected in such a manner that each </a:t>
            </a:r>
            <a:r>
              <a:rPr lang="en-US" sz="1800" dirty="0" smtClean="0"/>
              <a:t>has</a:t>
            </a:r>
            <a:r>
              <a:rPr lang="zh-TW" altLang="en-US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/>
              <a:t>same chance of being chosen and the age X of the selected student </a:t>
            </a:r>
            <a:r>
              <a:rPr lang="en-US" sz="1800" dirty="0" smtClean="0"/>
              <a:t>is</a:t>
            </a:r>
            <a:r>
              <a:rPr lang="zh-TW" altLang="en-US" sz="1800" dirty="0" smtClean="0"/>
              <a:t> </a:t>
            </a:r>
            <a:r>
              <a:rPr lang="en-US" sz="1800" dirty="0" smtClean="0"/>
              <a:t>recorded</a:t>
            </a:r>
            <a:r>
              <a:rPr lang="en-US" sz="1800" dirty="0"/>
              <a:t>. What is the probability distribution of the random variable X?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Find</a:t>
            </a:r>
            <a:r>
              <a:rPr lang="zh-TW" altLang="en-US" sz="1800" dirty="0" smtClean="0"/>
              <a:t> </a:t>
            </a:r>
            <a:r>
              <a:rPr lang="en-US" sz="1800" dirty="0" smtClean="0"/>
              <a:t>mean</a:t>
            </a:r>
            <a:r>
              <a:rPr lang="en-US" sz="1800" dirty="0"/>
              <a:t>, variance and standard deviation of X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856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probability you get </a:t>
            </a:r>
            <a:r>
              <a:rPr lang="en-US" sz="2400" dirty="0" smtClean="0"/>
              <a:t>2 </a:t>
            </a:r>
            <a:r>
              <a:rPr lang="en-US" sz="2400" dirty="0"/>
              <a:t>right when you guess as </a:t>
            </a:r>
            <a:r>
              <a:rPr lang="en-US" sz="2400" dirty="0" smtClean="0"/>
              <a:t>3 </a:t>
            </a:r>
            <a:r>
              <a:rPr lang="en-US" sz="2400" dirty="0"/>
              <a:t>True-False questions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55576" y="3397642"/>
            <a:ext cx="936104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27584" y="4077072"/>
            <a:ext cx="1077416" cy="427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9447248">
            <a:off x="827584" y="321297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67013" y="3151325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1331468">
            <a:off x="971600" y="44371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886474" y="4347056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23" name="Straight Arrow Connector 22"/>
          <p:cNvCxnSpPr>
            <a:endCxn id="26" idx="1"/>
          </p:cNvCxnSpPr>
          <p:nvPr/>
        </p:nvCxnSpPr>
        <p:spPr>
          <a:xfrm flipV="1">
            <a:off x="2453691" y="4232846"/>
            <a:ext cx="1092136" cy="427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5699" y="4732725"/>
            <a:ext cx="1077416" cy="427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447248">
            <a:off x="2525699" y="3868629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545827" y="4048180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 rot="1331468">
            <a:off x="2669715" y="50927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584589" y="500270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01291" y="2500422"/>
            <a:ext cx="936104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73299" y="3179852"/>
            <a:ext cx="1077416" cy="427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447248">
            <a:off x="2373299" y="231575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3212728" y="2254105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 rot="1331468">
            <a:off x="2517315" y="35398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432189" y="3449836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130091" y="5459808"/>
            <a:ext cx="504056" cy="26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02099" y="5799525"/>
            <a:ext cx="432048" cy="8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447248">
            <a:off x="3996954" y="514260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634147" y="5286708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 rot="1331468">
            <a:off x="3882105" y="586711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671643" y="573216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82491" y="4080758"/>
            <a:ext cx="504056" cy="26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354499" y="4420475"/>
            <a:ext cx="432048" cy="8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9447248">
            <a:off x="4149354" y="376355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786547" y="3907658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 rot="1331468">
            <a:off x="4034505" y="44880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4824043" y="435311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898302" y="2175758"/>
            <a:ext cx="504056" cy="26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70310" y="2515475"/>
            <a:ext cx="432048" cy="8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447248">
            <a:off x="3765165" y="185855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4402358" y="2002658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 rot="1331468">
            <a:off x="3650316" y="25830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439854" y="244811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282491" y="3166358"/>
            <a:ext cx="504056" cy="26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354499" y="3506075"/>
            <a:ext cx="432048" cy="87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19447248">
            <a:off x="4149354" y="2849156"/>
            <a:ext cx="10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4786547" y="2993258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 rot="1331468">
            <a:off x="4034505" y="35736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4824043" y="3438719"/>
            <a:ext cx="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5208381" y="1944327"/>
            <a:ext cx="1577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TTT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TTF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TFT</a:t>
            </a:r>
          </a:p>
          <a:p>
            <a:r>
              <a:rPr lang="en-US" dirty="0" smtClean="0"/>
              <a:t>TFF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FTT</a:t>
            </a:r>
          </a:p>
          <a:p>
            <a:endParaRPr lang="en-US" dirty="0"/>
          </a:p>
          <a:p>
            <a:r>
              <a:rPr lang="en-US" dirty="0" smtClean="0"/>
              <a:t>FTF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FFT</a:t>
            </a:r>
          </a:p>
          <a:p>
            <a:endParaRPr lang="en-US" dirty="0"/>
          </a:p>
          <a:p>
            <a:r>
              <a:rPr lang="en-US" dirty="0" smtClean="0"/>
              <a:t>FFF</a:t>
            </a:r>
          </a:p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86600" y="303382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=3/8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probability you get </a:t>
            </a:r>
            <a:r>
              <a:rPr lang="en-US" sz="2400" dirty="0" smtClean="0"/>
              <a:t>20 </a:t>
            </a:r>
            <a:r>
              <a:rPr lang="en-US" sz="2400" dirty="0"/>
              <a:t>right when you guess as </a:t>
            </a:r>
            <a:r>
              <a:rPr lang="en-US" sz="2400" dirty="0" smtClean="0"/>
              <a:t>30 </a:t>
            </a:r>
            <a:r>
              <a:rPr lang="en-US" sz="2400" dirty="0"/>
              <a:t>True-False questions</a:t>
            </a:r>
          </a:p>
        </p:txBody>
      </p:sp>
    </p:spTree>
    <p:extLst>
      <p:ext uri="{BB962C8B-B14F-4D97-AF65-F5344CB8AC3E}">
        <p14:creationId xmlns:p14="http://schemas.microsoft.com/office/powerpoint/2010/main" val="173455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Binomial Random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specific type of discrete random variable that counts how often a particular event occurs in a fixed number of </a:t>
            </a:r>
            <a:r>
              <a:rPr lang="en-US" sz="2400" dirty="0" smtClean="0"/>
              <a:t>trials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Examples </a:t>
            </a:r>
            <a:endParaRPr lang="en-US" sz="2400" b="1" dirty="0" smtClean="0"/>
          </a:p>
          <a:p>
            <a:r>
              <a:rPr lang="en-US" sz="2000" dirty="0" smtClean="0"/>
              <a:t>Number of correct guesses at 30 true-false questions when you randomly guess all answers.  </a:t>
            </a:r>
          </a:p>
          <a:p>
            <a:r>
              <a:rPr lang="en-US" sz="2000" dirty="0" smtClean="0"/>
              <a:t>Number </a:t>
            </a:r>
            <a:r>
              <a:rPr lang="en-US" sz="2000" dirty="0"/>
              <a:t>of winning lottery tickets when you buy 10 tickets of the same kind </a:t>
            </a:r>
          </a:p>
          <a:p>
            <a:r>
              <a:rPr lang="en-US" sz="2000" dirty="0"/>
              <a:t>Number of left-handers in a randomly selected sample of 100 unrelated people </a:t>
            </a:r>
          </a:p>
          <a:p>
            <a:r>
              <a:rPr lang="en-US" sz="2000" dirty="0"/>
              <a:t>Number of tails when flipping a coin 10 times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26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3032"/>
            <a:ext cx="8532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examining the chest X ray, the probability that TB is detected when a person is actually suffering is 0.99. The probability of an healthy person diagnosed to have TB is 0.001. In a certain city, 1 in 1000 people suffers from TB. A person is selected at random and is diagnosed to have TB. What is the probability that he actually has TB?</a:t>
            </a:r>
            <a:endParaRPr lang="en-IN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55576" y="3356992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7584" y="4437112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689607">
            <a:off x="739044" y="34281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Suffering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189942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1/1000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627784" y="515719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999/1000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rot="1107423">
            <a:off x="878169" y="480225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smtClean="0"/>
              <a:t>Suffering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059832" y="2852936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9832" y="3501008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646752">
            <a:off x="3010666" y="2671278"/>
            <a:ext cx="145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 detected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 rot="675858">
            <a:off x="2856287" y="3698826"/>
            <a:ext cx="18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 not detected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19872" y="4869160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19872" y="5517232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646752">
            <a:off x="3314334" y="4668338"/>
            <a:ext cx="145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 detected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 rot="675858">
            <a:off x="3264341" y="5689326"/>
            <a:ext cx="18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 not detected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740010" y="2636912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16016" y="3573016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2410" y="4643844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32040" y="5579948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0.999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4498" y="2761055"/>
            <a:ext cx="34595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P(A person is selected at random and is diagnosed to have TB)=</a:t>
            </a:r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(1/1000)*0.99+(999/1000)*0.001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</a:t>
            </a:r>
            <a:r>
              <a:rPr lang="en-IN" dirty="0"/>
              <a:t>actually has </a:t>
            </a:r>
            <a:r>
              <a:rPr lang="en-IN" dirty="0" smtClean="0"/>
              <a:t>TB)=  </a:t>
            </a:r>
          </a:p>
          <a:p>
            <a:r>
              <a:rPr lang="en-IN" dirty="0" smtClean="0"/>
              <a:t>P(Suffering and TB detected)/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P(A person is selected at random and is diagnosed to have TB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0.99*(1/1000)</a:t>
            </a:r>
          </a:p>
          <a:p>
            <a:r>
              <a:rPr lang="en-I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1/1000)*0.99+(999/1000)*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0.001)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32512" y="6324600"/>
            <a:ext cx="312345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9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probability you get 20 right when you guess as 30 True-False 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962275"/>
            <a:ext cx="4648200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33875"/>
            <a:ext cx="4800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#exactly 4 correct answers by random attempts</a:t>
            </a:r>
          </a:p>
          <a:p>
            <a:pPr marL="0" indent="0">
              <a:buNone/>
            </a:pPr>
            <a:r>
              <a:rPr lang="en-US" sz="2000" dirty="0" err="1" smtClean="0"/>
              <a:t>dbinom</a:t>
            </a:r>
            <a:r>
              <a:rPr lang="en-US" sz="2000" dirty="0" smtClean="0"/>
              <a:t>(4, </a:t>
            </a:r>
            <a:r>
              <a:rPr lang="en-US" sz="2000" dirty="0"/>
              <a:t>size=30, </a:t>
            </a:r>
            <a:r>
              <a:rPr lang="en-US" sz="2000" dirty="0" err="1"/>
              <a:t>prob</a:t>
            </a:r>
            <a:r>
              <a:rPr lang="en-US" sz="2000" dirty="0"/>
              <a:t>=0.5)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#having four or less correct answers by random attempts</a:t>
            </a:r>
          </a:p>
          <a:p>
            <a:pPr marL="0" indent="0">
              <a:buNone/>
            </a:pPr>
            <a:r>
              <a:rPr lang="en-US" sz="2000" dirty="0" err="1"/>
              <a:t>pbinom</a:t>
            </a:r>
            <a:r>
              <a:rPr lang="en-US" sz="2000" dirty="0"/>
              <a:t>(4, </a:t>
            </a:r>
            <a:r>
              <a:rPr lang="en-US" sz="2000" dirty="0" smtClean="0"/>
              <a:t>size=30, </a:t>
            </a:r>
            <a:r>
              <a:rPr lang="en-US" sz="2000" dirty="0" err="1" smtClean="0"/>
              <a:t>prob</a:t>
            </a:r>
            <a:r>
              <a:rPr lang="en-US" sz="2000" dirty="0" smtClean="0"/>
              <a:t>=0.5)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18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Cross-fertilizing a red and a white flower produces red flowers 25% of the time. Now we cross-fertilize five pairs of red and white flowers and produce five offspring.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Find the probability </a:t>
            </a:r>
            <a:r>
              <a:rPr lang="en-US" sz="2000" dirty="0"/>
              <a:t>that there will be no red flowered plants in the five </a:t>
            </a:r>
            <a:r>
              <a:rPr lang="en-US" sz="2000" dirty="0" smtClean="0"/>
              <a:t>offspring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P(X=0)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dbinom</a:t>
            </a:r>
            <a:r>
              <a:rPr lang="en-US" sz="2000" dirty="0" smtClean="0"/>
              <a:t>(0, size=5, </a:t>
            </a:r>
            <a:r>
              <a:rPr lang="en-US" sz="2000" dirty="0" err="1" smtClean="0"/>
              <a:t>prob</a:t>
            </a:r>
            <a:r>
              <a:rPr lang="en-US" sz="2000" dirty="0" smtClean="0"/>
              <a:t>=0.25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probability </a:t>
            </a:r>
            <a:r>
              <a:rPr lang="en-US" sz="2000" dirty="0"/>
              <a:t>that there would be one or fewer red flowered plants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P(X&lt;=1)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dbinom</a:t>
            </a:r>
            <a:r>
              <a:rPr lang="en-US" sz="2000" dirty="0"/>
              <a:t>(0, size=5, </a:t>
            </a:r>
            <a:r>
              <a:rPr lang="en-US" sz="2000" dirty="0" err="1"/>
              <a:t>prob</a:t>
            </a:r>
            <a:r>
              <a:rPr lang="en-US" sz="2000" dirty="0"/>
              <a:t>=0.25) </a:t>
            </a:r>
            <a:r>
              <a:rPr lang="en-US" sz="2000" dirty="0" smtClean="0"/>
              <a:t>+</a:t>
            </a:r>
            <a:r>
              <a:rPr lang="en-US" sz="2000" dirty="0" err="1" smtClean="0"/>
              <a:t>dbinom</a:t>
            </a:r>
            <a:r>
              <a:rPr lang="en-US" sz="2000" dirty="0" smtClean="0"/>
              <a:t>(1, size=5, </a:t>
            </a:r>
            <a:r>
              <a:rPr lang="en-US" sz="2000" dirty="0" err="1" smtClean="0"/>
              <a:t>prob</a:t>
            </a:r>
            <a:r>
              <a:rPr lang="en-US" sz="2000" dirty="0" smtClean="0"/>
              <a:t>=0.25) </a:t>
            </a:r>
          </a:p>
          <a:p>
            <a:pPr marL="0" indent="0">
              <a:buNone/>
            </a:pPr>
            <a:r>
              <a:rPr lang="en-US" sz="2000" dirty="0" err="1" smtClean="0"/>
              <a:t>pbinom</a:t>
            </a:r>
            <a:r>
              <a:rPr lang="en-US" sz="2000" dirty="0" smtClean="0"/>
              <a:t>(1</a:t>
            </a:r>
            <a:r>
              <a:rPr lang="en-US" sz="2000" dirty="0"/>
              <a:t>, size=5, </a:t>
            </a:r>
            <a:r>
              <a:rPr lang="en-US" sz="2000" dirty="0" err="1"/>
              <a:t>prob</a:t>
            </a:r>
            <a:r>
              <a:rPr lang="en-US" sz="2000" dirty="0"/>
              <a:t>=0.25)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913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a variable to be a </a:t>
            </a:r>
            <a:r>
              <a:rPr lang="en-US" sz="2400" b="1" dirty="0"/>
              <a:t>binomial random variable</a:t>
            </a:r>
            <a:r>
              <a:rPr lang="en-US" sz="2400" dirty="0"/>
              <a:t>, </a:t>
            </a:r>
            <a:r>
              <a:rPr lang="en-US" sz="2400" b="1" dirty="0"/>
              <a:t>ALL</a:t>
            </a:r>
            <a:r>
              <a:rPr lang="en-US" sz="2400" dirty="0"/>
              <a:t> of the following conditions must be met:</a:t>
            </a:r>
          </a:p>
          <a:p>
            <a:r>
              <a:rPr lang="en-US" sz="2400" dirty="0"/>
              <a:t>There are a fixed number of trials (a fixed sample size) </a:t>
            </a:r>
          </a:p>
          <a:p>
            <a:r>
              <a:rPr lang="en-US" sz="2400" dirty="0"/>
              <a:t>On each trial, the event of interest either occurs or does not </a:t>
            </a:r>
          </a:p>
          <a:p>
            <a:r>
              <a:rPr lang="en-US" sz="2400" dirty="0"/>
              <a:t>The probability of occurrence (or not) is the same on each trial </a:t>
            </a:r>
          </a:p>
          <a:p>
            <a:r>
              <a:rPr lang="en-US" sz="2400" dirty="0"/>
              <a:t>Trials are independent of one another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1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Expected Value and Standard </a:t>
            </a:r>
            <a:r>
              <a:rPr lang="en-US" sz="3200" b="1" dirty="0" smtClean="0"/>
              <a:t>Deviation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676400"/>
            <a:ext cx="2476500" cy="1304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657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instance, the “expected” number of correct (random) guesses at 30 True-False questions is </a:t>
            </a:r>
            <a:r>
              <a:rPr lang="en-US" i="1" dirty="0"/>
              <a:t>np </a:t>
            </a:r>
            <a:r>
              <a:rPr lang="en-US" dirty="0"/>
              <a:t>= (30)(.5) = 15 (half of the questions).</a:t>
            </a:r>
          </a:p>
        </p:txBody>
      </p:sp>
    </p:spTree>
    <p:extLst>
      <p:ext uri="{BB962C8B-B14F-4D97-AF65-F5344CB8AC3E}">
        <p14:creationId xmlns:p14="http://schemas.microsoft.com/office/powerpoint/2010/main" val="146039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roulette wheel has 38 slots, 18 are red, 18 are black, and 2 are </a:t>
            </a:r>
            <a:r>
              <a:rPr lang="en-US" sz="2000" dirty="0" smtClean="0"/>
              <a:t>green. You </a:t>
            </a:r>
            <a:r>
              <a:rPr lang="en-US" sz="2000" dirty="0"/>
              <a:t>play five games and always bet on 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438400"/>
            <a:ext cx="1828800" cy="183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2895600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probability that you will win all five games? 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P(X=5)= </a:t>
            </a:r>
            <a:r>
              <a:rPr lang="en-US" dirty="0" err="1" smtClean="0"/>
              <a:t>dbinom</a:t>
            </a:r>
            <a:r>
              <a:rPr lang="en-US" dirty="0" smtClean="0"/>
              <a:t>(5,size=5, </a:t>
            </a:r>
            <a:r>
              <a:rPr lang="en-US" dirty="0" err="1" smtClean="0"/>
              <a:t>prob</a:t>
            </a:r>
            <a:r>
              <a:rPr lang="en-US" dirty="0" smtClean="0"/>
              <a:t>=18/38)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2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roulette wheel has 38 slots, 18 are red, 18 are black, and 2 are </a:t>
            </a:r>
            <a:r>
              <a:rPr lang="en-US" sz="2000" dirty="0" smtClean="0"/>
              <a:t>green. You </a:t>
            </a:r>
            <a:r>
              <a:rPr lang="en-US" sz="2000" dirty="0"/>
              <a:t>play five games and always bet on 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438400"/>
            <a:ext cx="1828800" cy="183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28956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probability that you will win no more than two games?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863181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P(X&lt;=2)= </a:t>
            </a:r>
            <a:r>
              <a:rPr lang="en-US" dirty="0" err="1" smtClean="0"/>
              <a:t>pbinom</a:t>
            </a:r>
            <a:r>
              <a:rPr lang="en-US" dirty="0" smtClean="0"/>
              <a:t>(2,size=5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=18/38)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96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roulette wheel has 38 slots, 18 are red, 18 are black, and 2 are </a:t>
            </a:r>
            <a:r>
              <a:rPr lang="en-US" sz="2000" dirty="0" smtClean="0"/>
              <a:t>green. You </a:t>
            </a:r>
            <a:r>
              <a:rPr lang="en-US" sz="2000" dirty="0"/>
              <a:t>play five games and always bet on 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2438400"/>
            <a:ext cx="1828800" cy="1838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289560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many games can you expect to win?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10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You sell sandwiches. 70% of people choose </a:t>
            </a:r>
            <a:r>
              <a:rPr lang="en-US" sz="2400" dirty="0" smtClean="0"/>
              <a:t>veg, </a:t>
            </a:r>
            <a:r>
              <a:rPr lang="en-US" sz="2400" dirty="0"/>
              <a:t>the rest choose </a:t>
            </a:r>
            <a:r>
              <a:rPr lang="en-US" sz="2400" dirty="0" smtClean="0"/>
              <a:t>non-veg.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probability of selling 2 </a:t>
            </a:r>
            <a:r>
              <a:rPr lang="en-US" sz="2400" dirty="0" smtClean="0"/>
              <a:t>veg </a:t>
            </a:r>
            <a:r>
              <a:rPr lang="en-US" sz="2400" dirty="0"/>
              <a:t>sandwiches to the next 3 customers?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Your company makes sports bikes. 90% pass final inspection (and 10% fail and need to be fixed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expected </a:t>
            </a:r>
            <a:r>
              <a:rPr lang="en-US" sz="2400" dirty="0" smtClean="0"/>
              <a:t>mean and variance of </a:t>
            </a:r>
            <a:r>
              <a:rPr lang="en-US" sz="2400" dirty="0"/>
              <a:t>the 4 next inspections?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6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 smtClean="0"/>
              <a:t>Suppose </a:t>
            </a:r>
            <a:r>
              <a:rPr lang="en-IN" sz="2000" dirty="0"/>
              <a:t>that 6% of the people with blood group O are left handed and 10% of those with other blood groups are left handed 30% of the people have blood group O. If a left handed person is selected at random, what is the probability that he/she will have blood group O?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55576" y="4053880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27584" y="5134000"/>
            <a:ext cx="172819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9689607">
            <a:off x="739044" y="398651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Blood Group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89942" y="38378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0.3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58540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1107423">
            <a:off x="834319" y="544798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 smtClean="0"/>
              <a:t>O Blood Group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59832" y="3549824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4197896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646752">
            <a:off x="3010666" y="3368166"/>
            <a:ext cx="145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handed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rot="675858">
            <a:off x="2856287" y="4395714"/>
            <a:ext cx="18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handed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19872" y="556604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19872" y="6214120"/>
            <a:ext cx="144016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0010" y="3333800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16016" y="4269904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0646752">
            <a:off x="3163066" y="5382738"/>
            <a:ext cx="145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handed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 rot="675858">
            <a:off x="3125496" y="6331404"/>
            <a:ext cx="186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handed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892410" y="5345668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36758" y="6315628"/>
            <a:ext cx="8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36710" y="3571390"/>
            <a:ext cx="34595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P(A person is selected at random and is left handed have blood group O)=</a:t>
            </a:r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0.3*0.06 / (0.3*0.06+0.7*0.10)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twelve multiple choice questions in an English class quiz. Each question has five possible answers, and only one of them is correct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 the probability of having four or less correct answers if a student attempts to answer every question at random. </a:t>
            </a:r>
          </a:p>
        </p:txBody>
      </p:sp>
    </p:spTree>
    <p:extLst>
      <p:ext uri="{BB962C8B-B14F-4D97-AF65-F5344CB8AC3E}">
        <p14:creationId xmlns:p14="http://schemas.microsoft.com/office/powerpoint/2010/main" val="2463610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Ten eggs are drawn successively with replacement from a lot </a:t>
            </a:r>
            <a:r>
              <a:rPr lang="en-US" sz="2000" dirty="0" smtClean="0"/>
              <a:t>containing 10</a:t>
            </a:r>
            <a:r>
              <a:rPr lang="en-US" sz="2000" dirty="0"/>
              <a:t>% defective eggs. Find the probability that there is at least one defective egg.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148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known that 10% of certain articles manufactured are defective. What is </a:t>
            </a:r>
            <a:r>
              <a:rPr lang="en-US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sz="2400" dirty="0" smtClean="0"/>
              <a:t>probability </a:t>
            </a:r>
            <a:r>
              <a:rPr lang="en-US" sz="2400" dirty="0"/>
              <a:t>that in a random sample of 12 such articles, 9 are defective?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3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Independent</a:t>
            </a:r>
            <a:r>
              <a:rPr lang="en-US" sz="2800" dirty="0" smtClean="0"/>
              <a:t> </a:t>
            </a:r>
            <a:r>
              <a:rPr lang="en-US" sz="2800" dirty="0"/>
              <a:t>(each event is </a:t>
            </a:r>
            <a:r>
              <a:rPr lang="en-US" sz="2800" b="1" dirty="0"/>
              <a:t>not</a:t>
            </a:r>
            <a:r>
              <a:rPr lang="en-US" sz="2800" dirty="0"/>
              <a:t> affected by other events), </a:t>
            </a:r>
          </a:p>
          <a:p>
            <a:r>
              <a:rPr lang="en-US" sz="2800" b="1" dirty="0"/>
              <a:t>Dependent</a:t>
            </a:r>
            <a:r>
              <a:rPr lang="en-US" sz="2800" dirty="0"/>
              <a:t> (also called "Conditional", where an event </a:t>
            </a:r>
            <a:r>
              <a:rPr lang="en-US" sz="2800" b="1" dirty="0"/>
              <a:t>is</a:t>
            </a:r>
            <a:r>
              <a:rPr lang="en-US" sz="2800" dirty="0"/>
              <a:t> affected by other events)</a:t>
            </a:r>
          </a:p>
          <a:p>
            <a:r>
              <a:rPr lang="en-US" sz="2800" b="1" dirty="0"/>
              <a:t>Mutually Exclusive</a:t>
            </a:r>
            <a:r>
              <a:rPr lang="en-US" sz="2800" dirty="0"/>
              <a:t> (events can't happen at the same time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Equally </a:t>
            </a:r>
            <a:r>
              <a:rPr lang="en-US" sz="2800" dirty="0" smtClean="0"/>
              <a:t>Likely: probability is equal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9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 </a:t>
            </a:r>
            <a:r>
              <a:rPr lang="en-US" sz="4000" dirty="0" smtClean="0"/>
              <a:t>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28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Random </a:t>
            </a:r>
            <a:r>
              <a:rPr lang="en-US" sz="4000" dirty="0" smtClean="0"/>
              <a:t>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Something is random when it varies by chance</a:t>
            </a:r>
          </a:p>
          <a:p>
            <a:r>
              <a:rPr lang="en-US" sz="2500" dirty="0" smtClean="0"/>
              <a:t>a numerical characteristic that takes on different values due to chance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Example: Rolling a die there are six equally possible outcomes, the observed outcome on any one roll is random.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107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discrete random variable </a:t>
            </a:r>
            <a:r>
              <a:rPr lang="en-US" dirty="0"/>
              <a:t>has a countable set of distinct possible values</a:t>
            </a:r>
            <a:r>
              <a:rPr lang="en-US" dirty="0" smtClean="0"/>
              <a:t>.</a:t>
            </a:r>
          </a:p>
          <a:p>
            <a:r>
              <a:rPr lang="en-US" dirty="0"/>
              <a:t>Number of classes missed last week (possible outcomes are 0, 1, 2, 3, ..., up to the maximum number of classes)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continuous random variable </a:t>
            </a:r>
            <a:r>
              <a:rPr lang="en-US" dirty="0"/>
              <a:t>is such that any value (to any number of decimal places) within some interval is a possible value</a:t>
            </a:r>
            <a:r>
              <a:rPr lang="en-US" dirty="0" smtClean="0"/>
              <a:t>.</a:t>
            </a:r>
          </a:p>
          <a:p>
            <a:r>
              <a:rPr lang="en-US" dirty="0"/>
              <a:t>Heights of individuals </a:t>
            </a:r>
          </a:p>
          <a:p>
            <a:r>
              <a:rPr lang="en-US" dirty="0"/>
              <a:t>Time to finish a test </a:t>
            </a:r>
          </a:p>
          <a:p>
            <a:r>
              <a:rPr lang="en-US" dirty="0"/>
              <a:t>Hours spent exercising last week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 </a:t>
            </a:r>
            <a:r>
              <a:rPr lang="en-US" sz="2500" dirty="0"/>
              <a:t>table, graph, or formula that gives the probability of a given outcome's </a:t>
            </a:r>
            <a:r>
              <a:rPr lang="en-US" sz="2500" dirty="0" smtClean="0"/>
              <a:t>occurrence</a:t>
            </a:r>
          </a:p>
          <a:p>
            <a:pPr marL="0" indent="0">
              <a:buNone/>
            </a:pPr>
            <a:endParaRPr lang="en-US" sz="2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For a discrete random variable, its </a:t>
            </a:r>
            <a:r>
              <a:rPr lang="en-US" sz="2500" b="1" dirty="0" smtClean="0"/>
              <a:t>probability distribution </a:t>
            </a:r>
            <a:r>
              <a:rPr lang="en-US" sz="2500" dirty="0" smtClean="0"/>
              <a:t>(also called the </a:t>
            </a:r>
            <a:r>
              <a:rPr lang="en-US" sz="2500" b="1" dirty="0" smtClean="0"/>
              <a:t>probability distribution function</a:t>
            </a:r>
            <a:r>
              <a:rPr lang="en-US" sz="2500" dirty="0" smtClean="0"/>
              <a:t>) is any table, graph, or formula that gives each possible value and the probability of that value. </a:t>
            </a:r>
            <a:r>
              <a:rPr lang="en-US" sz="2500" b="1" dirty="0" smtClean="0"/>
              <a:t> 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b="1" dirty="0" smtClean="0"/>
              <a:t>Note</a:t>
            </a:r>
            <a:r>
              <a:rPr lang="en-US" sz="2500" dirty="0" smtClean="0"/>
              <a:t>: The total of all probabilities across the distribution must be 1, and each individual probability must be between 0 and 1, inclusive.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1531</Words>
  <Application>Microsoft Office PowerPoint</Application>
  <PresentationFormat>On-screen Show (4:3)</PresentationFormat>
  <Paragraphs>226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MathJax_Main</vt:lpstr>
      <vt:lpstr>MathJax_Math</vt:lpstr>
      <vt:lpstr>Microsoft JhengHei</vt:lpstr>
      <vt:lpstr>Arial</vt:lpstr>
      <vt:lpstr>Calibri</vt:lpstr>
      <vt:lpstr>Times New Roman</vt:lpstr>
      <vt:lpstr>Office Theme</vt:lpstr>
      <vt:lpstr>Probability Distribution</vt:lpstr>
      <vt:lpstr>PowerPoint Presentation</vt:lpstr>
      <vt:lpstr>PowerPoint Presentation</vt:lpstr>
      <vt:lpstr>Event Types</vt:lpstr>
      <vt:lpstr>Random Variables</vt:lpstr>
      <vt:lpstr>Random Variables</vt:lpstr>
      <vt:lpstr>Types</vt:lpstr>
      <vt:lpstr>Probability distribution</vt:lpstr>
      <vt:lpstr>Probability distribution</vt:lpstr>
      <vt:lpstr>PowerPoint Presentation</vt:lpstr>
      <vt:lpstr>Expected Value of a Discrete Random Variable </vt:lpstr>
      <vt:lpstr>PowerPoint Presentation</vt:lpstr>
      <vt:lpstr>PowerPoint Presentation</vt:lpstr>
      <vt:lpstr>PowerPoint Presentation</vt:lpstr>
      <vt:lpstr>Standard Deviation</vt:lpstr>
      <vt:lpstr>PowerPoint Presentation</vt:lpstr>
      <vt:lpstr>PowerPoint Presentation</vt:lpstr>
      <vt:lpstr>PowerPoint Presentation</vt:lpstr>
      <vt:lpstr>Binomial Random Variable </vt:lpstr>
      <vt:lpstr>PowerPoint Presentation</vt:lpstr>
      <vt:lpstr>PowerPoint Presentation</vt:lpstr>
      <vt:lpstr>PowerPoint Presentation</vt:lpstr>
      <vt:lpstr>PowerPoint Presentation</vt:lpstr>
      <vt:lpstr>Expected Value and Standard Deviation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hag5kor</dc:creator>
  <cp:lastModifiedBy>hag5kor</cp:lastModifiedBy>
  <cp:revision>6</cp:revision>
  <dcterms:created xsi:type="dcterms:W3CDTF">2016-09-10T11:10:36Z</dcterms:created>
  <dcterms:modified xsi:type="dcterms:W3CDTF">2016-09-12T04:17:03Z</dcterms:modified>
</cp:coreProperties>
</file>