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61" r:id="rId4"/>
    <p:sldId id="257" r:id="rId5"/>
    <p:sldId id="291" r:id="rId6"/>
    <p:sldId id="258" r:id="rId7"/>
    <p:sldId id="259" r:id="rId8"/>
    <p:sldId id="292" r:id="rId9"/>
    <p:sldId id="260" r:id="rId10"/>
    <p:sldId id="262" r:id="rId11"/>
    <p:sldId id="263" r:id="rId12"/>
    <p:sldId id="264" r:id="rId13"/>
    <p:sldId id="265" r:id="rId14"/>
    <p:sldId id="266" r:id="rId15"/>
    <p:sldId id="268" r:id="rId16"/>
    <p:sldId id="294" r:id="rId17"/>
    <p:sldId id="267" r:id="rId18"/>
    <p:sldId id="270" r:id="rId19"/>
    <p:sldId id="273" r:id="rId20"/>
    <p:sldId id="279" r:id="rId21"/>
    <p:sldId id="269" r:id="rId22"/>
    <p:sldId id="271" r:id="rId23"/>
    <p:sldId id="272" r:id="rId24"/>
    <p:sldId id="275" r:id="rId25"/>
    <p:sldId id="276" r:id="rId26"/>
    <p:sldId id="277" r:id="rId27"/>
    <p:sldId id="278" r:id="rId28"/>
    <p:sldId id="274" r:id="rId29"/>
    <p:sldId id="281" r:id="rId30"/>
    <p:sldId id="295" r:id="rId31"/>
    <p:sldId id="282" r:id="rId32"/>
    <p:sldId id="296" r:id="rId33"/>
    <p:sldId id="297" r:id="rId34"/>
    <p:sldId id="298" r:id="rId35"/>
    <p:sldId id="299" r:id="rId36"/>
    <p:sldId id="301" r:id="rId37"/>
    <p:sldId id="315" r:id="rId38"/>
    <p:sldId id="316" r:id="rId39"/>
    <p:sldId id="317" r:id="rId40"/>
    <p:sldId id="318" r:id="rId41"/>
    <p:sldId id="319" r:id="rId42"/>
    <p:sldId id="320" r:id="rId43"/>
    <p:sldId id="321" r:id="rId44"/>
    <p:sldId id="302" r:id="rId45"/>
    <p:sldId id="303" r:id="rId46"/>
    <p:sldId id="304" r:id="rId47"/>
    <p:sldId id="305" r:id="rId48"/>
    <p:sldId id="307" r:id="rId49"/>
    <p:sldId id="308" r:id="rId50"/>
    <p:sldId id="309" r:id="rId51"/>
    <p:sldId id="310" r:id="rId52"/>
    <p:sldId id="311" r:id="rId53"/>
    <p:sldId id="312" r:id="rId54"/>
    <p:sldId id="313" r:id="rId55"/>
    <p:sldId id="314" r:id="rId56"/>
    <p:sldId id="325" r:id="rId57"/>
    <p:sldId id="326" r:id="rId58"/>
    <p:sldId id="286" r:id="rId59"/>
    <p:sldId id="327" r:id="rId60"/>
    <p:sldId id="322" r:id="rId61"/>
    <p:sldId id="324" r:id="rId62"/>
    <p:sldId id="332" r:id="rId63"/>
    <p:sldId id="330" r:id="rId64"/>
    <p:sldId id="331" r:id="rId65"/>
    <p:sldId id="329" r:id="rId66"/>
    <p:sldId id="328"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p:cViewPr>
        <p:scale>
          <a:sx n="98" d="100"/>
          <a:sy n="98" d="100"/>
        </p:scale>
        <p:origin x="974" y="1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3724C-E7A2-4A6D-A4BD-CDB6C1C03172}"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3724C-E7A2-4A6D-A4BD-CDB6C1C03172}" type="datetimeFigureOut">
              <a:rPr lang="en-US" smtClean="0"/>
              <a:t>9/10/2016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3724C-E7A2-4A6D-A4BD-CDB6C1C03172}" type="datetimeFigureOut">
              <a:rPr lang="en-US" smtClean="0"/>
              <a:t>9/10/2016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9/10/2016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9/10/2016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Probability Distribution</a:t>
            </a:r>
            <a:endParaRPr lang="en-US" dirty="0"/>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fontScale="90000"/>
          </a:bodyPr>
          <a:lstStyle/>
          <a:p>
            <a:r>
              <a:rPr lang="en-US" sz="3600" b="1" dirty="0"/>
              <a:t>Expected Value of a Discrete Random Variable </a:t>
            </a:r>
            <a:endParaRPr lang="en-US" dirty="0"/>
          </a:p>
        </p:txBody>
      </p:sp>
      <p:sp>
        <p:nvSpPr>
          <p:cNvPr id="4" name="Rectangle 1"/>
          <p:cNvSpPr>
            <a:spLocks noChangeArrowheads="1"/>
          </p:cNvSpPr>
          <p:nvPr/>
        </p:nvSpPr>
        <p:spPr bwMode="auto">
          <a:xfrm>
            <a:off x="1546870" y="3685827"/>
            <a:ext cx="5775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chemeClr val="tx1"/>
                </a:solidFill>
                <a:effectLst/>
                <a:latin typeface="Arial" panose="020B0604020202020204" pitchFamily="34" charset="0"/>
                <a:ea typeface="MathJax_Math"/>
              </a:rPr>
              <a:t>E</a:t>
            </a:r>
            <a:r>
              <a:rPr kumimoji="0" lang="en-US" altLang="en-US" sz="2000" b="0" i="0" u="none" strike="noStrike" cap="none" normalizeH="0" baseline="0" dirty="0" smtClean="0">
                <a:ln>
                  <a:noFill/>
                </a:ln>
                <a:solidFill>
                  <a:schemeClr val="tx1"/>
                </a:solidFill>
                <a:effectLst/>
                <a:latin typeface="Arial" panose="020B0604020202020204" pitchFamily="34" charset="0"/>
                <a:ea typeface="MathJax_Main"/>
              </a:rPr>
              <a:t>(</a:t>
            </a:r>
            <a:r>
              <a:rPr kumimoji="0" lang="en-US" altLang="en-US" sz="2000" b="0" i="1" u="none" strike="noStrike" cap="none" normalizeH="0" baseline="0" dirty="0" smtClean="0">
                <a:ln>
                  <a:noFill/>
                </a:ln>
                <a:solidFill>
                  <a:schemeClr val="tx1"/>
                </a:solidFill>
                <a:effectLst/>
                <a:latin typeface="Arial" panose="020B0604020202020204" pitchFamily="34" charset="0"/>
                <a:ea typeface="MathJax_Math"/>
              </a:rPr>
              <a:t>X</a:t>
            </a:r>
            <a:r>
              <a:rPr kumimoji="0" lang="en-US" altLang="en-US" sz="2000" b="0" i="0" u="none" strike="noStrike" cap="none" normalizeH="0" baseline="0" dirty="0" smtClean="0">
                <a:ln>
                  <a:noFill/>
                </a:ln>
                <a:solidFill>
                  <a:schemeClr val="tx1"/>
                </a:solidFill>
                <a:effectLst/>
                <a:latin typeface="Arial" panose="020B0604020202020204" pitchFamily="34" charset="0"/>
                <a:ea typeface="MathJax_Main"/>
              </a:rPr>
              <a:t>)=0(.85)+1(.12)+2(.015)+3(.010)+4(.005)=.20</a:t>
            </a:r>
            <a:r>
              <a:rPr kumimoji="0" lang="en-US" altLang="en-US" b="0" i="0" u="none" strike="noStrike" cap="none" normalizeH="0" baseline="0" dirty="0" smtClean="0">
                <a:ln>
                  <a:noFill/>
                </a:ln>
                <a:solidFill>
                  <a:schemeClr val="tx1"/>
                </a:solidFill>
                <a:effectLst/>
                <a:latin typeface="Arial" panose="020B0604020202020204" pitchFamily="34"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42736193"/>
              </p:ext>
            </p:extLst>
          </p:nvPr>
        </p:nvGraphicFramePr>
        <p:xfrm>
          <a:off x="1143000" y="2286000"/>
          <a:ext cx="6583680" cy="731520"/>
        </p:xfrm>
        <a:graphic>
          <a:graphicData uri="http://schemas.openxmlformats.org/drawingml/2006/table">
            <a:tbl>
              <a:tblPr/>
              <a:tblGrid>
                <a:gridCol w="1295400"/>
                <a:gridCol w="899160"/>
                <a:gridCol w="1097280"/>
                <a:gridCol w="1097280"/>
                <a:gridCol w="1097280"/>
                <a:gridCol w="1097280"/>
              </a:tblGrid>
              <a:tr h="0">
                <a:tc>
                  <a:txBody>
                    <a:bodyPr/>
                    <a:lstStyle/>
                    <a:p>
                      <a:pPr algn="ctr"/>
                      <a:r>
                        <a:rPr lang="en-US" dirty="0"/>
                        <a:t>Tattoos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dirty="0"/>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1066800" y="4754244"/>
            <a:ext cx="6172200" cy="369332"/>
          </a:xfrm>
          <a:prstGeom prst="rect">
            <a:avLst/>
          </a:prstGeom>
        </p:spPr>
        <p:txBody>
          <a:bodyPr wrap="square">
            <a:spAutoFit/>
          </a:bodyPr>
          <a:lstStyle/>
          <a:p>
            <a:r>
              <a:rPr lang="en-US" dirty="0"/>
              <a:t>The mean number of tattoos per student is .20.</a:t>
            </a:r>
          </a:p>
        </p:txBody>
      </p:sp>
    </p:spTree>
    <p:extLst>
      <p:ext uri="{BB962C8B-B14F-4D97-AF65-F5344CB8AC3E}">
        <p14:creationId xmlns:p14="http://schemas.microsoft.com/office/powerpoint/2010/main" val="2699498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A fair six-sided die is tossed. You win $2 if the result is a “1,” you win $1 if the result is a “</a:t>
            </a:r>
            <a:r>
              <a:rPr lang="en-US" sz="2000" dirty="0" smtClean="0"/>
              <a:t>6,” otherwise </a:t>
            </a:r>
            <a:r>
              <a:rPr lang="en-US" sz="2000" dirty="0"/>
              <a:t>you lose $1.</a:t>
            </a:r>
          </a:p>
        </p:txBody>
      </p:sp>
      <p:sp>
        <p:nvSpPr>
          <p:cNvPr id="6" name="Rectangle 5"/>
          <p:cNvSpPr/>
          <p:nvPr/>
        </p:nvSpPr>
        <p:spPr>
          <a:xfrm>
            <a:off x="914400" y="2590800"/>
            <a:ext cx="6629400" cy="369332"/>
          </a:xfrm>
          <a:prstGeom prst="rect">
            <a:avLst/>
          </a:prstGeom>
        </p:spPr>
        <p:txBody>
          <a:bodyPr wrap="square">
            <a:spAutoFit/>
          </a:bodyPr>
          <a:lstStyle/>
          <a:p>
            <a:r>
              <a:rPr lang="en-US" b="1" dirty="0"/>
              <a:t>The Probability Distribution for X = Amount Won or Lost</a:t>
            </a:r>
            <a:endParaRPr lang="en-US" dirty="0"/>
          </a:p>
        </p:txBody>
      </p:sp>
    </p:spTree>
    <p:extLst>
      <p:ext uri="{BB962C8B-B14F-4D97-AF65-F5344CB8AC3E}">
        <p14:creationId xmlns:p14="http://schemas.microsoft.com/office/powerpoint/2010/main" val="1107765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460299483"/>
              </p:ext>
            </p:extLst>
          </p:nvPr>
        </p:nvGraphicFramePr>
        <p:xfrm>
          <a:off x="985520" y="2733985"/>
          <a:ext cx="6583680" cy="548640"/>
        </p:xfrm>
        <a:graphic>
          <a:graphicData uri="http://schemas.openxmlformats.org/drawingml/2006/table">
            <a:tbl>
              <a:tblPr/>
              <a:tblGrid>
                <a:gridCol w="1645920"/>
                <a:gridCol w="1645920"/>
                <a:gridCol w="1645920"/>
                <a:gridCol w="1645920"/>
              </a:tblGrid>
              <a:tr h="0">
                <a:tc>
                  <a:txBody>
                    <a:bodyPr/>
                    <a:lstStyle/>
                    <a:p>
                      <a:pPr algn="ctr"/>
                      <a:r>
                        <a:rPr lang="en-US" dirty="0"/>
                        <a:t>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t>Probability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914400" y="2088039"/>
            <a:ext cx="6629400" cy="369332"/>
          </a:xfrm>
          <a:prstGeom prst="rect">
            <a:avLst/>
          </a:prstGeom>
        </p:spPr>
        <p:txBody>
          <a:bodyPr wrap="square">
            <a:spAutoFit/>
          </a:bodyPr>
          <a:lstStyle/>
          <a:p>
            <a:r>
              <a:rPr lang="en-US" b="1" dirty="0"/>
              <a:t>The Probability Distribution for X = Amount Won or Lost</a:t>
            </a:r>
            <a:endParaRPr lang="en-US" dirty="0"/>
          </a:p>
        </p:txBody>
      </p:sp>
      <p:sp>
        <p:nvSpPr>
          <p:cNvPr id="7" name="Rectangle 1"/>
          <p:cNvSpPr>
            <a:spLocks noChangeArrowheads="1"/>
          </p:cNvSpPr>
          <p:nvPr/>
        </p:nvSpPr>
        <p:spPr bwMode="auto">
          <a:xfrm>
            <a:off x="1295400" y="41227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chemeClr val="tx1"/>
                </a:solidFill>
                <a:effectLst/>
                <a:latin typeface="Arial" panose="020B0604020202020204" pitchFamily="34" charset="0"/>
                <a:ea typeface="MathJax_Math"/>
              </a:rPr>
              <a:t>E</a:t>
            </a:r>
            <a:r>
              <a:rPr kumimoji="0" lang="en-US" altLang="en-US" sz="2400" b="0" i="0" u="none" strike="noStrike" cap="none" normalizeH="0" baseline="0" dirty="0" smtClean="0">
                <a:ln>
                  <a:noFill/>
                </a:ln>
                <a:solidFill>
                  <a:schemeClr val="tx1"/>
                </a:solidFill>
                <a:effectLst/>
                <a:latin typeface="Arial" panose="020B0604020202020204" pitchFamily="34" charset="0"/>
                <a:ea typeface="MathJax_Main"/>
              </a:rPr>
              <a:t>(</a:t>
            </a:r>
            <a:r>
              <a:rPr kumimoji="0" lang="en-US" altLang="en-US" sz="2400" b="0" i="1" u="none" strike="noStrike" cap="none" normalizeH="0" baseline="0" dirty="0" smtClean="0">
                <a:ln>
                  <a:noFill/>
                </a:ln>
                <a:solidFill>
                  <a:schemeClr val="tx1"/>
                </a:solidFill>
                <a:effectLst/>
                <a:latin typeface="Arial" panose="020B0604020202020204" pitchFamily="34" charset="0"/>
                <a:ea typeface="MathJax_Math"/>
              </a:rPr>
              <a:t>X)</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407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460299483"/>
              </p:ext>
            </p:extLst>
          </p:nvPr>
        </p:nvGraphicFramePr>
        <p:xfrm>
          <a:off x="985520" y="2733985"/>
          <a:ext cx="6583680" cy="548640"/>
        </p:xfrm>
        <a:graphic>
          <a:graphicData uri="http://schemas.openxmlformats.org/drawingml/2006/table">
            <a:tbl>
              <a:tblPr/>
              <a:tblGrid>
                <a:gridCol w="1645920"/>
                <a:gridCol w="1645920"/>
                <a:gridCol w="1645920"/>
                <a:gridCol w="1645920"/>
              </a:tblGrid>
              <a:tr h="0">
                <a:tc>
                  <a:txBody>
                    <a:bodyPr/>
                    <a:lstStyle/>
                    <a:p>
                      <a:pPr algn="ctr"/>
                      <a:r>
                        <a:rPr lang="en-US" dirty="0"/>
                        <a:t>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t>Probability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914400" y="2088039"/>
            <a:ext cx="6629400" cy="369332"/>
          </a:xfrm>
          <a:prstGeom prst="rect">
            <a:avLst/>
          </a:prstGeom>
        </p:spPr>
        <p:txBody>
          <a:bodyPr wrap="square">
            <a:spAutoFit/>
          </a:bodyPr>
          <a:lstStyle/>
          <a:p>
            <a:r>
              <a:rPr lang="en-US" b="1" dirty="0"/>
              <a:t>The Probability Distribution for X = Amount Won or Lost</a:t>
            </a:r>
            <a:endParaRPr lang="en-US" dirty="0"/>
          </a:p>
        </p:txBody>
      </p:sp>
      <p:sp>
        <p:nvSpPr>
          <p:cNvPr id="7" name="Rectangle 1"/>
          <p:cNvSpPr>
            <a:spLocks noChangeArrowheads="1"/>
          </p:cNvSpPr>
          <p:nvPr/>
        </p:nvSpPr>
        <p:spPr bwMode="auto">
          <a:xfrm>
            <a:off x="1371600" y="3863181"/>
            <a:ext cx="43300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chemeClr val="tx1"/>
                </a:solidFill>
                <a:effectLst/>
                <a:latin typeface="Arial" panose="020B0604020202020204" pitchFamily="34" charset="0"/>
                <a:ea typeface="MathJax_Math"/>
              </a:rPr>
              <a:t>E</a:t>
            </a:r>
            <a:r>
              <a:rPr kumimoji="0" lang="en-US" altLang="en-US" sz="2400" b="0" i="0" u="none" strike="noStrike" cap="none" normalizeH="0" baseline="0" dirty="0" smtClean="0">
                <a:ln>
                  <a:noFill/>
                </a:ln>
                <a:solidFill>
                  <a:schemeClr val="tx1"/>
                </a:solidFill>
                <a:effectLst/>
                <a:latin typeface="Arial" panose="020B0604020202020204" pitchFamily="34" charset="0"/>
                <a:ea typeface="MathJax_Main"/>
              </a:rPr>
              <a:t>(</a:t>
            </a:r>
            <a:r>
              <a:rPr kumimoji="0" lang="en-US" altLang="en-US" sz="2400" b="0" i="1" u="none" strike="noStrike" cap="none" normalizeH="0" baseline="0" dirty="0" smtClean="0">
                <a:ln>
                  <a:noFill/>
                </a:ln>
                <a:solidFill>
                  <a:schemeClr val="tx1"/>
                </a:solidFill>
                <a:effectLst/>
                <a:latin typeface="Arial" panose="020B0604020202020204" pitchFamily="34" charset="0"/>
                <a:ea typeface="MathJax_Math"/>
              </a:rPr>
              <a:t>X</a:t>
            </a:r>
            <a:r>
              <a:rPr kumimoji="0" lang="en-US" altLang="en-US" sz="2400" b="0" i="0" u="none" strike="noStrike" cap="none" normalizeH="0" baseline="0" dirty="0" smtClean="0">
                <a:ln>
                  <a:noFill/>
                </a:ln>
                <a:solidFill>
                  <a:schemeClr val="tx1"/>
                </a:solidFill>
                <a:effectLst/>
                <a:latin typeface="Arial" panose="020B0604020202020204" pitchFamily="34" charset="0"/>
                <a:ea typeface="MathJax_Main"/>
              </a:rPr>
              <a:t>)=$2(</a:t>
            </a:r>
            <a:r>
              <a:rPr kumimoji="0" lang="en-US" altLang="en-US" b="0" i="0" u="none" strike="noStrike" cap="none" normalizeH="0" baseline="0" dirty="0" smtClean="0">
                <a:ln>
                  <a:noFill/>
                </a:ln>
                <a:solidFill>
                  <a:schemeClr val="tx1"/>
                </a:solidFill>
                <a:effectLst/>
                <a:latin typeface="Arial" panose="020B0604020202020204" pitchFamily="34" charset="0"/>
                <a:ea typeface="MathJax_Main"/>
              </a:rPr>
              <a:t>1/6</a:t>
            </a:r>
            <a:r>
              <a:rPr kumimoji="0" lang="en-US" altLang="en-US" sz="2400" b="0" i="0" u="none" strike="noStrike" cap="none" normalizeH="0" baseline="0" dirty="0" smtClean="0">
                <a:ln>
                  <a:noFill/>
                </a:ln>
                <a:solidFill>
                  <a:schemeClr val="tx1"/>
                </a:solidFill>
                <a:effectLst/>
                <a:latin typeface="Arial" panose="020B0604020202020204" pitchFamily="34" charset="0"/>
                <a:ea typeface="MathJax_Main"/>
              </a:rPr>
              <a:t>)+$1(</a:t>
            </a:r>
            <a:r>
              <a:rPr kumimoji="0" lang="en-US" altLang="en-US" b="0" i="0" u="none" strike="noStrike" cap="none" normalizeH="0" baseline="0" dirty="0" smtClean="0">
                <a:ln>
                  <a:noFill/>
                </a:ln>
                <a:solidFill>
                  <a:schemeClr val="tx1"/>
                </a:solidFill>
                <a:effectLst/>
                <a:latin typeface="Arial" panose="020B0604020202020204" pitchFamily="34" charset="0"/>
                <a:ea typeface="MathJax_Main"/>
              </a:rPr>
              <a:t>1/6</a:t>
            </a:r>
            <a:r>
              <a:rPr kumimoji="0" lang="en-US" altLang="en-US" sz="2400" b="0" i="0" u="none" strike="noStrike" cap="none" normalizeH="0" baseline="0" dirty="0" smtClean="0">
                <a:ln>
                  <a:noFill/>
                </a:ln>
                <a:solidFill>
                  <a:schemeClr val="tx1"/>
                </a:solidFill>
                <a:effectLst/>
                <a:latin typeface="Arial" panose="020B0604020202020204" pitchFamily="34" charset="0"/>
                <a:ea typeface="MathJax_Main"/>
              </a:rPr>
              <a:t>)+(−$1)(</a:t>
            </a:r>
            <a:r>
              <a:rPr kumimoji="0" lang="en-US" altLang="en-US" b="0" i="0" u="none" strike="noStrike" cap="none" normalizeH="0" baseline="0" dirty="0" smtClean="0">
                <a:ln>
                  <a:noFill/>
                </a:ln>
                <a:solidFill>
                  <a:schemeClr val="tx1"/>
                </a:solidFill>
                <a:effectLst/>
                <a:latin typeface="Arial" panose="020B0604020202020204" pitchFamily="34" charset="0"/>
                <a:ea typeface="MathJax_Main"/>
              </a:rPr>
              <a:t>4/6</a:t>
            </a:r>
            <a:r>
              <a:rPr kumimoji="0" lang="en-US" altLang="en-US" sz="2400" b="0" i="0" u="none" strike="noStrike" cap="none" normalizeH="0" baseline="0" dirty="0" smtClean="0">
                <a:ln>
                  <a:noFill/>
                </a:ln>
                <a:solidFill>
                  <a:schemeClr val="tx1"/>
                </a:solidFill>
                <a:effectLst/>
                <a:latin typeface="Arial" panose="020B0604020202020204" pitchFamily="34" charset="0"/>
                <a:ea typeface="MathJax_Main"/>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ea typeface="MathJax_Main"/>
              </a:rPr>
              <a:t> </a:t>
            </a:r>
            <a:r>
              <a:rPr lang="en-US" altLang="en-US" sz="2400" dirty="0" smtClean="0">
                <a:latin typeface="Arial" panose="020B0604020202020204" pitchFamily="34" charset="0"/>
                <a:ea typeface="MathJax_Main"/>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MathJax_Main"/>
              </a:rPr>
              <a:t>=$</a:t>
            </a:r>
            <a:r>
              <a:rPr kumimoji="0" lang="en-US" altLang="en-US" b="0" i="0" u="none" strike="noStrike" cap="none" normalizeH="0" baseline="0" dirty="0" smtClean="0">
                <a:ln>
                  <a:noFill/>
                </a:ln>
                <a:solidFill>
                  <a:schemeClr val="tx1"/>
                </a:solidFill>
                <a:effectLst/>
                <a:latin typeface="Arial" panose="020B0604020202020204" pitchFamily="34" charset="0"/>
                <a:ea typeface="MathJax_Main"/>
              </a:rPr>
              <a:t>−1/6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ea typeface="MathJax_Main"/>
              </a:rPr>
              <a:t> </a:t>
            </a:r>
            <a:r>
              <a:rPr lang="en-US" altLang="en-US" sz="2400" dirty="0" smtClean="0">
                <a:latin typeface="Arial" panose="020B0604020202020204" pitchFamily="34" charset="0"/>
                <a:ea typeface="MathJax_Main"/>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MathJax_Main"/>
              </a:rPr>
              <a:t>=−$0.17</a:t>
            </a:r>
            <a:r>
              <a:rPr kumimoji="0" lang="en-US" altLang="en-US" sz="2000" b="0" i="0" u="none" strike="noStrike" cap="none" normalizeH="0" baseline="0" dirty="0" smtClean="0">
                <a:ln>
                  <a:noFill/>
                </a:ln>
                <a:solidFill>
                  <a:schemeClr val="tx1"/>
                </a:solidFill>
                <a:effectLst/>
                <a:latin typeface="Arial" panose="020B0604020202020204" pitchFamily="34" charset="0"/>
              </a:rPr>
              <a:t>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85800" y="5373727"/>
            <a:ext cx="7543800" cy="646331"/>
          </a:xfrm>
          <a:prstGeom prst="rect">
            <a:avLst/>
          </a:prstGeom>
        </p:spPr>
        <p:txBody>
          <a:bodyPr wrap="square">
            <a:spAutoFit/>
          </a:bodyPr>
          <a:lstStyle/>
          <a:p>
            <a:r>
              <a:rPr lang="en-US" dirty="0"/>
              <a:t>if you play many times, the average outcome is losing 17 cents per play</a:t>
            </a:r>
            <a:r>
              <a:rPr lang="en-US" dirty="0" smtClean="0"/>
              <a:t>.</a:t>
            </a:r>
          </a:p>
          <a:p>
            <a:r>
              <a:rPr lang="en-US" dirty="0" smtClean="0"/>
              <a:t>Thus</a:t>
            </a:r>
            <a:r>
              <a:rPr lang="en-US" dirty="0"/>
              <a:t>, over time you should expect to lose money.</a:t>
            </a:r>
          </a:p>
        </p:txBody>
      </p:sp>
      <p:pic>
        <p:nvPicPr>
          <p:cNvPr id="4" name="Picture 3"/>
          <p:cNvPicPr>
            <a:picLocks noChangeAspect="1"/>
          </p:cNvPicPr>
          <p:nvPr/>
        </p:nvPicPr>
        <p:blipFill>
          <a:blip r:embed="rId2"/>
          <a:stretch>
            <a:fillRect/>
          </a:stretch>
        </p:blipFill>
        <p:spPr>
          <a:xfrm>
            <a:off x="6165516" y="3861803"/>
            <a:ext cx="2057400" cy="590550"/>
          </a:xfrm>
          <a:prstGeom prst="rect">
            <a:avLst/>
          </a:prstGeom>
        </p:spPr>
      </p:pic>
    </p:spTree>
    <p:extLst>
      <p:ext uri="{BB962C8B-B14F-4D97-AF65-F5344CB8AC3E}">
        <p14:creationId xmlns:p14="http://schemas.microsoft.com/office/powerpoint/2010/main" val="971038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For instance, you may "expect" to win $20 when playing a particular game (which appears good!), but the spread for this might be from losing $20 to winning $60. Knowing such information can influence you decision on whether to play.</a:t>
            </a:r>
          </a:p>
        </p:txBody>
      </p:sp>
      <p:pic>
        <p:nvPicPr>
          <p:cNvPr id="4" name="Picture 3"/>
          <p:cNvPicPr>
            <a:picLocks noChangeAspect="1"/>
          </p:cNvPicPr>
          <p:nvPr/>
        </p:nvPicPr>
        <p:blipFill>
          <a:blip r:embed="rId2"/>
          <a:stretch>
            <a:fillRect/>
          </a:stretch>
        </p:blipFill>
        <p:spPr>
          <a:xfrm>
            <a:off x="1828800" y="3276600"/>
            <a:ext cx="5010150" cy="2162175"/>
          </a:xfrm>
          <a:prstGeom prst="rect">
            <a:avLst/>
          </a:prstGeom>
        </p:spPr>
      </p:pic>
    </p:spTree>
    <p:extLst>
      <p:ext uri="{BB962C8B-B14F-4D97-AF65-F5344CB8AC3E}">
        <p14:creationId xmlns:p14="http://schemas.microsoft.com/office/powerpoint/2010/main" val="4150517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you get </a:t>
            </a:r>
            <a:r>
              <a:rPr lang="en-US" sz="2400" dirty="0" smtClean="0"/>
              <a:t>2 </a:t>
            </a:r>
            <a:r>
              <a:rPr lang="en-US" sz="2400" dirty="0"/>
              <a:t>right when you guess as </a:t>
            </a:r>
            <a:r>
              <a:rPr lang="en-US" sz="2400" dirty="0" smtClean="0"/>
              <a:t>3 </a:t>
            </a:r>
            <a:r>
              <a:rPr lang="en-US" sz="2400" dirty="0"/>
              <a:t>True-False questions</a:t>
            </a:r>
          </a:p>
        </p:txBody>
      </p:sp>
      <p:cxnSp>
        <p:nvCxnSpPr>
          <p:cNvPr id="4" name="Straight Arrow Connector 3"/>
          <p:cNvCxnSpPr/>
          <p:nvPr/>
        </p:nvCxnSpPr>
        <p:spPr>
          <a:xfrm flipV="1">
            <a:off x="755576" y="3397642"/>
            <a:ext cx="93610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27584" y="4077072"/>
            <a:ext cx="1077416" cy="42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9447248">
            <a:off x="827584" y="3212976"/>
            <a:ext cx="1001216" cy="369332"/>
          </a:xfrm>
          <a:prstGeom prst="rect">
            <a:avLst/>
          </a:prstGeom>
          <a:noFill/>
        </p:spPr>
        <p:txBody>
          <a:bodyPr wrap="square" rtlCol="0">
            <a:spAutoFit/>
          </a:bodyPr>
          <a:lstStyle/>
          <a:p>
            <a:r>
              <a:rPr lang="en-US" dirty="0" smtClean="0"/>
              <a:t>True</a:t>
            </a:r>
            <a:endParaRPr lang="en-IN" dirty="0"/>
          </a:p>
        </p:txBody>
      </p:sp>
      <p:sp>
        <p:nvSpPr>
          <p:cNvPr id="7" name="TextBox 6"/>
          <p:cNvSpPr txBox="1"/>
          <p:nvPr/>
        </p:nvSpPr>
        <p:spPr>
          <a:xfrm>
            <a:off x="1667013" y="3151325"/>
            <a:ext cx="530211" cy="369332"/>
          </a:xfrm>
          <a:prstGeom prst="rect">
            <a:avLst/>
          </a:prstGeom>
          <a:noFill/>
        </p:spPr>
        <p:txBody>
          <a:bodyPr wrap="square" rtlCol="0">
            <a:spAutoFit/>
          </a:bodyPr>
          <a:lstStyle/>
          <a:p>
            <a:r>
              <a:rPr lang="en-IN" dirty="0" smtClean="0"/>
              <a:t>0.5</a:t>
            </a:r>
            <a:endParaRPr lang="en-IN" dirty="0"/>
          </a:p>
        </p:txBody>
      </p:sp>
      <p:sp>
        <p:nvSpPr>
          <p:cNvPr id="9" name="TextBox 8"/>
          <p:cNvSpPr txBox="1"/>
          <p:nvPr/>
        </p:nvSpPr>
        <p:spPr>
          <a:xfrm rot="1331468">
            <a:off x="971600" y="4437112"/>
            <a:ext cx="1008112" cy="369332"/>
          </a:xfrm>
          <a:prstGeom prst="rect">
            <a:avLst/>
          </a:prstGeom>
          <a:noFill/>
        </p:spPr>
        <p:txBody>
          <a:bodyPr wrap="square" rtlCol="0">
            <a:spAutoFit/>
          </a:bodyPr>
          <a:lstStyle/>
          <a:p>
            <a:r>
              <a:rPr lang="en-US" dirty="0" smtClean="0"/>
              <a:t>False</a:t>
            </a:r>
            <a:endParaRPr lang="en-IN" dirty="0"/>
          </a:p>
        </p:txBody>
      </p:sp>
      <p:sp>
        <p:nvSpPr>
          <p:cNvPr id="22" name="TextBox 21"/>
          <p:cNvSpPr txBox="1"/>
          <p:nvPr/>
        </p:nvSpPr>
        <p:spPr>
          <a:xfrm>
            <a:off x="1886474" y="4347056"/>
            <a:ext cx="530211" cy="369332"/>
          </a:xfrm>
          <a:prstGeom prst="rect">
            <a:avLst/>
          </a:prstGeom>
          <a:noFill/>
        </p:spPr>
        <p:txBody>
          <a:bodyPr wrap="square" rtlCol="0">
            <a:spAutoFit/>
          </a:bodyPr>
          <a:lstStyle/>
          <a:p>
            <a:r>
              <a:rPr lang="en-IN" dirty="0" smtClean="0"/>
              <a:t>0.5</a:t>
            </a:r>
            <a:endParaRPr lang="en-IN" dirty="0"/>
          </a:p>
        </p:txBody>
      </p:sp>
      <p:cxnSp>
        <p:nvCxnSpPr>
          <p:cNvPr id="23" name="Straight Arrow Connector 22"/>
          <p:cNvCxnSpPr>
            <a:endCxn id="26" idx="1"/>
          </p:cNvCxnSpPr>
          <p:nvPr/>
        </p:nvCxnSpPr>
        <p:spPr>
          <a:xfrm flipV="1">
            <a:off x="2453691" y="4232846"/>
            <a:ext cx="1092136" cy="427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525699" y="4732725"/>
            <a:ext cx="1077416" cy="42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9447248">
            <a:off x="2525699" y="3868629"/>
            <a:ext cx="1001216" cy="369332"/>
          </a:xfrm>
          <a:prstGeom prst="rect">
            <a:avLst/>
          </a:prstGeom>
          <a:noFill/>
        </p:spPr>
        <p:txBody>
          <a:bodyPr wrap="square" rtlCol="0">
            <a:spAutoFit/>
          </a:bodyPr>
          <a:lstStyle/>
          <a:p>
            <a:r>
              <a:rPr lang="en-US" dirty="0" smtClean="0"/>
              <a:t>True</a:t>
            </a:r>
            <a:endParaRPr lang="en-IN" dirty="0"/>
          </a:p>
        </p:txBody>
      </p:sp>
      <p:sp>
        <p:nvSpPr>
          <p:cNvPr id="26" name="TextBox 25"/>
          <p:cNvSpPr txBox="1"/>
          <p:nvPr/>
        </p:nvSpPr>
        <p:spPr>
          <a:xfrm>
            <a:off x="3545827" y="4048180"/>
            <a:ext cx="530211" cy="369332"/>
          </a:xfrm>
          <a:prstGeom prst="rect">
            <a:avLst/>
          </a:prstGeom>
          <a:noFill/>
        </p:spPr>
        <p:txBody>
          <a:bodyPr wrap="square" rtlCol="0">
            <a:spAutoFit/>
          </a:bodyPr>
          <a:lstStyle/>
          <a:p>
            <a:r>
              <a:rPr lang="en-IN" dirty="0" smtClean="0"/>
              <a:t>0.5</a:t>
            </a:r>
            <a:endParaRPr lang="en-IN" dirty="0"/>
          </a:p>
        </p:txBody>
      </p:sp>
      <p:sp>
        <p:nvSpPr>
          <p:cNvPr id="27" name="TextBox 26"/>
          <p:cNvSpPr txBox="1"/>
          <p:nvPr/>
        </p:nvSpPr>
        <p:spPr>
          <a:xfrm rot="1331468">
            <a:off x="2669715" y="5092765"/>
            <a:ext cx="1008112" cy="369332"/>
          </a:xfrm>
          <a:prstGeom prst="rect">
            <a:avLst/>
          </a:prstGeom>
          <a:noFill/>
        </p:spPr>
        <p:txBody>
          <a:bodyPr wrap="square" rtlCol="0">
            <a:spAutoFit/>
          </a:bodyPr>
          <a:lstStyle/>
          <a:p>
            <a:r>
              <a:rPr lang="en-US" dirty="0" smtClean="0"/>
              <a:t>False</a:t>
            </a:r>
            <a:endParaRPr lang="en-IN" dirty="0"/>
          </a:p>
        </p:txBody>
      </p:sp>
      <p:sp>
        <p:nvSpPr>
          <p:cNvPr id="28" name="TextBox 27"/>
          <p:cNvSpPr txBox="1"/>
          <p:nvPr/>
        </p:nvSpPr>
        <p:spPr>
          <a:xfrm>
            <a:off x="3584589" y="5002709"/>
            <a:ext cx="530211" cy="369332"/>
          </a:xfrm>
          <a:prstGeom prst="rect">
            <a:avLst/>
          </a:prstGeom>
          <a:noFill/>
        </p:spPr>
        <p:txBody>
          <a:bodyPr wrap="square" rtlCol="0">
            <a:spAutoFit/>
          </a:bodyPr>
          <a:lstStyle/>
          <a:p>
            <a:r>
              <a:rPr lang="en-IN" dirty="0" smtClean="0"/>
              <a:t>0.5</a:t>
            </a:r>
            <a:endParaRPr lang="en-IN" dirty="0"/>
          </a:p>
        </p:txBody>
      </p:sp>
      <p:cxnSp>
        <p:nvCxnSpPr>
          <p:cNvPr id="29" name="Straight Arrow Connector 28"/>
          <p:cNvCxnSpPr/>
          <p:nvPr/>
        </p:nvCxnSpPr>
        <p:spPr>
          <a:xfrm flipV="1">
            <a:off x="2301291" y="2500422"/>
            <a:ext cx="93610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373299" y="3179852"/>
            <a:ext cx="1077416" cy="42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447248">
            <a:off x="2373299" y="2315756"/>
            <a:ext cx="1001216" cy="369332"/>
          </a:xfrm>
          <a:prstGeom prst="rect">
            <a:avLst/>
          </a:prstGeom>
          <a:noFill/>
        </p:spPr>
        <p:txBody>
          <a:bodyPr wrap="square" rtlCol="0">
            <a:spAutoFit/>
          </a:bodyPr>
          <a:lstStyle/>
          <a:p>
            <a:r>
              <a:rPr lang="en-US" dirty="0" smtClean="0"/>
              <a:t>True</a:t>
            </a:r>
            <a:endParaRPr lang="en-IN" dirty="0"/>
          </a:p>
        </p:txBody>
      </p:sp>
      <p:sp>
        <p:nvSpPr>
          <p:cNvPr id="32" name="TextBox 31"/>
          <p:cNvSpPr txBox="1"/>
          <p:nvPr/>
        </p:nvSpPr>
        <p:spPr>
          <a:xfrm>
            <a:off x="3212728" y="2254105"/>
            <a:ext cx="530211" cy="369332"/>
          </a:xfrm>
          <a:prstGeom prst="rect">
            <a:avLst/>
          </a:prstGeom>
          <a:noFill/>
        </p:spPr>
        <p:txBody>
          <a:bodyPr wrap="square" rtlCol="0">
            <a:spAutoFit/>
          </a:bodyPr>
          <a:lstStyle/>
          <a:p>
            <a:r>
              <a:rPr lang="en-IN" dirty="0" smtClean="0"/>
              <a:t>0.5</a:t>
            </a:r>
            <a:endParaRPr lang="en-IN" dirty="0"/>
          </a:p>
        </p:txBody>
      </p:sp>
      <p:sp>
        <p:nvSpPr>
          <p:cNvPr id="33" name="TextBox 32"/>
          <p:cNvSpPr txBox="1"/>
          <p:nvPr/>
        </p:nvSpPr>
        <p:spPr>
          <a:xfrm rot="1331468">
            <a:off x="2517315" y="3539892"/>
            <a:ext cx="1008112" cy="369332"/>
          </a:xfrm>
          <a:prstGeom prst="rect">
            <a:avLst/>
          </a:prstGeom>
          <a:noFill/>
        </p:spPr>
        <p:txBody>
          <a:bodyPr wrap="square" rtlCol="0">
            <a:spAutoFit/>
          </a:bodyPr>
          <a:lstStyle/>
          <a:p>
            <a:r>
              <a:rPr lang="en-US" dirty="0" smtClean="0"/>
              <a:t>False</a:t>
            </a:r>
            <a:endParaRPr lang="en-IN" dirty="0"/>
          </a:p>
        </p:txBody>
      </p:sp>
      <p:sp>
        <p:nvSpPr>
          <p:cNvPr id="34" name="TextBox 33"/>
          <p:cNvSpPr txBox="1"/>
          <p:nvPr/>
        </p:nvSpPr>
        <p:spPr>
          <a:xfrm>
            <a:off x="3432189" y="3449836"/>
            <a:ext cx="530211" cy="369332"/>
          </a:xfrm>
          <a:prstGeom prst="rect">
            <a:avLst/>
          </a:prstGeom>
          <a:noFill/>
        </p:spPr>
        <p:txBody>
          <a:bodyPr wrap="square" rtlCol="0">
            <a:spAutoFit/>
          </a:bodyPr>
          <a:lstStyle/>
          <a:p>
            <a:r>
              <a:rPr lang="en-IN" dirty="0" smtClean="0"/>
              <a:t>0.5</a:t>
            </a:r>
            <a:endParaRPr lang="en-IN" dirty="0"/>
          </a:p>
        </p:txBody>
      </p:sp>
      <p:cxnSp>
        <p:nvCxnSpPr>
          <p:cNvPr id="35" name="Straight Arrow Connector 34"/>
          <p:cNvCxnSpPr/>
          <p:nvPr/>
        </p:nvCxnSpPr>
        <p:spPr>
          <a:xfrm flipV="1">
            <a:off x="4130091" y="5459808"/>
            <a:ext cx="504056" cy="26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202099" y="5799525"/>
            <a:ext cx="432048" cy="8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9447248">
            <a:off x="3996954" y="5142606"/>
            <a:ext cx="1001216" cy="369332"/>
          </a:xfrm>
          <a:prstGeom prst="rect">
            <a:avLst/>
          </a:prstGeom>
          <a:noFill/>
        </p:spPr>
        <p:txBody>
          <a:bodyPr wrap="square" rtlCol="0">
            <a:spAutoFit/>
          </a:bodyPr>
          <a:lstStyle/>
          <a:p>
            <a:r>
              <a:rPr lang="en-US" dirty="0" smtClean="0"/>
              <a:t>True</a:t>
            </a:r>
            <a:endParaRPr lang="en-IN" dirty="0"/>
          </a:p>
        </p:txBody>
      </p:sp>
      <p:sp>
        <p:nvSpPr>
          <p:cNvPr id="38" name="TextBox 37"/>
          <p:cNvSpPr txBox="1"/>
          <p:nvPr/>
        </p:nvSpPr>
        <p:spPr>
          <a:xfrm>
            <a:off x="4634147" y="5286708"/>
            <a:ext cx="530211" cy="369332"/>
          </a:xfrm>
          <a:prstGeom prst="rect">
            <a:avLst/>
          </a:prstGeom>
          <a:noFill/>
        </p:spPr>
        <p:txBody>
          <a:bodyPr wrap="square" rtlCol="0">
            <a:spAutoFit/>
          </a:bodyPr>
          <a:lstStyle/>
          <a:p>
            <a:r>
              <a:rPr lang="en-IN" dirty="0" smtClean="0"/>
              <a:t>0.5</a:t>
            </a:r>
            <a:endParaRPr lang="en-IN" dirty="0"/>
          </a:p>
        </p:txBody>
      </p:sp>
      <p:sp>
        <p:nvSpPr>
          <p:cNvPr id="39" name="TextBox 38"/>
          <p:cNvSpPr txBox="1"/>
          <p:nvPr/>
        </p:nvSpPr>
        <p:spPr>
          <a:xfrm rot="1331468">
            <a:off x="3882105" y="5867111"/>
            <a:ext cx="1008112" cy="369332"/>
          </a:xfrm>
          <a:prstGeom prst="rect">
            <a:avLst/>
          </a:prstGeom>
          <a:noFill/>
        </p:spPr>
        <p:txBody>
          <a:bodyPr wrap="square" rtlCol="0">
            <a:spAutoFit/>
          </a:bodyPr>
          <a:lstStyle/>
          <a:p>
            <a:r>
              <a:rPr lang="en-US" dirty="0" smtClean="0"/>
              <a:t>False</a:t>
            </a:r>
            <a:endParaRPr lang="en-IN" dirty="0"/>
          </a:p>
        </p:txBody>
      </p:sp>
      <p:sp>
        <p:nvSpPr>
          <p:cNvPr id="40" name="TextBox 39"/>
          <p:cNvSpPr txBox="1"/>
          <p:nvPr/>
        </p:nvSpPr>
        <p:spPr>
          <a:xfrm>
            <a:off x="4671643" y="5732169"/>
            <a:ext cx="530211" cy="369332"/>
          </a:xfrm>
          <a:prstGeom prst="rect">
            <a:avLst/>
          </a:prstGeom>
          <a:noFill/>
        </p:spPr>
        <p:txBody>
          <a:bodyPr wrap="square" rtlCol="0">
            <a:spAutoFit/>
          </a:bodyPr>
          <a:lstStyle/>
          <a:p>
            <a:r>
              <a:rPr lang="en-IN" dirty="0" smtClean="0"/>
              <a:t>0.5</a:t>
            </a:r>
            <a:endParaRPr lang="en-IN" dirty="0"/>
          </a:p>
        </p:txBody>
      </p:sp>
      <p:cxnSp>
        <p:nvCxnSpPr>
          <p:cNvPr id="50" name="Straight Arrow Connector 49"/>
          <p:cNvCxnSpPr/>
          <p:nvPr/>
        </p:nvCxnSpPr>
        <p:spPr>
          <a:xfrm flipV="1">
            <a:off x="4282491" y="4080758"/>
            <a:ext cx="504056" cy="26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354499" y="4420475"/>
            <a:ext cx="432048" cy="8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19447248">
            <a:off x="4149354" y="3763556"/>
            <a:ext cx="1001216" cy="369332"/>
          </a:xfrm>
          <a:prstGeom prst="rect">
            <a:avLst/>
          </a:prstGeom>
          <a:noFill/>
        </p:spPr>
        <p:txBody>
          <a:bodyPr wrap="square" rtlCol="0">
            <a:spAutoFit/>
          </a:bodyPr>
          <a:lstStyle/>
          <a:p>
            <a:r>
              <a:rPr lang="en-US" dirty="0" smtClean="0"/>
              <a:t>True</a:t>
            </a:r>
            <a:endParaRPr lang="en-IN" dirty="0"/>
          </a:p>
        </p:txBody>
      </p:sp>
      <p:sp>
        <p:nvSpPr>
          <p:cNvPr id="53" name="TextBox 52"/>
          <p:cNvSpPr txBox="1"/>
          <p:nvPr/>
        </p:nvSpPr>
        <p:spPr>
          <a:xfrm>
            <a:off x="4786547" y="3907658"/>
            <a:ext cx="530211" cy="369332"/>
          </a:xfrm>
          <a:prstGeom prst="rect">
            <a:avLst/>
          </a:prstGeom>
          <a:noFill/>
        </p:spPr>
        <p:txBody>
          <a:bodyPr wrap="square" rtlCol="0">
            <a:spAutoFit/>
          </a:bodyPr>
          <a:lstStyle/>
          <a:p>
            <a:r>
              <a:rPr lang="en-IN" dirty="0" smtClean="0"/>
              <a:t>0.5</a:t>
            </a:r>
            <a:endParaRPr lang="en-IN" dirty="0"/>
          </a:p>
        </p:txBody>
      </p:sp>
      <p:sp>
        <p:nvSpPr>
          <p:cNvPr id="54" name="TextBox 53"/>
          <p:cNvSpPr txBox="1"/>
          <p:nvPr/>
        </p:nvSpPr>
        <p:spPr>
          <a:xfrm rot="1331468">
            <a:off x="4034505" y="4488061"/>
            <a:ext cx="1008112" cy="369332"/>
          </a:xfrm>
          <a:prstGeom prst="rect">
            <a:avLst/>
          </a:prstGeom>
          <a:noFill/>
        </p:spPr>
        <p:txBody>
          <a:bodyPr wrap="square" rtlCol="0">
            <a:spAutoFit/>
          </a:bodyPr>
          <a:lstStyle/>
          <a:p>
            <a:r>
              <a:rPr lang="en-US" dirty="0" smtClean="0"/>
              <a:t>False</a:t>
            </a:r>
            <a:endParaRPr lang="en-IN" dirty="0"/>
          </a:p>
        </p:txBody>
      </p:sp>
      <p:sp>
        <p:nvSpPr>
          <p:cNvPr id="55" name="TextBox 54"/>
          <p:cNvSpPr txBox="1"/>
          <p:nvPr/>
        </p:nvSpPr>
        <p:spPr>
          <a:xfrm>
            <a:off x="4824043" y="4353119"/>
            <a:ext cx="530211" cy="369332"/>
          </a:xfrm>
          <a:prstGeom prst="rect">
            <a:avLst/>
          </a:prstGeom>
          <a:noFill/>
        </p:spPr>
        <p:txBody>
          <a:bodyPr wrap="square" rtlCol="0">
            <a:spAutoFit/>
          </a:bodyPr>
          <a:lstStyle/>
          <a:p>
            <a:r>
              <a:rPr lang="en-IN" dirty="0" smtClean="0"/>
              <a:t>0.5</a:t>
            </a:r>
            <a:endParaRPr lang="en-IN" dirty="0"/>
          </a:p>
        </p:txBody>
      </p:sp>
      <p:cxnSp>
        <p:nvCxnSpPr>
          <p:cNvPr id="57" name="Straight Arrow Connector 56"/>
          <p:cNvCxnSpPr/>
          <p:nvPr/>
        </p:nvCxnSpPr>
        <p:spPr>
          <a:xfrm flipV="1">
            <a:off x="3898302" y="2175758"/>
            <a:ext cx="504056" cy="26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970310" y="2515475"/>
            <a:ext cx="432048" cy="8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9447248">
            <a:off x="3765165" y="1858556"/>
            <a:ext cx="1001216" cy="369332"/>
          </a:xfrm>
          <a:prstGeom prst="rect">
            <a:avLst/>
          </a:prstGeom>
          <a:noFill/>
        </p:spPr>
        <p:txBody>
          <a:bodyPr wrap="square" rtlCol="0">
            <a:spAutoFit/>
          </a:bodyPr>
          <a:lstStyle/>
          <a:p>
            <a:r>
              <a:rPr lang="en-US" dirty="0" smtClean="0"/>
              <a:t>True</a:t>
            </a:r>
            <a:endParaRPr lang="en-IN" dirty="0"/>
          </a:p>
        </p:txBody>
      </p:sp>
      <p:sp>
        <p:nvSpPr>
          <p:cNvPr id="60" name="TextBox 59"/>
          <p:cNvSpPr txBox="1"/>
          <p:nvPr/>
        </p:nvSpPr>
        <p:spPr>
          <a:xfrm>
            <a:off x="4402358" y="2002658"/>
            <a:ext cx="530211" cy="369332"/>
          </a:xfrm>
          <a:prstGeom prst="rect">
            <a:avLst/>
          </a:prstGeom>
          <a:noFill/>
        </p:spPr>
        <p:txBody>
          <a:bodyPr wrap="square" rtlCol="0">
            <a:spAutoFit/>
          </a:bodyPr>
          <a:lstStyle/>
          <a:p>
            <a:r>
              <a:rPr lang="en-IN" dirty="0" smtClean="0"/>
              <a:t>0.5</a:t>
            </a:r>
            <a:endParaRPr lang="en-IN" dirty="0"/>
          </a:p>
        </p:txBody>
      </p:sp>
      <p:sp>
        <p:nvSpPr>
          <p:cNvPr id="61" name="TextBox 60"/>
          <p:cNvSpPr txBox="1"/>
          <p:nvPr/>
        </p:nvSpPr>
        <p:spPr>
          <a:xfrm rot="1331468">
            <a:off x="3650316" y="2583061"/>
            <a:ext cx="1008112" cy="369332"/>
          </a:xfrm>
          <a:prstGeom prst="rect">
            <a:avLst/>
          </a:prstGeom>
          <a:noFill/>
        </p:spPr>
        <p:txBody>
          <a:bodyPr wrap="square" rtlCol="0">
            <a:spAutoFit/>
          </a:bodyPr>
          <a:lstStyle/>
          <a:p>
            <a:r>
              <a:rPr lang="en-US" dirty="0" smtClean="0"/>
              <a:t>False</a:t>
            </a:r>
            <a:endParaRPr lang="en-IN" dirty="0"/>
          </a:p>
        </p:txBody>
      </p:sp>
      <p:sp>
        <p:nvSpPr>
          <p:cNvPr id="62" name="TextBox 61"/>
          <p:cNvSpPr txBox="1"/>
          <p:nvPr/>
        </p:nvSpPr>
        <p:spPr>
          <a:xfrm>
            <a:off x="4439854" y="2448119"/>
            <a:ext cx="530211" cy="369332"/>
          </a:xfrm>
          <a:prstGeom prst="rect">
            <a:avLst/>
          </a:prstGeom>
          <a:noFill/>
        </p:spPr>
        <p:txBody>
          <a:bodyPr wrap="square" rtlCol="0">
            <a:spAutoFit/>
          </a:bodyPr>
          <a:lstStyle/>
          <a:p>
            <a:r>
              <a:rPr lang="en-IN" dirty="0" smtClean="0"/>
              <a:t>0.5</a:t>
            </a:r>
            <a:endParaRPr lang="en-IN" dirty="0"/>
          </a:p>
        </p:txBody>
      </p:sp>
      <p:cxnSp>
        <p:nvCxnSpPr>
          <p:cNvPr id="64" name="Straight Arrow Connector 63"/>
          <p:cNvCxnSpPr/>
          <p:nvPr/>
        </p:nvCxnSpPr>
        <p:spPr>
          <a:xfrm flipV="1">
            <a:off x="4282491" y="3166358"/>
            <a:ext cx="504056" cy="26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354499" y="3506075"/>
            <a:ext cx="432048" cy="8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rot="19447248">
            <a:off x="4149354" y="2849156"/>
            <a:ext cx="1001216" cy="369332"/>
          </a:xfrm>
          <a:prstGeom prst="rect">
            <a:avLst/>
          </a:prstGeom>
          <a:noFill/>
        </p:spPr>
        <p:txBody>
          <a:bodyPr wrap="square" rtlCol="0">
            <a:spAutoFit/>
          </a:bodyPr>
          <a:lstStyle/>
          <a:p>
            <a:r>
              <a:rPr lang="en-US" dirty="0" smtClean="0"/>
              <a:t>True</a:t>
            </a:r>
            <a:endParaRPr lang="en-IN" dirty="0"/>
          </a:p>
        </p:txBody>
      </p:sp>
      <p:sp>
        <p:nvSpPr>
          <p:cNvPr id="67" name="TextBox 66"/>
          <p:cNvSpPr txBox="1"/>
          <p:nvPr/>
        </p:nvSpPr>
        <p:spPr>
          <a:xfrm>
            <a:off x="4786547" y="2993258"/>
            <a:ext cx="530211" cy="369332"/>
          </a:xfrm>
          <a:prstGeom prst="rect">
            <a:avLst/>
          </a:prstGeom>
          <a:noFill/>
        </p:spPr>
        <p:txBody>
          <a:bodyPr wrap="square" rtlCol="0">
            <a:spAutoFit/>
          </a:bodyPr>
          <a:lstStyle/>
          <a:p>
            <a:r>
              <a:rPr lang="en-IN" dirty="0" smtClean="0"/>
              <a:t>0.5</a:t>
            </a:r>
            <a:endParaRPr lang="en-IN" dirty="0"/>
          </a:p>
        </p:txBody>
      </p:sp>
      <p:sp>
        <p:nvSpPr>
          <p:cNvPr id="68" name="TextBox 67"/>
          <p:cNvSpPr txBox="1"/>
          <p:nvPr/>
        </p:nvSpPr>
        <p:spPr>
          <a:xfrm rot="1331468">
            <a:off x="4034505" y="3573661"/>
            <a:ext cx="1008112" cy="369332"/>
          </a:xfrm>
          <a:prstGeom prst="rect">
            <a:avLst/>
          </a:prstGeom>
          <a:noFill/>
        </p:spPr>
        <p:txBody>
          <a:bodyPr wrap="square" rtlCol="0">
            <a:spAutoFit/>
          </a:bodyPr>
          <a:lstStyle/>
          <a:p>
            <a:r>
              <a:rPr lang="en-US" dirty="0" smtClean="0"/>
              <a:t>False</a:t>
            </a:r>
            <a:endParaRPr lang="en-IN" dirty="0"/>
          </a:p>
        </p:txBody>
      </p:sp>
      <p:sp>
        <p:nvSpPr>
          <p:cNvPr id="69" name="TextBox 68"/>
          <p:cNvSpPr txBox="1"/>
          <p:nvPr/>
        </p:nvSpPr>
        <p:spPr>
          <a:xfrm>
            <a:off x="4824043" y="3438719"/>
            <a:ext cx="530211" cy="369332"/>
          </a:xfrm>
          <a:prstGeom prst="rect">
            <a:avLst/>
          </a:prstGeom>
          <a:noFill/>
        </p:spPr>
        <p:txBody>
          <a:bodyPr wrap="square" rtlCol="0">
            <a:spAutoFit/>
          </a:bodyPr>
          <a:lstStyle/>
          <a:p>
            <a:r>
              <a:rPr lang="en-IN" dirty="0" smtClean="0"/>
              <a:t>0.5</a:t>
            </a:r>
            <a:endParaRPr lang="en-IN" dirty="0"/>
          </a:p>
        </p:txBody>
      </p:sp>
      <p:sp>
        <p:nvSpPr>
          <p:cNvPr id="70" name="TextBox 69"/>
          <p:cNvSpPr txBox="1"/>
          <p:nvPr/>
        </p:nvSpPr>
        <p:spPr>
          <a:xfrm>
            <a:off x="5208381" y="1944327"/>
            <a:ext cx="1577748" cy="4524315"/>
          </a:xfrm>
          <a:prstGeom prst="rect">
            <a:avLst/>
          </a:prstGeom>
          <a:noFill/>
        </p:spPr>
        <p:txBody>
          <a:bodyPr wrap="square" rtlCol="0">
            <a:spAutoFit/>
          </a:bodyPr>
          <a:lstStyle/>
          <a:p>
            <a:r>
              <a:rPr lang="en-US" dirty="0" smtClean="0"/>
              <a:t>TTT</a:t>
            </a:r>
          </a:p>
          <a:p>
            <a:endParaRPr lang="en-US" dirty="0"/>
          </a:p>
          <a:p>
            <a:r>
              <a:rPr lang="en-US" dirty="0" smtClean="0">
                <a:solidFill>
                  <a:srgbClr val="FF0000"/>
                </a:solidFill>
              </a:rPr>
              <a:t>TTF</a:t>
            </a:r>
          </a:p>
          <a:p>
            <a:endParaRPr lang="en-US" dirty="0"/>
          </a:p>
          <a:p>
            <a:r>
              <a:rPr lang="en-US" dirty="0" smtClean="0">
                <a:solidFill>
                  <a:srgbClr val="FF0000"/>
                </a:solidFill>
              </a:rPr>
              <a:t>TFT</a:t>
            </a:r>
          </a:p>
          <a:p>
            <a:r>
              <a:rPr lang="en-US" dirty="0" smtClean="0"/>
              <a:t>TFF</a:t>
            </a:r>
          </a:p>
          <a:p>
            <a:endParaRPr lang="en-US" dirty="0"/>
          </a:p>
          <a:p>
            <a:r>
              <a:rPr lang="en-US" dirty="0" smtClean="0">
                <a:solidFill>
                  <a:srgbClr val="FF0000"/>
                </a:solidFill>
              </a:rPr>
              <a:t>FTT</a:t>
            </a:r>
          </a:p>
          <a:p>
            <a:endParaRPr lang="en-US" dirty="0"/>
          </a:p>
          <a:p>
            <a:r>
              <a:rPr lang="en-US" dirty="0" smtClean="0"/>
              <a:t>FTF</a:t>
            </a:r>
          </a:p>
          <a:p>
            <a:endParaRPr lang="en-US" dirty="0"/>
          </a:p>
          <a:p>
            <a:endParaRPr lang="en-US" dirty="0" smtClean="0"/>
          </a:p>
          <a:p>
            <a:r>
              <a:rPr lang="en-US" dirty="0" smtClean="0"/>
              <a:t>FFT</a:t>
            </a:r>
          </a:p>
          <a:p>
            <a:endParaRPr lang="en-US" dirty="0"/>
          </a:p>
          <a:p>
            <a:r>
              <a:rPr lang="en-US" dirty="0" smtClean="0"/>
              <a:t>FFF</a:t>
            </a:r>
          </a:p>
          <a:p>
            <a:endParaRPr lang="en-US" dirty="0"/>
          </a:p>
        </p:txBody>
      </p:sp>
      <p:sp>
        <p:nvSpPr>
          <p:cNvPr id="72" name="TextBox 71"/>
          <p:cNvSpPr txBox="1"/>
          <p:nvPr/>
        </p:nvSpPr>
        <p:spPr>
          <a:xfrm>
            <a:off x="7086600" y="3033822"/>
            <a:ext cx="1219200" cy="369332"/>
          </a:xfrm>
          <a:prstGeom prst="rect">
            <a:avLst/>
          </a:prstGeom>
          <a:noFill/>
        </p:spPr>
        <p:txBody>
          <a:bodyPr wrap="square" rtlCol="0">
            <a:spAutoFit/>
          </a:bodyPr>
          <a:lstStyle/>
          <a:p>
            <a:r>
              <a:rPr lang="en-US" dirty="0" smtClean="0"/>
              <a:t>=3/8</a:t>
            </a:r>
            <a:endParaRPr lang="en-US" dirty="0"/>
          </a:p>
        </p:txBody>
      </p:sp>
    </p:spTree>
    <p:extLst>
      <p:ext uri="{BB962C8B-B14F-4D97-AF65-F5344CB8AC3E}">
        <p14:creationId xmlns:p14="http://schemas.microsoft.com/office/powerpoint/2010/main" val="417446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you get </a:t>
            </a:r>
            <a:r>
              <a:rPr lang="en-US" sz="2400" dirty="0" smtClean="0"/>
              <a:t>20 </a:t>
            </a:r>
            <a:r>
              <a:rPr lang="en-US" sz="2400" dirty="0"/>
              <a:t>right when you guess as </a:t>
            </a:r>
            <a:r>
              <a:rPr lang="en-US" sz="2400" dirty="0" smtClean="0"/>
              <a:t>30 </a:t>
            </a:r>
            <a:r>
              <a:rPr lang="en-US" sz="2400" dirty="0"/>
              <a:t>True-False questions</a:t>
            </a:r>
          </a:p>
        </p:txBody>
      </p:sp>
    </p:spTree>
    <p:extLst>
      <p:ext uri="{BB962C8B-B14F-4D97-AF65-F5344CB8AC3E}">
        <p14:creationId xmlns:p14="http://schemas.microsoft.com/office/powerpoint/2010/main" val="397786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Binomial Random Variable </a:t>
            </a:r>
            <a:endParaRPr lang="en-US" dirty="0"/>
          </a:p>
        </p:txBody>
      </p:sp>
      <p:sp>
        <p:nvSpPr>
          <p:cNvPr id="3" name="Content Placeholder 2"/>
          <p:cNvSpPr>
            <a:spLocks noGrp="1"/>
          </p:cNvSpPr>
          <p:nvPr>
            <p:ph idx="1"/>
          </p:nvPr>
        </p:nvSpPr>
        <p:spPr/>
        <p:txBody>
          <a:bodyPr>
            <a:normAutofit/>
          </a:bodyPr>
          <a:lstStyle/>
          <a:p>
            <a:r>
              <a:rPr lang="en-US" sz="2400" dirty="0"/>
              <a:t>A specific type of discrete random variable that counts how often a particular event occurs in a fixed number of </a:t>
            </a:r>
            <a:r>
              <a:rPr lang="en-US" sz="2400" dirty="0" smtClean="0"/>
              <a:t>trials</a:t>
            </a:r>
          </a:p>
          <a:p>
            <a:pPr marL="0" indent="0">
              <a:buNone/>
            </a:pPr>
            <a:endParaRPr lang="en-US" sz="2400" dirty="0" smtClean="0"/>
          </a:p>
          <a:p>
            <a:pPr marL="0" indent="0">
              <a:buNone/>
            </a:pPr>
            <a:r>
              <a:rPr lang="en-US" sz="2400" b="1" dirty="0"/>
              <a:t>Examples </a:t>
            </a:r>
            <a:endParaRPr lang="en-US" sz="2400" b="1" dirty="0" smtClean="0"/>
          </a:p>
          <a:p>
            <a:r>
              <a:rPr lang="en-US" sz="2000" dirty="0" smtClean="0"/>
              <a:t>Number of correct guesses at 30 true-false questions when you randomly guess all answers.  </a:t>
            </a:r>
          </a:p>
          <a:p>
            <a:r>
              <a:rPr lang="en-US" sz="2000" dirty="0" smtClean="0"/>
              <a:t>Number </a:t>
            </a:r>
            <a:r>
              <a:rPr lang="en-US" sz="2000" dirty="0"/>
              <a:t>of winning lottery tickets when you buy 10 tickets of the same kind </a:t>
            </a:r>
          </a:p>
          <a:p>
            <a:r>
              <a:rPr lang="en-US" sz="2000" dirty="0"/>
              <a:t>Number of left-handers in a randomly selected sample of 100 unrelated people </a:t>
            </a:r>
          </a:p>
          <a:p>
            <a:r>
              <a:rPr lang="en-US" sz="2000" dirty="0"/>
              <a:t>Number of tails when flipping a coin 10 times</a:t>
            </a:r>
          </a:p>
          <a:p>
            <a:endParaRPr lang="en-US" sz="2400" dirty="0"/>
          </a:p>
        </p:txBody>
      </p:sp>
    </p:spTree>
    <p:extLst>
      <p:ext uri="{BB962C8B-B14F-4D97-AF65-F5344CB8AC3E}">
        <p14:creationId xmlns:p14="http://schemas.microsoft.com/office/powerpoint/2010/main" val="163523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you get 20 right when you guess as 30 True-False questions</a:t>
            </a:r>
          </a:p>
        </p:txBody>
      </p:sp>
      <p:pic>
        <p:nvPicPr>
          <p:cNvPr id="4" name="Picture 3"/>
          <p:cNvPicPr>
            <a:picLocks noChangeAspect="1"/>
          </p:cNvPicPr>
          <p:nvPr/>
        </p:nvPicPr>
        <p:blipFill>
          <a:blip r:embed="rId2"/>
          <a:stretch>
            <a:fillRect/>
          </a:stretch>
        </p:blipFill>
        <p:spPr>
          <a:xfrm>
            <a:off x="1066799" y="2962275"/>
            <a:ext cx="4648200" cy="1238250"/>
          </a:xfrm>
          <a:prstGeom prst="rect">
            <a:avLst/>
          </a:prstGeom>
        </p:spPr>
      </p:pic>
      <p:pic>
        <p:nvPicPr>
          <p:cNvPr id="5" name="Picture 4"/>
          <p:cNvPicPr>
            <a:picLocks noChangeAspect="1"/>
          </p:cNvPicPr>
          <p:nvPr/>
        </p:nvPicPr>
        <p:blipFill>
          <a:blip r:embed="rId3"/>
          <a:stretch>
            <a:fillRect/>
          </a:stretch>
        </p:blipFill>
        <p:spPr>
          <a:xfrm>
            <a:off x="1066800" y="4333875"/>
            <a:ext cx="4800600" cy="1000125"/>
          </a:xfrm>
          <a:prstGeom prst="rect">
            <a:avLst/>
          </a:prstGeom>
        </p:spPr>
      </p:pic>
    </p:spTree>
    <p:extLst>
      <p:ext uri="{BB962C8B-B14F-4D97-AF65-F5344CB8AC3E}">
        <p14:creationId xmlns:p14="http://schemas.microsoft.com/office/powerpoint/2010/main" val="206323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#exactly 4 correct answers by random attempts</a:t>
            </a:r>
          </a:p>
          <a:p>
            <a:pPr marL="0" indent="0">
              <a:buNone/>
            </a:pPr>
            <a:r>
              <a:rPr lang="en-US" sz="2000" dirty="0" err="1" smtClean="0"/>
              <a:t>dbinom</a:t>
            </a:r>
            <a:r>
              <a:rPr lang="en-US" sz="2000" dirty="0" smtClean="0"/>
              <a:t>(4, </a:t>
            </a:r>
            <a:r>
              <a:rPr lang="en-US" sz="2000" dirty="0"/>
              <a:t>size=30, </a:t>
            </a:r>
            <a:r>
              <a:rPr lang="en-US" sz="2000" dirty="0" err="1"/>
              <a:t>prob</a:t>
            </a:r>
            <a:r>
              <a:rPr lang="en-US" sz="2000" dirty="0"/>
              <a:t>=0.5) </a:t>
            </a:r>
          </a:p>
          <a:p>
            <a:pPr marL="0" indent="0">
              <a:buNone/>
            </a:pPr>
            <a:endParaRPr lang="en-US" sz="2000" dirty="0"/>
          </a:p>
          <a:p>
            <a:pPr marL="0" indent="0">
              <a:buNone/>
            </a:pPr>
            <a:r>
              <a:rPr lang="en-US" sz="2000" dirty="0"/>
              <a:t>#having four or less correct answers by random attempts</a:t>
            </a:r>
          </a:p>
          <a:p>
            <a:pPr marL="0" indent="0">
              <a:buNone/>
            </a:pPr>
            <a:r>
              <a:rPr lang="en-US" sz="2000" dirty="0" err="1"/>
              <a:t>pbinom</a:t>
            </a:r>
            <a:r>
              <a:rPr lang="en-US" sz="2000" dirty="0"/>
              <a:t>(4, </a:t>
            </a:r>
            <a:r>
              <a:rPr lang="en-US" sz="2000" dirty="0" smtClean="0"/>
              <a:t>size=30, </a:t>
            </a:r>
            <a:r>
              <a:rPr lang="en-US" sz="2000" dirty="0" err="1" smtClean="0"/>
              <a:t>prob</a:t>
            </a:r>
            <a:r>
              <a:rPr lang="en-US" sz="2000" dirty="0" smtClean="0"/>
              <a:t>=0.5) </a:t>
            </a:r>
            <a:endParaRPr lang="en-US" sz="2000" dirty="0"/>
          </a:p>
        </p:txBody>
      </p:sp>
    </p:spTree>
    <p:extLst>
      <p:ext uri="{BB962C8B-B14F-4D97-AF65-F5344CB8AC3E}">
        <p14:creationId xmlns:p14="http://schemas.microsoft.com/office/powerpoint/2010/main" val="220926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693032"/>
            <a:ext cx="8532440" cy="1631216"/>
          </a:xfrm>
          <a:prstGeom prst="rect">
            <a:avLst/>
          </a:prstGeom>
          <a:noFill/>
        </p:spPr>
        <p:txBody>
          <a:bodyPr wrap="square" rtlCol="0">
            <a:spAutoFit/>
          </a:bodyPr>
          <a:lstStyle/>
          <a:p>
            <a:r>
              <a:rPr lang="en-IN" sz="2000" dirty="0"/>
              <a:t>By examining the chest X ray, the probability that TB is detected when a person is actually suffering is 0.99. The probability of an healthy person diagnosed to have TB is 0.001. In a certain city, 1 in 1000 people suffers from TB. A person is selected at random and is diagnosed to have TB. What is the probability that he actually has TB?</a:t>
            </a:r>
            <a:endParaRPr lang="en-IN" sz="2000" dirty="0"/>
          </a:p>
        </p:txBody>
      </p:sp>
      <p:cxnSp>
        <p:nvCxnSpPr>
          <p:cNvPr id="6" name="Straight Arrow Connector 5"/>
          <p:cNvCxnSpPr/>
          <p:nvPr/>
        </p:nvCxnSpPr>
        <p:spPr>
          <a:xfrm flipV="1">
            <a:off x="755576" y="3356992"/>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27584" y="4437112"/>
            <a:ext cx="172819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9689607">
            <a:off x="739044" y="3428129"/>
            <a:ext cx="1152128" cy="369332"/>
          </a:xfrm>
          <a:prstGeom prst="rect">
            <a:avLst/>
          </a:prstGeom>
          <a:noFill/>
        </p:spPr>
        <p:txBody>
          <a:bodyPr wrap="square" rtlCol="0">
            <a:spAutoFit/>
          </a:bodyPr>
          <a:lstStyle/>
          <a:p>
            <a:r>
              <a:rPr lang="en-US" dirty="0" smtClean="0"/>
              <a:t>Suffering</a:t>
            </a:r>
            <a:endParaRPr lang="en-IN" dirty="0"/>
          </a:p>
        </p:txBody>
      </p:sp>
      <p:sp>
        <p:nvSpPr>
          <p:cNvPr id="11" name="TextBox 10"/>
          <p:cNvSpPr txBox="1"/>
          <p:nvPr/>
        </p:nvSpPr>
        <p:spPr>
          <a:xfrm>
            <a:off x="2189942" y="3140968"/>
            <a:ext cx="864096" cy="369332"/>
          </a:xfrm>
          <a:prstGeom prst="rect">
            <a:avLst/>
          </a:prstGeom>
          <a:noFill/>
        </p:spPr>
        <p:txBody>
          <a:bodyPr wrap="square" rtlCol="0">
            <a:spAutoFit/>
          </a:bodyPr>
          <a:lstStyle/>
          <a:p>
            <a:r>
              <a:rPr lang="en-US" dirty="0" smtClean="0"/>
              <a:t>1/1000</a:t>
            </a:r>
            <a:endParaRPr lang="en-IN" dirty="0"/>
          </a:p>
        </p:txBody>
      </p:sp>
      <p:sp>
        <p:nvSpPr>
          <p:cNvPr id="12" name="TextBox 11"/>
          <p:cNvSpPr txBox="1"/>
          <p:nvPr/>
        </p:nvSpPr>
        <p:spPr>
          <a:xfrm>
            <a:off x="2627784" y="5157192"/>
            <a:ext cx="720080" cy="646331"/>
          </a:xfrm>
          <a:prstGeom prst="rect">
            <a:avLst/>
          </a:prstGeom>
          <a:noFill/>
        </p:spPr>
        <p:txBody>
          <a:bodyPr wrap="square" rtlCol="0">
            <a:spAutoFit/>
          </a:bodyPr>
          <a:lstStyle/>
          <a:p>
            <a:r>
              <a:rPr lang="en-US" dirty="0" smtClean="0"/>
              <a:t>999/1000</a:t>
            </a:r>
            <a:endParaRPr lang="en-IN" dirty="0"/>
          </a:p>
        </p:txBody>
      </p:sp>
      <p:sp>
        <p:nvSpPr>
          <p:cNvPr id="13" name="TextBox 12"/>
          <p:cNvSpPr txBox="1"/>
          <p:nvPr/>
        </p:nvSpPr>
        <p:spPr>
          <a:xfrm rot="1107423">
            <a:off x="878169" y="4802251"/>
            <a:ext cx="1440160" cy="369332"/>
          </a:xfrm>
          <a:prstGeom prst="rect">
            <a:avLst/>
          </a:prstGeom>
          <a:noFill/>
        </p:spPr>
        <p:txBody>
          <a:bodyPr wrap="square" rtlCol="0">
            <a:spAutoFit/>
          </a:bodyPr>
          <a:lstStyle/>
          <a:p>
            <a:r>
              <a:rPr lang="en-US" dirty="0" smtClean="0"/>
              <a:t>Not </a:t>
            </a:r>
            <a:r>
              <a:rPr lang="en-US" dirty="0" smtClean="0"/>
              <a:t>Suffering</a:t>
            </a:r>
            <a:endParaRPr lang="en-IN" dirty="0"/>
          </a:p>
        </p:txBody>
      </p:sp>
      <p:cxnSp>
        <p:nvCxnSpPr>
          <p:cNvPr id="14" name="Straight Arrow Connector 13"/>
          <p:cNvCxnSpPr/>
          <p:nvPr/>
        </p:nvCxnSpPr>
        <p:spPr>
          <a:xfrm flipV="1">
            <a:off x="3059832" y="2852936"/>
            <a:ext cx="13681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059832" y="3501008"/>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0646752">
            <a:off x="3010666" y="2671278"/>
            <a:ext cx="1450848" cy="369332"/>
          </a:xfrm>
          <a:prstGeom prst="rect">
            <a:avLst/>
          </a:prstGeom>
          <a:noFill/>
        </p:spPr>
        <p:txBody>
          <a:bodyPr wrap="square" rtlCol="0">
            <a:spAutoFit/>
          </a:bodyPr>
          <a:lstStyle/>
          <a:p>
            <a:r>
              <a:rPr lang="en-US" dirty="0" smtClean="0"/>
              <a:t>TB detected</a:t>
            </a:r>
            <a:endParaRPr lang="en-IN" dirty="0"/>
          </a:p>
        </p:txBody>
      </p:sp>
      <p:sp>
        <p:nvSpPr>
          <p:cNvPr id="21" name="TextBox 20"/>
          <p:cNvSpPr txBox="1"/>
          <p:nvPr/>
        </p:nvSpPr>
        <p:spPr>
          <a:xfrm rot="675858">
            <a:off x="2856287" y="3698826"/>
            <a:ext cx="1865620" cy="369332"/>
          </a:xfrm>
          <a:prstGeom prst="rect">
            <a:avLst/>
          </a:prstGeom>
          <a:noFill/>
        </p:spPr>
        <p:txBody>
          <a:bodyPr wrap="square" rtlCol="0">
            <a:spAutoFit/>
          </a:bodyPr>
          <a:lstStyle/>
          <a:p>
            <a:r>
              <a:rPr lang="en-US" dirty="0" smtClean="0"/>
              <a:t>TB not detected</a:t>
            </a:r>
            <a:endParaRPr lang="en-IN" dirty="0"/>
          </a:p>
        </p:txBody>
      </p:sp>
      <p:cxnSp>
        <p:nvCxnSpPr>
          <p:cNvPr id="23" name="Straight Arrow Connector 22"/>
          <p:cNvCxnSpPr/>
          <p:nvPr/>
        </p:nvCxnSpPr>
        <p:spPr>
          <a:xfrm flipV="1">
            <a:off x="3419872" y="4869160"/>
            <a:ext cx="13681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19872" y="5517232"/>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20646752">
            <a:off x="3314334" y="4668338"/>
            <a:ext cx="1450848" cy="369332"/>
          </a:xfrm>
          <a:prstGeom prst="rect">
            <a:avLst/>
          </a:prstGeom>
          <a:noFill/>
        </p:spPr>
        <p:txBody>
          <a:bodyPr wrap="square" rtlCol="0">
            <a:spAutoFit/>
          </a:bodyPr>
          <a:lstStyle/>
          <a:p>
            <a:r>
              <a:rPr lang="en-US" dirty="0" smtClean="0"/>
              <a:t>TB detected</a:t>
            </a:r>
            <a:endParaRPr lang="en-IN" dirty="0"/>
          </a:p>
        </p:txBody>
      </p:sp>
      <p:sp>
        <p:nvSpPr>
          <p:cNvPr id="29" name="TextBox 28"/>
          <p:cNvSpPr txBox="1"/>
          <p:nvPr/>
        </p:nvSpPr>
        <p:spPr>
          <a:xfrm rot="675858">
            <a:off x="3264341" y="5689326"/>
            <a:ext cx="1865620" cy="369332"/>
          </a:xfrm>
          <a:prstGeom prst="rect">
            <a:avLst/>
          </a:prstGeom>
          <a:noFill/>
        </p:spPr>
        <p:txBody>
          <a:bodyPr wrap="square" rtlCol="0">
            <a:spAutoFit/>
          </a:bodyPr>
          <a:lstStyle/>
          <a:p>
            <a:r>
              <a:rPr lang="en-US" dirty="0" smtClean="0"/>
              <a:t>TB not detected</a:t>
            </a:r>
            <a:endParaRPr lang="en-IN" dirty="0"/>
          </a:p>
        </p:txBody>
      </p:sp>
      <p:sp>
        <p:nvSpPr>
          <p:cNvPr id="3" name="TextBox 2"/>
          <p:cNvSpPr txBox="1"/>
          <p:nvPr/>
        </p:nvSpPr>
        <p:spPr>
          <a:xfrm>
            <a:off x="4740010" y="2636912"/>
            <a:ext cx="840102" cy="369332"/>
          </a:xfrm>
          <a:prstGeom prst="rect">
            <a:avLst/>
          </a:prstGeom>
          <a:noFill/>
        </p:spPr>
        <p:txBody>
          <a:bodyPr wrap="square" rtlCol="0">
            <a:spAutoFit/>
          </a:bodyPr>
          <a:lstStyle/>
          <a:p>
            <a:r>
              <a:rPr lang="en-US" dirty="0" smtClean="0"/>
              <a:t>0.99</a:t>
            </a:r>
            <a:endParaRPr lang="en-US" dirty="0"/>
          </a:p>
        </p:txBody>
      </p:sp>
      <p:sp>
        <p:nvSpPr>
          <p:cNvPr id="30" name="TextBox 29"/>
          <p:cNvSpPr txBox="1"/>
          <p:nvPr/>
        </p:nvSpPr>
        <p:spPr>
          <a:xfrm>
            <a:off x="4716016" y="3573016"/>
            <a:ext cx="840102" cy="369332"/>
          </a:xfrm>
          <a:prstGeom prst="rect">
            <a:avLst/>
          </a:prstGeom>
          <a:noFill/>
        </p:spPr>
        <p:txBody>
          <a:bodyPr wrap="square" rtlCol="0">
            <a:spAutoFit/>
          </a:bodyPr>
          <a:lstStyle/>
          <a:p>
            <a:r>
              <a:rPr lang="en-US" dirty="0" smtClean="0"/>
              <a:t>0.01</a:t>
            </a:r>
            <a:endParaRPr lang="en-US" dirty="0"/>
          </a:p>
        </p:txBody>
      </p:sp>
      <p:sp>
        <p:nvSpPr>
          <p:cNvPr id="31" name="TextBox 30"/>
          <p:cNvSpPr txBox="1"/>
          <p:nvPr/>
        </p:nvSpPr>
        <p:spPr>
          <a:xfrm>
            <a:off x="4892410" y="4643844"/>
            <a:ext cx="840102" cy="369332"/>
          </a:xfrm>
          <a:prstGeom prst="rect">
            <a:avLst/>
          </a:prstGeom>
          <a:noFill/>
        </p:spPr>
        <p:txBody>
          <a:bodyPr wrap="square" rtlCol="0">
            <a:spAutoFit/>
          </a:bodyPr>
          <a:lstStyle/>
          <a:p>
            <a:r>
              <a:rPr lang="en-US" dirty="0" smtClean="0"/>
              <a:t>0.001</a:t>
            </a:r>
            <a:endParaRPr lang="en-US" dirty="0"/>
          </a:p>
        </p:txBody>
      </p:sp>
      <p:sp>
        <p:nvSpPr>
          <p:cNvPr id="32" name="TextBox 31"/>
          <p:cNvSpPr txBox="1"/>
          <p:nvPr/>
        </p:nvSpPr>
        <p:spPr>
          <a:xfrm>
            <a:off x="4932040" y="5579948"/>
            <a:ext cx="840102" cy="369332"/>
          </a:xfrm>
          <a:prstGeom prst="rect">
            <a:avLst/>
          </a:prstGeom>
          <a:noFill/>
        </p:spPr>
        <p:txBody>
          <a:bodyPr wrap="square" rtlCol="0">
            <a:spAutoFit/>
          </a:bodyPr>
          <a:lstStyle/>
          <a:p>
            <a:r>
              <a:rPr lang="en-US" dirty="0" smtClean="0"/>
              <a:t>0.999</a:t>
            </a:r>
            <a:endParaRPr lang="en-US" dirty="0"/>
          </a:p>
        </p:txBody>
      </p:sp>
      <p:sp>
        <p:nvSpPr>
          <p:cNvPr id="5" name="Rectangle 4"/>
          <p:cNvSpPr/>
          <p:nvPr/>
        </p:nvSpPr>
        <p:spPr>
          <a:xfrm>
            <a:off x="5684498" y="2761055"/>
            <a:ext cx="3459502" cy="4524315"/>
          </a:xfrm>
          <a:prstGeom prst="rect">
            <a:avLst/>
          </a:prstGeom>
        </p:spPr>
        <p:txBody>
          <a:bodyPr wrap="square">
            <a:spAutoFit/>
          </a:bodyPr>
          <a:lstStyle/>
          <a:p>
            <a:r>
              <a:rPr lang="en-IN" dirty="0" smtClean="0">
                <a:latin typeface="Calibri" panose="020F0502020204030204" pitchFamily="34" charset="0"/>
                <a:ea typeface="Calibri" panose="020F0502020204030204" pitchFamily="34" charset="0"/>
                <a:cs typeface="Times New Roman" panose="02020603050405020304" pitchFamily="18" charset="0"/>
              </a:rPr>
              <a:t>P(A person is selected at random and is diagnosed to have TB)=</a:t>
            </a:r>
          </a:p>
          <a:p>
            <a:endParaRPr lang="en-IN" dirty="0" smtClean="0">
              <a:latin typeface="Calibri" panose="020F0502020204030204" pitchFamily="34" charset="0"/>
              <a:ea typeface="Calibri" panose="020F0502020204030204" pitchFamily="34" charset="0"/>
              <a:cs typeface="Times New Roman" panose="02020603050405020304" pitchFamily="18" charset="0"/>
            </a:endParaRPr>
          </a:p>
          <a:p>
            <a:r>
              <a:rPr lang="en-IN" dirty="0" smtClean="0">
                <a:latin typeface="Calibri" panose="020F0502020204030204" pitchFamily="34" charset="0"/>
                <a:ea typeface="Calibri" panose="020F0502020204030204" pitchFamily="34" charset="0"/>
                <a:cs typeface="Times New Roman" panose="02020603050405020304" pitchFamily="18" charset="0"/>
              </a:rPr>
              <a:t>(1/1000)*0.99+(999/1000)*0.001</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smtClean="0">
              <a:latin typeface="Calibri" panose="020F0502020204030204" pitchFamily="34" charset="0"/>
              <a:ea typeface="Calibri" panose="020F0502020204030204" pitchFamily="34" charset="0"/>
              <a:cs typeface="Times New Roman" panose="02020603050405020304" pitchFamily="18" charset="0"/>
            </a:endParaRPr>
          </a:p>
          <a:p>
            <a:r>
              <a:rPr lang="en-IN" dirty="0" smtClean="0">
                <a:latin typeface="Calibri" panose="020F0502020204030204" pitchFamily="34" charset="0"/>
                <a:ea typeface="Calibri" panose="020F0502020204030204" pitchFamily="34" charset="0"/>
                <a:cs typeface="Times New Roman" panose="02020603050405020304" pitchFamily="18" charset="0"/>
              </a:rPr>
              <a:t>P(</a:t>
            </a:r>
            <a:r>
              <a:rPr lang="en-IN" dirty="0"/>
              <a:t>actually has </a:t>
            </a:r>
            <a:r>
              <a:rPr lang="en-IN" dirty="0" smtClean="0"/>
              <a:t>TB)=  </a:t>
            </a:r>
          </a:p>
          <a:p>
            <a:r>
              <a:rPr lang="en-IN" dirty="0" smtClean="0"/>
              <a:t>P(Suffering and TB detected)/</a:t>
            </a:r>
            <a:r>
              <a:rPr lang="en-IN" dirty="0">
                <a:latin typeface="Calibri" panose="020F0502020204030204" pitchFamily="34" charset="0"/>
                <a:ea typeface="Calibri" panose="020F0502020204030204" pitchFamily="34" charset="0"/>
                <a:cs typeface="Times New Roman" panose="02020603050405020304" pitchFamily="18" charset="0"/>
              </a:rPr>
              <a:t>P(A person is selected at random and is diagnosed to have TB</a:t>
            </a:r>
            <a:r>
              <a:rPr lang="en-IN" dirty="0" smtClean="0">
                <a:latin typeface="Calibri" panose="020F0502020204030204" pitchFamily="34" charset="0"/>
                <a:ea typeface="Calibri" panose="020F0502020204030204" pitchFamily="34" charset="0"/>
                <a:cs typeface="Times New Roman" panose="02020603050405020304" pitchFamily="18" charset="0"/>
              </a:rPr>
              <a:t>)</a:t>
            </a:r>
          </a:p>
          <a:p>
            <a:endParaRPr lang="en-IN" dirty="0">
              <a:latin typeface="Calibri" panose="020F0502020204030204" pitchFamily="34" charset="0"/>
              <a:cs typeface="Times New Roman" panose="02020603050405020304" pitchFamily="18" charset="0"/>
            </a:endParaRPr>
          </a:p>
          <a:p>
            <a:r>
              <a:rPr lang="en-IN" dirty="0" smtClean="0">
                <a:latin typeface="Calibri" panose="020F0502020204030204" pitchFamily="34" charset="0"/>
                <a:cs typeface="Times New Roman" panose="02020603050405020304" pitchFamily="18" charset="0"/>
              </a:rPr>
              <a:t>0.99*(1/1000)</a:t>
            </a:r>
          </a:p>
          <a:p>
            <a:r>
              <a:rPr lang="en-IN" dirty="0" smtClean="0">
                <a:latin typeface="Calibri" panose="020F0502020204030204" pitchFamily="34" charset="0"/>
                <a:cs typeface="Times New Roman" panose="02020603050405020304" pitchFamily="18" charset="0"/>
              </a:rPr>
              <a:t>(</a:t>
            </a:r>
            <a:r>
              <a:rPr lang="en-IN" dirty="0" smtClean="0">
                <a:latin typeface="Calibri" panose="020F0502020204030204" pitchFamily="34" charset="0"/>
                <a:ea typeface="Calibri" panose="020F0502020204030204" pitchFamily="34" charset="0"/>
                <a:cs typeface="Times New Roman" panose="02020603050405020304" pitchFamily="18" charset="0"/>
              </a:rPr>
              <a:t>(</a:t>
            </a:r>
            <a:r>
              <a:rPr lang="en-IN" dirty="0">
                <a:latin typeface="Calibri" panose="020F0502020204030204" pitchFamily="34" charset="0"/>
                <a:ea typeface="Calibri" panose="020F0502020204030204" pitchFamily="34" charset="0"/>
                <a:cs typeface="Times New Roman" panose="02020603050405020304" pitchFamily="18" charset="0"/>
              </a:rPr>
              <a:t>1/1000)*0.99+(999/1000)*</a:t>
            </a:r>
            <a:r>
              <a:rPr lang="en-IN" dirty="0" smtClean="0">
                <a:latin typeface="Calibri" panose="020F0502020204030204" pitchFamily="34" charset="0"/>
                <a:ea typeface="Calibri" panose="020F0502020204030204" pitchFamily="34" charset="0"/>
                <a:cs typeface="Times New Roman" panose="02020603050405020304" pitchFamily="18" charset="0"/>
              </a:rPr>
              <a:t>0.001)</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smtClean="0"/>
          </a:p>
          <a:p>
            <a:endParaRPr lang="en-IN"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cxnSp>
        <p:nvCxnSpPr>
          <p:cNvPr id="9" name="Straight Connector 8"/>
          <p:cNvCxnSpPr/>
          <p:nvPr/>
        </p:nvCxnSpPr>
        <p:spPr>
          <a:xfrm>
            <a:off x="5732512" y="6324600"/>
            <a:ext cx="3123456"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1063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Cross-fertilizing a red and a white flower produces red flowers 25% of the time. Now we cross-fertilize five pairs of red and white flowers and produce five offspring. </a:t>
            </a:r>
            <a:endParaRPr lang="en-US" sz="2000" dirty="0" smtClean="0"/>
          </a:p>
          <a:p>
            <a:pPr marL="0" indent="0">
              <a:buNone/>
            </a:pPr>
            <a:endParaRPr lang="en-US" sz="2000" dirty="0" smtClean="0"/>
          </a:p>
          <a:p>
            <a:pPr marL="0" indent="0">
              <a:buNone/>
            </a:pPr>
            <a:r>
              <a:rPr lang="en-US" sz="2000" dirty="0" smtClean="0"/>
              <a:t>Find the probability </a:t>
            </a:r>
            <a:r>
              <a:rPr lang="en-US" sz="2000" dirty="0"/>
              <a:t>that there will be no red flowered plants in the five </a:t>
            </a:r>
            <a:r>
              <a:rPr lang="en-US" sz="2000" dirty="0" smtClean="0"/>
              <a:t>offspring</a:t>
            </a:r>
            <a:r>
              <a:rPr lang="en-US" sz="2000" dirty="0" smtClean="0"/>
              <a:t>.</a:t>
            </a:r>
          </a:p>
          <a:p>
            <a:pPr marL="0" indent="0">
              <a:buNone/>
            </a:pPr>
            <a:endParaRPr lang="en-US" sz="2000" dirty="0" smtClean="0"/>
          </a:p>
          <a:p>
            <a:pPr marL="0" indent="0">
              <a:buNone/>
            </a:pPr>
            <a:r>
              <a:rPr lang="en-US" sz="2000" dirty="0" smtClean="0"/>
              <a:t>P(X=0)</a:t>
            </a:r>
            <a:endParaRPr lang="en-US" sz="2000" dirty="0"/>
          </a:p>
          <a:p>
            <a:pPr marL="0" indent="0">
              <a:buNone/>
            </a:pPr>
            <a:r>
              <a:rPr lang="en-US" sz="2000" dirty="0" err="1" smtClean="0"/>
              <a:t>dbinom</a:t>
            </a:r>
            <a:r>
              <a:rPr lang="en-US" sz="2000" dirty="0" smtClean="0"/>
              <a:t>(0, size=5, </a:t>
            </a:r>
            <a:r>
              <a:rPr lang="en-US" sz="2000" dirty="0" err="1" smtClean="0"/>
              <a:t>prob</a:t>
            </a:r>
            <a:r>
              <a:rPr lang="en-US" sz="2000" dirty="0" smtClean="0"/>
              <a:t>=0.25</a:t>
            </a:r>
            <a:r>
              <a:rPr lang="en-US" sz="2000" dirty="0"/>
              <a:t>) </a:t>
            </a:r>
          </a:p>
          <a:p>
            <a:pPr marL="0" indent="0">
              <a:buNone/>
            </a:pPr>
            <a:endParaRPr lang="en-US" sz="2000" dirty="0" smtClean="0"/>
          </a:p>
          <a:p>
            <a:pPr marL="0" indent="0">
              <a:buNone/>
            </a:pPr>
            <a:endParaRPr lang="en-US" sz="2000" dirty="0"/>
          </a:p>
          <a:p>
            <a:pPr marL="0" indent="0">
              <a:buNone/>
            </a:pPr>
            <a:r>
              <a:rPr lang="en-US" sz="2000" dirty="0" smtClean="0"/>
              <a:t>probability </a:t>
            </a:r>
            <a:r>
              <a:rPr lang="en-US" sz="2000" dirty="0"/>
              <a:t>that there would be one or fewer red flowered plants</a:t>
            </a:r>
            <a:r>
              <a:rPr lang="en-US" sz="2000" dirty="0" smtClean="0"/>
              <a:t>?</a:t>
            </a:r>
          </a:p>
          <a:p>
            <a:pPr marL="0" indent="0">
              <a:buNone/>
            </a:pPr>
            <a:r>
              <a:rPr lang="en-US" sz="2000" dirty="0" smtClean="0"/>
              <a:t>P(X&lt;=1)</a:t>
            </a:r>
            <a:endParaRPr lang="en-US" sz="2000" dirty="0"/>
          </a:p>
          <a:p>
            <a:pPr marL="0" indent="0">
              <a:buNone/>
            </a:pPr>
            <a:r>
              <a:rPr lang="en-US" sz="2000" dirty="0" err="1"/>
              <a:t>dbinom</a:t>
            </a:r>
            <a:r>
              <a:rPr lang="en-US" sz="2000" dirty="0"/>
              <a:t>(0, size=5, </a:t>
            </a:r>
            <a:r>
              <a:rPr lang="en-US" sz="2000" dirty="0" err="1"/>
              <a:t>prob</a:t>
            </a:r>
            <a:r>
              <a:rPr lang="en-US" sz="2000" dirty="0"/>
              <a:t>=0.25) </a:t>
            </a:r>
            <a:r>
              <a:rPr lang="en-US" sz="2000" dirty="0" smtClean="0"/>
              <a:t>+</a:t>
            </a:r>
            <a:r>
              <a:rPr lang="en-US" sz="2000" dirty="0" err="1" smtClean="0"/>
              <a:t>dbinom</a:t>
            </a:r>
            <a:r>
              <a:rPr lang="en-US" sz="2000" dirty="0" smtClean="0"/>
              <a:t>(1, size=5, </a:t>
            </a:r>
            <a:r>
              <a:rPr lang="en-US" sz="2000" dirty="0" err="1" smtClean="0"/>
              <a:t>prob</a:t>
            </a:r>
            <a:r>
              <a:rPr lang="en-US" sz="2000" dirty="0" smtClean="0"/>
              <a:t>=0.25) </a:t>
            </a:r>
          </a:p>
          <a:p>
            <a:pPr marL="0" indent="0">
              <a:buNone/>
            </a:pPr>
            <a:r>
              <a:rPr lang="en-US" sz="2000" dirty="0" err="1" smtClean="0"/>
              <a:t>pbinom</a:t>
            </a:r>
            <a:r>
              <a:rPr lang="en-US" sz="2000" dirty="0" smtClean="0"/>
              <a:t>(1</a:t>
            </a:r>
            <a:r>
              <a:rPr lang="en-US" sz="2000" dirty="0"/>
              <a:t>, size=5, </a:t>
            </a:r>
            <a:r>
              <a:rPr lang="en-US" sz="2000" dirty="0" err="1"/>
              <a:t>prob</a:t>
            </a:r>
            <a:r>
              <a:rPr lang="en-US" sz="2000" dirty="0"/>
              <a:t>=0.25) </a:t>
            </a:r>
          </a:p>
          <a:p>
            <a:pPr marL="0" indent="0">
              <a:buNone/>
            </a:pPr>
            <a:endParaRPr lang="en-US" sz="2000" dirty="0" smtClean="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47572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For a variable to be a </a:t>
            </a:r>
            <a:r>
              <a:rPr lang="en-US" sz="2400" b="1" dirty="0"/>
              <a:t>binomial random variable</a:t>
            </a:r>
            <a:r>
              <a:rPr lang="en-US" sz="2400" dirty="0"/>
              <a:t>, </a:t>
            </a:r>
            <a:r>
              <a:rPr lang="en-US" sz="2400" b="1" dirty="0"/>
              <a:t>ALL</a:t>
            </a:r>
            <a:r>
              <a:rPr lang="en-US" sz="2400" dirty="0"/>
              <a:t> of the following conditions must be met:</a:t>
            </a:r>
          </a:p>
          <a:p>
            <a:r>
              <a:rPr lang="en-US" sz="2400" dirty="0"/>
              <a:t>There are a fixed number of trials (a fixed sample size) </a:t>
            </a:r>
          </a:p>
          <a:p>
            <a:r>
              <a:rPr lang="en-US" sz="2400" dirty="0"/>
              <a:t>On each trial, the event of interest either occurs or does not </a:t>
            </a:r>
          </a:p>
          <a:p>
            <a:r>
              <a:rPr lang="en-US" sz="2400" dirty="0"/>
              <a:t>The probability of occurrence (or not) is the same on each trial </a:t>
            </a:r>
          </a:p>
          <a:p>
            <a:r>
              <a:rPr lang="en-US" sz="2400" dirty="0"/>
              <a:t>Trials are independent of one another </a:t>
            </a:r>
          </a:p>
          <a:p>
            <a:pPr marL="0" indent="0">
              <a:buNone/>
            </a:pPr>
            <a:endParaRPr lang="en-US" dirty="0"/>
          </a:p>
        </p:txBody>
      </p:sp>
    </p:spTree>
    <p:extLst>
      <p:ext uri="{BB962C8B-B14F-4D97-AF65-F5344CB8AC3E}">
        <p14:creationId xmlns:p14="http://schemas.microsoft.com/office/powerpoint/2010/main" val="100024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Expected Value and Standard </a:t>
            </a:r>
            <a:r>
              <a:rPr lang="en-US" sz="3200" b="1" dirty="0" smtClean="0"/>
              <a:t>Deviation</a:t>
            </a:r>
            <a:endParaRPr lang="en-US" sz="3200" dirty="0"/>
          </a:p>
        </p:txBody>
      </p:sp>
      <p:pic>
        <p:nvPicPr>
          <p:cNvPr id="4" name="Content Placeholder 3"/>
          <p:cNvPicPr>
            <a:picLocks noGrp="1" noChangeAspect="1"/>
          </p:cNvPicPr>
          <p:nvPr>
            <p:ph idx="1"/>
          </p:nvPr>
        </p:nvPicPr>
        <p:blipFill>
          <a:blip r:embed="rId2"/>
          <a:stretch>
            <a:fillRect/>
          </a:stretch>
        </p:blipFill>
        <p:spPr>
          <a:xfrm>
            <a:off x="2971800" y="1676400"/>
            <a:ext cx="2476500" cy="1304925"/>
          </a:xfrm>
          <a:prstGeom prst="rect">
            <a:avLst/>
          </a:prstGeom>
        </p:spPr>
      </p:pic>
      <p:sp>
        <p:nvSpPr>
          <p:cNvPr id="5" name="Rectangle 4"/>
          <p:cNvSpPr/>
          <p:nvPr/>
        </p:nvSpPr>
        <p:spPr>
          <a:xfrm>
            <a:off x="685800" y="3657600"/>
            <a:ext cx="7848600" cy="646331"/>
          </a:xfrm>
          <a:prstGeom prst="rect">
            <a:avLst/>
          </a:prstGeom>
        </p:spPr>
        <p:txBody>
          <a:bodyPr wrap="square">
            <a:spAutoFit/>
          </a:bodyPr>
          <a:lstStyle/>
          <a:p>
            <a:r>
              <a:rPr lang="en-US" dirty="0"/>
              <a:t>For instance, the “expected” number of correct (random) guesses at 30 True-False questions is </a:t>
            </a:r>
            <a:r>
              <a:rPr lang="en-US" i="1" dirty="0"/>
              <a:t>np </a:t>
            </a:r>
            <a:r>
              <a:rPr lang="en-US" dirty="0"/>
              <a:t>= (30)(.5) = 15 (half of the questions).</a:t>
            </a:r>
          </a:p>
        </p:txBody>
      </p:sp>
    </p:spTree>
    <p:extLst>
      <p:ext uri="{BB962C8B-B14F-4D97-AF65-F5344CB8AC3E}">
        <p14:creationId xmlns:p14="http://schemas.microsoft.com/office/powerpoint/2010/main" val="337681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A roulette wheel has 38 slots, 18 are red, 18 are black, and 2 are </a:t>
            </a:r>
            <a:r>
              <a:rPr lang="en-US" sz="2000" dirty="0" smtClean="0"/>
              <a:t>green. You </a:t>
            </a:r>
            <a:r>
              <a:rPr lang="en-US" sz="2000" dirty="0"/>
              <a:t>play five games and always bet on red.</a:t>
            </a:r>
          </a:p>
        </p:txBody>
      </p:sp>
      <p:pic>
        <p:nvPicPr>
          <p:cNvPr id="4" name="Picture 3"/>
          <p:cNvPicPr>
            <a:picLocks noChangeAspect="1"/>
          </p:cNvPicPr>
          <p:nvPr/>
        </p:nvPicPr>
        <p:blipFill>
          <a:blip r:embed="rId2"/>
          <a:stretch>
            <a:fillRect/>
          </a:stretch>
        </p:blipFill>
        <p:spPr>
          <a:xfrm>
            <a:off x="6553200" y="2438400"/>
            <a:ext cx="1828800" cy="1838325"/>
          </a:xfrm>
          <a:prstGeom prst="rect">
            <a:avLst/>
          </a:prstGeom>
        </p:spPr>
      </p:pic>
      <p:sp>
        <p:nvSpPr>
          <p:cNvPr id="5" name="Rectangle 4"/>
          <p:cNvSpPr/>
          <p:nvPr/>
        </p:nvSpPr>
        <p:spPr>
          <a:xfrm>
            <a:off x="609600" y="2895600"/>
            <a:ext cx="5562600" cy="1200329"/>
          </a:xfrm>
          <a:prstGeom prst="rect">
            <a:avLst/>
          </a:prstGeom>
        </p:spPr>
        <p:txBody>
          <a:bodyPr wrap="square">
            <a:spAutoFit/>
          </a:bodyPr>
          <a:lstStyle/>
          <a:p>
            <a:r>
              <a:rPr lang="en-US" b="1" dirty="0"/>
              <a:t>What is the probability that you will win all five games? </a:t>
            </a:r>
            <a:endParaRPr lang="en-US" b="1" dirty="0" smtClean="0"/>
          </a:p>
          <a:p>
            <a:endParaRPr lang="en-US" b="1" dirty="0"/>
          </a:p>
          <a:p>
            <a:r>
              <a:rPr lang="en-US" dirty="0" smtClean="0"/>
              <a:t>P(X=5)= </a:t>
            </a:r>
            <a:r>
              <a:rPr lang="en-US" dirty="0" err="1" smtClean="0"/>
              <a:t>dbinom</a:t>
            </a:r>
            <a:r>
              <a:rPr lang="en-US" dirty="0" smtClean="0"/>
              <a:t>(5,size=5, </a:t>
            </a:r>
            <a:r>
              <a:rPr lang="en-US" dirty="0" err="1" smtClean="0"/>
              <a:t>prob</a:t>
            </a:r>
            <a:r>
              <a:rPr lang="en-US" dirty="0" smtClean="0"/>
              <a:t>=18/38)</a:t>
            </a:r>
            <a:endParaRPr lang="en-US" dirty="0"/>
          </a:p>
        </p:txBody>
      </p:sp>
    </p:spTree>
    <p:extLst>
      <p:ext uri="{BB962C8B-B14F-4D97-AF65-F5344CB8AC3E}">
        <p14:creationId xmlns:p14="http://schemas.microsoft.com/office/powerpoint/2010/main" val="1295600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A roulette wheel has 38 slots, 18 are red, 18 are black, and 2 are </a:t>
            </a:r>
            <a:r>
              <a:rPr lang="en-US" sz="2000" dirty="0" smtClean="0"/>
              <a:t>green. You </a:t>
            </a:r>
            <a:r>
              <a:rPr lang="en-US" sz="2000" dirty="0"/>
              <a:t>play five games and always bet on red.</a:t>
            </a:r>
          </a:p>
        </p:txBody>
      </p:sp>
      <p:pic>
        <p:nvPicPr>
          <p:cNvPr id="4" name="Picture 3"/>
          <p:cNvPicPr>
            <a:picLocks noChangeAspect="1"/>
          </p:cNvPicPr>
          <p:nvPr/>
        </p:nvPicPr>
        <p:blipFill>
          <a:blip r:embed="rId2"/>
          <a:stretch>
            <a:fillRect/>
          </a:stretch>
        </p:blipFill>
        <p:spPr>
          <a:xfrm>
            <a:off x="6553200" y="2438400"/>
            <a:ext cx="1828800" cy="1838325"/>
          </a:xfrm>
          <a:prstGeom prst="rect">
            <a:avLst/>
          </a:prstGeom>
        </p:spPr>
      </p:pic>
      <p:sp>
        <p:nvSpPr>
          <p:cNvPr id="5" name="Rectangle 4"/>
          <p:cNvSpPr/>
          <p:nvPr/>
        </p:nvSpPr>
        <p:spPr>
          <a:xfrm>
            <a:off x="609600" y="2895600"/>
            <a:ext cx="5562600" cy="646331"/>
          </a:xfrm>
          <a:prstGeom prst="rect">
            <a:avLst/>
          </a:prstGeom>
        </p:spPr>
        <p:txBody>
          <a:bodyPr wrap="square">
            <a:spAutoFit/>
          </a:bodyPr>
          <a:lstStyle/>
          <a:p>
            <a:r>
              <a:rPr lang="en-US" b="1" dirty="0"/>
              <a:t>What is the probability that you will win no more than two games? </a:t>
            </a:r>
            <a:endParaRPr lang="en-US" dirty="0"/>
          </a:p>
        </p:txBody>
      </p:sp>
      <p:sp>
        <p:nvSpPr>
          <p:cNvPr id="6" name="Rectangle 5"/>
          <p:cNvSpPr/>
          <p:nvPr/>
        </p:nvSpPr>
        <p:spPr>
          <a:xfrm>
            <a:off x="1066800" y="3863181"/>
            <a:ext cx="4320413" cy="369332"/>
          </a:xfrm>
          <a:prstGeom prst="rect">
            <a:avLst/>
          </a:prstGeom>
        </p:spPr>
        <p:txBody>
          <a:bodyPr wrap="none">
            <a:spAutoFit/>
          </a:bodyPr>
          <a:lstStyle/>
          <a:p>
            <a:r>
              <a:rPr lang="en-US" dirty="0" smtClean="0"/>
              <a:t>P(X&lt;=2)= </a:t>
            </a:r>
            <a:r>
              <a:rPr lang="en-US" dirty="0" err="1" smtClean="0"/>
              <a:t>pbinom</a:t>
            </a:r>
            <a:r>
              <a:rPr lang="en-US" dirty="0" smtClean="0"/>
              <a:t>(2,size=5</a:t>
            </a:r>
            <a:r>
              <a:rPr lang="en-US" dirty="0"/>
              <a:t>, </a:t>
            </a:r>
            <a:r>
              <a:rPr lang="en-US" dirty="0" err="1"/>
              <a:t>prob</a:t>
            </a:r>
            <a:r>
              <a:rPr lang="en-US" dirty="0"/>
              <a:t>=18/38)</a:t>
            </a:r>
            <a:endParaRPr lang="en-US" dirty="0"/>
          </a:p>
        </p:txBody>
      </p:sp>
    </p:spTree>
    <p:extLst>
      <p:ext uri="{BB962C8B-B14F-4D97-AF65-F5344CB8AC3E}">
        <p14:creationId xmlns:p14="http://schemas.microsoft.com/office/powerpoint/2010/main" val="3339723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A roulette wheel has 38 slots, 18 are red, 18 are black, and 2 are </a:t>
            </a:r>
            <a:r>
              <a:rPr lang="en-US" sz="2000" dirty="0" smtClean="0"/>
              <a:t>green. You </a:t>
            </a:r>
            <a:r>
              <a:rPr lang="en-US" sz="2000" dirty="0"/>
              <a:t>play five games and always bet on red.</a:t>
            </a:r>
          </a:p>
        </p:txBody>
      </p:sp>
      <p:pic>
        <p:nvPicPr>
          <p:cNvPr id="4" name="Picture 3"/>
          <p:cNvPicPr>
            <a:picLocks noChangeAspect="1"/>
          </p:cNvPicPr>
          <p:nvPr/>
        </p:nvPicPr>
        <p:blipFill>
          <a:blip r:embed="rId2"/>
          <a:stretch>
            <a:fillRect/>
          </a:stretch>
        </p:blipFill>
        <p:spPr>
          <a:xfrm>
            <a:off x="6553200" y="2438400"/>
            <a:ext cx="1828800" cy="1838325"/>
          </a:xfrm>
          <a:prstGeom prst="rect">
            <a:avLst/>
          </a:prstGeom>
        </p:spPr>
      </p:pic>
      <p:sp>
        <p:nvSpPr>
          <p:cNvPr id="5" name="Rectangle 4"/>
          <p:cNvSpPr/>
          <p:nvPr/>
        </p:nvSpPr>
        <p:spPr>
          <a:xfrm>
            <a:off x="609600" y="2895600"/>
            <a:ext cx="5562600" cy="369332"/>
          </a:xfrm>
          <a:prstGeom prst="rect">
            <a:avLst/>
          </a:prstGeom>
        </p:spPr>
        <p:txBody>
          <a:bodyPr wrap="square">
            <a:spAutoFit/>
          </a:bodyPr>
          <a:lstStyle/>
          <a:p>
            <a:r>
              <a:rPr lang="en-US" b="1" dirty="0"/>
              <a:t>How many games can you expect to win?</a:t>
            </a:r>
            <a:endParaRPr lang="en-US" dirty="0"/>
          </a:p>
        </p:txBody>
      </p:sp>
    </p:spTree>
    <p:extLst>
      <p:ext uri="{BB962C8B-B14F-4D97-AF65-F5344CB8AC3E}">
        <p14:creationId xmlns:p14="http://schemas.microsoft.com/office/powerpoint/2010/main" val="699674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400" dirty="0"/>
              <a:t>You sell sandwiches. 70% of people choose </a:t>
            </a:r>
            <a:r>
              <a:rPr lang="en-US" sz="2400" dirty="0" smtClean="0"/>
              <a:t>veg, </a:t>
            </a:r>
            <a:r>
              <a:rPr lang="en-US" sz="2400" dirty="0"/>
              <a:t>the rest choose </a:t>
            </a:r>
            <a:r>
              <a:rPr lang="en-US" sz="2400" dirty="0" smtClean="0"/>
              <a:t>non-veg. </a:t>
            </a:r>
          </a:p>
          <a:p>
            <a:pPr marL="0" indent="0">
              <a:buNone/>
            </a:pPr>
            <a:endParaRPr lang="en-US" sz="2400" dirty="0"/>
          </a:p>
          <a:p>
            <a:pPr marL="0" indent="0">
              <a:buNone/>
            </a:pPr>
            <a:r>
              <a:rPr lang="en-US" sz="2400" dirty="0"/>
              <a:t>What is the probability of selling 2 </a:t>
            </a:r>
            <a:r>
              <a:rPr lang="en-US" sz="2400" dirty="0" smtClean="0"/>
              <a:t>veg </a:t>
            </a:r>
            <a:r>
              <a:rPr lang="en-US" sz="2400" dirty="0"/>
              <a:t>sandwiches to the next 3 customers?</a:t>
            </a:r>
          </a:p>
          <a:p>
            <a:pPr marL="0" indent="0">
              <a:buNone/>
            </a:pPr>
            <a:endParaRPr lang="en-US" dirty="0"/>
          </a:p>
        </p:txBody>
      </p:sp>
    </p:spTree>
    <p:extLst>
      <p:ext uri="{BB962C8B-B14F-4D97-AF65-F5344CB8AC3E}">
        <p14:creationId xmlns:p14="http://schemas.microsoft.com/office/powerpoint/2010/main" val="2643669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400" dirty="0"/>
              <a:t>Your company makes sports bikes. 90% pass final inspection (and 10% fail and need to be fixed</a:t>
            </a:r>
            <a:r>
              <a:rPr lang="en-US" sz="2400" dirty="0" smtClean="0"/>
              <a:t>).</a:t>
            </a:r>
          </a:p>
          <a:p>
            <a:pPr marL="0" indent="0">
              <a:buNone/>
            </a:pPr>
            <a:endParaRPr lang="en-US" sz="2400" dirty="0"/>
          </a:p>
          <a:p>
            <a:pPr marL="0" indent="0">
              <a:buNone/>
            </a:pPr>
            <a:r>
              <a:rPr lang="en-US" sz="2400" dirty="0"/>
              <a:t>What is the expected </a:t>
            </a:r>
            <a:r>
              <a:rPr lang="en-US" sz="2400" dirty="0" smtClean="0"/>
              <a:t>mean and variance of </a:t>
            </a:r>
            <a:r>
              <a:rPr lang="en-US" sz="2400" dirty="0"/>
              <a:t>the 4 next inspections?</a:t>
            </a:r>
          </a:p>
          <a:p>
            <a:pPr marL="0" indent="0">
              <a:buNone/>
            </a:pPr>
            <a:endParaRPr lang="en-US" dirty="0"/>
          </a:p>
        </p:txBody>
      </p:sp>
    </p:spTree>
    <p:extLst>
      <p:ext uri="{BB962C8B-B14F-4D97-AF65-F5344CB8AC3E}">
        <p14:creationId xmlns:p14="http://schemas.microsoft.com/office/powerpoint/2010/main" val="1778702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There </a:t>
            </a:r>
            <a:r>
              <a:rPr lang="en-US" sz="2400" dirty="0"/>
              <a:t>are twelve multiple choice questions in an English class quiz. Each question has five possible answers, and only one of them is correct</a:t>
            </a:r>
            <a:r>
              <a:rPr lang="en-US" sz="2400" dirty="0" smtClean="0"/>
              <a:t>.</a:t>
            </a:r>
          </a:p>
          <a:p>
            <a:pPr marL="0" indent="0">
              <a:buNone/>
            </a:pPr>
            <a:endParaRPr lang="en-US" sz="2400" dirty="0"/>
          </a:p>
          <a:p>
            <a:pPr marL="0" indent="0">
              <a:buNone/>
            </a:pPr>
            <a:r>
              <a:rPr lang="en-US" sz="2400" dirty="0"/>
              <a:t>Find the probability of having four or less correct answers if a student attempts to answer every question at random. </a:t>
            </a:r>
          </a:p>
        </p:txBody>
      </p:sp>
    </p:spTree>
    <p:extLst>
      <p:ext uri="{BB962C8B-B14F-4D97-AF65-F5344CB8AC3E}">
        <p14:creationId xmlns:p14="http://schemas.microsoft.com/office/powerpoint/2010/main" val="1003788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Continuous Random </a:t>
            </a:r>
            <a:r>
              <a:rPr lang="en-US" b="1" dirty="0" smtClean="0"/>
              <a:t>Variable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 </a:t>
            </a:r>
            <a:r>
              <a:rPr lang="en-US" sz="2400" b="1" dirty="0"/>
              <a:t>continuous random variable </a:t>
            </a:r>
            <a:r>
              <a:rPr lang="en-US" sz="2400" dirty="0"/>
              <a:t>is such that any value (to any number of decimal places) within some interval is a possible value.</a:t>
            </a:r>
          </a:p>
          <a:p>
            <a:r>
              <a:rPr lang="en-US" sz="2400" dirty="0"/>
              <a:t>Heights of individuals </a:t>
            </a:r>
          </a:p>
          <a:p>
            <a:r>
              <a:rPr lang="en-US" sz="2400" dirty="0"/>
              <a:t>Time to finish a test </a:t>
            </a:r>
          </a:p>
          <a:p>
            <a:r>
              <a:rPr lang="en-US" sz="2400" dirty="0"/>
              <a:t>Hours spent exercising last </a:t>
            </a:r>
            <a:r>
              <a:rPr lang="en-US" sz="2400" dirty="0" smtClean="0"/>
              <a:t>week</a:t>
            </a:r>
          </a:p>
          <a:p>
            <a:pPr marL="0" indent="0">
              <a:buNone/>
            </a:pPr>
            <a:endParaRPr lang="en-US" sz="2400" i="1" dirty="0"/>
          </a:p>
          <a:p>
            <a:pPr marL="0" indent="0">
              <a:buNone/>
            </a:pPr>
            <a:r>
              <a:rPr lang="en-US" sz="2400" i="1" dirty="0"/>
              <a:t> </a:t>
            </a:r>
            <a:endParaRPr lang="en-US" sz="2400" dirty="0"/>
          </a:p>
        </p:txBody>
      </p:sp>
    </p:spTree>
    <p:extLst>
      <p:ext uri="{BB962C8B-B14F-4D97-AF65-F5344CB8AC3E}">
        <p14:creationId xmlns:p14="http://schemas.microsoft.com/office/powerpoint/2010/main" val="310277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Types</a:t>
            </a:r>
            <a:endParaRPr lang="en-US" dirty="0"/>
          </a:p>
        </p:txBody>
      </p:sp>
      <p:sp>
        <p:nvSpPr>
          <p:cNvPr id="3" name="Content Placeholder 2"/>
          <p:cNvSpPr>
            <a:spLocks noGrp="1"/>
          </p:cNvSpPr>
          <p:nvPr>
            <p:ph idx="1"/>
          </p:nvPr>
        </p:nvSpPr>
        <p:spPr>
          <a:xfrm>
            <a:off x="457200" y="1676400"/>
            <a:ext cx="8229600" cy="4525963"/>
          </a:xfrm>
        </p:spPr>
        <p:txBody>
          <a:bodyPr>
            <a:normAutofit/>
          </a:bodyPr>
          <a:lstStyle/>
          <a:p>
            <a:r>
              <a:rPr lang="en-US" sz="2800" b="1" dirty="0" smtClean="0"/>
              <a:t>Independent</a:t>
            </a:r>
            <a:r>
              <a:rPr lang="en-US" sz="2800" dirty="0" smtClean="0"/>
              <a:t> </a:t>
            </a:r>
            <a:r>
              <a:rPr lang="en-US" sz="2800" dirty="0"/>
              <a:t>(each event is </a:t>
            </a:r>
            <a:r>
              <a:rPr lang="en-US" sz="2800" b="1" dirty="0"/>
              <a:t>not</a:t>
            </a:r>
            <a:r>
              <a:rPr lang="en-US" sz="2800" dirty="0"/>
              <a:t> affected by other events), </a:t>
            </a:r>
          </a:p>
          <a:p>
            <a:r>
              <a:rPr lang="en-US" sz="2800" b="1" dirty="0"/>
              <a:t>Dependent</a:t>
            </a:r>
            <a:r>
              <a:rPr lang="en-US" sz="2800" dirty="0"/>
              <a:t> (also called "Conditional", where an event </a:t>
            </a:r>
            <a:r>
              <a:rPr lang="en-US" sz="2800" b="1" dirty="0"/>
              <a:t>is</a:t>
            </a:r>
            <a:r>
              <a:rPr lang="en-US" sz="2800" dirty="0"/>
              <a:t> affected by other events)</a:t>
            </a:r>
          </a:p>
          <a:p>
            <a:r>
              <a:rPr lang="en-US" sz="2800" b="1" dirty="0"/>
              <a:t>Mutually Exclusive</a:t>
            </a:r>
            <a:r>
              <a:rPr lang="en-US" sz="2800" dirty="0"/>
              <a:t> (events can't happen at the same time</a:t>
            </a:r>
            <a:r>
              <a:rPr lang="en-US" sz="2800" dirty="0" smtClean="0"/>
              <a:t>)</a:t>
            </a:r>
          </a:p>
          <a:p>
            <a:r>
              <a:rPr lang="en-US" sz="2800" dirty="0" smtClean="0"/>
              <a:t>Equally </a:t>
            </a:r>
            <a:r>
              <a:rPr lang="en-US" sz="2800" dirty="0" smtClean="0"/>
              <a:t>Likely: probability is equal </a:t>
            </a:r>
            <a:endParaRPr lang="en-US" sz="2800" dirty="0"/>
          </a:p>
        </p:txBody>
      </p:sp>
    </p:spTree>
    <p:extLst>
      <p:ext uri="{BB962C8B-B14F-4D97-AF65-F5344CB8AC3E}">
        <p14:creationId xmlns:p14="http://schemas.microsoft.com/office/powerpoint/2010/main" val="3418593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Natural: human height, temperature, blood pressure </a:t>
            </a:r>
          </a:p>
          <a:p>
            <a:r>
              <a:rPr lang="en-US" sz="2400" dirty="0" smtClean="0"/>
              <a:t>Man Made: machined products</a:t>
            </a:r>
          </a:p>
          <a:p>
            <a:endParaRPr lang="en-US" sz="2400" dirty="0"/>
          </a:p>
          <a:p>
            <a:r>
              <a:rPr lang="en-US" sz="2400" dirty="0" smtClean="0"/>
              <a:t>For these measure, the average tends to be more frequent while values away from the mean are less frequent</a:t>
            </a:r>
          </a:p>
          <a:p>
            <a:pPr marL="0" indent="0">
              <a:buNone/>
            </a:pPr>
            <a:endParaRPr lang="en-US" dirty="0"/>
          </a:p>
          <a:p>
            <a:endParaRPr lang="en-US" dirty="0"/>
          </a:p>
        </p:txBody>
      </p:sp>
    </p:spTree>
    <p:extLst>
      <p:ext uri="{BB962C8B-B14F-4D97-AF65-F5344CB8AC3E}">
        <p14:creationId xmlns:p14="http://schemas.microsoft.com/office/powerpoint/2010/main" val="2707992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Normal Random </a:t>
            </a:r>
            <a:r>
              <a:rPr lang="en-US" b="1" dirty="0" smtClean="0"/>
              <a:t>Variables</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dirty="0"/>
              <a:t>symmetric bell-shaped density function</a:t>
            </a:r>
            <a:r>
              <a:rPr lang="en-US" sz="2400" dirty="0" smtClean="0"/>
              <a:t>.</a:t>
            </a:r>
          </a:p>
          <a:p>
            <a:pPr marL="0" indent="0">
              <a:buNone/>
            </a:pPr>
            <a:endParaRPr lang="en-US" sz="2000" dirty="0" smtClean="0"/>
          </a:p>
          <a:p>
            <a:pPr marL="0" indent="0">
              <a:buNone/>
            </a:pPr>
            <a:r>
              <a:rPr lang="en-US" sz="2000" dirty="0" smtClean="0"/>
              <a:t>The </a:t>
            </a:r>
            <a:r>
              <a:rPr lang="en-US" sz="2000" dirty="0"/>
              <a:t>distribution of IQ scores is </a:t>
            </a:r>
            <a:r>
              <a:rPr lang="en-US" sz="2000" dirty="0" smtClean="0"/>
              <a:t>normal</a:t>
            </a:r>
            <a:endParaRPr lang="en-US" sz="2000" dirty="0"/>
          </a:p>
        </p:txBody>
      </p:sp>
      <p:pic>
        <p:nvPicPr>
          <p:cNvPr id="4" name="Picture 3"/>
          <p:cNvPicPr>
            <a:picLocks noChangeAspect="1"/>
          </p:cNvPicPr>
          <p:nvPr/>
        </p:nvPicPr>
        <p:blipFill>
          <a:blip r:embed="rId2"/>
          <a:stretch>
            <a:fillRect/>
          </a:stretch>
        </p:blipFill>
        <p:spPr>
          <a:xfrm>
            <a:off x="1905000" y="3159148"/>
            <a:ext cx="5257800" cy="2510134"/>
          </a:xfrm>
          <a:prstGeom prst="rect">
            <a:avLst/>
          </a:prstGeom>
        </p:spPr>
      </p:pic>
      <p:sp>
        <p:nvSpPr>
          <p:cNvPr id="5" name="Rectangle 4"/>
          <p:cNvSpPr/>
          <p:nvPr/>
        </p:nvSpPr>
        <p:spPr>
          <a:xfrm>
            <a:off x="685800" y="5760563"/>
            <a:ext cx="7391400" cy="646331"/>
          </a:xfrm>
          <a:prstGeom prst="rect">
            <a:avLst/>
          </a:prstGeom>
        </p:spPr>
        <p:txBody>
          <a:bodyPr wrap="square">
            <a:spAutoFit/>
          </a:bodyPr>
          <a:lstStyle/>
          <a:p>
            <a:r>
              <a:rPr lang="en-US" dirty="0"/>
              <a:t>The total area under the curve is 1.00, or 100%.  </a:t>
            </a:r>
            <a:endParaRPr lang="en-US" dirty="0" smtClean="0"/>
          </a:p>
          <a:p>
            <a:r>
              <a:rPr lang="en-US" dirty="0" smtClean="0"/>
              <a:t>In </a:t>
            </a:r>
            <a:r>
              <a:rPr lang="en-US" dirty="0"/>
              <a:t>other words, 100% of observations fall under the curve.</a:t>
            </a:r>
          </a:p>
        </p:txBody>
      </p:sp>
    </p:spTree>
    <p:extLst>
      <p:ext uri="{BB962C8B-B14F-4D97-AF65-F5344CB8AC3E}">
        <p14:creationId xmlns:p14="http://schemas.microsoft.com/office/powerpoint/2010/main" val="3501877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600200"/>
            <a:ext cx="7658100" cy="4371975"/>
          </a:xfrm>
          <a:prstGeom prst="rect">
            <a:avLst/>
          </a:prstGeom>
        </p:spPr>
      </p:pic>
    </p:spTree>
    <p:extLst>
      <p:ext uri="{BB962C8B-B14F-4D97-AF65-F5344CB8AC3E}">
        <p14:creationId xmlns:p14="http://schemas.microsoft.com/office/powerpoint/2010/main" val="2129501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71055" y="1364529"/>
            <a:ext cx="8334375" cy="4733925"/>
          </a:xfrm>
          <a:prstGeom prst="rect">
            <a:avLst/>
          </a:prstGeom>
        </p:spPr>
      </p:pic>
    </p:spTree>
    <p:extLst>
      <p:ext uri="{BB962C8B-B14F-4D97-AF65-F5344CB8AC3E}">
        <p14:creationId xmlns:p14="http://schemas.microsoft.com/office/powerpoint/2010/main" val="2195756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797050"/>
            <a:ext cx="7552065" cy="4132262"/>
          </a:xfrm>
          <a:prstGeom prst="rect">
            <a:avLst/>
          </a:prstGeom>
        </p:spPr>
      </p:pic>
      <p:sp>
        <p:nvSpPr>
          <p:cNvPr id="5" name="TextBox 4"/>
          <p:cNvSpPr txBox="1"/>
          <p:nvPr/>
        </p:nvSpPr>
        <p:spPr>
          <a:xfrm>
            <a:off x="2924647" y="3276600"/>
            <a:ext cx="5257800" cy="923330"/>
          </a:xfrm>
          <a:prstGeom prst="rect">
            <a:avLst/>
          </a:prstGeom>
          <a:noFill/>
        </p:spPr>
        <p:txBody>
          <a:bodyPr wrap="square" rtlCol="0">
            <a:spAutoFit/>
          </a:bodyPr>
          <a:lstStyle/>
          <a:p>
            <a:r>
              <a:rPr lang="en-US" b="1" dirty="0" smtClean="0"/>
              <a:t>µ can be any numerical value</a:t>
            </a:r>
          </a:p>
          <a:p>
            <a:endParaRPr lang="en-US" b="1" dirty="0"/>
          </a:p>
          <a:p>
            <a:r>
              <a:rPr lang="en-US" dirty="0" smtClean="0"/>
              <a:t>Slides distribution side to side</a:t>
            </a:r>
            <a:endParaRPr lang="en-US" dirty="0"/>
          </a:p>
        </p:txBody>
      </p:sp>
      <p:cxnSp>
        <p:nvCxnSpPr>
          <p:cNvPr id="7" name="Straight Arrow Connector 6"/>
          <p:cNvCxnSpPr/>
          <p:nvPr/>
        </p:nvCxnSpPr>
        <p:spPr>
          <a:xfrm>
            <a:off x="2743200" y="3738265"/>
            <a:ext cx="365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9699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This becomes very </a:t>
            </a:r>
            <a:r>
              <a:rPr lang="en-US" sz="2800" dirty="0" err="1" smtClean="0"/>
              <a:t>very</a:t>
            </a:r>
            <a:r>
              <a:rPr lang="en-US" sz="2800" dirty="0" smtClean="0"/>
              <a:t> important when you are trying to determine the two population/sample are statistically different or not.</a:t>
            </a:r>
            <a:endParaRPr lang="en-US" sz="2800" dirty="0"/>
          </a:p>
        </p:txBody>
      </p:sp>
    </p:spTree>
    <p:extLst>
      <p:ext uri="{BB962C8B-B14F-4D97-AF65-F5344CB8AC3E}">
        <p14:creationId xmlns:p14="http://schemas.microsoft.com/office/powerpoint/2010/main" val="3362513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33400" y="1752600"/>
            <a:ext cx="7674768" cy="4105108"/>
          </a:xfrm>
          <a:prstGeom prst="rect">
            <a:avLst/>
          </a:prstGeom>
        </p:spPr>
      </p:pic>
    </p:spTree>
    <p:extLst>
      <p:ext uri="{BB962C8B-B14F-4D97-AF65-F5344CB8AC3E}">
        <p14:creationId xmlns:p14="http://schemas.microsoft.com/office/powerpoint/2010/main" val="151061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a:t>
            </a:r>
            <a:r>
              <a:rPr lang="en-US" sz="2400" dirty="0" smtClean="0"/>
              <a:t>less than 115</a:t>
            </a:r>
            <a:endParaRPr lang="en-US" sz="2400" dirty="0"/>
          </a:p>
        </p:txBody>
      </p:sp>
      <p:pic>
        <p:nvPicPr>
          <p:cNvPr id="5" name="Picture 4"/>
          <p:cNvPicPr>
            <a:picLocks noChangeAspect="1"/>
          </p:cNvPicPr>
          <p:nvPr/>
        </p:nvPicPr>
        <p:blipFill>
          <a:blip r:embed="rId2"/>
          <a:stretch>
            <a:fillRect/>
          </a:stretch>
        </p:blipFill>
        <p:spPr>
          <a:xfrm>
            <a:off x="2209800" y="2819400"/>
            <a:ext cx="3871912" cy="2608303"/>
          </a:xfrm>
          <a:prstGeom prst="rect">
            <a:avLst/>
          </a:prstGeom>
        </p:spPr>
      </p:pic>
    </p:spTree>
    <p:extLst>
      <p:ext uri="{BB962C8B-B14F-4D97-AF65-F5344CB8AC3E}">
        <p14:creationId xmlns:p14="http://schemas.microsoft.com/office/powerpoint/2010/main" val="1926088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between 115 and 130</a:t>
            </a:r>
          </a:p>
        </p:txBody>
      </p:sp>
      <p:pic>
        <p:nvPicPr>
          <p:cNvPr id="4" name="Picture 3"/>
          <p:cNvPicPr>
            <a:picLocks noChangeAspect="1"/>
          </p:cNvPicPr>
          <p:nvPr/>
        </p:nvPicPr>
        <p:blipFill>
          <a:blip r:embed="rId2"/>
          <a:stretch>
            <a:fillRect/>
          </a:stretch>
        </p:blipFill>
        <p:spPr>
          <a:xfrm>
            <a:off x="1752600" y="2819400"/>
            <a:ext cx="5181600" cy="3521299"/>
          </a:xfrm>
          <a:prstGeom prst="rect">
            <a:avLst/>
          </a:prstGeom>
        </p:spPr>
      </p:pic>
    </p:spTree>
    <p:extLst>
      <p:ext uri="{BB962C8B-B14F-4D97-AF65-F5344CB8AC3E}">
        <p14:creationId xmlns:p14="http://schemas.microsoft.com/office/powerpoint/2010/main" val="2345154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a:t>Scenario: </a:t>
            </a:r>
            <a:r>
              <a:rPr lang="en-US" sz="2400" dirty="0"/>
              <a:t>Vehicle speeds at a highway location have a normal distribution with a mean of 65 mph and a standard deviation of 5 mph.</a:t>
            </a:r>
          </a:p>
          <a:p>
            <a:r>
              <a:rPr lang="en-US" sz="2400" b="1" dirty="0"/>
              <a:t>Question: </a:t>
            </a:r>
            <a:r>
              <a:rPr lang="en-US" sz="2400" dirty="0"/>
              <a:t>What is the probability that a randomly selected vehicle will be going 73 mph or slower?</a:t>
            </a:r>
          </a:p>
          <a:p>
            <a:pPr marL="0" indent="0">
              <a:buNone/>
            </a:pPr>
            <a:endParaRPr lang="en-US" dirty="0"/>
          </a:p>
        </p:txBody>
      </p:sp>
    </p:spTree>
    <p:extLst>
      <p:ext uri="{BB962C8B-B14F-4D97-AF65-F5344CB8AC3E}">
        <p14:creationId xmlns:p14="http://schemas.microsoft.com/office/powerpoint/2010/main" val="3911054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Random </a:t>
            </a:r>
            <a:r>
              <a:rPr lang="en-US" sz="4000" dirty="0" smtClean="0"/>
              <a:t>Variables</a:t>
            </a:r>
            <a:endParaRPr lang="en-US" sz="4000" dirty="0"/>
          </a:p>
        </p:txBody>
      </p:sp>
      <p:sp>
        <p:nvSpPr>
          <p:cNvPr id="3" name="Content Placeholder 2"/>
          <p:cNvSpPr>
            <a:spLocks noGrp="1"/>
          </p:cNvSpPr>
          <p:nvPr>
            <p:ph idx="1"/>
          </p:nvPr>
        </p:nvSpPr>
        <p:spPr/>
        <p:txBody>
          <a:bodyPr>
            <a:normAutofit/>
          </a:bodyPr>
          <a:lstStyle/>
          <a:p>
            <a:endParaRPr lang="en-US" sz="2500" dirty="0"/>
          </a:p>
        </p:txBody>
      </p:sp>
    </p:spTree>
    <p:extLst>
      <p:ext uri="{BB962C8B-B14F-4D97-AF65-F5344CB8AC3E}">
        <p14:creationId xmlns:p14="http://schemas.microsoft.com/office/powerpoint/2010/main" val="3002840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a randomly selected vehicle speed is greater than 73 </a:t>
            </a:r>
          </a:p>
        </p:txBody>
      </p:sp>
    </p:spTree>
    <p:extLst>
      <p:ext uri="{BB962C8B-B14F-4D97-AF65-F5344CB8AC3E}">
        <p14:creationId xmlns:p14="http://schemas.microsoft.com/office/powerpoint/2010/main" val="2310535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Suppose pulse rates of adult females have a normal curve distribution with mean of 75 and a standard deviation of 8. What is the probability that a randomly selected female has a pulse rate </a:t>
            </a:r>
            <a:r>
              <a:rPr lang="en-US" sz="2400" b="1" dirty="0"/>
              <a:t>greater than 85</a:t>
            </a:r>
            <a:r>
              <a:rPr lang="en-US" sz="2400" dirty="0"/>
              <a:t>? </a:t>
            </a:r>
          </a:p>
        </p:txBody>
      </p:sp>
    </p:spTree>
    <p:extLst>
      <p:ext uri="{BB962C8B-B14F-4D97-AF65-F5344CB8AC3E}">
        <p14:creationId xmlns:p14="http://schemas.microsoft.com/office/powerpoint/2010/main" val="791423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The lifetime of a battery is normally distributed with a mean life of 40 hours and a standard deviation of 1.2 hours.  Find the probability that a randomly selected battery lasts longer than 42 hours.</a:t>
            </a:r>
          </a:p>
        </p:txBody>
      </p:sp>
    </p:spTree>
    <p:extLst>
      <p:ext uri="{BB962C8B-B14F-4D97-AF65-F5344CB8AC3E}">
        <p14:creationId xmlns:p14="http://schemas.microsoft.com/office/powerpoint/2010/main" val="2463843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Normal distribution</a:t>
            </a:r>
            <a:endParaRPr lang="en-US" dirty="0"/>
          </a:p>
        </p:txBody>
      </p:sp>
      <p:pic>
        <p:nvPicPr>
          <p:cNvPr id="4" name="Content Placeholder 3"/>
          <p:cNvPicPr>
            <a:picLocks noGrp="1" noChangeAspect="1"/>
          </p:cNvPicPr>
          <p:nvPr>
            <p:ph idx="1"/>
          </p:nvPr>
        </p:nvPicPr>
        <p:blipFill>
          <a:blip r:embed="rId2"/>
          <a:stretch>
            <a:fillRect/>
          </a:stretch>
        </p:blipFill>
        <p:spPr>
          <a:xfrm>
            <a:off x="3657600" y="2133600"/>
            <a:ext cx="2019300" cy="790575"/>
          </a:xfrm>
          <a:prstGeom prst="rect">
            <a:avLst/>
          </a:prstGeom>
        </p:spPr>
      </p:pic>
      <p:pic>
        <p:nvPicPr>
          <p:cNvPr id="5" name="Picture 4"/>
          <p:cNvPicPr>
            <a:picLocks noChangeAspect="1"/>
          </p:cNvPicPr>
          <p:nvPr/>
        </p:nvPicPr>
        <p:blipFill>
          <a:blip r:embed="rId3"/>
          <a:stretch>
            <a:fillRect/>
          </a:stretch>
        </p:blipFill>
        <p:spPr>
          <a:xfrm>
            <a:off x="2266950" y="3962400"/>
            <a:ext cx="4610100" cy="1228725"/>
          </a:xfrm>
          <a:prstGeom prst="rect">
            <a:avLst/>
          </a:prstGeom>
        </p:spPr>
      </p:pic>
    </p:spTree>
    <p:extLst>
      <p:ext uri="{BB962C8B-B14F-4D97-AF65-F5344CB8AC3E}">
        <p14:creationId xmlns:p14="http://schemas.microsoft.com/office/powerpoint/2010/main" val="1845313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1600200"/>
            <a:ext cx="7581900" cy="4317471"/>
          </a:xfrm>
          <a:prstGeom prst="rect">
            <a:avLst/>
          </a:prstGeom>
        </p:spPr>
      </p:pic>
    </p:spTree>
    <p:extLst>
      <p:ext uri="{BB962C8B-B14F-4D97-AF65-F5344CB8AC3E}">
        <p14:creationId xmlns:p14="http://schemas.microsoft.com/office/powerpoint/2010/main" val="9132726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1600200"/>
            <a:ext cx="7581900" cy="4317471"/>
          </a:xfrm>
          <a:prstGeom prst="rect">
            <a:avLst/>
          </a:prstGeom>
        </p:spPr>
      </p:pic>
      <p:sp>
        <p:nvSpPr>
          <p:cNvPr id="5" name="TextBox 4"/>
          <p:cNvSpPr txBox="1"/>
          <p:nvPr/>
        </p:nvSpPr>
        <p:spPr>
          <a:xfrm>
            <a:off x="1143000" y="2209800"/>
            <a:ext cx="2209800" cy="646331"/>
          </a:xfrm>
          <a:prstGeom prst="rect">
            <a:avLst/>
          </a:prstGeom>
          <a:noFill/>
        </p:spPr>
        <p:txBody>
          <a:bodyPr wrap="square" rtlCol="0">
            <a:spAutoFit/>
          </a:bodyPr>
          <a:lstStyle/>
          <a:p>
            <a:pPr algn="ctr"/>
            <a:r>
              <a:rPr lang="en-US" b="1" dirty="0" smtClean="0"/>
              <a:t>Area under the curve is 1</a:t>
            </a:r>
            <a:endParaRPr lang="en-US" b="1" dirty="0"/>
          </a:p>
        </p:txBody>
      </p:sp>
    </p:spTree>
    <p:extLst>
      <p:ext uri="{BB962C8B-B14F-4D97-AF65-F5344CB8AC3E}">
        <p14:creationId xmlns:p14="http://schemas.microsoft.com/office/powerpoint/2010/main" val="33088743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411887"/>
            <a:ext cx="7665429" cy="4576763"/>
          </a:xfrm>
          <a:prstGeom prst="rect">
            <a:avLst/>
          </a:prstGeom>
        </p:spPr>
      </p:pic>
    </p:spTree>
    <p:extLst>
      <p:ext uri="{BB962C8B-B14F-4D97-AF65-F5344CB8AC3E}">
        <p14:creationId xmlns:p14="http://schemas.microsoft.com/office/powerpoint/2010/main" val="2162666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8393" y="1467195"/>
            <a:ext cx="8229600" cy="4525963"/>
          </a:xfrm>
        </p:spPr>
        <p:txBody>
          <a:bodyPr/>
          <a:lstStyle/>
          <a:p>
            <a:endParaRPr lang="en-US"/>
          </a:p>
        </p:txBody>
      </p:sp>
      <p:pic>
        <p:nvPicPr>
          <p:cNvPr id="4" name="Picture 3"/>
          <p:cNvPicPr>
            <a:picLocks noChangeAspect="1"/>
          </p:cNvPicPr>
          <p:nvPr/>
        </p:nvPicPr>
        <p:blipFill>
          <a:blip r:embed="rId2"/>
          <a:stretch>
            <a:fillRect/>
          </a:stretch>
        </p:blipFill>
        <p:spPr>
          <a:xfrm>
            <a:off x="361950" y="1049338"/>
            <a:ext cx="8420100" cy="5076825"/>
          </a:xfrm>
          <a:prstGeom prst="rect">
            <a:avLst/>
          </a:prstGeom>
        </p:spPr>
      </p:pic>
    </p:spTree>
    <p:extLst>
      <p:ext uri="{BB962C8B-B14F-4D97-AF65-F5344CB8AC3E}">
        <p14:creationId xmlns:p14="http://schemas.microsoft.com/office/powerpoint/2010/main" val="3584342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09562" y="1600200"/>
            <a:ext cx="8524875" cy="4814473"/>
          </a:xfrm>
          <a:prstGeom prst="rect">
            <a:avLst/>
          </a:prstGeom>
        </p:spPr>
      </p:pic>
    </p:spTree>
    <p:extLst>
      <p:ext uri="{BB962C8B-B14F-4D97-AF65-F5344CB8AC3E}">
        <p14:creationId xmlns:p14="http://schemas.microsoft.com/office/powerpoint/2010/main" val="984248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5762" y="1429140"/>
            <a:ext cx="7891462" cy="4388746"/>
          </a:xfrm>
          <a:prstGeom prst="rect">
            <a:avLst/>
          </a:prstGeom>
        </p:spPr>
      </p:pic>
    </p:spTree>
    <p:extLst>
      <p:ext uri="{BB962C8B-B14F-4D97-AF65-F5344CB8AC3E}">
        <p14:creationId xmlns:p14="http://schemas.microsoft.com/office/powerpoint/2010/main" val="393468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Random </a:t>
            </a:r>
            <a:r>
              <a:rPr lang="en-US" sz="4000" dirty="0" smtClean="0"/>
              <a:t>Variables</a:t>
            </a:r>
            <a:endParaRPr lang="en-US" sz="4000" dirty="0"/>
          </a:p>
        </p:txBody>
      </p:sp>
      <p:sp>
        <p:nvSpPr>
          <p:cNvPr id="3" name="Content Placeholder 2"/>
          <p:cNvSpPr>
            <a:spLocks noGrp="1"/>
          </p:cNvSpPr>
          <p:nvPr>
            <p:ph idx="1"/>
          </p:nvPr>
        </p:nvSpPr>
        <p:spPr/>
        <p:txBody>
          <a:bodyPr>
            <a:normAutofit/>
          </a:bodyPr>
          <a:lstStyle/>
          <a:p>
            <a:r>
              <a:rPr lang="en-US" sz="2500" dirty="0" smtClean="0"/>
              <a:t>Something is random when it varies by chance</a:t>
            </a:r>
          </a:p>
          <a:p>
            <a:r>
              <a:rPr lang="en-US" sz="2500" dirty="0" smtClean="0"/>
              <a:t>a numerical characteristic that takes on different values due to chance</a:t>
            </a:r>
          </a:p>
          <a:p>
            <a:pPr marL="0" indent="0">
              <a:buNone/>
            </a:pPr>
            <a:endParaRPr lang="en-US" sz="2500" dirty="0" smtClean="0"/>
          </a:p>
          <a:p>
            <a:pPr marL="0" indent="0">
              <a:buNone/>
            </a:pPr>
            <a:r>
              <a:rPr lang="en-US" sz="2500" dirty="0" smtClean="0"/>
              <a:t>Example: Rolling a die there are six equally possible outcomes, the observed outcome on any one roll is random.</a:t>
            </a:r>
            <a:endParaRPr lang="en-US" sz="2500" dirty="0"/>
          </a:p>
        </p:txBody>
      </p:sp>
    </p:spTree>
    <p:extLst>
      <p:ext uri="{BB962C8B-B14F-4D97-AF65-F5344CB8AC3E}">
        <p14:creationId xmlns:p14="http://schemas.microsoft.com/office/powerpoint/2010/main" val="27624257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2887" y="876300"/>
            <a:ext cx="8658225" cy="5105400"/>
          </a:xfrm>
          <a:prstGeom prst="rect">
            <a:avLst/>
          </a:prstGeom>
        </p:spPr>
      </p:pic>
    </p:spTree>
    <p:extLst>
      <p:ext uri="{BB962C8B-B14F-4D97-AF65-F5344CB8AC3E}">
        <p14:creationId xmlns:p14="http://schemas.microsoft.com/office/powerpoint/2010/main" val="4119882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2532" y="1259517"/>
            <a:ext cx="8418935" cy="4891088"/>
          </a:xfrm>
          <a:prstGeom prst="rect">
            <a:avLst/>
          </a:prstGeom>
        </p:spPr>
      </p:pic>
    </p:spTree>
    <p:extLst>
      <p:ext uri="{BB962C8B-B14F-4D97-AF65-F5344CB8AC3E}">
        <p14:creationId xmlns:p14="http://schemas.microsoft.com/office/powerpoint/2010/main" val="17766555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1406" y="1491456"/>
            <a:ext cx="8336703" cy="4743450"/>
          </a:xfrm>
          <a:prstGeom prst="rect">
            <a:avLst/>
          </a:prstGeom>
        </p:spPr>
      </p:pic>
    </p:spTree>
    <p:extLst>
      <p:ext uri="{BB962C8B-B14F-4D97-AF65-F5344CB8AC3E}">
        <p14:creationId xmlns:p14="http://schemas.microsoft.com/office/powerpoint/2010/main" val="2200326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statistics we use 95% confidence interval that is exactly -1.96 to +1.96.</a:t>
            </a:r>
            <a:endParaRPr lang="en-US" dirty="0"/>
          </a:p>
        </p:txBody>
      </p:sp>
    </p:spTree>
    <p:extLst>
      <p:ext uri="{BB962C8B-B14F-4D97-AF65-F5344CB8AC3E}">
        <p14:creationId xmlns:p14="http://schemas.microsoft.com/office/powerpoint/2010/main" val="1561177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295400"/>
            <a:ext cx="8200034" cy="4595813"/>
          </a:xfrm>
          <a:prstGeom prst="rect">
            <a:avLst/>
          </a:prstGeom>
        </p:spPr>
      </p:pic>
    </p:spTree>
    <p:extLst>
      <p:ext uri="{BB962C8B-B14F-4D97-AF65-F5344CB8AC3E}">
        <p14:creationId xmlns:p14="http://schemas.microsoft.com/office/powerpoint/2010/main" val="4049324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descr="Image result for normal distribution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86086"/>
            <a:ext cx="5486400" cy="554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833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533400" y="1981200"/>
            <a:ext cx="8153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Consider taking two random samples, each sample consisting of 5 students,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from a class and calculating the mean height in each sample. Would you expect both sample means to be exactly the same?</a:t>
            </a:r>
          </a:p>
        </p:txBody>
      </p:sp>
    </p:spTree>
    <p:extLst>
      <p:ext uri="{BB962C8B-B14F-4D97-AF65-F5344CB8AC3E}">
        <p14:creationId xmlns:p14="http://schemas.microsoft.com/office/powerpoint/2010/main" val="1221226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sz="2000" dirty="0">
                <a:latin typeface="Arial" panose="020B0604020202020204" pitchFamily="34" charset="0"/>
              </a:rPr>
              <a:t>No, the two sample means would be different because of random sampling error. </a:t>
            </a:r>
            <a:endParaRPr lang="en-US" altLang="en-US" sz="2000" dirty="0" smtClean="0">
              <a:latin typeface="Arial" panose="020B0604020202020204" pitchFamily="34" charset="0"/>
            </a:endParaRPr>
          </a:p>
          <a:p>
            <a:pPr marL="0" lvl="0" indent="0" eaLnBrk="0" fontAlgn="base" hangingPunct="0">
              <a:spcBef>
                <a:spcPct val="0"/>
              </a:spcBef>
              <a:spcAft>
                <a:spcPct val="0"/>
              </a:spcAft>
              <a:buNone/>
            </a:pPr>
            <a:r>
              <a:rPr lang="en-US" altLang="en-US" sz="2000" dirty="0" smtClean="0">
                <a:latin typeface="Arial" panose="020B0604020202020204" pitchFamily="34" charset="0"/>
              </a:rPr>
              <a:t>If </a:t>
            </a:r>
            <a:r>
              <a:rPr lang="en-US" altLang="en-US" sz="2000" dirty="0">
                <a:latin typeface="Arial" panose="020B0604020202020204" pitchFamily="34" charset="0"/>
              </a:rPr>
              <a:t>you were to repeatedly pull samples of 5 students from the population of all students and compute the mean of each sample, you could </a:t>
            </a:r>
            <a:r>
              <a:rPr lang="en-US" altLang="en-US" sz="2000" dirty="0" smtClean="0">
                <a:latin typeface="Arial" panose="020B0604020202020204" pitchFamily="34" charset="0"/>
              </a:rPr>
              <a:t>construct </a:t>
            </a:r>
            <a:r>
              <a:rPr lang="en-US" altLang="en-US" sz="2000" dirty="0">
                <a:latin typeface="Arial" panose="020B0604020202020204" pitchFamily="34" charset="0"/>
              </a:rPr>
              <a:t>a distribution of sample means. </a:t>
            </a:r>
            <a:endParaRPr lang="en-US" altLang="en-US" sz="2000" dirty="0" smtClean="0">
              <a:latin typeface="Arial" panose="020B0604020202020204" pitchFamily="34" charset="0"/>
            </a:endParaRPr>
          </a:p>
          <a:p>
            <a:pPr marL="0" lvl="0" indent="0" eaLnBrk="0" fontAlgn="base" hangingPunct="0">
              <a:spcBef>
                <a:spcPct val="0"/>
              </a:spcBef>
              <a:spcAft>
                <a:spcPct val="0"/>
              </a:spcAft>
              <a:buNone/>
            </a:pPr>
            <a:endParaRPr lang="en-US" altLang="en-US" sz="2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39293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endParaRPr lang="en-US" sz="2400" dirty="0"/>
          </a:p>
        </p:txBody>
      </p:sp>
    </p:spTree>
    <p:extLst>
      <p:ext uri="{BB962C8B-B14F-4D97-AF65-F5344CB8AC3E}">
        <p14:creationId xmlns:p14="http://schemas.microsoft.com/office/powerpoint/2010/main" val="4421475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endParaRPr lang="en-US" sz="2400" dirty="0"/>
          </a:p>
        </p:txBody>
      </p:sp>
    </p:spTree>
    <p:extLst>
      <p:ext uri="{BB962C8B-B14F-4D97-AF65-F5344CB8AC3E}">
        <p14:creationId xmlns:p14="http://schemas.microsoft.com/office/powerpoint/2010/main" val="333058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 </a:t>
            </a:r>
            <a:r>
              <a:rPr lang="en-US" b="1" dirty="0"/>
              <a:t>discrete random variable </a:t>
            </a:r>
            <a:r>
              <a:rPr lang="en-US" dirty="0"/>
              <a:t>has a countable set of distinct possible values</a:t>
            </a:r>
            <a:r>
              <a:rPr lang="en-US" dirty="0" smtClean="0"/>
              <a:t>.</a:t>
            </a:r>
          </a:p>
          <a:p>
            <a:r>
              <a:rPr lang="en-US" dirty="0"/>
              <a:t>Number of classes missed last week (possible outcomes are 0, 1, 2, 3, ..., up to the maximum number of classes) </a:t>
            </a:r>
            <a:endParaRPr lang="en-US" dirty="0" smtClean="0"/>
          </a:p>
          <a:p>
            <a:pPr marL="0" indent="0">
              <a:buNone/>
            </a:pPr>
            <a:endParaRPr lang="en-US" dirty="0" smtClean="0"/>
          </a:p>
          <a:p>
            <a:pPr marL="0" indent="0">
              <a:buNone/>
            </a:pPr>
            <a:r>
              <a:rPr lang="en-US" dirty="0"/>
              <a:t>A </a:t>
            </a:r>
            <a:r>
              <a:rPr lang="en-US" b="1" dirty="0"/>
              <a:t>continuous random variable </a:t>
            </a:r>
            <a:r>
              <a:rPr lang="en-US" dirty="0"/>
              <a:t>is such that any value (to any number of decimal places) within some interval is a possible value</a:t>
            </a:r>
            <a:r>
              <a:rPr lang="en-US" dirty="0" smtClean="0"/>
              <a:t>.</a:t>
            </a:r>
          </a:p>
          <a:p>
            <a:r>
              <a:rPr lang="en-US" dirty="0"/>
              <a:t>Heights of individuals </a:t>
            </a:r>
          </a:p>
          <a:p>
            <a:r>
              <a:rPr lang="en-US" dirty="0"/>
              <a:t>Time to finish a test </a:t>
            </a:r>
          </a:p>
          <a:p>
            <a:r>
              <a:rPr lang="en-US" dirty="0"/>
              <a:t>Hours spent exercising last week</a:t>
            </a:r>
          </a:p>
          <a:p>
            <a:pPr marL="0" indent="0">
              <a:buNone/>
            </a:pPr>
            <a:endParaRPr lang="en-US" dirty="0"/>
          </a:p>
        </p:txBody>
      </p:sp>
    </p:spTree>
    <p:extLst>
      <p:ext uri="{BB962C8B-B14F-4D97-AF65-F5344CB8AC3E}">
        <p14:creationId xmlns:p14="http://schemas.microsoft.com/office/powerpoint/2010/main" val="16200321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p>
          <a:p>
            <a:pPr marL="0" indent="0">
              <a:buNone/>
            </a:pPr>
            <a:endParaRPr lang="en-US" sz="2400" dirty="0"/>
          </a:p>
          <a:p>
            <a:pPr marL="0" indent="0">
              <a:buNone/>
            </a:pPr>
            <a:r>
              <a:rPr lang="en-US" sz="2400" dirty="0" smtClean="0"/>
              <a:t>It is used estimate the population parameter </a:t>
            </a:r>
          </a:p>
          <a:p>
            <a:pPr marL="0" indent="0">
              <a:buNone/>
            </a:pPr>
            <a:endParaRPr lang="en-US" sz="2800" dirty="0"/>
          </a:p>
        </p:txBody>
      </p:sp>
    </p:spTree>
    <p:extLst>
      <p:ext uri="{BB962C8B-B14F-4D97-AF65-F5344CB8AC3E}">
        <p14:creationId xmlns:p14="http://schemas.microsoft.com/office/powerpoint/2010/main" val="11020840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dirty="0" smtClean="0"/>
              <a:t>Mean of mean of sampling distribution</a:t>
            </a:r>
          </a:p>
          <a:p>
            <a:endParaRPr lang="en-US" dirty="0"/>
          </a:p>
          <a:p>
            <a:r>
              <a:rPr lang="en-US" sz="2800" dirty="0" smtClean="0"/>
              <a:t>Standard deviation of mean of sampling distribution</a:t>
            </a:r>
            <a:endParaRPr lang="en-US" sz="2800" dirty="0"/>
          </a:p>
        </p:txBody>
      </p:sp>
    </p:spTree>
    <p:extLst>
      <p:ext uri="{BB962C8B-B14F-4D97-AF65-F5344CB8AC3E}">
        <p14:creationId xmlns:p14="http://schemas.microsoft.com/office/powerpoint/2010/main" val="7055713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Central Limit </a:t>
            </a:r>
            <a:r>
              <a:rPr lang="en-US" b="1" dirty="0" smtClean="0"/>
              <a:t>Theorem</a:t>
            </a:r>
            <a:endParaRPr lang="en-US" dirty="0"/>
          </a:p>
        </p:txBody>
      </p:sp>
      <p:sp>
        <p:nvSpPr>
          <p:cNvPr id="4" name="Rectangle 1"/>
          <p:cNvSpPr>
            <a:spLocks noGrp="1" noChangeArrowheads="1"/>
          </p:cNvSpPr>
          <p:nvPr>
            <p:ph idx="1"/>
          </p:nvPr>
        </p:nvSpPr>
        <p:spPr bwMode="auto">
          <a:xfrm>
            <a:off x="647700" y="1676400"/>
            <a:ext cx="7848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With a sample size of at least 30, the distribution of sample means will be approximately normally distributed regardless of the shape of the population with a mean of </a:t>
            </a:r>
            <a:r>
              <a:rPr lang="en-US" altLang="en-US" sz="1800" dirty="0">
                <a:latin typeface="Arial" panose="020B0604020202020204" pitchFamily="34" charset="0"/>
              </a:rPr>
              <a:t>μ and a standard deviation </a:t>
            </a:r>
            <a:r>
              <a:rPr lang="en-US" altLang="en-US" sz="1800" dirty="0" smtClean="0">
                <a:latin typeface="Arial" panose="020B0604020202020204" pitchFamily="34" charset="0"/>
              </a:rPr>
              <a:t>sigma/root(n) of This </a:t>
            </a:r>
            <a:r>
              <a:rPr lang="en-US" altLang="en-US" sz="1800" dirty="0">
                <a:latin typeface="Arial" panose="020B0604020202020204" pitchFamily="34" charset="0"/>
              </a:rPr>
              <a:t>is known as the Central Limit Theorem.  </a:t>
            </a:r>
          </a:p>
        </p:txBody>
      </p:sp>
    </p:spTree>
    <p:extLst>
      <p:ext uri="{BB962C8B-B14F-4D97-AF65-F5344CB8AC3E}">
        <p14:creationId xmlns:p14="http://schemas.microsoft.com/office/powerpoint/2010/main" val="36228571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In the population, IQ scores are normally distributed with a mean of 100 and standard deviation of 15. If we repeatedly pulled random samples of 25 individuals from the population and measured their IQ, what proportion of those samples would we expect to have a sample mean between 95 and 105?</a:t>
            </a:r>
          </a:p>
        </p:txBody>
      </p:sp>
    </p:spTree>
    <p:extLst>
      <p:ext uri="{BB962C8B-B14F-4D97-AF65-F5344CB8AC3E}">
        <p14:creationId xmlns:p14="http://schemas.microsoft.com/office/powerpoint/2010/main" val="78596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800" dirty="0" smtClean="0"/>
              <a:t>The </a:t>
            </a:r>
            <a:r>
              <a:rPr lang="en-US" sz="1800" dirty="0"/>
              <a:t>height of women in the United States is normally distributed with a mean of 163cm and standard deviation of 6cm. What is the probability that you would randomly select </a:t>
            </a:r>
            <a:r>
              <a:rPr lang="en-US" sz="1800" b="1" dirty="0"/>
              <a:t>one</a:t>
            </a:r>
            <a:r>
              <a:rPr lang="en-US" sz="1800" dirty="0"/>
              <a:t> woman in the United States and she is </a:t>
            </a:r>
            <a:r>
              <a:rPr lang="en-US" sz="1800" dirty="0" smtClean="0"/>
              <a:t>taller </a:t>
            </a:r>
            <a:r>
              <a:rPr lang="en-US" sz="1800" dirty="0"/>
              <a:t>than 169cm</a:t>
            </a:r>
            <a:r>
              <a:rPr lang="en-US" sz="1800" dirty="0" smtClean="0"/>
              <a:t>?</a:t>
            </a:r>
          </a:p>
          <a:p>
            <a:pPr marL="0" indent="0">
              <a:buNone/>
            </a:pPr>
            <a:r>
              <a:rPr lang="en-US" sz="2000" dirty="0" smtClean="0"/>
              <a:t> </a:t>
            </a:r>
            <a:endParaRPr lang="en-US" sz="2000" dirty="0"/>
          </a:p>
        </p:txBody>
      </p:sp>
      <p:sp>
        <p:nvSpPr>
          <p:cNvPr id="5" name="Rectangle 2"/>
          <p:cNvSpPr>
            <a:spLocks noChangeArrowheads="1"/>
          </p:cNvSpPr>
          <p:nvPr/>
        </p:nvSpPr>
        <p:spPr bwMode="auto">
          <a:xfrm>
            <a:off x="457200" y="3699282"/>
            <a:ext cx="7620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height of women in the United States is normally distributed with a mean of 163cm and standard deviation of 6cm. What is the probability that you would randomly select </a:t>
            </a:r>
            <a:r>
              <a:rPr kumimoji="0" lang="en-US" altLang="en-US" sz="1800" b="1" i="0" u="none" strike="noStrike" cap="none" normalizeH="0" baseline="0" dirty="0" smtClean="0">
                <a:ln>
                  <a:noFill/>
                </a:ln>
                <a:solidFill>
                  <a:schemeClr val="tx1"/>
                </a:solidFill>
                <a:effectLst/>
                <a:latin typeface="Arial" panose="020B0604020202020204" pitchFamily="34" charset="0"/>
              </a:rPr>
              <a:t>a sample of </a:t>
            </a:r>
            <a:r>
              <a:rPr lang="en-US" altLang="en-US" dirty="0">
                <a:latin typeface="Arial" panose="020B0604020202020204" pitchFamily="34" charset="0"/>
              </a:rPr>
              <a:t>n=50 women in the United States and their average height is greater than 169cm? </a:t>
            </a:r>
          </a:p>
        </p:txBody>
      </p:sp>
    </p:spTree>
    <p:extLst>
      <p:ext uri="{BB962C8B-B14F-4D97-AF65-F5344CB8AC3E}">
        <p14:creationId xmlns:p14="http://schemas.microsoft.com/office/powerpoint/2010/main" val="9795545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381000" y="1477093"/>
            <a:ext cx="77411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According to one source, newborn baby weights have a mean of 7.5 pounds with a standard deviation of 1.1 pounds.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If these numbers are accurate, what proportion of samples of </a:t>
            </a:r>
            <a:r>
              <a:rPr kumimoji="0" lang="en-US" altLang="en-US" sz="1800" b="0" i="1" u="none" strike="noStrike" cap="none" normalizeH="0" baseline="0" dirty="0" smtClean="0">
                <a:ln>
                  <a:noFill/>
                </a:ln>
                <a:solidFill>
                  <a:schemeClr val="tx1"/>
                </a:solidFill>
                <a:effectLst/>
                <a:latin typeface="Arial" panose="020B0604020202020204" pitchFamily="34" charset="0"/>
                <a:ea typeface="MathJax_Math"/>
              </a:rPr>
              <a:t>n</a:t>
            </a:r>
            <a:r>
              <a:rPr kumimoji="0" lang="en-US" altLang="en-US" sz="1800" b="0" i="0" u="none" strike="noStrike" cap="none" normalizeH="0" baseline="0" dirty="0" smtClean="0">
                <a:ln>
                  <a:noFill/>
                </a:ln>
                <a:solidFill>
                  <a:schemeClr val="tx1"/>
                </a:solidFill>
                <a:effectLst/>
                <a:latin typeface="Arial" panose="020B0604020202020204" pitchFamily="34" charset="0"/>
                <a:ea typeface="MathJax_Main"/>
              </a:rPr>
              <a:t>=50</a:t>
            </a:r>
            <a:r>
              <a:rPr kumimoji="0" lang="en-US" altLang="en-US" sz="1600" b="0" i="0" u="none" strike="noStrike" cap="none" normalizeH="0" baseline="0" dirty="0" smtClean="0">
                <a:ln>
                  <a:noFill/>
                </a:ln>
                <a:solidFill>
                  <a:schemeClr val="tx1"/>
                </a:solidFill>
                <a:effectLst/>
                <a:latin typeface="Arial" panose="020B0604020202020204" pitchFamily="34" charset="0"/>
              </a:rPr>
              <a:t> would have a sample mean greater than 8 pounds?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94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In Article published, the </a:t>
            </a:r>
            <a:r>
              <a:rPr lang="en-US" sz="2000" dirty="0"/>
              <a:t>population of all World Campus students 49.2% were female. </a:t>
            </a:r>
            <a:endParaRPr lang="en-US" sz="2000" dirty="0" smtClean="0"/>
          </a:p>
          <a:p>
            <a:pPr marL="0" indent="0">
              <a:buNone/>
            </a:pPr>
            <a:r>
              <a:rPr lang="en-US" sz="2000" dirty="0" smtClean="0"/>
              <a:t>Wanted to check whether it is actually true.</a:t>
            </a:r>
          </a:p>
          <a:p>
            <a:pPr marL="0" indent="0">
              <a:buNone/>
            </a:pPr>
            <a:endParaRPr lang="en-US" sz="2000" dirty="0"/>
          </a:p>
          <a:p>
            <a:pPr marL="0" indent="0">
              <a:buNone/>
            </a:pPr>
            <a:r>
              <a:rPr lang="en-US" sz="2000" dirty="0" smtClean="0"/>
              <a:t>He </a:t>
            </a:r>
            <a:r>
              <a:rPr lang="en-US" sz="2000" dirty="0"/>
              <a:t>obtains a random sample of 50 </a:t>
            </a:r>
            <a:r>
              <a:rPr lang="en-US" sz="2000" dirty="0" smtClean="0"/>
              <a:t>students</a:t>
            </a:r>
            <a:r>
              <a:rPr lang="en-US" sz="2000" dirty="0"/>
              <a:t>. In </a:t>
            </a:r>
            <a:r>
              <a:rPr lang="en-US" sz="2000" dirty="0" smtClean="0"/>
              <a:t>his </a:t>
            </a:r>
            <a:r>
              <a:rPr lang="en-US" sz="2000" dirty="0"/>
              <a:t>random sample there were 28 females and 22 males. </a:t>
            </a:r>
            <a:endParaRPr lang="en-US" sz="2000" dirty="0" smtClean="0"/>
          </a:p>
          <a:p>
            <a:pPr marL="0" indent="0">
              <a:buNone/>
            </a:pPr>
            <a:r>
              <a:rPr lang="en-US" sz="2000" dirty="0" smtClean="0"/>
              <a:t>If </a:t>
            </a:r>
            <a:r>
              <a:rPr lang="en-US" sz="2000" dirty="0"/>
              <a:t>the population from which her sample was drawn really is 49.2% female, what is the probability that she would take a random sample of 50 students and find that 28 or more are females?</a:t>
            </a:r>
          </a:p>
        </p:txBody>
      </p:sp>
    </p:spTree>
    <p:extLst>
      <p:ext uri="{BB962C8B-B14F-4D97-AF65-F5344CB8AC3E}">
        <p14:creationId xmlns:p14="http://schemas.microsoft.com/office/powerpoint/2010/main" val="255049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Probability distribution</a:t>
            </a:r>
            <a:endParaRPr lang="en-US" dirty="0"/>
          </a:p>
        </p:txBody>
      </p:sp>
      <p:sp>
        <p:nvSpPr>
          <p:cNvPr id="3" name="Content Placeholder 2"/>
          <p:cNvSpPr>
            <a:spLocks noGrp="1"/>
          </p:cNvSpPr>
          <p:nvPr>
            <p:ph idx="1"/>
          </p:nvPr>
        </p:nvSpPr>
        <p:spPr/>
        <p:txBody>
          <a:bodyPr>
            <a:normAutofit/>
          </a:bodyPr>
          <a:lstStyle/>
          <a:p>
            <a:r>
              <a:rPr lang="en-US" sz="2500" dirty="0" smtClean="0"/>
              <a:t>A </a:t>
            </a:r>
            <a:r>
              <a:rPr lang="en-US" sz="2500" dirty="0"/>
              <a:t>table, graph, or formula that gives the probability of a given outcome's </a:t>
            </a:r>
            <a:r>
              <a:rPr lang="en-US" sz="2500" dirty="0" smtClean="0"/>
              <a:t>occurrence</a:t>
            </a:r>
          </a:p>
          <a:p>
            <a:pPr marL="0" indent="0">
              <a:buNone/>
            </a:pPr>
            <a:endParaRPr lang="en-US" sz="2500" dirty="0" smtClean="0"/>
          </a:p>
          <a:p>
            <a:endParaRPr lang="en-US" dirty="0"/>
          </a:p>
        </p:txBody>
      </p:sp>
    </p:spTree>
    <p:extLst>
      <p:ext uri="{BB962C8B-B14F-4D97-AF65-F5344CB8AC3E}">
        <p14:creationId xmlns:p14="http://schemas.microsoft.com/office/powerpoint/2010/main" val="2328389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Probability distribution</a:t>
            </a:r>
            <a:endParaRPr lang="en-US" dirty="0"/>
          </a:p>
        </p:txBody>
      </p:sp>
      <p:sp>
        <p:nvSpPr>
          <p:cNvPr id="3" name="Content Placeholder 2"/>
          <p:cNvSpPr>
            <a:spLocks noGrp="1"/>
          </p:cNvSpPr>
          <p:nvPr>
            <p:ph idx="1"/>
          </p:nvPr>
        </p:nvSpPr>
        <p:spPr/>
        <p:txBody>
          <a:bodyPr>
            <a:normAutofit/>
          </a:bodyPr>
          <a:lstStyle/>
          <a:p>
            <a:r>
              <a:rPr lang="en-US" sz="2500" dirty="0" smtClean="0"/>
              <a:t>For a discrete random variable, its </a:t>
            </a:r>
            <a:r>
              <a:rPr lang="en-US" sz="2500" b="1" dirty="0" smtClean="0"/>
              <a:t>probability distribution </a:t>
            </a:r>
            <a:r>
              <a:rPr lang="en-US" sz="2500" dirty="0" smtClean="0"/>
              <a:t>(also called the </a:t>
            </a:r>
            <a:r>
              <a:rPr lang="en-US" sz="2500" b="1" dirty="0" smtClean="0"/>
              <a:t>probability distribution function</a:t>
            </a:r>
            <a:r>
              <a:rPr lang="en-US" sz="2500" dirty="0" smtClean="0"/>
              <a:t>) is any table, graph, or formula that gives each possible value and the probability of that value. </a:t>
            </a:r>
            <a:r>
              <a:rPr lang="en-US" sz="2500" b="1" dirty="0" smtClean="0"/>
              <a:t> </a:t>
            </a:r>
            <a:endParaRPr lang="en-US" sz="2500" dirty="0" smtClean="0"/>
          </a:p>
          <a:p>
            <a:pPr marL="0" indent="0">
              <a:buNone/>
            </a:pPr>
            <a:r>
              <a:rPr lang="en-US" sz="2500" b="1" dirty="0" smtClean="0"/>
              <a:t>Note</a:t>
            </a:r>
            <a:r>
              <a:rPr lang="en-US" sz="2500" dirty="0" smtClean="0"/>
              <a:t>: The total of all probabilities across the distribution must be 1, and each individual probability must be between 0 and 1, inclusive.</a:t>
            </a:r>
          </a:p>
          <a:p>
            <a:endParaRPr lang="en-US" dirty="0"/>
          </a:p>
        </p:txBody>
      </p:sp>
    </p:spTree>
    <p:extLst>
      <p:ext uri="{BB962C8B-B14F-4D97-AF65-F5344CB8AC3E}">
        <p14:creationId xmlns:p14="http://schemas.microsoft.com/office/powerpoint/2010/main" val="1449827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229600" cy="1143000"/>
          </a:xfrm>
        </p:spPr>
        <p:txBody>
          <a:bodyPr/>
          <a:lstStyle/>
          <a:p>
            <a:endParaRPr lang="en-US"/>
          </a:p>
        </p:txBody>
      </p:sp>
      <p:sp>
        <p:nvSpPr>
          <p:cNvPr id="4" name="Rectangle 3"/>
          <p:cNvSpPr/>
          <p:nvPr/>
        </p:nvSpPr>
        <p:spPr>
          <a:xfrm>
            <a:off x="495300" y="1600200"/>
            <a:ext cx="8610600" cy="830997"/>
          </a:xfrm>
          <a:prstGeom prst="rect">
            <a:avLst/>
          </a:prstGeom>
        </p:spPr>
        <p:txBody>
          <a:bodyPr wrap="square">
            <a:spAutoFit/>
          </a:bodyPr>
          <a:lstStyle/>
          <a:p>
            <a:r>
              <a:rPr lang="en-US" sz="2400" dirty="0"/>
              <a:t>A census was conducted at a university. All students were asked how many tattoos they had</a:t>
            </a:r>
            <a:r>
              <a:rPr lang="en-US" sz="2400" dirty="0" smtClean="0"/>
              <a:t>.</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586201769"/>
              </p:ext>
            </p:extLst>
          </p:nvPr>
        </p:nvGraphicFramePr>
        <p:xfrm>
          <a:off x="1143000" y="3124200"/>
          <a:ext cx="6583680" cy="731520"/>
        </p:xfrm>
        <a:graphic>
          <a:graphicData uri="http://schemas.openxmlformats.org/drawingml/2006/table">
            <a:tbl>
              <a:tblPr/>
              <a:tblGrid>
                <a:gridCol w="1295400"/>
                <a:gridCol w="899160"/>
                <a:gridCol w="1097280"/>
                <a:gridCol w="1097280"/>
                <a:gridCol w="1097280"/>
                <a:gridCol w="1097280"/>
              </a:tblGrid>
              <a:tr h="0">
                <a:tc>
                  <a:txBody>
                    <a:bodyPr/>
                    <a:lstStyle/>
                    <a:p>
                      <a:pPr algn="ctr"/>
                      <a:r>
                        <a:rPr lang="en-US" dirty="0"/>
                        <a:t>Tattoos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627946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2086</Words>
  <Application>Microsoft Office PowerPoint</Application>
  <PresentationFormat>On-screen Show (4:3)</PresentationFormat>
  <Paragraphs>264</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MathJax_Main</vt:lpstr>
      <vt:lpstr>MathJax_Math</vt:lpstr>
      <vt:lpstr>Arial</vt:lpstr>
      <vt:lpstr>Calibri</vt:lpstr>
      <vt:lpstr>Times New Roman</vt:lpstr>
      <vt:lpstr>Office Theme</vt:lpstr>
      <vt:lpstr>Probability Distribution</vt:lpstr>
      <vt:lpstr>PowerPoint Presentation</vt:lpstr>
      <vt:lpstr>Event Types</vt:lpstr>
      <vt:lpstr>Random Variables</vt:lpstr>
      <vt:lpstr>Random Variables</vt:lpstr>
      <vt:lpstr>Types</vt:lpstr>
      <vt:lpstr>Probability distribution</vt:lpstr>
      <vt:lpstr>Probability distribution</vt:lpstr>
      <vt:lpstr>PowerPoint Presentation</vt:lpstr>
      <vt:lpstr>Expected Value of a Discrete Random Variable </vt:lpstr>
      <vt:lpstr>PowerPoint Presentation</vt:lpstr>
      <vt:lpstr>PowerPoint Presentation</vt:lpstr>
      <vt:lpstr>PowerPoint Presentation</vt:lpstr>
      <vt:lpstr>Standard Deviation</vt:lpstr>
      <vt:lpstr>PowerPoint Presentation</vt:lpstr>
      <vt:lpstr>PowerPoint Presentation</vt:lpstr>
      <vt:lpstr>Binomial Random Variable </vt:lpstr>
      <vt:lpstr>PowerPoint Presentation</vt:lpstr>
      <vt:lpstr>PowerPoint Presentation</vt:lpstr>
      <vt:lpstr>PowerPoint Presentation</vt:lpstr>
      <vt:lpstr>PowerPoint Presentation</vt:lpstr>
      <vt:lpstr>Expected Value and Standard Deviation</vt:lpstr>
      <vt:lpstr>PowerPoint Presentation</vt:lpstr>
      <vt:lpstr>PowerPoint Presentation</vt:lpstr>
      <vt:lpstr>PowerPoint Presentation</vt:lpstr>
      <vt:lpstr>PowerPoint Presentation</vt:lpstr>
      <vt:lpstr>PowerPoint Presentation</vt:lpstr>
      <vt:lpstr>PowerPoint Presentation</vt:lpstr>
      <vt:lpstr>Continuous Random Variable</vt:lpstr>
      <vt:lpstr>PowerPoint Presentation</vt:lpstr>
      <vt:lpstr>Normal Random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Sampling Distribution</vt:lpstr>
      <vt:lpstr>Sampling Distribution</vt:lpstr>
      <vt:lpstr>Sampling Distribution</vt:lpstr>
      <vt:lpstr>Statistics</vt:lpstr>
      <vt:lpstr>Central Limit Theorem</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hag5kor</dc:creator>
  <cp:lastModifiedBy>hag5kor</cp:lastModifiedBy>
  <cp:revision>39</cp:revision>
  <dcterms:created xsi:type="dcterms:W3CDTF">2016-09-09T09:51:58Z</dcterms:created>
  <dcterms:modified xsi:type="dcterms:W3CDTF">2016-09-11T03:56:07Z</dcterms:modified>
</cp:coreProperties>
</file>