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76" r:id="rId3"/>
    <p:sldId id="300" r:id="rId4"/>
    <p:sldId id="311" r:id="rId5"/>
    <p:sldId id="265" r:id="rId6"/>
    <p:sldId id="291" r:id="rId7"/>
    <p:sldId id="306" r:id="rId8"/>
    <p:sldId id="301" r:id="rId9"/>
    <p:sldId id="302" r:id="rId10"/>
    <p:sldId id="307" r:id="rId11"/>
    <p:sldId id="308" r:id="rId12"/>
    <p:sldId id="309" r:id="rId13"/>
    <p:sldId id="257" r:id="rId14"/>
    <p:sldId id="259" r:id="rId15"/>
    <p:sldId id="260" r:id="rId16"/>
    <p:sldId id="261" r:id="rId17"/>
    <p:sldId id="292" r:id="rId18"/>
    <p:sldId id="293" r:id="rId19"/>
    <p:sldId id="298" r:id="rId20"/>
    <p:sldId id="270" r:id="rId21"/>
    <p:sldId id="297" r:id="rId22"/>
    <p:sldId id="268" r:id="rId23"/>
    <p:sldId id="269" r:id="rId24"/>
    <p:sldId id="271" r:id="rId25"/>
    <p:sldId id="272" r:id="rId26"/>
    <p:sldId id="275" r:id="rId27"/>
    <p:sldId id="310" r:id="rId28"/>
    <p:sldId id="312" r:id="rId29"/>
    <p:sldId id="313" r:id="rId30"/>
    <p:sldId id="316" r:id="rId31"/>
    <p:sldId id="318" r:id="rId32"/>
    <p:sldId id="319" r:id="rId33"/>
    <p:sldId id="320" r:id="rId34"/>
    <p:sldId id="325" r:id="rId35"/>
    <p:sldId id="321" r:id="rId36"/>
    <p:sldId id="323" r:id="rId37"/>
    <p:sldId id="330" r:id="rId38"/>
    <p:sldId id="328" r:id="rId39"/>
    <p:sldId id="327" r:id="rId40"/>
    <p:sldId id="331" r:id="rId41"/>
    <p:sldId id="315" r:id="rId42"/>
    <p:sldId id="339" r:id="rId43"/>
    <p:sldId id="333" r:id="rId44"/>
    <p:sldId id="334" r:id="rId45"/>
    <p:sldId id="335" r:id="rId46"/>
    <p:sldId id="336" r:id="rId47"/>
    <p:sldId id="337" r:id="rId48"/>
    <p:sldId id="338" r:id="rId49"/>
    <p:sldId id="340" r:id="rId50"/>
    <p:sldId id="341" r:id="rId51"/>
    <p:sldId id="342" r:id="rId52"/>
    <p:sldId id="343" r:id="rId53"/>
    <p:sldId id="344" r:id="rId54"/>
    <p:sldId id="317" r:id="rId55"/>
    <p:sldId id="274" r:id="rId56"/>
    <p:sldId id="279" r:id="rId57"/>
    <p:sldId id="285" r:id="rId58"/>
    <p:sldId id="280" r:id="rId59"/>
    <p:sldId id="281" r:id="rId60"/>
    <p:sldId id="290"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19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662915-49E8-438E-9E7D-C5F9A5458368}"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EE47F2-CD15-4A71-A390-2575CA97E58E}" type="slidenum">
              <a:rPr lang="en-US" smtClean="0"/>
              <a:t>‹#›</a:t>
            </a:fld>
            <a:endParaRPr lang="en-US"/>
          </a:p>
        </p:txBody>
      </p:sp>
    </p:spTree>
    <p:extLst>
      <p:ext uri="{BB962C8B-B14F-4D97-AF65-F5344CB8AC3E}">
        <p14:creationId xmlns:p14="http://schemas.microsoft.com/office/powerpoint/2010/main" val="2064255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4973D0-03BC-4426-9C67-F6CDCCB23131}" type="slidenum">
              <a:rPr lang="en-US" smtClean="0"/>
              <a:t>2</a:t>
            </a:fld>
            <a:endParaRPr lang="en-US"/>
          </a:p>
        </p:txBody>
      </p:sp>
    </p:spTree>
    <p:extLst>
      <p:ext uri="{BB962C8B-B14F-4D97-AF65-F5344CB8AC3E}">
        <p14:creationId xmlns:p14="http://schemas.microsoft.com/office/powerpoint/2010/main" val="2989221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93DF-171D-C0F8-B133-EA848DFD38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1A965C-71D6-B656-3383-025509755C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ABE855-B50F-ACBC-3DE1-15234B451BC0}"/>
              </a:ext>
            </a:extLst>
          </p:cNvPr>
          <p:cNvSpPr>
            <a:spLocks noGrp="1"/>
          </p:cNvSpPr>
          <p:nvPr>
            <p:ph type="dt" sz="half" idx="10"/>
          </p:nvPr>
        </p:nvSpPr>
        <p:spPr/>
        <p:txBody>
          <a:bodyPr/>
          <a:lstStyle/>
          <a:p>
            <a:fld id="{2731C87F-ADCB-4609-B669-DEA45515C85C}" type="datetimeFigureOut">
              <a:rPr lang="en-US" smtClean="0"/>
              <a:t>11/28/2023</a:t>
            </a:fld>
            <a:endParaRPr lang="en-US"/>
          </a:p>
        </p:txBody>
      </p:sp>
      <p:sp>
        <p:nvSpPr>
          <p:cNvPr id="5" name="Footer Placeholder 4">
            <a:extLst>
              <a:ext uri="{FF2B5EF4-FFF2-40B4-BE49-F238E27FC236}">
                <a16:creationId xmlns:a16="http://schemas.microsoft.com/office/drawing/2014/main" id="{15AFF8BB-EB63-EF72-11BE-81F11546F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044C3-6220-F154-76B2-6C97AECE85EB}"/>
              </a:ext>
            </a:extLst>
          </p:cNvPr>
          <p:cNvSpPr>
            <a:spLocks noGrp="1"/>
          </p:cNvSpPr>
          <p:nvPr>
            <p:ph type="sldNum" sz="quarter" idx="12"/>
          </p:nvPr>
        </p:nvSpPr>
        <p:spPr/>
        <p:txBody>
          <a:bodyPr/>
          <a:lstStyle/>
          <a:p>
            <a:fld id="{704664B2-F5CC-4B5E-8C36-D7458E076130}" type="slidenum">
              <a:rPr lang="en-US" smtClean="0"/>
              <a:t>‹#›</a:t>
            </a:fld>
            <a:endParaRPr lang="en-US"/>
          </a:p>
        </p:txBody>
      </p:sp>
    </p:spTree>
    <p:extLst>
      <p:ext uri="{BB962C8B-B14F-4D97-AF65-F5344CB8AC3E}">
        <p14:creationId xmlns:p14="http://schemas.microsoft.com/office/powerpoint/2010/main" val="978165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14E2-8B3D-C4AE-F53A-FBA0B28F39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A4A92C-148F-D21C-F62F-A6756ABF76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BFC1C0-F7AC-FE95-5DB3-6258CE892D43}"/>
              </a:ext>
            </a:extLst>
          </p:cNvPr>
          <p:cNvSpPr>
            <a:spLocks noGrp="1"/>
          </p:cNvSpPr>
          <p:nvPr>
            <p:ph type="dt" sz="half" idx="10"/>
          </p:nvPr>
        </p:nvSpPr>
        <p:spPr/>
        <p:txBody>
          <a:bodyPr/>
          <a:lstStyle/>
          <a:p>
            <a:fld id="{2731C87F-ADCB-4609-B669-DEA45515C85C}" type="datetimeFigureOut">
              <a:rPr lang="en-US" smtClean="0"/>
              <a:t>11/28/2023</a:t>
            </a:fld>
            <a:endParaRPr lang="en-US"/>
          </a:p>
        </p:txBody>
      </p:sp>
      <p:sp>
        <p:nvSpPr>
          <p:cNvPr id="5" name="Footer Placeholder 4">
            <a:extLst>
              <a:ext uri="{FF2B5EF4-FFF2-40B4-BE49-F238E27FC236}">
                <a16:creationId xmlns:a16="http://schemas.microsoft.com/office/drawing/2014/main" id="{81432ACB-DAAA-E7BF-4D9A-3A5444042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2F772-41B6-0C03-81CD-A0FF7205582B}"/>
              </a:ext>
            </a:extLst>
          </p:cNvPr>
          <p:cNvSpPr>
            <a:spLocks noGrp="1"/>
          </p:cNvSpPr>
          <p:nvPr>
            <p:ph type="sldNum" sz="quarter" idx="12"/>
          </p:nvPr>
        </p:nvSpPr>
        <p:spPr/>
        <p:txBody>
          <a:bodyPr/>
          <a:lstStyle/>
          <a:p>
            <a:fld id="{704664B2-F5CC-4B5E-8C36-D7458E076130}" type="slidenum">
              <a:rPr lang="en-US" smtClean="0"/>
              <a:t>‹#›</a:t>
            </a:fld>
            <a:endParaRPr lang="en-US"/>
          </a:p>
        </p:txBody>
      </p:sp>
    </p:spTree>
    <p:extLst>
      <p:ext uri="{BB962C8B-B14F-4D97-AF65-F5344CB8AC3E}">
        <p14:creationId xmlns:p14="http://schemas.microsoft.com/office/powerpoint/2010/main" val="345441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4FED3E-4429-E488-3CA9-7FDE8C803E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99BB0C-D104-FF3F-B4E8-ECDEA9D3F5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753F-CE74-7512-B6F9-442852B0E0BE}"/>
              </a:ext>
            </a:extLst>
          </p:cNvPr>
          <p:cNvSpPr>
            <a:spLocks noGrp="1"/>
          </p:cNvSpPr>
          <p:nvPr>
            <p:ph type="dt" sz="half" idx="10"/>
          </p:nvPr>
        </p:nvSpPr>
        <p:spPr/>
        <p:txBody>
          <a:bodyPr/>
          <a:lstStyle/>
          <a:p>
            <a:fld id="{2731C87F-ADCB-4609-B669-DEA45515C85C}" type="datetimeFigureOut">
              <a:rPr lang="en-US" smtClean="0"/>
              <a:t>11/28/2023</a:t>
            </a:fld>
            <a:endParaRPr lang="en-US"/>
          </a:p>
        </p:txBody>
      </p:sp>
      <p:sp>
        <p:nvSpPr>
          <p:cNvPr id="5" name="Footer Placeholder 4">
            <a:extLst>
              <a:ext uri="{FF2B5EF4-FFF2-40B4-BE49-F238E27FC236}">
                <a16:creationId xmlns:a16="http://schemas.microsoft.com/office/drawing/2014/main" id="{7F9BAC77-36A3-77A3-57D1-E2B9B62CAB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0EF3A1-780B-1BA7-EC76-CC8AF5582808}"/>
              </a:ext>
            </a:extLst>
          </p:cNvPr>
          <p:cNvSpPr>
            <a:spLocks noGrp="1"/>
          </p:cNvSpPr>
          <p:nvPr>
            <p:ph type="sldNum" sz="quarter" idx="12"/>
          </p:nvPr>
        </p:nvSpPr>
        <p:spPr/>
        <p:txBody>
          <a:bodyPr/>
          <a:lstStyle/>
          <a:p>
            <a:fld id="{704664B2-F5CC-4B5E-8C36-D7458E076130}" type="slidenum">
              <a:rPr lang="en-US" smtClean="0"/>
              <a:t>‹#›</a:t>
            </a:fld>
            <a:endParaRPr lang="en-US"/>
          </a:p>
        </p:txBody>
      </p:sp>
    </p:spTree>
    <p:extLst>
      <p:ext uri="{BB962C8B-B14F-4D97-AF65-F5344CB8AC3E}">
        <p14:creationId xmlns:p14="http://schemas.microsoft.com/office/powerpoint/2010/main" val="2948526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F8D1-4E02-20FC-95D0-5CD6D652BC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8E04A-3B69-8F6B-FD50-7A74391D95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1240B-850D-DEA9-15F2-7FB09E7F53F1}"/>
              </a:ext>
            </a:extLst>
          </p:cNvPr>
          <p:cNvSpPr>
            <a:spLocks noGrp="1"/>
          </p:cNvSpPr>
          <p:nvPr>
            <p:ph type="dt" sz="half" idx="10"/>
          </p:nvPr>
        </p:nvSpPr>
        <p:spPr/>
        <p:txBody>
          <a:bodyPr/>
          <a:lstStyle/>
          <a:p>
            <a:fld id="{2731C87F-ADCB-4609-B669-DEA45515C85C}" type="datetimeFigureOut">
              <a:rPr lang="en-US" smtClean="0"/>
              <a:t>11/28/2023</a:t>
            </a:fld>
            <a:endParaRPr lang="en-US"/>
          </a:p>
        </p:txBody>
      </p:sp>
      <p:sp>
        <p:nvSpPr>
          <p:cNvPr id="5" name="Footer Placeholder 4">
            <a:extLst>
              <a:ext uri="{FF2B5EF4-FFF2-40B4-BE49-F238E27FC236}">
                <a16:creationId xmlns:a16="http://schemas.microsoft.com/office/drawing/2014/main" id="{32B0966B-1C6C-74DA-338E-A9FC32D715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7DE77-6368-975E-6B58-2AAE5A252F40}"/>
              </a:ext>
            </a:extLst>
          </p:cNvPr>
          <p:cNvSpPr>
            <a:spLocks noGrp="1"/>
          </p:cNvSpPr>
          <p:nvPr>
            <p:ph type="sldNum" sz="quarter" idx="12"/>
          </p:nvPr>
        </p:nvSpPr>
        <p:spPr/>
        <p:txBody>
          <a:bodyPr/>
          <a:lstStyle/>
          <a:p>
            <a:fld id="{704664B2-F5CC-4B5E-8C36-D7458E076130}" type="slidenum">
              <a:rPr lang="en-US" smtClean="0"/>
              <a:t>‹#›</a:t>
            </a:fld>
            <a:endParaRPr lang="en-US"/>
          </a:p>
        </p:txBody>
      </p:sp>
    </p:spTree>
    <p:extLst>
      <p:ext uri="{BB962C8B-B14F-4D97-AF65-F5344CB8AC3E}">
        <p14:creationId xmlns:p14="http://schemas.microsoft.com/office/powerpoint/2010/main" val="3683636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CFD5-7B98-E014-4760-0EF19985AD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1583D5-42E0-0911-BF85-7ED9AACDA1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106F07-3DEF-5F9E-CC08-18822AEBAE0C}"/>
              </a:ext>
            </a:extLst>
          </p:cNvPr>
          <p:cNvSpPr>
            <a:spLocks noGrp="1"/>
          </p:cNvSpPr>
          <p:nvPr>
            <p:ph type="dt" sz="half" idx="10"/>
          </p:nvPr>
        </p:nvSpPr>
        <p:spPr/>
        <p:txBody>
          <a:bodyPr/>
          <a:lstStyle/>
          <a:p>
            <a:fld id="{2731C87F-ADCB-4609-B669-DEA45515C85C}" type="datetimeFigureOut">
              <a:rPr lang="en-US" smtClean="0"/>
              <a:t>11/28/2023</a:t>
            </a:fld>
            <a:endParaRPr lang="en-US"/>
          </a:p>
        </p:txBody>
      </p:sp>
      <p:sp>
        <p:nvSpPr>
          <p:cNvPr id="5" name="Footer Placeholder 4">
            <a:extLst>
              <a:ext uri="{FF2B5EF4-FFF2-40B4-BE49-F238E27FC236}">
                <a16:creationId xmlns:a16="http://schemas.microsoft.com/office/drawing/2014/main" id="{9A68A010-1E81-FDCC-BCB2-364DE9F03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CA6C0-4C77-E291-BF8B-D1A84B679469}"/>
              </a:ext>
            </a:extLst>
          </p:cNvPr>
          <p:cNvSpPr>
            <a:spLocks noGrp="1"/>
          </p:cNvSpPr>
          <p:nvPr>
            <p:ph type="sldNum" sz="quarter" idx="12"/>
          </p:nvPr>
        </p:nvSpPr>
        <p:spPr/>
        <p:txBody>
          <a:bodyPr/>
          <a:lstStyle/>
          <a:p>
            <a:fld id="{704664B2-F5CC-4B5E-8C36-D7458E076130}" type="slidenum">
              <a:rPr lang="en-US" smtClean="0"/>
              <a:t>‹#›</a:t>
            </a:fld>
            <a:endParaRPr lang="en-US"/>
          </a:p>
        </p:txBody>
      </p:sp>
    </p:spTree>
    <p:extLst>
      <p:ext uri="{BB962C8B-B14F-4D97-AF65-F5344CB8AC3E}">
        <p14:creationId xmlns:p14="http://schemas.microsoft.com/office/powerpoint/2010/main" val="235122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3001-000B-A201-2167-4E5952ABE1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45F97-ACFD-68B0-74BF-4617CB2C7A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67759D-8A59-6E2D-CF8A-C3F03FBD4E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9A4C32-0DC4-F732-163A-60F8C31BC94E}"/>
              </a:ext>
            </a:extLst>
          </p:cNvPr>
          <p:cNvSpPr>
            <a:spLocks noGrp="1"/>
          </p:cNvSpPr>
          <p:nvPr>
            <p:ph type="dt" sz="half" idx="10"/>
          </p:nvPr>
        </p:nvSpPr>
        <p:spPr/>
        <p:txBody>
          <a:bodyPr/>
          <a:lstStyle/>
          <a:p>
            <a:fld id="{2731C87F-ADCB-4609-B669-DEA45515C85C}" type="datetimeFigureOut">
              <a:rPr lang="en-US" smtClean="0"/>
              <a:t>11/28/2023</a:t>
            </a:fld>
            <a:endParaRPr lang="en-US"/>
          </a:p>
        </p:txBody>
      </p:sp>
      <p:sp>
        <p:nvSpPr>
          <p:cNvPr id="6" name="Footer Placeholder 5">
            <a:extLst>
              <a:ext uri="{FF2B5EF4-FFF2-40B4-BE49-F238E27FC236}">
                <a16:creationId xmlns:a16="http://schemas.microsoft.com/office/drawing/2014/main" id="{6A141A96-3F5C-26D7-7950-D52701740B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032E4-499A-1E57-F8A6-6F4FA5935198}"/>
              </a:ext>
            </a:extLst>
          </p:cNvPr>
          <p:cNvSpPr>
            <a:spLocks noGrp="1"/>
          </p:cNvSpPr>
          <p:nvPr>
            <p:ph type="sldNum" sz="quarter" idx="12"/>
          </p:nvPr>
        </p:nvSpPr>
        <p:spPr/>
        <p:txBody>
          <a:bodyPr/>
          <a:lstStyle/>
          <a:p>
            <a:fld id="{704664B2-F5CC-4B5E-8C36-D7458E076130}" type="slidenum">
              <a:rPr lang="en-US" smtClean="0"/>
              <a:t>‹#›</a:t>
            </a:fld>
            <a:endParaRPr lang="en-US"/>
          </a:p>
        </p:txBody>
      </p:sp>
    </p:spTree>
    <p:extLst>
      <p:ext uri="{BB962C8B-B14F-4D97-AF65-F5344CB8AC3E}">
        <p14:creationId xmlns:p14="http://schemas.microsoft.com/office/powerpoint/2010/main" val="305844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1255-E3D0-4F50-8DCE-4D2EFCC569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27627A-F215-16DA-3078-3FC059F50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E5A78-98FB-196C-0E3D-2F639C6817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45FB17-534D-B537-9C36-EA31F100D2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F66FC8-D01F-EE60-C517-03FC6128D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9F11A9-BDB1-98F3-462E-05148D6B32AA}"/>
              </a:ext>
            </a:extLst>
          </p:cNvPr>
          <p:cNvSpPr>
            <a:spLocks noGrp="1"/>
          </p:cNvSpPr>
          <p:nvPr>
            <p:ph type="dt" sz="half" idx="10"/>
          </p:nvPr>
        </p:nvSpPr>
        <p:spPr/>
        <p:txBody>
          <a:bodyPr/>
          <a:lstStyle/>
          <a:p>
            <a:fld id="{2731C87F-ADCB-4609-B669-DEA45515C85C}" type="datetimeFigureOut">
              <a:rPr lang="en-US" smtClean="0"/>
              <a:t>11/28/2023</a:t>
            </a:fld>
            <a:endParaRPr lang="en-US"/>
          </a:p>
        </p:txBody>
      </p:sp>
      <p:sp>
        <p:nvSpPr>
          <p:cNvPr id="8" name="Footer Placeholder 7">
            <a:extLst>
              <a:ext uri="{FF2B5EF4-FFF2-40B4-BE49-F238E27FC236}">
                <a16:creationId xmlns:a16="http://schemas.microsoft.com/office/drawing/2014/main" id="{184F56E8-B0BB-4DA8-05B7-0C7E3E741A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CC0134-27E2-292C-0A48-B7DDF3132CFD}"/>
              </a:ext>
            </a:extLst>
          </p:cNvPr>
          <p:cNvSpPr>
            <a:spLocks noGrp="1"/>
          </p:cNvSpPr>
          <p:nvPr>
            <p:ph type="sldNum" sz="quarter" idx="12"/>
          </p:nvPr>
        </p:nvSpPr>
        <p:spPr/>
        <p:txBody>
          <a:bodyPr/>
          <a:lstStyle/>
          <a:p>
            <a:fld id="{704664B2-F5CC-4B5E-8C36-D7458E076130}" type="slidenum">
              <a:rPr lang="en-US" smtClean="0"/>
              <a:t>‹#›</a:t>
            </a:fld>
            <a:endParaRPr lang="en-US"/>
          </a:p>
        </p:txBody>
      </p:sp>
    </p:spTree>
    <p:extLst>
      <p:ext uri="{BB962C8B-B14F-4D97-AF65-F5344CB8AC3E}">
        <p14:creationId xmlns:p14="http://schemas.microsoft.com/office/powerpoint/2010/main" val="2474441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FBFE-4947-093D-C17D-9BE6473436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013D90-56D8-A83D-21D0-41B5DA2BB309}"/>
              </a:ext>
            </a:extLst>
          </p:cNvPr>
          <p:cNvSpPr>
            <a:spLocks noGrp="1"/>
          </p:cNvSpPr>
          <p:nvPr>
            <p:ph type="dt" sz="half" idx="10"/>
          </p:nvPr>
        </p:nvSpPr>
        <p:spPr/>
        <p:txBody>
          <a:bodyPr/>
          <a:lstStyle/>
          <a:p>
            <a:fld id="{2731C87F-ADCB-4609-B669-DEA45515C85C}" type="datetimeFigureOut">
              <a:rPr lang="en-US" smtClean="0"/>
              <a:t>11/28/2023</a:t>
            </a:fld>
            <a:endParaRPr lang="en-US"/>
          </a:p>
        </p:txBody>
      </p:sp>
      <p:sp>
        <p:nvSpPr>
          <p:cNvPr id="4" name="Footer Placeholder 3">
            <a:extLst>
              <a:ext uri="{FF2B5EF4-FFF2-40B4-BE49-F238E27FC236}">
                <a16:creationId xmlns:a16="http://schemas.microsoft.com/office/drawing/2014/main" id="{C12339C0-EEC0-5972-6427-3FF40430BC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7BEE50-5FFC-65FC-859A-B5BD66DBC588}"/>
              </a:ext>
            </a:extLst>
          </p:cNvPr>
          <p:cNvSpPr>
            <a:spLocks noGrp="1"/>
          </p:cNvSpPr>
          <p:nvPr>
            <p:ph type="sldNum" sz="quarter" idx="12"/>
          </p:nvPr>
        </p:nvSpPr>
        <p:spPr/>
        <p:txBody>
          <a:bodyPr/>
          <a:lstStyle/>
          <a:p>
            <a:fld id="{704664B2-F5CC-4B5E-8C36-D7458E076130}" type="slidenum">
              <a:rPr lang="en-US" smtClean="0"/>
              <a:t>‹#›</a:t>
            </a:fld>
            <a:endParaRPr lang="en-US"/>
          </a:p>
        </p:txBody>
      </p:sp>
    </p:spTree>
    <p:extLst>
      <p:ext uri="{BB962C8B-B14F-4D97-AF65-F5344CB8AC3E}">
        <p14:creationId xmlns:p14="http://schemas.microsoft.com/office/powerpoint/2010/main" val="217009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175208-5256-09C8-F364-589B15D174BF}"/>
              </a:ext>
            </a:extLst>
          </p:cNvPr>
          <p:cNvSpPr>
            <a:spLocks noGrp="1"/>
          </p:cNvSpPr>
          <p:nvPr>
            <p:ph type="dt" sz="half" idx="10"/>
          </p:nvPr>
        </p:nvSpPr>
        <p:spPr/>
        <p:txBody>
          <a:bodyPr/>
          <a:lstStyle/>
          <a:p>
            <a:fld id="{2731C87F-ADCB-4609-B669-DEA45515C85C}" type="datetimeFigureOut">
              <a:rPr lang="en-US" smtClean="0"/>
              <a:t>11/28/2023</a:t>
            </a:fld>
            <a:endParaRPr lang="en-US"/>
          </a:p>
        </p:txBody>
      </p:sp>
      <p:sp>
        <p:nvSpPr>
          <p:cNvPr id="3" name="Footer Placeholder 2">
            <a:extLst>
              <a:ext uri="{FF2B5EF4-FFF2-40B4-BE49-F238E27FC236}">
                <a16:creationId xmlns:a16="http://schemas.microsoft.com/office/drawing/2014/main" id="{EADFFA1B-B473-DB5B-867D-74B79478F9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533289-8ACB-708D-7890-16D0C72C2C5C}"/>
              </a:ext>
            </a:extLst>
          </p:cNvPr>
          <p:cNvSpPr>
            <a:spLocks noGrp="1"/>
          </p:cNvSpPr>
          <p:nvPr>
            <p:ph type="sldNum" sz="quarter" idx="12"/>
          </p:nvPr>
        </p:nvSpPr>
        <p:spPr/>
        <p:txBody>
          <a:bodyPr/>
          <a:lstStyle/>
          <a:p>
            <a:fld id="{704664B2-F5CC-4B5E-8C36-D7458E076130}" type="slidenum">
              <a:rPr lang="en-US" smtClean="0"/>
              <a:t>‹#›</a:t>
            </a:fld>
            <a:endParaRPr lang="en-US"/>
          </a:p>
        </p:txBody>
      </p:sp>
    </p:spTree>
    <p:extLst>
      <p:ext uri="{BB962C8B-B14F-4D97-AF65-F5344CB8AC3E}">
        <p14:creationId xmlns:p14="http://schemas.microsoft.com/office/powerpoint/2010/main" val="2112296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7277-2BA2-D3E9-73FF-8A602DB3B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1F31A0-FEEE-08A8-72AB-4F6DBA8260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2EBE93-4E94-8939-49DA-DA7277BF7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E938D7-9836-73CD-3A26-484EC3E900A0}"/>
              </a:ext>
            </a:extLst>
          </p:cNvPr>
          <p:cNvSpPr>
            <a:spLocks noGrp="1"/>
          </p:cNvSpPr>
          <p:nvPr>
            <p:ph type="dt" sz="half" idx="10"/>
          </p:nvPr>
        </p:nvSpPr>
        <p:spPr/>
        <p:txBody>
          <a:bodyPr/>
          <a:lstStyle/>
          <a:p>
            <a:fld id="{2731C87F-ADCB-4609-B669-DEA45515C85C}" type="datetimeFigureOut">
              <a:rPr lang="en-US" smtClean="0"/>
              <a:t>11/28/2023</a:t>
            </a:fld>
            <a:endParaRPr lang="en-US"/>
          </a:p>
        </p:txBody>
      </p:sp>
      <p:sp>
        <p:nvSpPr>
          <p:cNvPr id="6" name="Footer Placeholder 5">
            <a:extLst>
              <a:ext uri="{FF2B5EF4-FFF2-40B4-BE49-F238E27FC236}">
                <a16:creationId xmlns:a16="http://schemas.microsoft.com/office/drawing/2014/main" id="{56B6DC01-DDCF-3A47-F53D-415B7237C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3794B7-6DB8-4966-5D60-FE65BD61A9AC}"/>
              </a:ext>
            </a:extLst>
          </p:cNvPr>
          <p:cNvSpPr>
            <a:spLocks noGrp="1"/>
          </p:cNvSpPr>
          <p:nvPr>
            <p:ph type="sldNum" sz="quarter" idx="12"/>
          </p:nvPr>
        </p:nvSpPr>
        <p:spPr/>
        <p:txBody>
          <a:bodyPr/>
          <a:lstStyle/>
          <a:p>
            <a:fld id="{704664B2-F5CC-4B5E-8C36-D7458E076130}" type="slidenum">
              <a:rPr lang="en-US" smtClean="0"/>
              <a:t>‹#›</a:t>
            </a:fld>
            <a:endParaRPr lang="en-US"/>
          </a:p>
        </p:txBody>
      </p:sp>
    </p:spTree>
    <p:extLst>
      <p:ext uri="{BB962C8B-B14F-4D97-AF65-F5344CB8AC3E}">
        <p14:creationId xmlns:p14="http://schemas.microsoft.com/office/powerpoint/2010/main" val="253739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D640A-E6C3-3D35-2381-0D8869BF0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C3505E-68E2-32C3-FD4B-8DE452318E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89C79A-619D-47F1-4C33-E4CC4504A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53518-B22E-D3F7-1591-D558AB6F5929}"/>
              </a:ext>
            </a:extLst>
          </p:cNvPr>
          <p:cNvSpPr>
            <a:spLocks noGrp="1"/>
          </p:cNvSpPr>
          <p:nvPr>
            <p:ph type="dt" sz="half" idx="10"/>
          </p:nvPr>
        </p:nvSpPr>
        <p:spPr/>
        <p:txBody>
          <a:bodyPr/>
          <a:lstStyle/>
          <a:p>
            <a:fld id="{2731C87F-ADCB-4609-B669-DEA45515C85C}" type="datetimeFigureOut">
              <a:rPr lang="en-US" smtClean="0"/>
              <a:t>11/28/2023</a:t>
            </a:fld>
            <a:endParaRPr lang="en-US"/>
          </a:p>
        </p:txBody>
      </p:sp>
      <p:sp>
        <p:nvSpPr>
          <p:cNvPr id="6" name="Footer Placeholder 5">
            <a:extLst>
              <a:ext uri="{FF2B5EF4-FFF2-40B4-BE49-F238E27FC236}">
                <a16:creationId xmlns:a16="http://schemas.microsoft.com/office/drawing/2014/main" id="{0FB2DAC1-C87C-B370-B202-6FB14621CA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F77EE8-8BEA-6B78-BCBC-8A83C368D9B6}"/>
              </a:ext>
            </a:extLst>
          </p:cNvPr>
          <p:cNvSpPr>
            <a:spLocks noGrp="1"/>
          </p:cNvSpPr>
          <p:nvPr>
            <p:ph type="sldNum" sz="quarter" idx="12"/>
          </p:nvPr>
        </p:nvSpPr>
        <p:spPr/>
        <p:txBody>
          <a:bodyPr/>
          <a:lstStyle/>
          <a:p>
            <a:fld id="{704664B2-F5CC-4B5E-8C36-D7458E076130}" type="slidenum">
              <a:rPr lang="en-US" smtClean="0"/>
              <a:t>‹#›</a:t>
            </a:fld>
            <a:endParaRPr lang="en-US"/>
          </a:p>
        </p:txBody>
      </p:sp>
    </p:spTree>
    <p:extLst>
      <p:ext uri="{BB962C8B-B14F-4D97-AF65-F5344CB8AC3E}">
        <p14:creationId xmlns:p14="http://schemas.microsoft.com/office/powerpoint/2010/main" val="1372054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77FE2B-950F-E8D3-9645-2E961ADE47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6AED71-93E8-C0A6-1B7C-6875EEF4D3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1CAE5-551F-6B21-4651-69B8D110B7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1C87F-ADCB-4609-B669-DEA45515C85C}" type="datetimeFigureOut">
              <a:rPr lang="en-US" smtClean="0"/>
              <a:t>11/28/2023</a:t>
            </a:fld>
            <a:endParaRPr lang="en-US"/>
          </a:p>
        </p:txBody>
      </p:sp>
      <p:sp>
        <p:nvSpPr>
          <p:cNvPr id="5" name="Footer Placeholder 4">
            <a:extLst>
              <a:ext uri="{FF2B5EF4-FFF2-40B4-BE49-F238E27FC236}">
                <a16:creationId xmlns:a16="http://schemas.microsoft.com/office/drawing/2014/main" id="{BCA60523-60B8-F09C-C66A-16D18C769F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35BC45-CCF0-842F-A6ED-33D2F9E64E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664B2-F5CC-4B5E-8C36-D7458E076130}" type="slidenum">
              <a:rPr lang="en-US" smtClean="0"/>
              <a:t>‹#›</a:t>
            </a:fld>
            <a:endParaRPr lang="en-US"/>
          </a:p>
        </p:txBody>
      </p:sp>
    </p:spTree>
    <p:extLst>
      <p:ext uri="{BB962C8B-B14F-4D97-AF65-F5344CB8AC3E}">
        <p14:creationId xmlns:p14="http://schemas.microsoft.com/office/powerpoint/2010/main" val="566287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tags" Target="../tags/tag45.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image" Target="../media/image9.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slideLayout" Target="../slideLayouts/slideLayout2.xml"/><Relationship Id="rId5" Type="http://schemas.openxmlformats.org/officeDocument/2006/relationships/tags" Target="../tags/tag4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s>
</file>

<file path=ppt/slides/_rels/slide15.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10.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slideLayout" Target="../slideLayouts/slideLayout2.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s>
</file>

<file path=ppt/slides/_rels/slide16.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10" Type="http://schemas.openxmlformats.org/officeDocument/2006/relationships/image" Target="../media/image11.png"/><Relationship Id="rId4" Type="http://schemas.openxmlformats.org/officeDocument/2006/relationships/tags" Target="../tags/tag61.xml"/><Relationship Id="rId9"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image" Target="../media/image13.png"/><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tags" Target="../tags/tag87.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image" Target="../media/image15.pn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slideLayout" Target="../slideLayouts/slideLayout2.xml"/><Relationship Id="rId5" Type="http://schemas.openxmlformats.org/officeDocument/2006/relationships/tags" Target="../tags/tag84.xml"/><Relationship Id="rId10" Type="http://schemas.openxmlformats.org/officeDocument/2006/relationships/tags" Target="../tags/tag89.xml"/><Relationship Id="rId4" Type="http://schemas.openxmlformats.org/officeDocument/2006/relationships/tags" Target="../tags/tag83.xml"/><Relationship Id="rId9" Type="http://schemas.openxmlformats.org/officeDocument/2006/relationships/tags" Target="../tags/tag88.xml"/></Relationships>
</file>

<file path=ppt/slides/_rels/slide23.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16.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slideLayout" Target="../slideLayouts/slideLayout2.xml"/><Relationship Id="rId5" Type="http://schemas.openxmlformats.org/officeDocument/2006/relationships/tags" Target="../tags/tag94.xml"/><Relationship Id="rId10" Type="http://schemas.openxmlformats.org/officeDocument/2006/relationships/tags" Target="../tags/tag99.xml"/><Relationship Id="rId4" Type="http://schemas.openxmlformats.org/officeDocument/2006/relationships/tags" Target="../tags/tag93.xml"/><Relationship Id="rId9" Type="http://schemas.openxmlformats.org/officeDocument/2006/relationships/tags" Target="../tags/tag98.xml"/></Relationships>
</file>

<file path=ppt/slides/_rels/slide24.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image" Target="../media/image18.png"/><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image" Target="../media/image17.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slideLayout" Target="../slideLayouts/slideLayout2.xml"/><Relationship Id="rId5" Type="http://schemas.openxmlformats.org/officeDocument/2006/relationships/tags" Target="../tags/tag10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s>
</file>

<file path=ppt/slides/_rels/slide25.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image" Target="../media/image19.png"/><Relationship Id="rId4" Type="http://schemas.openxmlformats.org/officeDocument/2006/relationships/tags" Target="../tags/tag113.xml"/><Relationship Id="rId9"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image" Target="../media/image21.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image" Target="../media/image20.png"/><Relationship Id="rId5" Type="http://schemas.openxmlformats.org/officeDocument/2006/relationships/tags" Target="../tags/tag122.xml"/><Relationship Id="rId10" Type="http://schemas.openxmlformats.org/officeDocument/2006/relationships/slideLayout" Target="../slideLayouts/slideLayout2.xml"/><Relationship Id="rId4" Type="http://schemas.openxmlformats.org/officeDocument/2006/relationships/tags" Target="../tags/tag121.xml"/><Relationship Id="rId9" Type="http://schemas.openxmlformats.org/officeDocument/2006/relationships/tags" Target="../tags/tag126.xml"/></Relationships>
</file>

<file path=ppt/slides/_rels/slide27.xml.rels><?xml version="1.0" encoding="UTF-8" standalone="yes"?>
<Relationships xmlns="http://schemas.openxmlformats.org/package/2006/relationships"><Relationship Id="rId8" Type="http://schemas.openxmlformats.org/officeDocument/2006/relationships/tags" Target="../tags/tag134.xml"/><Relationship Id="rId3" Type="http://schemas.openxmlformats.org/officeDocument/2006/relationships/tags" Target="../tags/tag129.xml"/><Relationship Id="rId7" Type="http://schemas.openxmlformats.org/officeDocument/2006/relationships/tags" Target="../tags/tag133.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image" Target="../media/image22.png"/><Relationship Id="rId5" Type="http://schemas.openxmlformats.org/officeDocument/2006/relationships/tags" Target="../tags/tag131.xml"/><Relationship Id="rId10" Type="http://schemas.openxmlformats.org/officeDocument/2006/relationships/slideLayout" Target="../slideLayouts/slideLayout2.xml"/><Relationship Id="rId4" Type="http://schemas.openxmlformats.org/officeDocument/2006/relationships/tags" Target="../tags/tag130.xml"/><Relationship Id="rId9" Type="http://schemas.openxmlformats.org/officeDocument/2006/relationships/tags" Target="../tags/tag135.xml"/></Relationships>
</file>

<file path=ppt/slides/_rels/slide28.xml.rels><?xml version="1.0" encoding="UTF-8" standalone="yes"?>
<Relationships xmlns="http://schemas.openxmlformats.org/package/2006/relationships"><Relationship Id="rId8" Type="http://schemas.openxmlformats.org/officeDocument/2006/relationships/tags" Target="../tags/tag143.xml"/><Relationship Id="rId3" Type="http://schemas.openxmlformats.org/officeDocument/2006/relationships/tags" Target="../tags/tag138.xml"/><Relationship Id="rId7" Type="http://schemas.openxmlformats.org/officeDocument/2006/relationships/tags" Target="../tags/tag14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9"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151.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5" Type="http://schemas.openxmlformats.org/officeDocument/2006/relationships/tags" Target="../tags/tag148.xml"/><Relationship Id="rId10" Type="http://schemas.openxmlformats.org/officeDocument/2006/relationships/slideLayout" Target="../slideLayouts/slideLayout2.xml"/><Relationship Id="rId4" Type="http://schemas.openxmlformats.org/officeDocument/2006/relationships/tags" Target="../tags/tag147.xml"/><Relationship Id="rId9" Type="http://schemas.openxmlformats.org/officeDocument/2006/relationships/tags" Target="../tags/tag152.xml"/></Relationships>
</file>

<file path=ppt/slides/_rels/slide31.xml.rels><?xml version="1.0" encoding="UTF-8" standalone="yes"?>
<Relationships xmlns="http://schemas.openxmlformats.org/package/2006/relationships"><Relationship Id="rId8" Type="http://schemas.openxmlformats.org/officeDocument/2006/relationships/tags" Target="../tags/tag160.xml"/><Relationship Id="rId3" Type="http://schemas.openxmlformats.org/officeDocument/2006/relationships/tags" Target="../tags/tag155.xml"/><Relationship Id="rId7" Type="http://schemas.openxmlformats.org/officeDocument/2006/relationships/tags" Target="../tags/tag159.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5" Type="http://schemas.openxmlformats.org/officeDocument/2006/relationships/tags" Target="../tags/tag157.xml"/><Relationship Id="rId10" Type="http://schemas.openxmlformats.org/officeDocument/2006/relationships/slideLayout" Target="../slideLayouts/slideLayout2.xml"/><Relationship Id="rId4" Type="http://schemas.openxmlformats.org/officeDocument/2006/relationships/tags" Target="../tags/tag156.xml"/><Relationship Id="rId9" Type="http://schemas.openxmlformats.org/officeDocument/2006/relationships/tags" Target="../tags/tag161.xml"/></Relationships>
</file>

<file path=ppt/slides/_rels/slide32.xml.rels><?xml version="1.0" encoding="UTF-8" standalone="yes"?>
<Relationships xmlns="http://schemas.openxmlformats.org/package/2006/relationships"><Relationship Id="rId8" Type="http://schemas.openxmlformats.org/officeDocument/2006/relationships/tags" Target="../tags/tag169.xml"/><Relationship Id="rId3" Type="http://schemas.openxmlformats.org/officeDocument/2006/relationships/tags" Target="../tags/tag164.xml"/><Relationship Id="rId7" Type="http://schemas.openxmlformats.org/officeDocument/2006/relationships/tags" Target="../tags/tag168.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image" Target="../media/image25.png"/><Relationship Id="rId5" Type="http://schemas.openxmlformats.org/officeDocument/2006/relationships/tags" Target="../tags/tag166.xml"/><Relationship Id="rId10" Type="http://schemas.openxmlformats.org/officeDocument/2006/relationships/slideLayout" Target="../slideLayouts/slideLayout2.xml"/><Relationship Id="rId4" Type="http://schemas.openxmlformats.org/officeDocument/2006/relationships/tags" Target="../tags/tag165.xml"/><Relationship Id="rId9" Type="http://schemas.openxmlformats.org/officeDocument/2006/relationships/tags" Target="../tags/tag170.xml"/></Relationships>
</file>

<file path=ppt/slides/_rels/slide33.xml.rels><?xml version="1.0" encoding="UTF-8" standalone="yes"?>
<Relationships xmlns="http://schemas.openxmlformats.org/package/2006/relationships"><Relationship Id="rId8" Type="http://schemas.openxmlformats.org/officeDocument/2006/relationships/tags" Target="../tags/tag178.xml"/><Relationship Id="rId3" Type="http://schemas.openxmlformats.org/officeDocument/2006/relationships/tags" Target="../tags/tag173.xml"/><Relationship Id="rId7" Type="http://schemas.openxmlformats.org/officeDocument/2006/relationships/tags" Target="../tags/tag177.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5" Type="http://schemas.openxmlformats.org/officeDocument/2006/relationships/tags" Target="../tags/tag175.xml"/><Relationship Id="rId10" Type="http://schemas.openxmlformats.org/officeDocument/2006/relationships/slideLayout" Target="../slideLayouts/slideLayout2.xml"/><Relationship Id="rId4" Type="http://schemas.openxmlformats.org/officeDocument/2006/relationships/tags" Target="../tags/tag174.xml"/><Relationship Id="rId9" Type="http://schemas.openxmlformats.org/officeDocument/2006/relationships/tags" Target="../tags/tag179.xml"/></Relationships>
</file>

<file path=ppt/slides/_rels/slide34.xml.rels><?xml version="1.0" encoding="UTF-8" standalone="yes"?>
<Relationships xmlns="http://schemas.openxmlformats.org/package/2006/relationships"><Relationship Id="rId8" Type="http://schemas.openxmlformats.org/officeDocument/2006/relationships/tags" Target="../tags/tag187.xml"/><Relationship Id="rId3" Type="http://schemas.openxmlformats.org/officeDocument/2006/relationships/tags" Target="../tags/tag182.xml"/><Relationship Id="rId7" Type="http://schemas.openxmlformats.org/officeDocument/2006/relationships/tags" Target="../tags/tag186.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5" Type="http://schemas.openxmlformats.org/officeDocument/2006/relationships/tags" Target="../tags/tag184.xml"/><Relationship Id="rId10" Type="http://schemas.openxmlformats.org/officeDocument/2006/relationships/slideLayout" Target="../slideLayouts/slideLayout2.xml"/><Relationship Id="rId4" Type="http://schemas.openxmlformats.org/officeDocument/2006/relationships/tags" Target="../tags/tag183.xml"/><Relationship Id="rId9" Type="http://schemas.openxmlformats.org/officeDocument/2006/relationships/tags" Target="../tags/tag188.xml"/></Relationships>
</file>

<file path=ppt/slides/_rels/slide35.xml.rels><?xml version="1.0" encoding="UTF-8" standalone="yes"?>
<Relationships xmlns="http://schemas.openxmlformats.org/package/2006/relationships"><Relationship Id="rId8" Type="http://schemas.openxmlformats.org/officeDocument/2006/relationships/tags" Target="../tags/tag196.xml"/><Relationship Id="rId3" Type="http://schemas.openxmlformats.org/officeDocument/2006/relationships/tags" Target="../tags/tag191.xml"/><Relationship Id="rId7" Type="http://schemas.openxmlformats.org/officeDocument/2006/relationships/tags" Target="../tags/tag195.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5" Type="http://schemas.openxmlformats.org/officeDocument/2006/relationships/tags" Target="../tags/tag193.xml"/><Relationship Id="rId10" Type="http://schemas.openxmlformats.org/officeDocument/2006/relationships/slideLayout" Target="../slideLayouts/slideLayout2.xml"/><Relationship Id="rId4" Type="http://schemas.openxmlformats.org/officeDocument/2006/relationships/tags" Target="../tags/tag192.xml"/><Relationship Id="rId9" Type="http://schemas.openxmlformats.org/officeDocument/2006/relationships/tags" Target="../tags/tag197.xml"/></Relationships>
</file>

<file path=ppt/slides/_rels/slide36.xml.rels><?xml version="1.0" encoding="UTF-8" standalone="yes"?>
<Relationships xmlns="http://schemas.openxmlformats.org/package/2006/relationships"><Relationship Id="rId8" Type="http://schemas.openxmlformats.org/officeDocument/2006/relationships/tags" Target="../tags/tag205.xml"/><Relationship Id="rId3" Type="http://schemas.openxmlformats.org/officeDocument/2006/relationships/tags" Target="../tags/tag200.xml"/><Relationship Id="rId7" Type="http://schemas.openxmlformats.org/officeDocument/2006/relationships/tags" Target="../tags/tag204.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tags" Target="../tags/tag203.xml"/><Relationship Id="rId5" Type="http://schemas.openxmlformats.org/officeDocument/2006/relationships/tags" Target="../tags/tag202.xml"/><Relationship Id="rId10" Type="http://schemas.openxmlformats.org/officeDocument/2006/relationships/slideLayout" Target="../slideLayouts/slideLayout2.xml"/><Relationship Id="rId4" Type="http://schemas.openxmlformats.org/officeDocument/2006/relationships/tags" Target="../tags/tag201.xml"/><Relationship Id="rId9" Type="http://schemas.openxmlformats.org/officeDocument/2006/relationships/tags" Target="../tags/tag206.xml"/></Relationships>
</file>

<file path=ppt/slides/_rels/slide37.xml.rels><?xml version="1.0" encoding="UTF-8" standalone="yes"?>
<Relationships xmlns="http://schemas.openxmlformats.org/package/2006/relationships"><Relationship Id="rId8" Type="http://schemas.openxmlformats.org/officeDocument/2006/relationships/tags" Target="../tags/tag214.xml"/><Relationship Id="rId3" Type="http://schemas.openxmlformats.org/officeDocument/2006/relationships/tags" Target="../tags/tag209.xml"/><Relationship Id="rId7" Type="http://schemas.openxmlformats.org/officeDocument/2006/relationships/tags" Target="../tags/tag213.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tags" Target="../tags/tag212.xml"/><Relationship Id="rId5" Type="http://schemas.openxmlformats.org/officeDocument/2006/relationships/tags" Target="../tags/tag211.xml"/><Relationship Id="rId10" Type="http://schemas.openxmlformats.org/officeDocument/2006/relationships/slideLayout" Target="../slideLayouts/slideLayout2.xml"/><Relationship Id="rId4" Type="http://schemas.openxmlformats.org/officeDocument/2006/relationships/tags" Target="../tags/tag210.xml"/><Relationship Id="rId9" Type="http://schemas.openxmlformats.org/officeDocument/2006/relationships/tags" Target="../tags/tag215.xml"/></Relationships>
</file>

<file path=ppt/slides/_rels/slide38.xml.rels><?xml version="1.0" encoding="UTF-8" standalone="yes"?>
<Relationships xmlns="http://schemas.openxmlformats.org/package/2006/relationships"><Relationship Id="rId8" Type="http://schemas.openxmlformats.org/officeDocument/2006/relationships/tags" Target="../tags/tag223.xml"/><Relationship Id="rId3" Type="http://schemas.openxmlformats.org/officeDocument/2006/relationships/tags" Target="../tags/tag218.xml"/><Relationship Id="rId7" Type="http://schemas.openxmlformats.org/officeDocument/2006/relationships/tags" Target="../tags/tag222.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tags" Target="../tags/tag221.xml"/><Relationship Id="rId5" Type="http://schemas.openxmlformats.org/officeDocument/2006/relationships/tags" Target="../tags/tag220.xml"/><Relationship Id="rId10" Type="http://schemas.openxmlformats.org/officeDocument/2006/relationships/slideLayout" Target="../slideLayouts/slideLayout2.xml"/><Relationship Id="rId4" Type="http://schemas.openxmlformats.org/officeDocument/2006/relationships/tags" Target="../tags/tag219.xml"/><Relationship Id="rId9" Type="http://schemas.openxmlformats.org/officeDocument/2006/relationships/tags" Target="../tags/tag224.xml"/></Relationships>
</file>

<file path=ppt/slides/_rels/slide39.xml.rels><?xml version="1.0" encoding="UTF-8" standalone="yes"?>
<Relationships xmlns="http://schemas.openxmlformats.org/package/2006/relationships"><Relationship Id="rId8" Type="http://schemas.openxmlformats.org/officeDocument/2006/relationships/tags" Target="../tags/tag232.xml"/><Relationship Id="rId3" Type="http://schemas.openxmlformats.org/officeDocument/2006/relationships/tags" Target="../tags/tag227.xml"/><Relationship Id="rId7" Type="http://schemas.openxmlformats.org/officeDocument/2006/relationships/tags" Target="../tags/tag231.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tags" Target="../tags/tag230.xml"/><Relationship Id="rId5" Type="http://schemas.openxmlformats.org/officeDocument/2006/relationships/tags" Target="../tags/tag229.xml"/><Relationship Id="rId10" Type="http://schemas.openxmlformats.org/officeDocument/2006/relationships/slideLayout" Target="../slideLayouts/slideLayout2.xml"/><Relationship Id="rId4" Type="http://schemas.openxmlformats.org/officeDocument/2006/relationships/tags" Target="../tags/tag228.xml"/><Relationship Id="rId9" Type="http://schemas.openxmlformats.org/officeDocument/2006/relationships/tags" Target="../tags/tag23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241.xml"/><Relationship Id="rId3" Type="http://schemas.openxmlformats.org/officeDocument/2006/relationships/tags" Target="../tags/tag236.xml"/><Relationship Id="rId7" Type="http://schemas.openxmlformats.org/officeDocument/2006/relationships/tags" Target="../tags/tag240.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5" Type="http://schemas.openxmlformats.org/officeDocument/2006/relationships/tags" Target="../tags/tag238.xml"/><Relationship Id="rId10" Type="http://schemas.openxmlformats.org/officeDocument/2006/relationships/slideLayout" Target="../slideLayouts/slideLayout2.xml"/><Relationship Id="rId4" Type="http://schemas.openxmlformats.org/officeDocument/2006/relationships/tags" Target="../tags/tag237.xml"/><Relationship Id="rId9" Type="http://schemas.openxmlformats.org/officeDocument/2006/relationships/tags" Target="../tags/tag242.xml"/></Relationships>
</file>

<file path=ppt/slides/_rels/slide41.xml.rels><?xml version="1.0" encoding="UTF-8" standalone="yes"?>
<Relationships xmlns="http://schemas.openxmlformats.org/package/2006/relationships"><Relationship Id="rId8" Type="http://schemas.openxmlformats.org/officeDocument/2006/relationships/tags" Target="../tags/tag250.xml"/><Relationship Id="rId3" Type="http://schemas.openxmlformats.org/officeDocument/2006/relationships/tags" Target="../tags/tag245.xml"/><Relationship Id="rId7" Type="http://schemas.openxmlformats.org/officeDocument/2006/relationships/tags" Target="../tags/tag249.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tags" Target="../tags/tag248.xml"/><Relationship Id="rId5" Type="http://schemas.openxmlformats.org/officeDocument/2006/relationships/tags" Target="../tags/tag247.xml"/><Relationship Id="rId10" Type="http://schemas.openxmlformats.org/officeDocument/2006/relationships/slideLayout" Target="../slideLayouts/slideLayout2.xml"/><Relationship Id="rId4" Type="http://schemas.openxmlformats.org/officeDocument/2006/relationships/tags" Target="../tags/tag246.xml"/><Relationship Id="rId9" Type="http://schemas.openxmlformats.org/officeDocument/2006/relationships/tags" Target="../tags/tag25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4.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3.png"/><Relationship Id="rId5" Type="http://schemas.openxmlformats.org/officeDocument/2006/relationships/tags" Target="../tags/tag11.xml"/><Relationship Id="rId10"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tags" Target="../tags/tag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youtube.com/watch?v=gJo0uNL-5Qw" TargetMode="External"/><Relationship Id="rId2" Type="http://schemas.openxmlformats.org/officeDocument/2006/relationships/hyperlink" Target="https://towardsdatascience.com/how-to-tune-a-decision-tree-f03721801680" TargetMode="External"/><Relationship Id="rId1" Type="http://schemas.openxmlformats.org/officeDocument/2006/relationships/slideLayout" Target="../slideLayouts/slideLayout2.xml"/><Relationship Id="rId4" Type="http://schemas.openxmlformats.org/officeDocument/2006/relationships/hyperlink" Target="https://www.youtube.com/watch?v=HdlDYng8g9s&amp;t=14s" TargetMode="External"/></Relationships>
</file>

<file path=ppt/slides/_rels/slide5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hyperlink" Target="https://www.guru99.com/r-decision-trees.html" TargetMode="External"/><Relationship Id="rId18" Type="http://schemas.openxmlformats.org/officeDocument/2006/relationships/hyperlink" Target="https://www.analyticsvidhya.com/blog/2016/04/complete-tutorial-tree-based-modeling-scratch-in-python/" TargetMode="Externa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hyperlink" Target="http://people.revoledu.com/kardi/tutorial/DecisionTree/how-to-measure-impurity.htm" TargetMode="External"/><Relationship Id="rId17" Type="http://schemas.openxmlformats.org/officeDocument/2006/relationships/hyperlink" Target="http://dataaspirant.com/2017/02/03/decision-tree-classifier-implementation-in-r/" TargetMode="External"/><Relationship Id="rId2" Type="http://schemas.openxmlformats.org/officeDocument/2006/relationships/tags" Target="../tags/tag253.xml"/><Relationship Id="rId16" Type="http://schemas.openxmlformats.org/officeDocument/2006/relationships/hyperlink" Target="https://www.statmethods.net/advstats/cart.html" TargetMode="External"/><Relationship Id="rId1" Type="http://schemas.openxmlformats.org/officeDocument/2006/relationships/tags" Target="../tags/tag252.xml"/><Relationship Id="rId6" Type="http://schemas.openxmlformats.org/officeDocument/2006/relationships/tags" Target="../tags/tag257.xml"/><Relationship Id="rId11" Type="http://schemas.openxmlformats.org/officeDocument/2006/relationships/hyperlink" Target="https://www.youtube.com/watch?v=A-iqpbz7IDE&amp;list=PLBv09BD7ez_4temBw7vLA19p3tdQH6FYO&amp;index=8" TargetMode="External"/><Relationship Id="rId5" Type="http://schemas.openxmlformats.org/officeDocument/2006/relationships/tags" Target="../tags/tag256.xml"/><Relationship Id="rId15" Type="http://schemas.openxmlformats.org/officeDocument/2006/relationships/hyperlink" Target="https://cran.r-project.org/web/packages/rpart/vignettes/longintro.pdf" TargetMode="External"/><Relationship Id="rId10" Type="http://schemas.openxmlformats.org/officeDocument/2006/relationships/slideLayout" Target="../slideLayouts/slideLayout2.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hyperlink" Target="https://www.casact.org/community/affiliates/canw/0917/Murphy.pdf" TargetMode="External"/></Relationships>
</file>

<file path=ppt/slides/_rels/slide56.xml.rels><?xml version="1.0" encoding="UTF-8" standalone="yes"?>
<Relationships xmlns="http://schemas.openxmlformats.org/package/2006/relationships"><Relationship Id="rId8" Type="http://schemas.openxmlformats.org/officeDocument/2006/relationships/tags" Target="../tags/tag268.xml"/><Relationship Id="rId13" Type="http://schemas.openxmlformats.org/officeDocument/2006/relationships/image" Target="../media/image27.png"/><Relationship Id="rId3" Type="http://schemas.openxmlformats.org/officeDocument/2006/relationships/tags" Target="../tags/tag263.xml"/><Relationship Id="rId7" Type="http://schemas.openxmlformats.org/officeDocument/2006/relationships/tags" Target="../tags/tag267.xml"/><Relationship Id="rId12" Type="http://schemas.openxmlformats.org/officeDocument/2006/relationships/slideLayout" Target="../slideLayouts/slideLayout2.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tags" Target="../tags/tag266.xml"/><Relationship Id="rId11" Type="http://schemas.openxmlformats.org/officeDocument/2006/relationships/tags" Target="../tags/tag271.xml"/><Relationship Id="rId5" Type="http://schemas.openxmlformats.org/officeDocument/2006/relationships/tags" Target="../tags/tag265.xml"/><Relationship Id="rId10" Type="http://schemas.openxmlformats.org/officeDocument/2006/relationships/tags" Target="../tags/tag270.xml"/><Relationship Id="rId4" Type="http://schemas.openxmlformats.org/officeDocument/2006/relationships/tags" Target="../tags/tag264.xml"/><Relationship Id="rId9" Type="http://schemas.openxmlformats.org/officeDocument/2006/relationships/tags" Target="../tags/tag269.xml"/><Relationship Id="rId14" Type="http://schemas.openxmlformats.org/officeDocument/2006/relationships/image" Target="../media/image28.png"/></Relationships>
</file>

<file path=ppt/slides/_rels/slide57.xml.rels><?xml version="1.0" encoding="UTF-8" standalone="yes"?>
<Relationships xmlns="http://schemas.openxmlformats.org/package/2006/relationships"><Relationship Id="rId8" Type="http://schemas.openxmlformats.org/officeDocument/2006/relationships/tags" Target="../tags/tag279.xml"/><Relationship Id="rId3" Type="http://schemas.openxmlformats.org/officeDocument/2006/relationships/tags" Target="../tags/tag274.xml"/><Relationship Id="rId7" Type="http://schemas.openxmlformats.org/officeDocument/2006/relationships/tags" Target="../tags/tag278.xml"/><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tags" Target="../tags/tag277.xml"/><Relationship Id="rId11" Type="http://schemas.openxmlformats.org/officeDocument/2006/relationships/image" Target="../media/image29.png"/><Relationship Id="rId5" Type="http://schemas.openxmlformats.org/officeDocument/2006/relationships/tags" Target="../tags/tag276.xml"/><Relationship Id="rId10" Type="http://schemas.openxmlformats.org/officeDocument/2006/relationships/slideLayout" Target="../slideLayouts/slideLayout2.xml"/><Relationship Id="rId4" Type="http://schemas.openxmlformats.org/officeDocument/2006/relationships/tags" Target="../tags/tag275.xml"/><Relationship Id="rId9" Type="http://schemas.openxmlformats.org/officeDocument/2006/relationships/tags" Target="../tags/tag280.xml"/></Relationships>
</file>

<file path=ppt/slides/_rels/slide58.xml.rels><?xml version="1.0" encoding="UTF-8" standalone="yes"?>
<Relationships xmlns="http://schemas.openxmlformats.org/package/2006/relationships"><Relationship Id="rId8" Type="http://schemas.openxmlformats.org/officeDocument/2006/relationships/tags" Target="../tags/tag288.xml"/><Relationship Id="rId3" Type="http://schemas.openxmlformats.org/officeDocument/2006/relationships/tags" Target="../tags/tag283.xml"/><Relationship Id="rId7" Type="http://schemas.openxmlformats.org/officeDocument/2006/relationships/tags" Target="../tags/tag287.xml"/><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tags" Target="../tags/tag286.xml"/><Relationship Id="rId11" Type="http://schemas.openxmlformats.org/officeDocument/2006/relationships/image" Target="../media/image30.png"/><Relationship Id="rId5" Type="http://schemas.openxmlformats.org/officeDocument/2006/relationships/tags" Target="../tags/tag285.xml"/><Relationship Id="rId10" Type="http://schemas.openxmlformats.org/officeDocument/2006/relationships/slideLayout" Target="../slideLayouts/slideLayout2.xml"/><Relationship Id="rId4" Type="http://schemas.openxmlformats.org/officeDocument/2006/relationships/tags" Target="../tags/tag284.xml"/><Relationship Id="rId9" Type="http://schemas.openxmlformats.org/officeDocument/2006/relationships/tags" Target="../tags/tag289.xml"/></Relationships>
</file>

<file path=ppt/slides/_rels/slide59.xml.rels><?xml version="1.0" encoding="UTF-8" standalone="yes"?>
<Relationships xmlns="http://schemas.openxmlformats.org/package/2006/relationships"><Relationship Id="rId8" Type="http://schemas.openxmlformats.org/officeDocument/2006/relationships/tags" Target="../tags/tag297.xml"/><Relationship Id="rId3" Type="http://schemas.openxmlformats.org/officeDocument/2006/relationships/tags" Target="../tags/tag292.xml"/><Relationship Id="rId7" Type="http://schemas.openxmlformats.org/officeDocument/2006/relationships/tags" Target="../tags/tag296.xml"/><Relationship Id="rId12" Type="http://schemas.openxmlformats.org/officeDocument/2006/relationships/image" Target="../media/image31.png"/><Relationship Id="rId2" Type="http://schemas.openxmlformats.org/officeDocument/2006/relationships/tags" Target="../tags/tag291.xml"/><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slideLayout" Target="../slideLayouts/slideLayout2.xml"/><Relationship Id="rId5" Type="http://schemas.openxmlformats.org/officeDocument/2006/relationships/tags" Target="../tags/tag294.xml"/><Relationship Id="rId10" Type="http://schemas.openxmlformats.org/officeDocument/2006/relationships/tags" Target="../tags/tag299.xml"/><Relationship Id="rId4" Type="http://schemas.openxmlformats.org/officeDocument/2006/relationships/tags" Target="../tags/tag293.xml"/><Relationship Id="rId9" Type="http://schemas.openxmlformats.org/officeDocument/2006/relationships/tags" Target="../tags/tag298.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tags" Target="../tags/tag307.xml"/><Relationship Id="rId3" Type="http://schemas.openxmlformats.org/officeDocument/2006/relationships/tags" Target="../tags/tag302.xml"/><Relationship Id="rId7" Type="http://schemas.openxmlformats.org/officeDocument/2006/relationships/tags" Target="../tags/tag306.xml"/><Relationship Id="rId12" Type="http://schemas.openxmlformats.org/officeDocument/2006/relationships/image" Target="../media/image32.png"/><Relationship Id="rId2" Type="http://schemas.openxmlformats.org/officeDocument/2006/relationships/tags" Target="../tags/tag301.xml"/><Relationship Id="rId1" Type="http://schemas.openxmlformats.org/officeDocument/2006/relationships/tags" Target="../tags/tag300.xml"/><Relationship Id="rId6" Type="http://schemas.openxmlformats.org/officeDocument/2006/relationships/tags" Target="../tags/tag305.xml"/><Relationship Id="rId11" Type="http://schemas.openxmlformats.org/officeDocument/2006/relationships/slideLayout" Target="../slideLayouts/slideLayout2.xml"/><Relationship Id="rId5" Type="http://schemas.openxmlformats.org/officeDocument/2006/relationships/tags" Target="../tags/tag304.xml"/><Relationship Id="rId10" Type="http://schemas.openxmlformats.org/officeDocument/2006/relationships/tags" Target="../tags/tag309.xml"/><Relationship Id="rId4" Type="http://schemas.openxmlformats.org/officeDocument/2006/relationships/tags" Target="../tags/tag303.xml"/><Relationship Id="rId9" Type="http://schemas.openxmlformats.org/officeDocument/2006/relationships/tags" Target="../tags/tag30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7B2E-1696-C5DD-B1E7-074D9C3A7BCD}"/>
              </a:ext>
            </a:extLst>
          </p:cNvPr>
          <p:cNvSpPr>
            <a:spLocks noGrp="1"/>
          </p:cNvSpPr>
          <p:nvPr>
            <p:ph type="ctrTitle"/>
          </p:nvPr>
        </p:nvSpPr>
        <p:spPr/>
        <p:txBody>
          <a:bodyPr/>
          <a:lstStyle/>
          <a:p>
            <a:r>
              <a:rPr lang="en-US" dirty="0"/>
              <a:t>Decision Tree</a:t>
            </a:r>
          </a:p>
        </p:txBody>
      </p:sp>
      <p:sp>
        <p:nvSpPr>
          <p:cNvPr id="3" name="Subtitle 2">
            <a:extLst>
              <a:ext uri="{FF2B5EF4-FFF2-40B4-BE49-F238E27FC236}">
                <a16:creationId xmlns:a16="http://schemas.microsoft.com/office/drawing/2014/main" id="{B0E8CA47-9413-44EE-1340-88E5576702A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04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90BAF7F-AAB7-8531-68E4-690E62312461}"/>
              </a:ext>
            </a:extLst>
          </p:cNvPr>
          <p:cNvGraphicFramePr>
            <a:graphicFrameLocks noGrp="1"/>
          </p:cNvGraphicFramePr>
          <p:nvPr>
            <p:ph idx="1"/>
          </p:nvPr>
        </p:nvGraphicFramePr>
        <p:xfrm>
          <a:off x="483093" y="1483689"/>
          <a:ext cx="4057095" cy="4505925"/>
        </p:xfrm>
        <a:graphic>
          <a:graphicData uri="http://schemas.openxmlformats.org/drawingml/2006/table">
            <a:tbl>
              <a:tblPr firstRow="1" firstCol="1" bandRow="1">
                <a:tableStyleId>{08FB837D-C827-4EFA-A057-4D05807E0F7C}</a:tableStyleId>
              </a:tblPr>
              <a:tblGrid>
                <a:gridCol w="811419">
                  <a:extLst>
                    <a:ext uri="{9D8B030D-6E8A-4147-A177-3AD203B41FA5}">
                      <a16:colId xmlns:a16="http://schemas.microsoft.com/office/drawing/2014/main" val="3998563597"/>
                    </a:ext>
                  </a:extLst>
                </a:gridCol>
                <a:gridCol w="811419">
                  <a:extLst>
                    <a:ext uri="{9D8B030D-6E8A-4147-A177-3AD203B41FA5}">
                      <a16:colId xmlns:a16="http://schemas.microsoft.com/office/drawing/2014/main" val="2944687829"/>
                    </a:ext>
                  </a:extLst>
                </a:gridCol>
                <a:gridCol w="811419">
                  <a:extLst>
                    <a:ext uri="{9D8B030D-6E8A-4147-A177-3AD203B41FA5}">
                      <a16:colId xmlns:a16="http://schemas.microsoft.com/office/drawing/2014/main" val="2015345181"/>
                    </a:ext>
                  </a:extLst>
                </a:gridCol>
                <a:gridCol w="811419">
                  <a:extLst>
                    <a:ext uri="{9D8B030D-6E8A-4147-A177-3AD203B41FA5}">
                      <a16:colId xmlns:a16="http://schemas.microsoft.com/office/drawing/2014/main" val="2304063687"/>
                    </a:ext>
                  </a:extLst>
                </a:gridCol>
                <a:gridCol w="811419">
                  <a:extLst>
                    <a:ext uri="{9D8B030D-6E8A-4147-A177-3AD203B41FA5}">
                      <a16:colId xmlns:a16="http://schemas.microsoft.com/office/drawing/2014/main" val="3067430642"/>
                    </a:ext>
                  </a:extLst>
                </a:gridCol>
              </a:tblGrid>
              <a:tr h="300395">
                <a:tc>
                  <a:txBody>
                    <a:bodyPr/>
                    <a:lstStyle/>
                    <a:p>
                      <a:pPr algn="ctr" fontAlgn="b"/>
                      <a:r>
                        <a:rPr lang="en-US" sz="1400" b="1" u="none" strike="noStrike" dirty="0">
                          <a:solidFill>
                            <a:srgbClr val="000000"/>
                          </a:solidFill>
                          <a:effectLst/>
                        </a:rPr>
                        <a:t>Day</a:t>
                      </a:r>
                      <a:endParaRPr lang="en-US"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a:solidFill>
                            <a:srgbClr val="000000"/>
                          </a:solidFill>
                          <a:effectLst/>
                        </a:rPr>
                        <a:t>Outlook</a:t>
                      </a:r>
                      <a:endParaRPr lang="en-US" sz="14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a:solidFill>
                            <a:srgbClr val="000000"/>
                          </a:solidFill>
                          <a:effectLst/>
                        </a:rPr>
                        <a:t>Humidity</a:t>
                      </a:r>
                      <a:endParaRPr lang="en-US" sz="14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dirty="0">
                          <a:solidFill>
                            <a:srgbClr val="000000"/>
                          </a:solidFill>
                          <a:effectLst/>
                        </a:rPr>
                        <a:t>Wind</a:t>
                      </a:r>
                      <a:endParaRPr lang="en-US"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dirty="0">
                          <a:solidFill>
                            <a:srgbClr val="000000"/>
                          </a:solidFill>
                          <a:effectLst/>
                        </a:rPr>
                        <a:t>Play</a:t>
                      </a:r>
                      <a:endParaRPr lang="en-US" sz="1400" b="1"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606520911"/>
                  </a:ext>
                </a:extLst>
              </a:tr>
              <a:tr h="300395">
                <a:tc>
                  <a:txBody>
                    <a:bodyPr/>
                    <a:lstStyle/>
                    <a:p>
                      <a:pPr algn="ctr" fontAlgn="b"/>
                      <a:r>
                        <a:rPr lang="en-US" sz="1400" b="0" u="none" strike="noStrike">
                          <a:solidFill>
                            <a:srgbClr val="FF0000"/>
                          </a:solidFill>
                          <a:effectLst/>
                        </a:rPr>
                        <a:t>D1</a:t>
                      </a:r>
                      <a:endParaRPr lang="en-US" sz="1400" b="0" i="0" u="none" strike="noStrike">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FF0000"/>
                          </a:solidFill>
                          <a:effectLst/>
                        </a:rPr>
                        <a:t>Sunny</a:t>
                      </a:r>
                      <a:endParaRPr lang="en-US" sz="1400" b="0" i="0" u="none" strike="noStrike">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Weak</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004103329"/>
                  </a:ext>
                </a:extLst>
              </a:tr>
              <a:tr h="300395">
                <a:tc>
                  <a:txBody>
                    <a:bodyPr/>
                    <a:lstStyle/>
                    <a:p>
                      <a:pPr algn="ctr" fontAlgn="b"/>
                      <a:r>
                        <a:rPr lang="en-US" sz="1400" b="0" u="none" strike="noStrike" dirty="0">
                          <a:solidFill>
                            <a:srgbClr val="FF0000"/>
                          </a:solidFill>
                          <a:effectLst/>
                        </a:rPr>
                        <a:t>D2</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Sunny</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Strong</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4162187903"/>
                  </a:ext>
                </a:extLst>
              </a:tr>
              <a:tr h="300395">
                <a:tc>
                  <a:txBody>
                    <a:bodyPr/>
                    <a:lstStyle/>
                    <a:p>
                      <a:pPr algn="ctr" fontAlgn="b"/>
                      <a:r>
                        <a:rPr lang="en-US" sz="1400" b="0" u="none" strike="noStrike">
                          <a:solidFill>
                            <a:srgbClr val="000000"/>
                          </a:solidFill>
                          <a:effectLst/>
                        </a:rPr>
                        <a:t>D3</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High</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909205150"/>
                  </a:ext>
                </a:extLst>
              </a:tr>
              <a:tr h="300395">
                <a:tc>
                  <a:txBody>
                    <a:bodyPr/>
                    <a:lstStyle/>
                    <a:p>
                      <a:pPr algn="ctr" fontAlgn="b"/>
                      <a:r>
                        <a:rPr lang="en-US" sz="1400" b="0" u="none" strike="noStrike">
                          <a:solidFill>
                            <a:srgbClr val="000000"/>
                          </a:solidFill>
                          <a:effectLst/>
                        </a:rPr>
                        <a:t>D4</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Rain</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High</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Yes</a:t>
                      </a:r>
                      <a:endParaRPr lang="en-US"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72414356"/>
                  </a:ext>
                </a:extLst>
              </a:tr>
              <a:tr h="300395">
                <a:tc>
                  <a:txBody>
                    <a:bodyPr/>
                    <a:lstStyle/>
                    <a:p>
                      <a:pPr algn="ctr" fontAlgn="b"/>
                      <a:r>
                        <a:rPr lang="en-US" sz="1400" b="0" u="none" strike="noStrike">
                          <a:solidFill>
                            <a:srgbClr val="000000"/>
                          </a:solidFill>
                          <a:effectLst/>
                        </a:rPr>
                        <a:t>D5</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Rain</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Normal</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Weak</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Yes</a:t>
                      </a:r>
                      <a:endParaRPr lang="en-US"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4280523925"/>
                  </a:ext>
                </a:extLst>
              </a:tr>
              <a:tr h="300395">
                <a:tc>
                  <a:txBody>
                    <a:bodyPr/>
                    <a:lstStyle/>
                    <a:p>
                      <a:pPr algn="ctr" fontAlgn="b"/>
                      <a:r>
                        <a:rPr lang="en-US" sz="1400" b="0" u="none" strike="noStrike" dirty="0">
                          <a:solidFill>
                            <a:srgbClr val="FF0000"/>
                          </a:solidFill>
                          <a:effectLst/>
                        </a:rPr>
                        <a:t>D6</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Rain</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Normal</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FF0000"/>
                          </a:solidFill>
                          <a:effectLst/>
                        </a:rPr>
                        <a:t>Strong</a:t>
                      </a:r>
                      <a:endParaRPr lang="en-US" sz="1400" b="0" i="0" u="none" strike="noStrike">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125790591"/>
                  </a:ext>
                </a:extLst>
              </a:tr>
              <a:tr h="300395">
                <a:tc>
                  <a:txBody>
                    <a:bodyPr/>
                    <a:lstStyle/>
                    <a:p>
                      <a:pPr algn="ctr" fontAlgn="b"/>
                      <a:r>
                        <a:rPr lang="en-US" sz="1400" b="0" u="none" strike="noStrike">
                          <a:solidFill>
                            <a:srgbClr val="000000"/>
                          </a:solidFill>
                          <a:effectLst/>
                        </a:rPr>
                        <a:t>D7</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Strong</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485809131"/>
                  </a:ext>
                </a:extLst>
              </a:tr>
              <a:tr h="300395">
                <a:tc>
                  <a:txBody>
                    <a:bodyPr/>
                    <a:lstStyle/>
                    <a:p>
                      <a:pPr algn="ctr" fontAlgn="b"/>
                      <a:r>
                        <a:rPr lang="en-US" sz="1400" b="0" u="none" strike="noStrike" dirty="0">
                          <a:solidFill>
                            <a:srgbClr val="FF0000"/>
                          </a:solidFill>
                          <a:effectLst/>
                        </a:rPr>
                        <a:t>D8</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Sunny</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Weak</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785824641"/>
                  </a:ext>
                </a:extLst>
              </a:tr>
              <a:tr h="300395">
                <a:tc>
                  <a:txBody>
                    <a:bodyPr/>
                    <a:lstStyle/>
                    <a:p>
                      <a:pPr algn="ctr" fontAlgn="b"/>
                      <a:r>
                        <a:rPr lang="en-US" sz="1400" b="0" u="none" strike="noStrike">
                          <a:solidFill>
                            <a:srgbClr val="000000"/>
                          </a:solidFill>
                          <a:effectLst/>
                        </a:rPr>
                        <a:t>D9</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Sunny</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057920324"/>
                  </a:ext>
                </a:extLst>
              </a:tr>
              <a:tr h="300395">
                <a:tc>
                  <a:txBody>
                    <a:bodyPr/>
                    <a:lstStyle/>
                    <a:p>
                      <a:pPr algn="ctr" fontAlgn="b"/>
                      <a:r>
                        <a:rPr lang="en-US" sz="1400" b="0" u="none" strike="noStrike">
                          <a:solidFill>
                            <a:srgbClr val="000000"/>
                          </a:solidFill>
                          <a:effectLst/>
                        </a:rPr>
                        <a:t>D10</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Rain</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Yes</a:t>
                      </a:r>
                      <a:endParaRPr lang="en-US"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474692389"/>
                  </a:ext>
                </a:extLst>
              </a:tr>
              <a:tr h="300395">
                <a:tc>
                  <a:txBody>
                    <a:bodyPr/>
                    <a:lstStyle/>
                    <a:p>
                      <a:pPr algn="ctr" fontAlgn="b"/>
                      <a:r>
                        <a:rPr lang="en-US" sz="1400" b="0" u="none" strike="noStrike">
                          <a:solidFill>
                            <a:srgbClr val="000000"/>
                          </a:solidFill>
                          <a:effectLst/>
                        </a:rPr>
                        <a:t>D11</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Sunny</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Strong</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759028755"/>
                  </a:ext>
                </a:extLst>
              </a:tr>
              <a:tr h="300395">
                <a:tc>
                  <a:txBody>
                    <a:bodyPr/>
                    <a:lstStyle/>
                    <a:p>
                      <a:pPr algn="ctr" fontAlgn="b"/>
                      <a:r>
                        <a:rPr lang="en-US" sz="1400" b="0" u="none" strike="noStrike">
                          <a:solidFill>
                            <a:srgbClr val="000000"/>
                          </a:solidFill>
                          <a:effectLst/>
                        </a:rPr>
                        <a:t>D12</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High</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Strong</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907117328"/>
                  </a:ext>
                </a:extLst>
              </a:tr>
              <a:tr h="300395">
                <a:tc>
                  <a:txBody>
                    <a:bodyPr/>
                    <a:lstStyle/>
                    <a:p>
                      <a:pPr algn="ctr" fontAlgn="b"/>
                      <a:r>
                        <a:rPr lang="en-US" sz="1400" b="0" u="none" strike="noStrike">
                          <a:solidFill>
                            <a:srgbClr val="000000"/>
                          </a:solidFill>
                          <a:effectLst/>
                        </a:rPr>
                        <a:t>D13</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Yes</a:t>
                      </a:r>
                      <a:endParaRPr lang="en-US"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843611317"/>
                  </a:ext>
                </a:extLst>
              </a:tr>
              <a:tr h="300395">
                <a:tc>
                  <a:txBody>
                    <a:bodyPr/>
                    <a:lstStyle/>
                    <a:p>
                      <a:pPr algn="ctr" fontAlgn="b"/>
                      <a:r>
                        <a:rPr lang="en-US" sz="1400" b="0" u="none" strike="noStrike" dirty="0">
                          <a:solidFill>
                            <a:srgbClr val="FF0000"/>
                          </a:solidFill>
                          <a:effectLst/>
                        </a:rPr>
                        <a:t>D14</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Rain</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Strong</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1861256"/>
                  </a:ext>
                </a:extLst>
              </a:tr>
            </a:tbl>
          </a:graphicData>
        </a:graphic>
      </p:graphicFrame>
      <p:sp>
        <p:nvSpPr>
          <p:cNvPr id="6" name="TextBox 5">
            <a:extLst>
              <a:ext uri="{FF2B5EF4-FFF2-40B4-BE49-F238E27FC236}">
                <a16:creationId xmlns:a16="http://schemas.microsoft.com/office/drawing/2014/main" id="{C129D1FA-70F0-4FFE-A829-0FD573C49821}"/>
              </a:ext>
            </a:extLst>
          </p:cNvPr>
          <p:cNvSpPr txBox="1">
            <a:spLocks/>
          </p:cNvSpPr>
          <p:nvPr>
            <p:custDataLst>
              <p:tags r:id="rId1"/>
            </p:custDataLst>
          </p:nvPr>
        </p:nvSpPr>
        <p:spPr>
          <a:xfrm>
            <a:off x="483093" y="336490"/>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7" name="Title 1">
            <a:extLst>
              <a:ext uri="{FF2B5EF4-FFF2-40B4-BE49-F238E27FC236}">
                <a16:creationId xmlns:a16="http://schemas.microsoft.com/office/drawing/2014/main" id="{33E15574-E199-46E7-19C8-0BE2DCDEC33C}"/>
              </a:ext>
            </a:extLst>
          </p:cNvPr>
          <p:cNvSpPr txBox="1">
            <a:spLocks/>
          </p:cNvSpPr>
          <p:nvPr>
            <p:custDataLst>
              <p:tags r:id="rId2"/>
            </p:custDataLst>
          </p:nvPr>
        </p:nvSpPr>
        <p:spPr>
          <a:xfrm>
            <a:off x="483093" y="843275"/>
            <a:ext cx="11616432" cy="431911"/>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9000"/>
              </a:lnSpc>
              <a:spcBef>
                <a:spcPts val="0"/>
              </a:spcBef>
            </a:pPr>
            <a:r>
              <a:rPr lang="en-US" sz="3112" dirty="0">
                <a:solidFill>
                  <a:srgbClr val="A80163"/>
                </a:solidFill>
              </a:rPr>
              <a:t>Entropy, Information Gain Calculation according to Wind</a:t>
            </a:r>
          </a:p>
        </p:txBody>
      </p:sp>
      <p:sp>
        <p:nvSpPr>
          <p:cNvPr id="8" name="TextBox 7">
            <a:extLst>
              <a:ext uri="{FF2B5EF4-FFF2-40B4-BE49-F238E27FC236}">
                <a16:creationId xmlns:a16="http://schemas.microsoft.com/office/drawing/2014/main" id="{768B81F0-061F-0DF2-8B08-DFBD1D03F144}"/>
              </a:ext>
            </a:extLst>
          </p:cNvPr>
          <p:cNvSpPr txBox="1"/>
          <p:nvPr/>
        </p:nvSpPr>
        <p:spPr>
          <a:xfrm>
            <a:off x="5379128" y="2682476"/>
            <a:ext cx="6329779" cy="3693319"/>
          </a:xfrm>
          <a:prstGeom prst="rect">
            <a:avLst/>
          </a:prstGeom>
          <a:noFill/>
        </p:spPr>
        <p:txBody>
          <a:bodyPr wrap="square" rtlCol="0">
            <a:spAutoFit/>
          </a:bodyPr>
          <a:lstStyle/>
          <a:p>
            <a:r>
              <a:rPr lang="en-US" dirty="0"/>
              <a:t>Entropy(</a:t>
            </a:r>
            <a:r>
              <a:rPr lang="en-US" dirty="0" err="1"/>
              <a:t>Play|Wind</a:t>
            </a:r>
            <a:r>
              <a:rPr lang="en-US" dirty="0"/>
              <a:t>=Weak) = -(6/8)*log(6/8)- (2/8)*log(2/8)</a:t>
            </a:r>
          </a:p>
          <a:p>
            <a:r>
              <a:rPr lang="en-US" dirty="0"/>
              <a:t>Entropy(</a:t>
            </a:r>
            <a:r>
              <a:rPr lang="en-US" dirty="0" err="1"/>
              <a:t>Play|Wind</a:t>
            </a:r>
            <a:r>
              <a:rPr lang="en-US" dirty="0"/>
              <a:t>=Weak)=  0.81</a:t>
            </a:r>
          </a:p>
          <a:p>
            <a:endParaRPr lang="en-US" dirty="0"/>
          </a:p>
          <a:p>
            <a:r>
              <a:rPr lang="en-US" dirty="0"/>
              <a:t>Entropy(</a:t>
            </a:r>
            <a:r>
              <a:rPr lang="en-US" dirty="0" err="1"/>
              <a:t>Play|Wind</a:t>
            </a:r>
            <a:r>
              <a:rPr lang="en-US" dirty="0"/>
              <a:t>=Strong)= -(3/6)*log (3/6)-(3/6)*log(3/6)</a:t>
            </a:r>
          </a:p>
          <a:p>
            <a:r>
              <a:rPr lang="en-US" dirty="0"/>
              <a:t>Entropy(</a:t>
            </a:r>
            <a:r>
              <a:rPr lang="en-US" dirty="0" err="1"/>
              <a:t>Play|Wind</a:t>
            </a:r>
            <a:r>
              <a:rPr lang="en-US" dirty="0"/>
              <a:t>=Strong)= 0.30</a:t>
            </a:r>
          </a:p>
          <a:p>
            <a:endParaRPr lang="en-US" dirty="0"/>
          </a:p>
          <a:p>
            <a:r>
              <a:rPr lang="en-US" dirty="0"/>
              <a:t>Entropy(</a:t>
            </a:r>
            <a:r>
              <a:rPr lang="en-US" dirty="0" err="1"/>
              <a:t>Play|Wind</a:t>
            </a:r>
            <a:r>
              <a:rPr lang="en-US" dirty="0"/>
              <a:t>)=  (8/14)* Entropy(</a:t>
            </a:r>
            <a:r>
              <a:rPr lang="en-US" dirty="0" err="1"/>
              <a:t>Play|Wind</a:t>
            </a:r>
            <a:r>
              <a:rPr lang="en-US" dirty="0"/>
              <a:t>=Weak) +       		(6/14)*Entropy(</a:t>
            </a:r>
            <a:r>
              <a:rPr lang="en-US" dirty="0" err="1"/>
              <a:t>Play|Wind</a:t>
            </a:r>
            <a:r>
              <a:rPr lang="en-US" dirty="0"/>
              <a:t>=Strong) </a:t>
            </a:r>
          </a:p>
          <a:p>
            <a:endParaRPr lang="en-US" dirty="0"/>
          </a:p>
          <a:p>
            <a:r>
              <a:rPr lang="en-US" dirty="0"/>
              <a:t>Entropy(</a:t>
            </a:r>
            <a:r>
              <a:rPr lang="en-US" dirty="0" err="1"/>
              <a:t>Play|Wind</a:t>
            </a:r>
            <a:r>
              <a:rPr lang="en-US" dirty="0"/>
              <a:t>)= 0.59</a:t>
            </a:r>
          </a:p>
          <a:p>
            <a:endParaRPr lang="en-US" b="1" dirty="0"/>
          </a:p>
          <a:p>
            <a:r>
              <a:rPr lang="en-US" b="1" dirty="0"/>
              <a:t>Information Gain = Entropy(Play) - Entropy(</a:t>
            </a:r>
            <a:r>
              <a:rPr lang="en-US" b="1" dirty="0" err="1"/>
              <a:t>Play|Wind</a:t>
            </a:r>
            <a:r>
              <a:rPr lang="en-US" b="1" dirty="0"/>
              <a:t>)=</a:t>
            </a:r>
          </a:p>
          <a:p>
            <a:r>
              <a:rPr lang="en-US" b="1" dirty="0"/>
              <a:t>                               = 0.94- 0.59 = 0.34</a:t>
            </a:r>
          </a:p>
        </p:txBody>
      </p:sp>
      <p:graphicFrame>
        <p:nvGraphicFramePr>
          <p:cNvPr id="9" name="Table 9">
            <a:extLst>
              <a:ext uri="{FF2B5EF4-FFF2-40B4-BE49-F238E27FC236}">
                <a16:creationId xmlns:a16="http://schemas.microsoft.com/office/drawing/2014/main" id="{1B00425A-6DFB-B02F-C2AD-4253A87CBF1B}"/>
              </a:ext>
            </a:extLst>
          </p:cNvPr>
          <p:cNvGraphicFramePr>
            <a:graphicFrameLocks noGrp="1"/>
          </p:cNvGraphicFramePr>
          <p:nvPr>
            <p:extLst>
              <p:ext uri="{D42A27DB-BD31-4B8C-83A1-F6EECF244321}">
                <p14:modId xmlns:p14="http://schemas.microsoft.com/office/powerpoint/2010/main" val="1647020835"/>
              </p:ext>
            </p:extLst>
          </p:nvPr>
        </p:nvGraphicFramePr>
        <p:xfrm>
          <a:off x="5598849" y="1483689"/>
          <a:ext cx="4503940" cy="1097280"/>
        </p:xfrm>
        <a:graphic>
          <a:graphicData uri="http://schemas.openxmlformats.org/drawingml/2006/table">
            <a:tbl>
              <a:tblPr firstRow="1" bandRow="1">
                <a:tableStyleId>{5C22544A-7EE6-4342-B048-85BDC9FD1C3A}</a:tableStyleId>
              </a:tblPr>
              <a:tblGrid>
                <a:gridCol w="1125985">
                  <a:extLst>
                    <a:ext uri="{9D8B030D-6E8A-4147-A177-3AD203B41FA5}">
                      <a16:colId xmlns:a16="http://schemas.microsoft.com/office/drawing/2014/main" val="2572093948"/>
                    </a:ext>
                  </a:extLst>
                </a:gridCol>
                <a:gridCol w="1125985">
                  <a:extLst>
                    <a:ext uri="{9D8B030D-6E8A-4147-A177-3AD203B41FA5}">
                      <a16:colId xmlns:a16="http://schemas.microsoft.com/office/drawing/2014/main" val="2364637296"/>
                    </a:ext>
                  </a:extLst>
                </a:gridCol>
                <a:gridCol w="1125985">
                  <a:extLst>
                    <a:ext uri="{9D8B030D-6E8A-4147-A177-3AD203B41FA5}">
                      <a16:colId xmlns:a16="http://schemas.microsoft.com/office/drawing/2014/main" val="1268279627"/>
                    </a:ext>
                  </a:extLst>
                </a:gridCol>
                <a:gridCol w="1125985">
                  <a:extLst>
                    <a:ext uri="{9D8B030D-6E8A-4147-A177-3AD203B41FA5}">
                      <a16:colId xmlns:a16="http://schemas.microsoft.com/office/drawing/2014/main" val="126331224"/>
                    </a:ext>
                  </a:extLst>
                </a:gridCol>
              </a:tblGrid>
              <a:tr h="0">
                <a:tc>
                  <a:txBody>
                    <a:bodyPr/>
                    <a:lstStyle/>
                    <a:p>
                      <a:pPr algn="ctr"/>
                      <a:r>
                        <a:rPr lang="en-US" dirty="0"/>
                        <a:t>Wind</a:t>
                      </a:r>
                    </a:p>
                  </a:txBody>
                  <a:tcPr/>
                </a:tc>
                <a:tc>
                  <a:txBody>
                    <a:bodyPr/>
                    <a:lstStyle/>
                    <a:p>
                      <a:pPr algn="ctr"/>
                      <a:r>
                        <a:rPr lang="en-US" dirty="0"/>
                        <a:t>Play (Yes)</a:t>
                      </a:r>
                    </a:p>
                  </a:txBody>
                  <a:tcPr/>
                </a:tc>
                <a:tc>
                  <a:txBody>
                    <a:bodyPr/>
                    <a:lstStyle/>
                    <a:p>
                      <a:pPr algn="ctr"/>
                      <a:r>
                        <a:rPr lang="en-US" dirty="0"/>
                        <a:t>Play (No)</a:t>
                      </a:r>
                    </a:p>
                  </a:txBody>
                  <a:tcPr/>
                </a:tc>
                <a:tc>
                  <a:txBody>
                    <a:bodyPr/>
                    <a:lstStyle/>
                    <a:p>
                      <a:pPr algn="ctr"/>
                      <a:r>
                        <a:rPr lang="en-US" dirty="0"/>
                        <a:t>Total</a:t>
                      </a:r>
                    </a:p>
                  </a:txBody>
                  <a:tcPr/>
                </a:tc>
                <a:extLst>
                  <a:ext uri="{0D108BD9-81ED-4DB2-BD59-A6C34878D82A}">
                    <a16:rowId xmlns:a16="http://schemas.microsoft.com/office/drawing/2014/main" val="3083980022"/>
                  </a:ext>
                </a:extLst>
              </a:tr>
              <a:tr h="270361">
                <a:tc>
                  <a:txBody>
                    <a:bodyPr/>
                    <a:lstStyle/>
                    <a:p>
                      <a:pPr algn="ctr"/>
                      <a:r>
                        <a:rPr lang="en-US" dirty="0"/>
                        <a:t>Weak</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8</a:t>
                      </a:r>
                    </a:p>
                  </a:txBody>
                  <a:tcPr/>
                </a:tc>
                <a:extLst>
                  <a:ext uri="{0D108BD9-81ED-4DB2-BD59-A6C34878D82A}">
                    <a16:rowId xmlns:a16="http://schemas.microsoft.com/office/drawing/2014/main" val="1091994524"/>
                  </a:ext>
                </a:extLst>
              </a:tr>
              <a:tr h="270361">
                <a:tc>
                  <a:txBody>
                    <a:bodyPr/>
                    <a:lstStyle/>
                    <a:p>
                      <a:pPr algn="ctr"/>
                      <a:r>
                        <a:rPr lang="en-US" dirty="0"/>
                        <a:t>Strong</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6</a:t>
                      </a:r>
                    </a:p>
                  </a:txBody>
                  <a:tcPr/>
                </a:tc>
                <a:extLst>
                  <a:ext uri="{0D108BD9-81ED-4DB2-BD59-A6C34878D82A}">
                    <a16:rowId xmlns:a16="http://schemas.microsoft.com/office/drawing/2014/main" val="793487984"/>
                  </a:ext>
                </a:extLst>
              </a:tr>
            </a:tbl>
          </a:graphicData>
        </a:graphic>
      </p:graphicFrame>
    </p:spTree>
    <p:extLst>
      <p:ext uri="{BB962C8B-B14F-4D97-AF65-F5344CB8AC3E}">
        <p14:creationId xmlns:p14="http://schemas.microsoft.com/office/powerpoint/2010/main" val="384489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90BAF7F-AAB7-8531-68E4-690E62312461}"/>
              </a:ext>
            </a:extLst>
          </p:cNvPr>
          <p:cNvGraphicFramePr>
            <a:graphicFrameLocks noGrp="1"/>
          </p:cNvGraphicFramePr>
          <p:nvPr>
            <p:ph idx="1"/>
          </p:nvPr>
        </p:nvGraphicFramePr>
        <p:xfrm>
          <a:off x="483093" y="1483689"/>
          <a:ext cx="4057095" cy="4505925"/>
        </p:xfrm>
        <a:graphic>
          <a:graphicData uri="http://schemas.openxmlformats.org/drawingml/2006/table">
            <a:tbl>
              <a:tblPr firstRow="1" firstCol="1" bandRow="1">
                <a:tableStyleId>{08FB837D-C827-4EFA-A057-4D05807E0F7C}</a:tableStyleId>
              </a:tblPr>
              <a:tblGrid>
                <a:gridCol w="811419">
                  <a:extLst>
                    <a:ext uri="{9D8B030D-6E8A-4147-A177-3AD203B41FA5}">
                      <a16:colId xmlns:a16="http://schemas.microsoft.com/office/drawing/2014/main" val="3998563597"/>
                    </a:ext>
                  </a:extLst>
                </a:gridCol>
                <a:gridCol w="811419">
                  <a:extLst>
                    <a:ext uri="{9D8B030D-6E8A-4147-A177-3AD203B41FA5}">
                      <a16:colId xmlns:a16="http://schemas.microsoft.com/office/drawing/2014/main" val="2944687829"/>
                    </a:ext>
                  </a:extLst>
                </a:gridCol>
                <a:gridCol w="811419">
                  <a:extLst>
                    <a:ext uri="{9D8B030D-6E8A-4147-A177-3AD203B41FA5}">
                      <a16:colId xmlns:a16="http://schemas.microsoft.com/office/drawing/2014/main" val="2015345181"/>
                    </a:ext>
                  </a:extLst>
                </a:gridCol>
                <a:gridCol w="811419">
                  <a:extLst>
                    <a:ext uri="{9D8B030D-6E8A-4147-A177-3AD203B41FA5}">
                      <a16:colId xmlns:a16="http://schemas.microsoft.com/office/drawing/2014/main" val="2304063687"/>
                    </a:ext>
                  </a:extLst>
                </a:gridCol>
                <a:gridCol w="811419">
                  <a:extLst>
                    <a:ext uri="{9D8B030D-6E8A-4147-A177-3AD203B41FA5}">
                      <a16:colId xmlns:a16="http://schemas.microsoft.com/office/drawing/2014/main" val="3067430642"/>
                    </a:ext>
                  </a:extLst>
                </a:gridCol>
              </a:tblGrid>
              <a:tr h="300395">
                <a:tc>
                  <a:txBody>
                    <a:bodyPr/>
                    <a:lstStyle/>
                    <a:p>
                      <a:pPr algn="ctr" fontAlgn="b"/>
                      <a:r>
                        <a:rPr lang="en-US" sz="1400" b="1" u="none" strike="noStrike" dirty="0">
                          <a:solidFill>
                            <a:srgbClr val="000000"/>
                          </a:solidFill>
                          <a:effectLst/>
                        </a:rPr>
                        <a:t>Day</a:t>
                      </a:r>
                      <a:endParaRPr lang="en-US"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a:solidFill>
                            <a:srgbClr val="000000"/>
                          </a:solidFill>
                          <a:effectLst/>
                        </a:rPr>
                        <a:t>Outlook</a:t>
                      </a:r>
                      <a:endParaRPr lang="en-US" sz="14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a:solidFill>
                            <a:srgbClr val="000000"/>
                          </a:solidFill>
                          <a:effectLst/>
                        </a:rPr>
                        <a:t>Humidity</a:t>
                      </a:r>
                      <a:endParaRPr lang="en-US" sz="14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dirty="0">
                          <a:solidFill>
                            <a:srgbClr val="000000"/>
                          </a:solidFill>
                          <a:effectLst/>
                        </a:rPr>
                        <a:t>Wind</a:t>
                      </a:r>
                      <a:endParaRPr lang="en-US"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dirty="0">
                          <a:solidFill>
                            <a:srgbClr val="000000"/>
                          </a:solidFill>
                          <a:effectLst/>
                        </a:rPr>
                        <a:t>Play</a:t>
                      </a:r>
                      <a:endParaRPr lang="en-US" sz="1400" b="1"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606520911"/>
                  </a:ext>
                </a:extLst>
              </a:tr>
              <a:tr h="300395">
                <a:tc>
                  <a:txBody>
                    <a:bodyPr/>
                    <a:lstStyle/>
                    <a:p>
                      <a:pPr algn="ctr" fontAlgn="b"/>
                      <a:r>
                        <a:rPr lang="en-US" sz="1400" b="0" u="none" strike="noStrike">
                          <a:solidFill>
                            <a:srgbClr val="FF0000"/>
                          </a:solidFill>
                          <a:effectLst/>
                        </a:rPr>
                        <a:t>D1</a:t>
                      </a:r>
                      <a:endParaRPr lang="en-US" sz="1400" b="0" i="0" u="none" strike="noStrike">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FF0000"/>
                          </a:solidFill>
                          <a:effectLst/>
                        </a:rPr>
                        <a:t>Sunny</a:t>
                      </a:r>
                      <a:endParaRPr lang="en-US" sz="1400" b="0" i="0" u="none" strike="noStrike">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Weak</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004103329"/>
                  </a:ext>
                </a:extLst>
              </a:tr>
              <a:tr h="300395">
                <a:tc>
                  <a:txBody>
                    <a:bodyPr/>
                    <a:lstStyle/>
                    <a:p>
                      <a:pPr algn="ctr" fontAlgn="b"/>
                      <a:r>
                        <a:rPr lang="en-US" sz="1400" b="0" u="none" strike="noStrike" dirty="0">
                          <a:solidFill>
                            <a:srgbClr val="FF0000"/>
                          </a:solidFill>
                          <a:effectLst/>
                        </a:rPr>
                        <a:t>D2</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Sunny</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Strong</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4162187903"/>
                  </a:ext>
                </a:extLst>
              </a:tr>
              <a:tr h="300395">
                <a:tc>
                  <a:txBody>
                    <a:bodyPr/>
                    <a:lstStyle/>
                    <a:p>
                      <a:pPr algn="ctr" fontAlgn="b"/>
                      <a:r>
                        <a:rPr lang="en-US" sz="1400" b="0" u="none" strike="noStrike">
                          <a:solidFill>
                            <a:srgbClr val="000000"/>
                          </a:solidFill>
                          <a:effectLst/>
                        </a:rPr>
                        <a:t>D3</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High</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909205150"/>
                  </a:ext>
                </a:extLst>
              </a:tr>
              <a:tr h="300395">
                <a:tc>
                  <a:txBody>
                    <a:bodyPr/>
                    <a:lstStyle/>
                    <a:p>
                      <a:pPr algn="ctr" fontAlgn="b"/>
                      <a:r>
                        <a:rPr lang="en-US" sz="1400" b="0" u="none" strike="noStrike">
                          <a:solidFill>
                            <a:srgbClr val="000000"/>
                          </a:solidFill>
                          <a:effectLst/>
                        </a:rPr>
                        <a:t>D4</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Rain</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High</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Yes</a:t>
                      </a:r>
                      <a:endParaRPr lang="en-US"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72414356"/>
                  </a:ext>
                </a:extLst>
              </a:tr>
              <a:tr h="300395">
                <a:tc>
                  <a:txBody>
                    <a:bodyPr/>
                    <a:lstStyle/>
                    <a:p>
                      <a:pPr algn="ctr" fontAlgn="b"/>
                      <a:r>
                        <a:rPr lang="en-US" sz="1400" b="0" u="none" strike="noStrike">
                          <a:solidFill>
                            <a:srgbClr val="000000"/>
                          </a:solidFill>
                          <a:effectLst/>
                        </a:rPr>
                        <a:t>D5</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Rain</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Normal</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Weak</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Yes</a:t>
                      </a:r>
                      <a:endParaRPr lang="en-US"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4280523925"/>
                  </a:ext>
                </a:extLst>
              </a:tr>
              <a:tr h="300395">
                <a:tc>
                  <a:txBody>
                    <a:bodyPr/>
                    <a:lstStyle/>
                    <a:p>
                      <a:pPr algn="ctr" fontAlgn="b"/>
                      <a:r>
                        <a:rPr lang="en-US" sz="1400" b="0" u="none" strike="noStrike" dirty="0">
                          <a:solidFill>
                            <a:srgbClr val="FF0000"/>
                          </a:solidFill>
                          <a:effectLst/>
                        </a:rPr>
                        <a:t>D6</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Rain</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Normal</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FF0000"/>
                          </a:solidFill>
                          <a:effectLst/>
                        </a:rPr>
                        <a:t>Strong</a:t>
                      </a:r>
                      <a:endParaRPr lang="en-US" sz="1400" b="0" i="0" u="none" strike="noStrike">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125790591"/>
                  </a:ext>
                </a:extLst>
              </a:tr>
              <a:tr h="300395">
                <a:tc>
                  <a:txBody>
                    <a:bodyPr/>
                    <a:lstStyle/>
                    <a:p>
                      <a:pPr algn="ctr" fontAlgn="b"/>
                      <a:r>
                        <a:rPr lang="en-US" sz="1400" b="0" u="none" strike="noStrike">
                          <a:solidFill>
                            <a:srgbClr val="000000"/>
                          </a:solidFill>
                          <a:effectLst/>
                        </a:rPr>
                        <a:t>D7</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Strong</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485809131"/>
                  </a:ext>
                </a:extLst>
              </a:tr>
              <a:tr h="300395">
                <a:tc>
                  <a:txBody>
                    <a:bodyPr/>
                    <a:lstStyle/>
                    <a:p>
                      <a:pPr algn="ctr" fontAlgn="b"/>
                      <a:r>
                        <a:rPr lang="en-US" sz="1400" b="0" u="none" strike="noStrike" dirty="0">
                          <a:solidFill>
                            <a:srgbClr val="FF0000"/>
                          </a:solidFill>
                          <a:effectLst/>
                        </a:rPr>
                        <a:t>D8</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Sunny</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Weak</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785824641"/>
                  </a:ext>
                </a:extLst>
              </a:tr>
              <a:tr h="300395">
                <a:tc>
                  <a:txBody>
                    <a:bodyPr/>
                    <a:lstStyle/>
                    <a:p>
                      <a:pPr algn="ctr" fontAlgn="b"/>
                      <a:r>
                        <a:rPr lang="en-US" sz="1400" b="0" u="none" strike="noStrike">
                          <a:solidFill>
                            <a:srgbClr val="000000"/>
                          </a:solidFill>
                          <a:effectLst/>
                        </a:rPr>
                        <a:t>D9</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Sunny</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057920324"/>
                  </a:ext>
                </a:extLst>
              </a:tr>
              <a:tr h="300395">
                <a:tc>
                  <a:txBody>
                    <a:bodyPr/>
                    <a:lstStyle/>
                    <a:p>
                      <a:pPr algn="ctr" fontAlgn="b"/>
                      <a:r>
                        <a:rPr lang="en-US" sz="1400" b="0" u="none" strike="noStrike">
                          <a:solidFill>
                            <a:srgbClr val="000000"/>
                          </a:solidFill>
                          <a:effectLst/>
                        </a:rPr>
                        <a:t>D10</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Rain</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Yes</a:t>
                      </a:r>
                      <a:endParaRPr lang="en-US"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474692389"/>
                  </a:ext>
                </a:extLst>
              </a:tr>
              <a:tr h="300395">
                <a:tc>
                  <a:txBody>
                    <a:bodyPr/>
                    <a:lstStyle/>
                    <a:p>
                      <a:pPr algn="ctr" fontAlgn="b"/>
                      <a:r>
                        <a:rPr lang="en-US" sz="1400" b="0" u="none" strike="noStrike">
                          <a:solidFill>
                            <a:srgbClr val="000000"/>
                          </a:solidFill>
                          <a:effectLst/>
                        </a:rPr>
                        <a:t>D11</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Sunny</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Strong</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759028755"/>
                  </a:ext>
                </a:extLst>
              </a:tr>
              <a:tr h="300395">
                <a:tc>
                  <a:txBody>
                    <a:bodyPr/>
                    <a:lstStyle/>
                    <a:p>
                      <a:pPr algn="ctr" fontAlgn="b"/>
                      <a:r>
                        <a:rPr lang="en-US" sz="1400" b="0" u="none" strike="noStrike">
                          <a:solidFill>
                            <a:srgbClr val="000000"/>
                          </a:solidFill>
                          <a:effectLst/>
                        </a:rPr>
                        <a:t>D12</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High</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Strong</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907117328"/>
                  </a:ext>
                </a:extLst>
              </a:tr>
              <a:tr h="300395">
                <a:tc>
                  <a:txBody>
                    <a:bodyPr/>
                    <a:lstStyle/>
                    <a:p>
                      <a:pPr algn="ctr" fontAlgn="b"/>
                      <a:r>
                        <a:rPr lang="en-US" sz="1400" b="0" u="none" strike="noStrike">
                          <a:solidFill>
                            <a:srgbClr val="000000"/>
                          </a:solidFill>
                          <a:effectLst/>
                        </a:rPr>
                        <a:t>D13</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Yes</a:t>
                      </a:r>
                      <a:endParaRPr lang="en-US"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843611317"/>
                  </a:ext>
                </a:extLst>
              </a:tr>
              <a:tr h="300395">
                <a:tc>
                  <a:txBody>
                    <a:bodyPr/>
                    <a:lstStyle/>
                    <a:p>
                      <a:pPr algn="ctr" fontAlgn="b"/>
                      <a:r>
                        <a:rPr lang="en-US" sz="1400" b="0" u="none" strike="noStrike" dirty="0">
                          <a:solidFill>
                            <a:srgbClr val="FF0000"/>
                          </a:solidFill>
                          <a:effectLst/>
                        </a:rPr>
                        <a:t>D14</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Rain</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Strong</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1861256"/>
                  </a:ext>
                </a:extLst>
              </a:tr>
            </a:tbl>
          </a:graphicData>
        </a:graphic>
      </p:graphicFrame>
      <p:sp>
        <p:nvSpPr>
          <p:cNvPr id="6" name="TextBox 5">
            <a:extLst>
              <a:ext uri="{FF2B5EF4-FFF2-40B4-BE49-F238E27FC236}">
                <a16:creationId xmlns:a16="http://schemas.microsoft.com/office/drawing/2014/main" id="{C129D1FA-70F0-4FFE-A829-0FD573C49821}"/>
              </a:ext>
            </a:extLst>
          </p:cNvPr>
          <p:cNvSpPr txBox="1">
            <a:spLocks/>
          </p:cNvSpPr>
          <p:nvPr>
            <p:custDataLst>
              <p:tags r:id="rId1"/>
            </p:custDataLst>
          </p:nvPr>
        </p:nvSpPr>
        <p:spPr>
          <a:xfrm>
            <a:off x="483093" y="336490"/>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7" name="Title 1">
            <a:extLst>
              <a:ext uri="{FF2B5EF4-FFF2-40B4-BE49-F238E27FC236}">
                <a16:creationId xmlns:a16="http://schemas.microsoft.com/office/drawing/2014/main" id="{33E15574-E199-46E7-19C8-0BE2DCDEC33C}"/>
              </a:ext>
            </a:extLst>
          </p:cNvPr>
          <p:cNvSpPr txBox="1">
            <a:spLocks/>
          </p:cNvSpPr>
          <p:nvPr>
            <p:custDataLst>
              <p:tags r:id="rId2"/>
            </p:custDataLst>
          </p:nvPr>
        </p:nvSpPr>
        <p:spPr>
          <a:xfrm>
            <a:off x="483093" y="843275"/>
            <a:ext cx="11616432" cy="431911"/>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9000"/>
              </a:lnSpc>
              <a:spcBef>
                <a:spcPts val="0"/>
              </a:spcBef>
            </a:pPr>
            <a:r>
              <a:rPr lang="en-US" sz="3112" dirty="0">
                <a:solidFill>
                  <a:srgbClr val="A80163"/>
                </a:solidFill>
              </a:rPr>
              <a:t>Entropy, Information Gain Calculation according to Outlook</a:t>
            </a:r>
          </a:p>
        </p:txBody>
      </p:sp>
      <p:sp>
        <p:nvSpPr>
          <p:cNvPr id="8" name="TextBox 7">
            <a:extLst>
              <a:ext uri="{FF2B5EF4-FFF2-40B4-BE49-F238E27FC236}">
                <a16:creationId xmlns:a16="http://schemas.microsoft.com/office/drawing/2014/main" id="{768B81F0-061F-0DF2-8B08-DFBD1D03F144}"/>
              </a:ext>
            </a:extLst>
          </p:cNvPr>
          <p:cNvSpPr txBox="1"/>
          <p:nvPr/>
        </p:nvSpPr>
        <p:spPr>
          <a:xfrm>
            <a:off x="5050654" y="2993195"/>
            <a:ext cx="6756647" cy="3693319"/>
          </a:xfrm>
          <a:prstGeom prst="rect">
            <a:avLst/>
          </a:prstGeom>
          <a:noFill/>
        </p:spPr>
        <p:txBody>
          <a:bodyPr wrap="square" rtlCol="0">
            <a:spAutoFit/>
          </a:bodyPr>
          <a:lstStyle/>
          <a:p>
            <a:r>
              <a:rPr lang="en-US" dirty="0"/>
              <a:t>Entropy(Play| Outlook= Sunny) = -(2/5)*log(2/5)- (3/5)*log(3/5)</a:t>
            </a:r>
          </a:p>
          <a:p>
            <a:r>
              <a:rPr lang="en-US" dirty="0"/>
              <a:t>Entropy(Play| Outlook= Sunny)=  0.97</a:t>
            </a:r>
          </a:p>
          <a:p>
            <a:endParaRPr lang="en-US" dirty="0"/>
          </a:p>
          <a:p>
            <a:r>
              <a:rPr lang="en-US" dirty="0"/>
              <a:t>Entropy(Play| Outlook= Overcast)= -(4/4)*log (4/4)-(0)*log(0)</a:t>
            </a:r>
          </a:p>
          <a:p>
            <a:r>
              <a:rPr lang="en-US" dirty="0"/>
              <a:t>Entropy(Play| Outlook= Overcast)=  0</a:t>
            </a:r>
          </a:p>
          <a:p>
            <a:endParaRPr lang="en-US" dirty="0"/>
          </a:p>
          <a:p>
            <a:r>
              <a:rPr lang="en-US" dirty="0"/>
              <a:t>Entropy(Play| Outlook= Rain)= -(3/5)*log (3/5)-(2/5)*log(2/5)</a:t>
            </a:r>
          </a:p>
          <a:p>
            <a:r>
              <a:rPr lang="en-US" dirty="0"/>
              <a:t>Entropy(Play| Outlook= Rain)= 0.29</a:t>
            </a:r>
          </a:p>
          <a:p>
            <a:endParaRPr lang="en-US" dirty="0"/>
          </a:p>
          <a:p>
            <a:r>
              <a:rPr lang="en-US" dirty="0"/>
              <a:t>Entropy(Play| Outlook)=  (5/14)*0.97 + (4/14)*0 +(5/14)* 0.29	</a:t>
            </a:r>
          </a:p>
          <a:p>
            <a:r>
              <a:rPr lang="en-US" dirty="0"/>
              <a:t>Entropy(Play| Outlook)= 0.45</a:t>
            </a:r>
          </a:p>
          <a:p>
            <a:r>
              <a:rPr lang="en-US" b="1" dirty="0"/>
              <a:t>Information Gain = Entropy(Play) - Entropy(</a:t>
            </a:r>
            <a:r>
              <a:rPr lang="en-US" dirty="0"/>
              <a:t>Play| Outlook</a:t>
            </a:r>
            <a:r>
              <a:rPr lang="en-US" b="1" dirty="0"/>
              <a:t>)=</a:t>
            </a:r>
          </a:p>
          <a:p>
            <a:r>
              <a:rPr lang="en-US" b="1" dirty="0"/>
              <a:t>                               = 0.94- 0.59 = 0.48</a:t>
            </a:r>
          </a:p>
        </p:txBody>
      </p:sp>
      <p:graphicFrame>
        <p:nvGraphicFramePr>
          <p:cNvPr id="9" name="Table 9">
            <a:extLst>
              <a:ext uri="{FF2B5EF4-FFF2-40B4-BE49-F238E27FC236}">
                <a16:creationId xmlns:a16="http://schemas.microsoft.com/office/drawing/2014/main" id="{1B00425A-6DFB-B02F-C2AD-4253A87CBF1B}"/>
              </a:ext>
            </a:extLst>
          </p:cNvPr>
          <p:cNvGraphicFramePr>
            <a:graphicFrameLocks noGrp="1"/>
          </p:cNvGraphicFramePr>
          <p:nvPr>
            <p:extLst>
              <p:ext uri="{D42A27DB-BD31-4B8C-83A1-F6EECF244321}">
                <p14:modId xmlns:p14="http://schemas.microsoft.com/office/powerpoint/2010/main" val="2094961524"/>
              </p:ext>
            </p:extLst>
          </p:nvPr>
        </p:nvGraphicFramePr>
        <p:xfrm>
          <a:off x="5554461" y="1350060"/>
          <a:ext cx="4503940" cy="1463040"/>
        </p:xfrm>
        <a:graphic>
          <a:graphicData uri="http://schemas.openxmlformats.org/drawingml/2006/table">
            <a:tbl>
              <a:tblPr firstRow="1" bandRow="1">
                <a:tableStyleId>{5C22544A-7EE6-4342-B048-85BDC9FD1C3A}</a:tableStyleId>
              </a:tblPr>
              <a:tblGrid>
                <a:gridCol w="1125985">
                  <a:extLst>
                    <a:ext uri="{9D8B030D-6E8A-4147-A177-3AD203B41FA5}">
                      <a16:colId xmlns:a16="http://schemas.microsoft.com/office/drawing/2014/main" val="2572093948"/>
                    </a:ext>
                  </a:extLst>
                </a:gridCol>
                <a:gridCol w="1125985">
                  <a:extLst>
                    <a:ext uri="{9D8B030D-6E8A-4147-A177-3AD203B41FA5}">
                      <a16:colId xmlns:a16="http://schemas.microsoft.com/office/drawing/2014/main" val="2364637296"/>
                    </a:ext>
                  </a:extLst>
                </a:gridCol>
                <a:gridCol w="1125985">
                  <a:extLst>
                    <a:ext uri="{9D8B030D-6E8A-4147-A177-3AD203B41FA5}">
                      <a16:colId xmlns:a16="http://schemas.microsoft.com/office/drawing/2014/main" val="1268279627"/>
                    </a:ext>
                  </a:extLst>
                </a:gridCol>
                <a:gridCol w="1125985">
                  <a:extLst>
                    <a:ext uri="{9D8B030D-6E8A-4147-A177-3AD203B41FA5}">
                      <a16:colId xmlns:a16="http://schemas.microsoft.com/office/drawing/2014/main" val="126331224"/>
                    </a:ext>
                  </a:extLst>
                </a:gridCol>
              </a:tblGrid>
              <a:tr h="0">
                <a:tc>
                  <a:txBody>
                    <a:bodyPr/>
                    <a:lstStyle/>
                    <a:p>
                      <a:pPr algn="ctr"/>
                      <a:r>
                        <a:rPr lang="en-US" dirty="0"/>
                        <a:t>Outlook</a:t>
                      </a:r>
                    </a:p>
                  </a:txBody>
                  <a:tcPr/>
                </a:tc>
                <a:tc>
                  <a:txBody>
                    <a:bodyPr/>
                    <a:lstStyle/>
                    <a:p>
                      <a:pPr algn="ctr"/>
                      <a:r>
                        <a:rPr lang="en-US" dirty="0"/>
                        <a:t>Play (Yes)</a:t>
                      </a:r>
                    </a:p>
                  </a:txBody>
                  <a:tcPr/>
                </a:tc>
                <a:tc>
                  <a:txBody>
                    <a:bodyPr/>
                    <a:lstStyle/>
                    <a:p>
                      <a:pPr algn="ctr"/>
                      <a:r>
                        <a:rPr lang="en-US" dirty="0"/>
                        <a:t>Play (No)</a:t>
                      </a:r>
                    </a:p>
                  </a:txBody>
                  <a:tcPr/>
                </a:tc>
                <a:tc>
                  <a:txBody>
                    <a:bodyPr/>
                    <a:lstStyle/>
                    <a:p>
                      <a:pPr algn="ctr"/>
                      <a:r>
                        <a:rPr lang="en-US" dirty="0"/>
                        <a:t>Total</a:t>
                      </a:r>
                    </a:p>
                  </a:txBody>
                  <a:tcPr/>
                </a:tc>
                <a:extLst>
                  <a:ext uri="{0D108BD9-81ED-4DB2-BD59-A6C34878D82A}">
                    <a16:rowId xmlns:a16="http://schemas.microsoft.com/office/drawing/2014/main" val="3083980022"/>
                  </a:ext>
                </a:extLst>
              </a:tr>
              <a:tr h="270361">
                <a:tc>
                  <a:txBody>
                    <a:bodyPr/>
                    <a:lstStyle/>
                    <a:p>
                      <a:pPr algn="ctr"/>
                      <a:r>
                        <a:rPr lang="en-US" dirty="0"/>
                        <a:t>Sunny</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5</a:t>
                      </a:r>
                    </a:p>
                  </a:txBody>
                  <a:tcPr/>
                </a:tc>
                <a:extLst>
                  <a:ext uri="{0D108BD9-81ED-4DB2-BD59-A6C34878D82A}">
                    <a16:rowId xmlns:a16="http://schemas.microsoft.com/office/drawing/2014/main" val="1091994524"/>
                  </a:ext>
                </a:extLst>
              </a:tr>
              <a:tr h="270361">
                <a:tc>
                  <a:txBody>
                    <a:bodyPr/>
                    <a:lstStyle/>
                    <a:p>
                      <a:pPr algn="ctr"/>
                      <a:r>
                        <a:rPr lang="en-US" dirty="0"/>
                        <a:t>Overcast</a:t>
                      </a:r>
                    </a:p>
                  </a:txBody>
                  <a:tcPr/>
                </a:tc>
                <a:tc>
                  <a:txBody>
                    <a:bodyPr/>
                    <a:lstStyle/>
                    <a:p>
                      <a:pPr algn="ctr"/>
                      <a:r>
                        <a:rPr lang="en-US" dirty="0"/>
                        <a:t>4</a:t>
                      </a:r>
                    </a:p>
                  </a:txBody>
                  <a:tcPr/>
                </a:tc>
                <a:tc>
                  <a:txBody>
                    <a:bodyPr/>
                    <a:lstStyle/>
                    <a:p>
                      <a:pPr algn="ctr"/>
                      <a:r>
                        <a:rPr lang="en-US" dirty="0"/>
                        <a:t>0</a:t>
                      </a:r>
                    </a:p>
                  </a:txBody>
                  <a:tcPr/>
                </a:tc>
                <a:tc>
                  <a:txBody>
                    <a:bodyPr/>
                    <a:lstStyle/>
                    <a:p>
                      <a:pPr algn="ctr"/>
                      <a:r>
                        <a:rPr lang="en-US" dirty="0"/>
                        <a:t>4</a:t>
                      </a:r>
                    </a:p>
                  </a:txBody>
                  <a:tcPr/>
                </a:tc>
                <a:extLst>
                  <a:ext uri="{0D108BD9-81ED-4DB2-BD59-A6C34878D82A}">
                    <a16:rowId xmlns:a16="http://schemas.microsoft.com/office/drawing/2014/main" val="793487984"/>
                  </a:ext>
                </a:extLst>
              </a:tr>
              <a:tr h="270361">
                <a:tc>
                  <a:txBody>
                    <a:bodyPr/>
                    <a:lstStyle/>
                    <a:p>
                      <a:pPr algn="ctr"/>
                      <a:r>
                        <a:rPr lang="en-US" dirty="0"/>
                        <a:t>Rain</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5</a:t>
                      </a:r>
                    </a:p>
                  </a:txBody>
                  <a:tcPr/>
                </a:tc>
                <a:extLst>
                  <a:ext uri="{0D108BD9-81ED-4DB2-BD59-A6C34878D82A}">
                    <a16:rowId xmlns:a16="http://schemas.microsoft.com/office/drawing/2014/main" val="441480651"/>
                  </a:ext>
                </a:extLst>
              </a:tr>
            </a:tbl>
          </a:graphicData>
        </a:graphic>
      </p:graphicFrame>
    </p:spTree>
    <p:extLst>
      <p:ext uri="{BB962C8B-B14F-4D97-AF65-F5344CB8AC3E}">
        <p14:creationId xmlns:p14="http://schemas.microsoft.com/office/powerpoint/2010/main" val="917661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90BAF7F-AAB7-8531-68E4-690E62312461}"/>
              </a:ext>
            </a:extLst>
          </p:cNvPr>
          <p:cNvGraphicFramePr>
            <a:graphicFrameLocks noGrp="1"/>
          </p:cNvGraphicFramePr>
          <p:nvPr>
            <p:ph idx="1"/>
          </p:nvPr>
        </p:nvGraphicFramePr>
        <p:xfrm>
          <a:off x="483093" y="1483689"/>
          <a:ext cx="4057095" cy="4505925"/>
        </p:xfrm>
        <a:graphic>
          <a:graphicData uri="http://schemas.openxmlformats.org/drawingml/2006/table">
            <a:tbl>
              <a:tblPr firstRow="1" firstCol="1" bandRow="1">
                <a:tableStyleId>{08FB837D-C827-4EFA-A057-4D05807E0F7C}</a:tableStyleId>
              </a:tblPr>
              <a:tblGrid>
                <a:gridCol w="811419">
                  <a:extLst>
                    <a:ext uri="{9D8B030D-6E8A-4147-A177-3AD203B41FA5}">
                      <a16:colId xmlns:a16="http://schemas.microsoft.com/office/drawing/2014/main" val="3998563597"/>
                    </a:ext>
                  </a:extLst>
                </a:gridCol>
                <a:gridCol w="811419">
                  <a:extLst>
                    <a:ext uri="{9D8B030D-6E8A-4147-A177-3AD203B41FA5}">
                      <a16:colId xmlns:a16="http://schemas.microsoft.com/office/drawing/2014/main" val="2944687829"/>
                    </a:ext>
                  </a:extLst>
                </a:gridCol>
                <a:gridCol w="811419">
                  <a:extLst>
                    <a:ext uri="{9D8B030D-6E8A-4147-A177-3AD203B41FA5}">
                      <a16:colId xmlns:a16="http://schemas.microsoft.com/office/drawing/2014/main" val="2015345181"/>
                    </a:ext>
                  </a:extLst>
                </a:gridCol>
                <a:gridCol w="811419">
                  <a:extLst>
                    <a:ext uri="{9D8B030D-6E8A-4147-A177-3AD203B41FA5}">
                      <a16:colId xmlns:a16="http://schemas.microsoft.com/office/drawing/2014/main" val="2304063687"/>
                    </a:ext>
                  </a:extLst>
                </a:gridCol>
                <a:gridCol w="811419">
                  <a:extLst>
                    <a:ext uri="{9D8B030D-6E8A-4147-A177-3AD203B41FA5}">
                      <a16:colId xmlns:a16="http://schemas.microsoft.com/office/drawing/2014/main" val="3067430642"/>
                    </a:ext>
                  </a:extLst>
                </a:gridCol>
              </a:tblGrid>
              <a:tr h="300395">
                <a:tc>
                  <a:txBody>
                    <a:bodyPr/>
                    <a:lstStyle/>
                    <a:p>
                      <a:pPr algn="ctr" fontAlgn="b"/>
                      <a:r>
                        <a:rPr lang="en-US" sz="1400" b="1" u="none" strike="noStrike" dirty="0">
                          <a:solidFill>
                            <a:srgbClr val="000000"/>
                          </a:solidFill>
                          <a:effectLst/>
                        </a:rPr>
                        <a:t>Day</a:t>
                      </a:r>
                      <a:endParaRPr lang="en-US"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a:solidFill>
                            <a:srgbClr val="000000"/>
                          </a:solidFill>
                          <a:effectLst/>
                        </a:rPr>
                        <a:t>Outlook</a:t>
                      </a:r>
                      <a:endParaRPr lang="en-US" sz="14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a:solidFill>
                            <a:srgbClr val="000000"/>
                          </a:solidFill>
                          <a:effectLst/>
                        </a:rPr>
                        <a:t>Humidity</a:t>
                      </a:r>
                      <a:endParaRPr lang="en-US" sz="14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dirty="0">
                          <a:solidFill>
                            <a:srgbClr val="000000"/>
                          </a:solidFill>
                          <a:effectLst/>
                        </a:rPr>
                        <a:t>Wind</a:t>
                      </a:r>
                      <a:endParaRPr lang="en-US"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dirty="0">
                          <a:solidFill>
                            <a:srgbClr val="000000"/>
                          </a:solidFill>
                          <a:effectLst/>
                        </a:rPr>
                        <a:t>Play</a:t>
                      </a:r>
                      <a:endParaRPr lang="en-US" sz="1400" b="1"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606520911"/>
                  </a:ext>
                </a:extLst>
              </a:tr>
              <a:tr h="300395">
                <a:tc>
                  <a:txBody>
                    <a:bodyPr/>
                    <a:lstStyle/>
                    <a:p>
                      <a:pPr algn="ctr" fontAlgn="b"/>
                      <a:r>
                        <a:rPr lang="en-US" sz="1400" b="0" u="none" strike="noStrike">
                          <a:solidFill>
                            <a:srgbClr val="FF0000"/>
                          </a:solidFill>
                          <a:effectLst/>
                        </a:rPr>
                        <a:t>D1</a:t>
                      </a:r>
                      <a:endParaRPr lang="en-US" sz="1400" b="0" i="0" u="none" strike="noStrike">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FF0000"/>
                          </a:solidFill>
                          <a:effectLst/>
                        </a:rPr>
                        <a:t>Sunny</a:t>
                      </a:r>
                      <a:endParaRPr lang="en-US" sz="1400" b="0" i="0" u="none" strike="noStrike">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Weak</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004103329"/>
                  </a:ext>
                </a:extLst>
              </a:tr>
              <a:tr h="300395">
                <a:tc>
                  <a:txBody>
                    <a:bodyPr/>
                    <a:lstStyle/>
                    <a:p>
                      <a:pPr algn="ctr" fontAlgn="b"/>
                      <a:r>
                        <a:rPr lang="en-US" sz="1400" b="0" u="none" strike="noStrike" dirty="0">
                          <a:solidFill>
                            <a:srgbClr val="FF0000"/>
                          </a:solidFill>
                          <a:effectLst/>
                        </a:rPr>
                        <a:t>D2</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Sunny</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Strong</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4162187903"/>
                  </a:ext>
                </a:extLst>
              </a:tr>
              <a:tr h="300395">
                <a:tc>
                  <a:txBody>
                    <a:bodyPr/>
                    <a:lstStyle/>
                    <a:p>
                      <a:pPr algn="ctr" fontAlgn="b"/>
                      <a:r>
                        <a:rPr lang="en-US" sz="1400" b="0" u="none" strike="noStrike">
                          <a:solidFill>
                            <a:srgbClr val="000000"/>
                          </a:solidFill>
                          <a:effectLst/>
                        </a:rPr>
                        <a:t>D3</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High</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909205150"/>
                  </a:ext>
                </a:extLst>
              </a:tr>
              <a:tr h="300395">
                <a:tc>
                  <a:txBody>
                    <a:bodyPr/>
                    <a:lstStyle/>
                    <a:p>
                      <a:pPr algn="ctr" fontAlgn="b"/>
                      <a:r>
                        <a:rPr lang="en-US" sz="1400" b="0" u="none" strike="noStrike">
                          <a:solidFill>
                            <a:srgbClr val="000000"/>
                          </a:solidFill>
                          <a:effectLst/>
                        </a:rPr>
                        <a:t>D4</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Rain</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High</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Yes</a:t>
                      </a:r>
                      <a:endParaRPr lang="en-US"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72414356"/>
                  </a:ext>
                </a:extLst>
              </a:tr>
              <a:tr h="300395">
                <a:tc>
                  <a:txBody>
                    <a:bodyPr/>
                    <a:lstStyle/>
                    <a:p>
                      <a:pPr algn="ctr" fontAlgn="b"/>
                      <a:r>
                        <a:rPr lang="en-US" sz="1400" b="0" u="none" strike="noStrike">
                          <a:solidFill>
                            <a:srgbClr val="000000"/>
                          </a:solidFill>
                          <a:effectLst/>
                        </a:rPr>
                        <a:t>D5</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Rain</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Normal</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Weak</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4280523925"/>
                  </a:ext>
                </a:extLst>
              </a:tr>
              <a:tr h="300395">
                <a:tc>
                  <a:txBody>
                    <a:bodyPr/>
                    <a:lstStyle/>
                    <a:p>
                      <a:pPr algn="ctr" fontAlgn="b"/>
                      <a:r>
                        <a:rPr lang="en-US" sz="1400" b="0" u="none" strike="noStrike" dirty="0">
                          <a:solidFill>
                            <a:srgbClr val="FF0000"/>
                          </a:solidFill>
                          <a:effectLst/>
                        </a:rPr>
                        <a:t>D6</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Rain</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Normal</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FF0000"/>
                          </a:solidFill>
                          <a:effectLst/>
                        </a:rPr>
                        <a:t>Strong</a:t>
                      </a:r>
                      <a:endParaRPr lang="en-US" sz="1400" b="0" i="0" u="none" strike="noStrike">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125790591"/>
                  </a:ext>
                </a:extLst>
              </a:tr>
              <a:tr h="300395">
                <a:tc>
                  <a:txBody>
                    <a:bodyPr/>
                    <a:lstStyle/>
                    <a:p>
                      <a:pPr algn="ctr" fontAlgn="b"/>
                      <a:r>
                        <a:rPr lang="en-US" sz="1400" b="0" u="none" strike="noStrike">
                          <a:solidFill>
                            <a:srgbClr val="000000"/>
                          </a:solidFill>
                          <a:effectLst/>
                        </a:rPr>
                        <a:t>D7</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Strong</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485809131"/>
                  </a:ext>
                </a:extLst>
              </a:tr>
              <a:tr h="300395">
                <a:tc>
                  <a:txBody>
                    <a:bodyPr/>
                    <a:lstStyle/>
                    <a:p>
                      <a:pPr algn="ctr" fontAlgn="b"/>
                      <a:r>
                        <a:rPr lang="en-US" sz="1400" b="0" u="none" strike="noStrike" dirty="0">
                          <a:solidFill>
                            <a:srgbClr val="FF0000"/>
                          </a:solidFill>
                          <a:effectLst/>
                        </a:rPr>
                        <a:t>D8</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Sunny</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Weak</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785824641"/>
                  </a:ext>
                </a:extLst>
              </a:tr>
              <a:tr h="300395">
                <a:tc>
                  <a:txBody>
                    <a:bodyPr/>
                    <a:lstStyle/>
                    <a:p>
                      <a:pPr algn="ctr" fontAlgn="b"/>
                      <a:r>
                        <a:rPr lang="en-US" sz="1400" b="0" u="none" strike="noStrike">
                          <a:solidFill>
                            <a:srgbClr val="000000"/>
                          </a:solidFill>
                          <a:effectLst/>
                        </a:rPr>
                        <a:t>D9</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Sunny</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Weak</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057920324"/>
                  </a:ext>
                </a:extLst>
              </a:tr>
              <a:tr h="300395">
                <a:tc>
                  <a:txBody>
                    <a:bodyPr/>
                    <a:lstStyle/>
                    <a:p>
                      <a:pPr algn="ctr" fontAlgn="b"/>
                      <a:r>
                        <a:rPr lang="en-US" sz="1400" b="0" u="none" strike="noStrike">
                          <a:solidFill>
                            <a:srgbClr val="000000"/>
                          </a:solidFill>
                          <a:effectLst/>
                        </a:rPr>
                        <a:t>D10</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Rain</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474692389"/>
                  </a:ext>
                </a:extLst>
              </a:tr>
              <a:tr h="300395">
                <a:tc>
                  <a:txBody>
                    <a:bodyPr/>
                    <a:lstStyle/>
                    <a:p>
                      <a:pPr algn="ctr" fontAlgn="b"/>
                      <a:r>
                        <a:rPr lang="en-US" sz="1400" b="0" u="none" strike="noStrike">
                          <a:solidFill>
                            <a:srgbClr val="000000"/>
                          </a:solidFill>
                          <a:effectLst/>
                        </a:rPr>
                        <a:t>D11</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Sunny</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Strong</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759028755"/>
                  </a:ext>
                </a:extLst>
              </a:tr>
              <a:tr h="300395">
                <a:tc>
                  <a:txBody>
                    <a:bodyPr/>
                    <a:lstStyle/>
                    <a:p>
                      <a:pPr algn="ctr" fontAlgn="b"/>
                      <a:r>
                        <a:rPr lang="en-US" sz="1400" b="0" u="none" strike="noStrike">
                          <a:solidFill>
                            <a:srgbClr val="000000"/>
                          </a:solidFill>
                          <a:effectLst/>
                        </a:rPr>
                        <a:t>D12</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High</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Strong</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907117328"/>
                  </a:ext>
                </a:extLst>
              </a:tr>
              <a:tr h="300395">
                <a:tc>
                  <a:txBody>
                    <a:bodyPr/>
                    <a:lstStyle/>
                    <a:p>
                      <a:pPr algn="ctr" fontAlgn="b"/>
                      <a:r>
                        <a:rPr lang="en-US" sz="1400" b="0" u="none" strike="noStrike">
                          <a:solidFill>
                            <a:srgbClr val="000000"/>
                          </a:solidFill>
                          <a:effectLst/>
                        </a:rPr>
                        <a:t>D13</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Yes</a:t>
                      </a:r>
                      <a:endParaRPr lang="en-US"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843611317"/>
                  </a:ext>
                </a:extLst>
              </a:tr>
              <a:tr h="300395">
                <a:tc>
                  <a:txBody>
                    <a:bodyPr/>
                    <a:lstStyle/>
                    <a:p>
                      <a:pPr algn="ctr" fontAlgn="b"/>
                      <a:r>
                        <a:rPr lang="en-US" sz="1400" b="0" u="none" strike="noStrike" dirty="0">
                          <a:solidFill>
                            <a:srgbClr val="FF0000"/>
                          </a:solidFill>
                          <a:effectLst/>
                        </a:rPr>
                        <a:t>D14</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Rain</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Strong</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1861256"/>
                  </a:ext>
                </a:extLst>
              </a:tr>
            </a:tbl>
          </a:graphicData>
        </a:graphic>
      </p:graphicFrame>
      <p:sp>
        <p:nvSpPr>
          <p:cNvPr id="6" name="TextBox 5">
            <a:extLst>
              <a:ext uri="{FF2B5EF4-FFF2-40B4-BE49-F238E27FC236}">
                <a16:creationId xmlns:a16="http://schemas.microsoft.com/office/drawing/2014/main" id="{C129D1FA-70F0-4FFE-A829-0FD573C49821}"/>
              </a:ext>
            </a:extLst>
          </p:cNvPr>
          <p:cNvSpPr txBox="1">
            <a:spLocks/>
          </p:cNvSpPr>
          <p:nvPr>
            <p:custDataLst>
              <p:tags r:id="rId1"/>
            </p:custDataLst>
          </p:nvPr>
        </p:nvSpPr>
        <p:spPr>
          <a:xfrm>
            <a:off x="483093" y="336490"/>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7" name="Title 1">
            <a:extLst>
              <a:ext uri="{FF2B5EF4-FFF2-40B4-BE49-F238E27FC236}">
                <a16:creationId xmlns:a16="http://schemas.microsoft.com/office/drawing/2014/main" id="{33E15574-E199-46E7-19C8-0BE2DCDEC33C}"/>
              </a:ext>
            </a:extLst>
          </p:cNvPr>
          <p:cNvSpPr txBox="1">
            <a:spLocks/>
          </p:cNvSpPr>
          <p:nvPr>
            <p:custDataLst>
              <p:tags r:id="rId2"/>
            </p:custDataLst>
          </p:nvPr>
        </p:nvSpPr>
        <p:spPr>
          <a:xfrm>
            <a:off x="483093" y="768401"/>
            <a:ext cx="11616432" cy="431911"/>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9000"/>
              </a:lnSpc>
              <a:spcBef>
                <a:spcPts val="0"/>
              </a:spcBef>
            </a:pPr>
            <a:r>
              <a:rPr lang="en-US" sz="3112" dirty="0">
                <a:solidFill>
                  <a:srgbClr val="A80163"/>
                </a:solidFill>
              </a:rPr>
              <a:t>Entropy Calculation</a:t>
            </a:r>
          </a:p>
        </p:txBody>
      </p:sp>
      <p:sp>
        <p:nvSpPr>
          <p:cNvPr id="8" name="TextBox 7">
            <a:extLst>
              <a:ext uri="{FF2B5EF4-FFF2-40B4-BE49-F238E27FC236}">
                <a16:creationId xmlns:a16="http://schemas.microsoft.com/office/drawing/2014/main" id="{768B81F0-061F-0DF2-8B08-DFBD1D03F144}"/>
              </a:ext>
            </a:extLst>
          </p:cNvPr>
          <p:cNvSpPr txBox="1"/>
          <p:nvPr/>
        </p:nvSpPr>
        <p:spPr>
          <a:xfrm>
            <a:off x="5220070" y="3736651"/>
            <a:ext cx="6329779" cy="707886"/>
          </a:xfrm>
          <a:prstGeom prst="rect">
            <a:avLst/>
          </a:prstGeom>
          <a:noFill/>
        </p:spPr>
        <p:txBody>
          <a:bodyPr wrap="square" rtlCol="0">
            <a:spAutoFit/>
          </a:bodyPr>
          <a:lstStyle/>
          <a:p>
            <a:r>
              <a:rPr lang="en-US" sz="2000" dirty="0"/>
              <a:t> Attribute Outlook will be selected for further split  as the information gain is highest</a:t>
            </a:r>
          </a:p>
        </p:txBody>
      </p:sp>
      <p:graphicFrame>
        <p:nvGraphicFramePr>
          <p:cNvPr id="9" name="Table 9">
            <a:extLst>
              <a:ext uri="{FF2B5EF4-FFF2-40B4-BE49-F238E27FC236}">
                <a16:creationId xmlns:a16="http://schemas.microsoft.com/office/drawing/2014/main" id="{1B00425A-6DFB-B02F-C2AD-4253A87CBF1B}"/>
              </a:ext>
            </a:extLst>
          </p:cNvPr>
          <p:cNvGraphicFramePr>
            <a:graphicFrameLocks noGrp="1"/>
          </p:cNvGraphicFramePr>
          <p:nvPr>
            <p:extLst>
              <p:ext uri="{D42A27DB-BD31-4B8C-83A1-F6EECF244321}">
                <p14:modId xmlns:p14="http://schemas.microsoft.com/office/powerpoint/2010/main" val="3239356660"/>
              </p:ext>
            </p:extLst>
          </p:nvPr>
        </p:nvGraphicFramePr>
        <p:xfrm>
          <a:off x="5220069" y="1658309"/>
          <a:ext cx="3870665" cy="1463040"/>
        </p:xfrm>
        <a:graphic>
          <a:graphicData uri="http://schemas.openxmlformats.org/drawingml/2006/table">
            <a:tbl>
              <a:tblPr firstRow="1" bandRow="1">
                <a:tableStyleId>{5C22544A-7EE6-4342-B048-85BDC9FD1C3A}</a:tableStyleId>
              </a:tblPr>
              <a:tblGrid>
                <a:gridCol w="1802168">
                  <a:extLst>
                    <a:ext uri="{9D8B030D-6E8A-4147-A177-3AD203B41FA5}">
                      <a16:colId xmlns:a16="http://schemas.microsoft.com/office/drawing/2014/main" val="2572093948"/>
                    </a:ext>
                  </a:extLst>
                </a:gridCol>
                <a:gridCol w="2068497">
                  <a:extLst>
                    <a:ext uri="{9D8B030D-6E8A-4147-A177-3AD203B41FA5}">
                      <a16:colId xmlns:a16="http://schemas.microsoft.com/office/drawing/2014/main" val="2364637296"/>
                    </a:ext>
                  </a:extLst>
                </a:gridCol>
              </a:tblGrid>
              <a:tr h="270361">
                <a:tc>
                  <a:txBody>
                    <a:bodyPr/>
                    <a:lstStyle/>
                    <a:p>
                      <a:pPr algn="ctr"/>
                      <a:r>
                        <a:rPr lang="en-US" dirty="0"/>
                        <a:t>Attribute</a:t>
                      </a:r>
                    </a:p>
                  </a:txBody>
                  <a:tcPr/>
                </a:tc>
                <a:tc>
                  <a:txBody>
                    <a:bodyPr/>
                    <a:lstStyle/>
                    <a:p>
                      <a:pPr algn="ctr"/>
                      <a:r>
                        <a:rPr lang="en-US" dirty="0"/>
                        <a:t>Information Gain</a:t>
                      </a:r>
                    </a:p>
                  </a:txBody>
                  <a:tcPr/>
                </a:tc>
                <a:extLst>
                  <a:ext uri="{0D108BD9-81ED-4DB2-BD59-A6C34878D82A}">
                    <a16:rowId xmlns:a16="http://schemas.microsoft.com/office/drawing/2014/main" val="3083980022"/>
                  </a:ext>
                </a:extLst>
              </a:tr>
              <a:tr h="270361">
                <a:tc>
                  <a:txBody>
                    <a:bodyPr/>
                    <a:lstStyle/>
                    <a:p>
                      <a:pPr algn="ctr"/>
                      <a:r>
                        <a:rPr lang="en-US" dirty="0"/>
                        <a:t>Outlook</a:t>
                      </a:r>
                    </a:p>
                  </a:txBody>
                  <a:tcPr/>
                </a:tc>
                <a:tc>
                  <a:txBody>
                    <a:bodyPr/>
                    <a:lstStyle/>
                    <a:p>
                      <a:pPr algn="ctr"/>
                      <a:r>
                        <a:rPr lang="en-US" dirty="0"/>
                        <a:t>0.48</a:t>
                      </a:r>
                    </a:p>
                  </a:txBody>
                  <a:tcPr/>
                </a:tc>
                <a:extLst>
                  <a:ext uri="{0D108BD9-81ED-4DB2-BD59-A6C34878D82A}">
                    <a16:rowId xmlns:a16="http://schemas.microsoft.com/office/drawing/2014/main" val="1091994524"/>
                  </a:ext>
                </a:extLst>
              </a:tr>
              <a:tr h="270361">
                <a:tc>
                  <a:txBody>
                    <a:bodyPr/>
                    <a:lstStyle/>
                    <a:p>
                      <a:pPr algn="ctr"/>
                      <a:r>
                        <a:rPr lang="en-US" dirty="0"/>
                        <a:t>Humidity</a:t>
                      </a:r>
                    </a:p>
                  </a:txBody>
                  <a:tcPr/>
                </a:tc>
                <a:tc>
                  <a:txBody>
                    <a:bodyPr/>
                    <a:lstStyle/>
                    <a:p>
                      <a:pPr algn="ctr"/>
                      <a:r>
                        <a:rPr lang="en-US" dirty="0"/>
                        <a:t>0.16</a:t>
                      </a:r>
                    </a:p>
                  </a:txBody>
                  <a:tcPr/>
                </a:tc>
                <a:extLst>
                  <a:ext uri="{0D108BD9-81ED-4DB2-BD59-A6C34878D82A}">
                    <a16:rowId xmlns:a16="http://schemas.microsoft.com/office/drawing/2014/main" val="793487984"/>
                  </a:ext>
                </a:extLst>
              </a:tr>
              <a:tr h="270361">
                <a:tc>
                  <a:txBody>
                    <a:bodyPr/>
                    <a:lstStyle/>
                    <a:p>
                      <a:pPr algn="ctr"/>
                      <a:r>
                        <a:rPr lang="en-US" dirty="0"/>
                        <a:t>Wind</a:t>
                      </a:r>
                    </a:p>
                  </a:txBody>
                  <a:tcPr/>
                </a:tc>
                <a:tc>
                  <a:txBody>
                    <a:bodyPr/>
                    <a:lstStyle/>
                    <a:p>
                      <a:pPr algn="ctr"/>
                      <a:r>
                        <a:rPr lang="en-US" dirty="0"/>
                        <a:t>0.34</a:t>
                      </a:r>
                    </a:p>
                  </a:txBody>
                  <a:tcPr/>
                </a:tc>
                <a:extLst>
                  <a:ext uri="{0D108BD9-81ED-4DB2-BD59-A6C34878D82A}">
                    <a16:rowId xmlns:a16="http://schemas.microsoft.com/office/drawing/2014/main" val="1908827252"/>
                  </a:ext>
                </a:extLst>
              </a:tr>
            </a:tbl>
          </a:graphicData>
        </a:graphic>
      </p:graphicFrame>
    </p:spTree>
    <p:extLst>
      <p:ext uri="{BB962C8B-B14F-4D97-AF65-F5344CB8AC3E}">
        <p14:creationId xmlns:p14="http://schemas.microsoft.com/office/powerpoint/2010/main" val="141209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dirty="0"/>
              <a:t>Decision Tree</a:t>
            </a:r>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6</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pic>
        <p:nvPicPr>
          <p:cNvPr id="10" name="Picture 9"/>
          <p:cNvPicPr>
            <a:picLocks noChangeAspect="1"/>
          </p:cNvPicPr>
          <p:nvPr/>
        </p:nvPicPr>
        <p:blipFill>
          <a:blip r:embed="rId9"/>
          <a:stretch>
            <a:fillRect/>
          </a:stretch>
        </p:blipFill>
        <p:spPr>
          <a:xfrm>
            <a:off x="1003414" y="1098621"/>
            <a:ext cx="9459870" cy="4862861"/>
          </a:xfrm>
          <a:prstGeom prst="rect">
            <a:avLst/>
          </a:prstGeom>
        </p:spPr>
      </p:pic>
    </p:spTree>
    <p:custDataLst>
      <p:tags r:id="rId1"/>
    </p:custDataLst>
    <p:extLst>
      <p:ext uri="{BB962C8B-B14F-4D97-AF65-F5344CB8AC3E}">
        <p14:creationId xmlns:p14="http://schemas.microsoft.com/office/powerpoint/2010/main" val="26586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8</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endParaRPr lang="en-US" sz="3112">
              <a:solidFill>
                <a:srgbClr val="A80163"/>
              </a:solidFill>
            </a:endParaRPr>
          </a:p>
        </p:txBody>
      </p:sp>
      <p:sp>
        <p:nvSpPr>
          <p:cNvPr id="3" name="Content Placeholder 2"/>
          <p:cNvSpPr>
            <a:spLocks noGrp="1"/>
          </p:cNvSpPr>
          <p:nvPr>
            <p:ph idx="1"/>
            <p:custDataLst>
              <p:tags r:id="rId9"/>
            </p:custDataLst>
          </p:nvPr>
        </p:nvSpPr>
        <p:spPr>
          <a:xfrm>
            <a:off x="288137" y="1439704"/>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endParaRPr lang="en-US"/>
          </a:p>
        </p:txBody>
      </p:sp>
      <p:pic>
        <p:nvPicPr>
          <p:cNvPr id="10" name="Picture 9"/>
          <p:cNvPicPr>
            <a:picLocks noChangeAspect="1"/>
          </p:cNvPicPr>
          <p:nvPr>
            <p:custDataLst>
              <p:tags r:id="rId10"/>
            </p:custDataLst>
          </p:nvPr>
        </p:nvPicPr>
        <p:blipFill>
          <a:blip r:embed="rId12"/>
          <a:stretch>
            <a:fillRect/>
          </a:stretch>
        </p:blipFill>
        <p:spPr>
          <a:xfrm>
            <a:off x="1848421" y="935807"/>
            <a:ext cx="7794361" cy="4763725"/>
          </a:xfrm>
          <a:prstGeom prst="rect">
            <a:avLst/>
          </a:prstGeom>
        </p:spPr>
      </p:pic>
    </p:spTree>
    <p:custDataLst>
      <p:tags r:id="rId1"/>
    </p:custDataLst>
    <p:extLst>
      <p:ext uri="{BB962C8B-B14F-4D97-AF65-F5344CB8AC3E}">
        <p14:creationId xmlns:p14="http://schemas.microsoft.com/office/powerpoint/2010/main" val="2953611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9</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Final Tree</a:t>
            </a:r>
          </a:p>
        </p:txBody>
      </p:sp>
      <p:sp>
        <p:nvSpPr>
          <p:cNvPr id="3" name="Content Placeholder 2"/>
          <p:cNvSpPr>
            <a:spLocks noGrp="1"/>
          </p:cNvSpPr>
          <p:nvPr>
            <p:ph idx="1"/>
            <p:custDataLst>
              <p:tags r:id="rId9"/>
            </p:custDataLst>
          </p:nvPr>
        </p:nvSpPr>
        <p:spPr>
          <a:xfrm>
            <a:off x="288137" y="1286207"/>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dirty="0"/>
              <a:t>Set of rules/logical formula</a:t>
            </a:r>
          </a:p>
        </p:txBody>
      </p:sp>
      <p:pic>
        <p:nvPicPr>
          <p:cNvPr id="10" name="Picture 9"/>
          <p:cNvPicPr>
            <a:picLocks noChangeAspect="1"/>
          </p:cNvPicPr>
          <p:nvPr>
            <p:custDataLst>
              <p:tags r:id="rId10"/>
            </p:custDataLst>
          </p:nvPr>
        </p:nvPicPr>
        <p:blipFill>
          <a:blip r:embed="rId12"/>
          <a:stretch>
            <a:fillRect/>
          </a:stretch>
        </p:blipFill>
        <p:spPr>
          <a:xfrm>
            <a:off x="1993691" y="1722323"/>
            <a:ext cx="7658653" cy="4330786"/>
          </a:xfrm>
          <a:prstGeom prst="rect">
            <a:avLst/>
          </a:prstGeom>
        </p:spPr>
      </p:pic>
    </p:spTree>
    <p:custDataLst>
      <p:tags r:id="rId1"/>
    </p:custDataLst>
    <p:extLst>
      <p:ext uri="{BB962C8B-B14F-4D97-AF65-F5344CB8AC3E}">
        <p14:creationId xmlns:p14="http://schemas.microsoft.com/office/powerpoint/2010/main" val="161380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10</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Prediction for New Data</a:t>
            </a:r>
          </a:p>
        </p:txBody>
      </p:sp>
      <p:pic>
        <p:nvPicPr>
          <p:cNvPr id="10" name="Picture 9"/>
          <p:cNvPicPr>
            <a:picLocks noChangeAspect="1"/>
          </p:cNvPicPr>
          <p:nvPr/>
        </p:nvPicPr>
        <p:blipFill>
          <a:blip r:embed="rId10"/>
          <a:stretch>
            <a:fillRect/>
          </a:stretch>
        </p:blipFill>
        <p:spPr>
          <a:xfrm>
            <a:off x="1722465" y="1387479"/>
            <a:ext cx="7562467" cy="4632459"/>
          </a:xfrm>
          <a:prstGeom prst="rect">
            <a:avLst/>
          </a:prstGeom>
        </p:spPr>
      </p:pic>
    </p:spTree>
    <p:custDataLst>
      <p:tags r:id="rId1"/>
    </p:custDataLst>
    <p:extLst>
      <p:ext uri="{BB962C8B-B14F-4D97-AF65-F5344CB8AC3E}">
        <p14:creationId xmlns:p14="http://schemas.microsoft.com/office/powerpoint/2010/main" val="3306894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E74FB-082B-1CEB-1885-9ECC25E4A80B}"/>
              </a:ext>
            </a:extLst>
          </p:cNvPr>
          <p:cNvSpPr>
            <a:spLocks noGrp="1"/>
          </p:cNvSpPr>
          <p:nvPr>
            <p:ph type="title"/>
          </p:nvPr>
        </p:nvSpPr>
        <p:spPr>
          <a:xfrm>
            <a:off x="412072" y="320737"/>
            <a:ext cx="10515600" cy="717951"/>
          </a:xfrm>
        </p:spPr>
        <p:txBody>
          <a:bodyPr>
            <a:normAutofit/>
          </a:bodyPr>
          <a:lstStyle/>
          <a:p>
            <a:r>
              <a:rPr lang="en-US" sz="3600" dirty="0"/>
              <a:t>Entropy Calculation</a:t>
            </a:r>
          </a:p>
        </p:txBody>
      </p:sp>
      <p:sp>
        <p:nvSpPr>
          <p:cNvPr id="3" name="Content Placeholder 2">
            <a:extLst>
              <a:ext uri="{FF2B5EF4-FFF2-40B4-BE49-F238E27FC236}">
                <a16:creationId xmlns:a16="http://schemas.microsoft.com/office/drawing/2014/main" id="{ACF26A42-C7E0-B779-68E7-E23938B9042F}"/>
              </a:ext>
            </a:extLst>
          </p:cNvPr>
          <p:cNvSpPr>
            <a:spLocks noGrp="1"/>
          </p:cNvSpPr>
          <p:nvPr>
            <p:ph idx="1"/>
          </p:nvPr>
        </p:nvSpPr>
        <p:spPr>
          <a:xfrm>
            <a:off x="580746" y="4525076"/>
            <a:ext cx="10515600" cy="1603375"/>
          </a:xfrm>
        </p:spPr>
        <p:txBody>
          <a:bodyPr>
            <a:normAutofit fontScale="62500" lnSpcReduction="20000"/>
          </a:bodyPr>
          <a:lstStyle/>
          <a:p>
            <a:pPr marL="0" indent="0">
              <a:buNone/>
            </a:pPr>
            <a:r>
              <a:rPr lang="en-US" dirty="0"/>
              <a:t>Entropy of Transportation mode </a:t>
            </a:r>
          </a:p>
          <a:p>
            <a:r>
              <a:rPr lang="en-US" dirty="0"/>
              <a:t>Total =10, Bus=4, Car=3, Train=3</a:t>
            </a:r>
          </a:p>
          <a:p>
            <a:r>
              <a:rPr lang="en-US" dirty="0"/>
              <a:t>P(Bus)= 0.4, P(car)= 0.3, P(Train)= 0.3</a:t>
            </a:r>
          </a:p>
          <a:p>
            <a:pPr marL="0" indent="0">
              <a:buNone/>
            </a:pPr>
            <a:endParaRPr lang="en-US" dirty="0"/>
          </a:p>
          <a:p>
            <a:pPr marL="0" indent="0">
              <a:buNone/>
            </a:pPr>
            <a:r>
              <a:rPr lang="en-US" dirty="0"/>
              <a:t>Entropy (Transportation Mode)  =  -(0.4*log(0.4)+0.3* log(0.3)+ 0.3* log(0.3)) = 1.57</a:t>
            </a:r>
          </a:p>
          <a:p>
            <a:pPr marL="0" indent="0">
              <a:buNone/>
            </a:pPr>
            <a:endParaRPr lang="en-US" dirty="0"/>
          </a:p>
        </p:txBody>
      </p:sp>
      <p:pic>
        <p:nvPicPr>
          <p:cNvPr id="5" name="Picture 4">
            <a:extLst>
              <a:ext uri="{FF2B5EF4-FFF2-40B4-BE49-F238E27FC236}">
                <a16:creationId xmlns:a16="http://schemas.microsoft.com/office/drawing/2014/main" id="{70F90617-562B-8081-5751-9EBE3EDECB9F}"/>
              </a:ext>
            </a:extLst>
          </p:cNvPr>
          <p:cNvPicPr>
            <a:picLocks noChangeAspect="1"/>
          </p:cNvPicPr>
          <p:nvPr>
            <p:custDataLst>
              <p:tags r:id="rId1"/>
            </p:custDataLst>
          </p:nvPr>
        </p:nvPicPr>
        <p:blipFill>
          <a:blip r:embed="rId3"/>
          <a:stretch>
            <a:fillRect/>
          </a:stretch>
        </p:blipFill>
        <p:spPr>
          <a:xfrm>
            <a:off x="412072" y="1038688"/>
            <a:ext cx="7643197" cy="3282242"/>
          </a:xfrm>
          <a:prstGeom prst="rect">
            <a:avLst/>
          </a:prstGeom>
        </p:spPr>
      </p:pic>
    </p:spTree>
    <p:extLst>
      <p:ext uri="{BB962C8B-B14F-4D97-AF65-F5344CB8AC3E}">
        <p14:creationId xmlns:p14="http://schemas.microsoft.com/office/powerpoint/2010/main" val="3327769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E74FB-082B-1CEB-1885-9ECC25E4A80B}"/>
              </a:ext>
            </a:extLst>
          </p:cNvPr>
          <p:cNvSpPr>
            <a:spLocks noGrp="1"/>
          </p:cNvSpPr>
          <p:nvPr>
            <p:ph type="title"/>
          </p:nvPr>
        </p:nvSpPr>
        <p:spPr>
          <a:xfrm>
            <a:off x="412072" y="320737"/>
            <a:ext cx="10515600" cy="717951"/>
          </a:xfrm>
        </p:spPr>
        <p:txBody>
          <a:bodyPr>
            <a:normAutofit/>
          </a:bodyPr>
          <a:lstStyle/>
          <a:p>
            <a:r>
              <a:rPr lang="en-US" sz="3600" dirty="0"/>
              <a:t>Entropy Calculation</a:t>
            </a:r>
          </a:p>
        </p:txBody>
      </p:sp>
      <p:sp>
        <p:nvSpPr>
          <p:cNvPr id="3" name="Content Placeholder 2">
            <a:extLst>
              <a:ext uri="{FF2B5EF4-FFF2-40B4-BE49-F238E27FC236}">
                <a16:creationId xmlns:a16="http://schemas.microsoft.com/office/drawing/2014/main" id="{ACF26A42-C7E0-B779-68E7-E23938B9042F}"/>
              </a:ext>
            </a:extLst>
          </p:cNvPr>
          <p:cNvSpPr>
            <a:spLocks noGrp="1"/>
          </p:cNvSpPr>
          <p:nvPr>
            <p:ph idx="1"/>
          </p:nvPr>
        </p:nvSpPr>
        <p:spPr>
          <a:xfrm>
            <a:off x="412072" y="3615431"/>
            <a:ext cx="10515600" cy="3033944"/>
          </a:xfrm>
        </p:spPr>
        <p:txBody>
          <a:bodyPr>
            <a:normAutofit/>
          </a:bodyPr>
          <a:lstStyle/>
          <a:p>
            <a:pPr marL="0" indent="0">
              <a:buNone/>
            </a:pPr>
            <a:r>
              <a:rPr lang="en-US" sz="2000" dirty="0"/>
              <a:t>Entropy of Transportation given Gender E(Transportation| Gender)</a:t>
            </a:r>
          </a:p>
          <a:p>
            <a:pPr marL="0" indent="0">
              <a:buNone/>
            </a:pPr>
            <a:endParaRPr lang="en-US" sz="2000" dirty="0"/>
          </a:p>
          <a:p>
            <a:pPr marL="0" indent="0">
              <a:buNone/>
            </a:pPr>
            <a:r>
              <a:rPr lang="en-US" sz="2000" dirty="0"/>
              <a:t>E(</a:t>
            </a:r>
            <a:r>
              <a:rPr lang="en-US" sz="2000" dirty="0" err="1"/>
              <a:t>Transportation|Male</a:t>
            </a:r>
            <a:r>
              <a:rPr lang="en-US" sz="2000" dirty="0"/>
              <a:t>) = - ((3/5)*log(3/5)+  (1/5)*log(1/5)+ (1/5)*log(1/5)) = 1.37</a:t>
            </a:r>
          </a:p>
          <a:p>
            <a:pPr marL="0" indent="0">
              <a:buNone/>
            </a:pPr>
            <a:r>
              <a:rPr lang="en-US" sz="2000" dirty="0"/>
              <a:t>E(</a:t>
            </a:r>
            <a:r>
              <a:rPr lang="en-US" sz="2000" dirty="0" err="1"/>
              <a:t>Transportation|Female</a:t>
            </a:r>
            <a:r>
              <a:rPr lang="en-US" sz="2000" dirty="0"/>
              <a:t>)= -((1/5)*log(1/5)+(2/5)*log(2/5)+ (2/5)*log(2/5)) =  1.52</a:t>
            </a:r>
          </a:p>
          <a:p>
            <a:pPr marL="0" indent="0">
              <a:buNone/>
            </a:pPr>
            <a:r>
              <a:rPr lang="en-US" sz="2000" dirty="0"/>
              <a:t>E(</a:t>
            </a:r>
            <a:r>
              <a:rPr lang="en-US" sz="2000" dirty="0" err="1"/>
              <a:t>Transportation|Gender</a:t>
            </a:r>
            <a:r>
              <a:rPr lang="en-US" sz="2000" dirty="0"/>
              <a:t>) = (5/10)* 1.37 +(5/10)*1.52 = 1.445</a:t>
            </a:r>
          </a:p>
          <a:p>
            <a:pPr marL="0" indent="0">
              <a:buNone/>
            </a:pPr>
            <a:endParaRPr lang="en-US" sz="2000" dirty="0"/>
          </a:p>
          <a:p>
            <a:pPr marL="0" indent="0">
              <a:buNone/>
            </a:pPr>
            <a:r>
              <a:rPr lang="en-US" sz="2000" dirty="0"/>
              <a:t>Information Gain =  E(Transportation)- E(</a:t>
            </a:r>
            <a:r>
              <a:rPr lang="en-US" sz="2000" dirty="0" err="1"/>
              <a:t>Transpotation|Gender</a:t>
            </a:r>
            <a:r>
              <a:rPr lang="en-US" sz="2000" dirty="0"/>
              <a:t>) =  1.57- 1.445 = 0.125</a:t>
            </a:r>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70F90617-562B-8081-5751-9EBE3EDECB9F}"/>
              </a:ext>
            </a:extLst>
          </p:cNvPr>
          <p:cNvPicPr>
            <a:picLocks noChangeAspect="1"/>
          </p:cNvPicPr>
          <p:nvPr>
            <p:custDataLst>
              <p:tags r:id="rId1"/>
            </p:custDataLst>
          </p:nvPr>
        </p:nvPicPr>
        <p:blipFill>
          <a:blip r:embed="rId3"/>
          <a:stretch>
            <a:fillRect/>
          </a:stretch>
        </p:blipFill>
        <p:spPr>
          <a:xfrm>
            <a:off x="346212" y="1052505"/>
            <a:ext cx="5735589" cy="2463052"/>
          </a:xfrm>
          <a:prstGeom prst="rect">
            <a:avLst/>
          </a:prstGeom>
        </p:spPr>
      </p:pic>
      <p:graphicFrame>
        <p:nvGraphicFramePr>
          <p:cNvPr id="4" name="Table 5">
            <a:extLst>
              <a:ext uri="{FF2B5EF4-FFF2-40B4-BE49-F238E27FC236}">
                <a16:creationId xmlns:a16="http://schemas.microsoft.com/office/drawing/2014/main" id="{71D20A53-8332-7CC7-DD88-A9AE1026CA9D}"/>
              </a:ext>
            </a:extLst>
          </p:cNvPr>
          <p:cNvGraphicFramePr>
            <a:graphicFrameLocks noGrp="1"/>
          </p:cNvGraphicFramePr>
          <p:nvPr>
            <p:extLst>
              <p:ext uri="{D42A27DB-BD31-4B8C-83A1-F6EECF244321}">
                <p14:modId xmlns:p14="http://schemas.microsoft.com/office/powerpoint/2010/main" val="3078914821"/>
              </p:ext>
            </p:extLst>
          </p:nvPr>
        </p:nvGraphicFramePr>
        <p:xfrm>
          <a:off x="6578355" y="1651820"/>
          <a:ext cx="4909350" cy="1467601"/>
        </p:xfrm>
        <a:graphic>
          <a:graphicData uri="http://schemas.openxmlformats.org/drawingml/2006/table">
            <a:tbl>
              <a:tblPr firstRow="1" bandRow="1">
                <a:tableStyleId>{5C22544A-7EE6-4342-B048-85BDC9FD1C3A}</a:tableStyleId>
              </a:tblPr>
              <a:tblGrid>
                <a:gridCol w="981870">
                  <a:extLst>
                    <a:ext uri="{9D8B030D-6E8A-4147-A177-3AD203B41FA5}">
                      <a16:colId xmlns:a16="http://schemas.microsoft.com/office/drawing/2014/main" val="2974218766"/>
                    </a:ext>
                  </a:extLst>
                </a:gridCol>
                <a:gridCol w="981870">
                  <a:extLst>
                    <a:ext uri="{9D8B030D-6E8A-4147-A177-3AD203B41FA5}">
                      <a16:colId xmlns:a16="http://schemas.microsoft.com/office/drawing/2014/main" val="2095957964"/>
                    </a:ext>
                  </a:extLst>
                </a:gridCol>
                <a:gridCol w="981870">
                  <a:extLst>
                    <a:ext uri="{9D8B030D-6E8A-4147-A177-3AD203B41FA5}">
                      <a16:colId xmlns:a16="http://schemas.microsoft.com/office/drawing/2014/main" val="2974560474"/>
                    </a:ext>
                  </a:extLst>
                </a:gridCol>
                <a:gridCol w="981870">
                  <a:extLst>
                    <a:ext uri="{9D8B030D-6E8A-4147-A177-3AD203B41FA5}">
                      <a16:colId xmlns:a16="http://schemas.microsoft.com/office/drawing/2014/main" val="2976143542"/>
                    </a:ext>
                  </a:extLst>
                </a:gridCol>
                <a:gridCol w="981870">
                  <a:extLst>
                    <a:ext uri="{9D8B030D-6E8A-4147-A177-3AD203B41FA5}">
                      <a16:colId xmlns:a16="http://schemas.microsoft.com/office/drawing/2014/main" val="1961484555"/>
                    </a:ext>
                  </a:extLst>
                </a:gridCol>
              </a:tblGrid>
              <a:tr h="370321">
                <a:tc>
                  <a:txBody>
                    <a:bodyPr/>
                    <a:lstStyle/>
                    <a:p>
                      <a:endParaRPr lang="en-US"/>
                    </a:p>
                  </a:txBody>
                  <a:tcPr/>
                </a:tc>
                <a:tc>
                  <a:txBody>
                    <a:bodyPr/>
                    <a:lstStyle/>
                    <a:p>
                      <a:r>
                        <a:rPr lang="en-US" dirty="0"/>
                        <a:t>Bus</a:t>
                      </a:r>
                    </a:p>
                  </a:txBody>
                  <a:tcPr/>
                </a:tc>
                <a:tc>
                  <a:txBody>
                    <a:bodyPr/>
                    <a:lstStyle/>
                    <a:p>
                      <a:r>
                        <a:rPr lang="en-US" dirty="0"/>
                        <a:t>Car</a:t>
                      </a:r>
                    </a:p>
                  </a:txBody>
                  <a:tcPr/>
                </a:tc>
                <a:tc>
                  <a:txBody>
                    <a:bodyPr/>
                    <a:lstStyle/>
                    <a:p>
                      <a:r>
                        <a:rPr lang="en-US" dirty="0"/>
                        <a:t>Train</a:t>
                      </a:r>
                    </a:p>
                  </a:txBody>
                  <a:tcPr/>
                </a:tc>
                <a:tc>
                  <a:txBody>
                    <a:bodyPr/>
                    <a:lstStyle/>
                    <a:p>
                      <a:r>
                        <a:rPr lang="en-US" dirty="0"/>
                        <a:t>Total</a:t>
                      </a:r>
                    </a:p>
                  </a:txBody>
                  <a:tcPr/>
                </a:tc>
                <a:extLst>
                  <a:ext uri="{0D108BD9-81ED-4DB2-BD59-A6C34878D82A}">
                    <a16:rowId xmlns:a16="http://schemas.microsoft.com/office/drawing/2014/main" val="2758231532"/>
                  </a:ext>
                </a:extLst>
              </a:tr>
              <a:tr h="292772">
                <a:tc>
                  <a:txBody>
                    <a:bodyPr/>
                    <a:lstStyle/>
                    <a:p>
                      <a:r>
                        <a:rPr lang="en-US" dirty="0"/>
                        <a:t>Male</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5</a:t>
                      </a:r>
                    </a:p>
                  </a:txBody>
                  <a:tcPr/>
                </a:tc>
                <a:extLst>
                  <a:ext uri="{0D108BD9-81ED-4DB2-BD59-A6C34878D82A}">
                    <a16:rowId xmlns:a16="http://schemas.microsoft.com/office/drawing/2014/main" val="3946436406"/>
                  </a:ext>
                </a:extLst>
              </a:tr>
              <a:tr h="292772">
                <a:tc>
                  <a:txBody>
                    <a:bodyPr/>
                    <a:lstStyle/>
                    <a:p>
                      <a:r>
                        <a:rPr lang="en-US" dirty="0"/>
                        <a:t>Female</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2346092161"/>
                  </a:ext>
                </a:extLst>
              </a:tr>
              <a:tr h="29277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10</a:t>
                      </a:r>
                    </a:p>
                  </a:txBody>
                  <a:tcPr/>
                </a:tc>
                <a:extLst>
                  <a:ext uri="{0D108BD9-81ED-4DB2-BD59-A6C34878D82A}">
                    <a16:rowId xmlns:a16="http://schemas.microsoft.com/office/drawing/2014/main" val="2316793835"/>
                  </a:ext>
                </a:extLst>
              </a:tr>
            </a:tbl>
          </a:graphicData>
        </a:graphic>
      </p:graphicFrame>
      <p:cxnSp>
        <p:nvCxnSpPr>
          <p:cNvPr id="10" name="Straight Arrow Connector 9">
            <a:extLst>
              <a:ext uri="{FF2B5EF4-FFF2-40B4-BE49-F238E27FC236}">
                <a16:creationId xmlns:a16="http://schemas.microsoft.com/office/drawing/2014/main" id="{C0D20280-3B3B-698B-E178-65A758DEC839}"/>
              </a:ext>
            </a:extLst>
          </p:cNvPr>
          <p:cNvCxnSpPr>
            <a:cxnSpLocks/>
          </p:cNvCxnSpPr>
          <p:nvPr/>
        </p:nvCxnSpPr>
        <p:spPr>
          <a:xfrm flipH="1">
            <a:off x="9906740" y="3840169"/>
            <a:ext cx="870757" cy="907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DA9C25E-EDF3-E54D-714B-0C0DC641A2B4}"/>
              </a:ext>
            </a:extLst>
          </p:cNvPr>
          <p:cNvCxnSpPr>
            <a:cxnSpLocks/>
          </p:cNvCxnSpPr>
          <p:nvPr/>
        </p:nvCxnSpPr>
        <p:spPr>
          <a:xfrm>
            <a:off x="10821885" y="3840169"/>
            <a:ext cx="593319" cy="1002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5518588-FF7D-58F6-54A4-AF605DF4C4A4}"/>
              </a:ext>
            </a:extLst>
          </p:cNvPr>
          <p:cNvSpPr txBox="1"/>
          <p:nvPr/>
        </p:nvSpPr>
        <p:spPr>
          <a:xfrm>
            <a:off x="9419208" y="3515557"/>
            <a:ext cx="2627789" cy="369332"/>
          </a:xfrm>
          <a:prstGeom prst="rect">
            <a:avLst/>
          </a:prstGeom>
          <a:noFill/>
        </p:spPr>
        <p:txBody>
          <a:bodyPr wrap="square" rtlCol="0">
            <a:spAutoFit/>
          </a:bodyPr>
          <a:lstStyle/>
          <a:p>
            <a:r>
              <a:rPr lang="en-US" dirty="0"/>
              <a:t>Total Transportation data</a:t>
            </a:r>
          </a:p>
        </p:txBody>
      </p:sp>
      <p:sp>
        <p:nvSpPr>
          <p:cNvPr id="13" name="TextBox 12">
            <a:extLst>
              <a:ext uri="{FF2B5EF4-FFF2-40B4-BE49-F238E27FC236}">
                <a16:creationId xmlns:a16="http://schemas.microsoft.com/office/drawing/2014/main" id="{053BAEE0-60ED-911B-4636-2C13C8E82A81}"/>
              </a:ext>
            </a:extLst>
          </p:cNvPr>
          <p:cNvSpPr txBox="1"/>
          <p:nvPr/>
        </p:nvSpPr>
        <p:spPr>
          <a:xfrm>
            <a:off x="9682942" y="4092630"/>
            <a:ext cx="1020932" cy="369332"/>
          </a:xfrm>
          <a:prstGeom prst="rect">
            <a:avLst/>
          </a:prstGeom>
          <a:noFill/>
        </p:spPr>
        <p:txBody>
          <a:bodyPr wrap="square" rtlCol="0">
            <a:spAutoFit/>
          </a:bodyPr>
          <a:lstStyle/>
          <a:p>
            <a:r>
              <a:rPr lang="en-US" dirty="0"/>
              <a:t>Male</a:t>
            </a:r>
          </a:p>
        </p:txBody>
      </p:sp>
      <p:sp>
        <p:nvSpPr>
          <p:cNvPr id="14" name="TextBox 13">
            <a:extLst>
              <a:ext uri="{FF2B5EF4-FFF2-40B4-BE49-F238E27FC236}">
                <a16:creationId xmlns:a16="http://schemas.microsoft.com/office/drawing/2014/main" id="{85C07F86-7769-4FF0-1559-DE0A976F1A35}"/>
              </a:ext>
            </a:extLst>
          </p:cNvPr>
          <p:cNvSpPr txBox="1"/>
          <p:nvPr/>
        </p:nvSpPr>
        <p:spPr>
          <a:xfrm>
            <a:off x="11118544" y="4092630"/>
            <a:ext cx="1020932" cy="369332"/>
          </a:xfrm>
          <a:prstGeom prst="rect">
            <a:avLst/>
          </a:prstGeom>
          <a:noFill/>
        </p:spPr>
        <p:txBody>
          <a:bodyPr wrap="square" rtlCol="0">
            <a:spAutoFit/>
          </a:bodyPr>
          <a:lstStyle/>
          <a:p>
            <a:r>
              <a:rPr lang="en-US" dirty="0"/>
              <a:t>Female</a:t>
            </a:r>
          </a:p>
        </p:txBody>
      </p:sp>
    </p:spTree>
    <p:extLst>
      <p:ext uri="{BB962C8B-B14F-4D97-AF65-F5344CB8AC3E}">
        <p14:creationId xmlns:p14="http://schemas.microsoft.com/office/powerpoint/2010/main" val="2438511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E74FB-082B-1CEB-1885-9ECC25E4A80B}"/>
              </a:ext>
            </a:extLst>
          </p:cNvPr>
          <p:cNvSpPr>
            <a:spLocks noGrp="1"/>
          </p:cNvSpPr>
          <p:nvPr>
            <p:ph type="title"/>
          </p:nvPr>
        </p:nvSpPr>
        <p:spPr>
          <a:xfrm>
            <a:off x="412072" y="320737"/>
            <a:ext cx="10515600" cy="717951"/>
          </a:xfrm>
        </p:spPr>
        <p:txBody>
          <a:bodyPr>
            <a:normAutofit/>
          </a:bodyPr>
          <a:lstStyle/>
          <a:p>
            <a:r>
              <a:rPr lang="en-US" sz="3600" dirty="0"/>
              <a:t>Entropy Calculation</a:t>
            </a:r>
          </a:p>
        </p:txBody>
      </p:sp>
      <p:sp>
        <p:nvSpPr>
          <p:cNvPr id="3" name="Content Placeholder 2">
            <a:extLst>
              <a:ext uri="{FF2B5EF4-FFF2-40B4-BE49-F238E27FC236}">
                <a16:creationId xmlns:a16="http://schemas.microsoft.com/office/drawing/2014/main" id="{ACF26A42-C7E0-B779-68E7-E23938B9042F}"/>
              </a:ext>
            </a:extLst>
          </p:cNvPr>
          <p:cNvSpPr>
            <a:spLocks noGrp="1"/>
          </p:cNvSpPr>
          <p:nvPr>
            <p:ph idx="1"/>
          </p:nvPr>
        </p:nvSpPr>
        <p:spPr>
          <a:xfrm>
            <a:off x="412072" y="3615431"/>
            <a:ext cx="10515600" cy="3033944"/>
          </a:xfrm>
        </p:spPr>
        <p:txBody>
          <a:bodyPr>
            <a:normAutofit fontScale="92500" lnSpcReduction="20000"/>
          </a:bodyPr>
          <a:lstStyle/>
          <a:p>
            <a:pPr marL="0" indent="0">
              <a:buNone/>
            </a:pPr>
            <a:r>
              <a:rPr lang="en-US" sz="2000" dirty="0"/>
              <a:t>Entropy of Transportation given Gender E(Transportation| Income)</a:t>
            </a:r>
          </a:p>
          <a:p>
            <a:pPr marL="0" indent="0">
              <a:buNone/>
            </a:pPr>
            <a:endParaRPr lang="en-US" sz="2000" dirty="0"/>
          </a:p>
          <a:p>
            <a:pPr marL="0" indent="0">
              <a:buNone/>
            </a:pPr>
            <a:r>
              <a:rPr lang="en-US" sz="2000" dirty="0"/>
              <a:t>E(</a:t>
            </a:r>
            <a:r>
              <a:rPr lang="en-US" sz="2000" dirty="0" err="1"/>
              <a:t>Transportation|Low</a:t>
            </a:r>
            <a:r>
              <a:rPr lang="en-US" sz="2000" dirty="0"/>
              <a:t>) = - ((2/2)*log(2/2)+  (0)*log(0)+ (0)*log(0)) = 0</a:t>
            </a:r>
          </a:p>
          <a:p>
            <a:pPr marL="0" indent="0">
              <a:buNone/>
            </a:pPr>
            <a:r>
              <a:rPr lang="en-US" sz="2000" dirty="0"/>
              <a:t>E(</a:t>
            </a:r>
            <a:r>
              <a:rPr lang="en-US" sz="2000" dirty="0" err="1"/>
              <a:t>Transportation|Medium</a:t>
            </a:r>
            <a:r>
              <a:rPr lang="en-US" sz="2000" dirty="0"/>
              <a:t>)= -((2/6)*log(2/6)+(1/6)*log(1/6)+ (3/6)*log(3/6)) =  1.45</a:t>
            </a:r>
          </a:p>
          <a:p>
            <a:pPr marL="0" indent="0">
              <a:buNone/>
            </a:pPr>
            <a:r>
              <a:rPr lang="en-US" sz="2000" dirty="0"/>
              <a:t>E(</a:t>
            </a:r>
            <a:r>
              <a:rPr lang="en-US" sz="2000" dirty="0" err="1"/>
              <a:t>Transportation|High</a:t>
            </a:r>
            <a:r>
              <a:rPr lang="en-US" sz="2000" dirty="0"/>
              <a:t>) = - ((0*log(0)+  (2/2)*log(2/2)+ (0)*log(0)) = 0</a:t>
            </a:r>
          </a:p>
          <a:p>
            <a:pPr marL="0" indent="0">
              <a:buNone/>
            </a:pPr>
            <a:endParaRPr lang="en-US" sz="2000" dirty="0"/>
          </a:p>
          <a:p>
            <a:pPr marL="0" indent="0">
              <a:buNone/>
            </a:pPr>
            <a:r>
              <a:rPr lang="en-US" sz="2000" dirty="0"/>
              <a:t>E(</a:t>
            </a:r>
            <a:r>
              <a:rPr lang="en-US" sz="2000" dirty="0" err="1"/>
              <a:t>Transpotation|Income</a:t>
            </a:r>
            <a:r>
              <a:rPr lang="en-US" sz="2000" dirty="0"/>
              <a:t>) = (2/10)*0+(6/10)*1.45+ (2/10)*0= 0.87</a:t>
            </a:r>
          </a:p>
          <a:p>
            <a:pPr marL="0" indent="0">
              <a:buNone/>
            </a:pPr>
            <a:endParaRPr lang="en-US" sz="2000" dirty="0"/>
          </a:p>
          <a:p>
            <a:pPr marL="0" indent="0">
              <a:buNone/>
            </a:pPr>
            <a:r>
              <a:rPr lang="en-US" sz="2000" dirty="0"/>
              <a:t>Information Gain =  E(Transportation)- E(</a:t>
            </a:r>
            <a:r>
              <a:rPr lang="en-US" sz="2000" dirty="0" err="1"/>
              <a:t>Transpotation|Income</a:t>
            </a:r>
            <a:r>
              <a:rPr lang="en-US" sz="2000" dirty="0"/>
              <a:t>) =  1.57- 0.87 = 0.69</a:t>
            </a:r>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70F90617-562B-8081-5751-9EBE3EDECB9F}"/>
              </a:ext>
            </a:extLst>
          </p:cNvPr>
          <p:cNvPicPr>
            <a:picLocks noChangeAspect="1"/>
          </p:cNvPicPr>
          <p:nvPr>
            <p:custDataLst>
              <p:tags r:id="rId1"/>
            </p:custDataLst>
          </p:nvPr>
        </p:nvPicPr>
        <p:blipFill>
          <a:blip r:embed="rId3"/>
          <a:stretch>
            <a:fillRect/>
          </a:stretch>
        </p:blipFill>
        <p:spPr>
          <a:xfrm>
            <a:off x="346212" y="1052505"/>
            <a:ext cx="5735589" cy="2463052"/>
          </a:xfrm>
          <a:prstGeom prst="rect">
            <a:avLst/>
          </a:prstGeom>
        </p:spPr>
      </p:pic>
      <p:graphicFrame>
        <p:nvGraphicFramePr>
          <p:cNvPr id="4" name="Table 5">
            <a:extLst>
              <a:ext uri="{FF2B5EF4-FFF2-40B4-BE49-F238E27FC236}">
                <a16:creationId xmlns:a16="http://schemas.microsoft.com/office/drawing/2014/main" id="{71D20A53-8332-7CC7-DD88-A9AE1026CA9D}"/>
              </a:ext>
            </a:extLst>
          </p:cNvPr>
          <p:cNvGraphicFramePr>
            <a:graphicFrameLocks noGrp="1"/>
          </p:cNvGraphicFramePr>
          <p:nvPr>
            <p:extLst>
              <p:ext uri="{D42A27DB-BD31-4B8C-83A1-F6EECF244321}">
                <p14:modId xmlns:p14="http://schemas.microsoft.com/office/powerpoint/2010/main" val="1533023423"/>
              </p:ext>
            </p:extLst>
          </p:nvPr>
        </p:nvGraphicFramePr>
        <p:xfrm>
          <a:off x="6578355" y="1651820"/>
          <a:ext cx="4909350" cy="1467601"/>
        </p:xfrm>
        <a:graphic>
          <a:graphicData uri="http://schemas.openxmlformats.org/drawingml/2006/table">
            <a:tbl>
              <a:tblPr firstRow="1" bandRow="1">
                <a:tableStyleId>{5C22544A-7EE6-4342-B048-85BDC9FD1C3A}</a:tableStyleId>
              </a:tblPr>
              <a:tblGrid>
                <a:gridCol w="981870">
                  <a:extLst>
                    <a:ext uri="{9D8B030D-6E8A-4147-A177-3AD203B41FA5}">
                      <a16:colId xmlns:a16="http://schemas.microsoft.com/office/drawing/2014/main" val="2974218766"/>
                    </a:ext>
                  </a:extLst>
                </a:gridCol>
                <a:gridCol w="981870">
                  <a:extLst>
                    <a:ext uri="{9D8B030D-6E8A-4147-A177-3AD203B41FA5}">
                      <a16:colId xmlns:a16="http://schemas.microsoft.com/office/drawing/2014/main" val="2095957964"/>
                    </a:ext>
                  </a:extLst>
                </a:gridCol>
                <a:gridCol w="981870">
                  <a:extLst>
                    <a:ext uri="{9D8B030D-6E8A-4147-A177-3AD203B41FA5}">
                      <a16:colId xmlns:a16="http://schemas.microsoft.com/office/drawing/2014/main" val="2974560474"/>
                    </a:ext>
                  </a:extLst>
                </a:gridCol>
                <a:gridCol w="981870">
                  <a:extLst>
                    <a:ext uri="{9D8B030D-6E8A-4147-A177-3AD203B41FA5}">
                      <a16:colId xmlns:a16="http://schemas.microsoft.com/office/drawing/2014/main" val="2976143542"/>
                    </a:ext>
                  </a:extLst>
                </a:gridCol>
                <a:gridCol w="981870">
                  <a:extLst>
                    <a:ext uri="{9D8B030D-6E8A-4147-A177-3AD203B41FA5}">
                      <a16:colId xmlns:a16="http://schemas.microsoft.com/office/drawing/2014/main" val="1961484555"/>
                    </a:ext>
                  </a:extLst>
                </a:gridCol>
              </a:tblGrid>
              <a:tr h="370321">
                <a:tc>
                  <a:txBody>
                    <a:bodyPr/>
                    <a:lstStyle/>
                    <a:p>
                      <a:endParaRPr lang="en-US"/>
                    </a:p>
                  </a:txBody>
                  <a:tcPr/>
                </a:tc>
                <a:tc>
                  <a:txBody>
                    <a:bodyPr/>
                    <a:lstStyle/>
                    <a:p>
                      <a:r>
                        <a:rPr lang="en-US" dirty="0"/>
                        <a:t>Bus</a:t>
                      </a:r>
                    </a:p>
                  </a:txBody>
                  <a:tcPr/>
                </a:tc>
                <a:tc>
                  <a:txBody>
                    <a:bodyPr/>
                    <a:lstStyle/>
                    <a:p>
                      <a:r>
                        <a:rPr lang="en-US" dirty="0"/>
                        <a:t>Car</a:t>
                      </a:r>
                    </a:p>
                  </a:txBody>
                  <a:tcPr/>
                </a:tc>
                <a:tc>
                  <a:txBody>
                    <a:bodyPr/>
                    <a:lstStyle/>
                    <a:p>
                      <a:r>
                        <a:rPr lang="en-US" dirty="0"/>
                        <a:t>Train</a:t>
                      </a:r>
                    </a:p>
                  </a:txBody>
                  <a:tcPr/>
                </a:tc>
                <a:tc>
                  <a:txBody>
                    <a:bodyPr/>
                    <a:lstStyle/>
                    <a:p>
                      <a:r>
                        <a:rPr lang="en-US" dirty="0"/>
                        <a:t>Total</a:t>
                      </a:r>
                    </a:p>
                  </a:txBody>
                  <a:tcPr/>
                </a:tc>
                <a:extLst>
                  <a:ext uri="{0D108BD9-81ED-4DB2-BD59-A6C34878D82A}">
                    <a16:rowId xmlns:a16="http://schemas.microsoft.com/office/drawing/2014/main" val="2758231532"/>
                  </a:ext>
                </a:extLst>
              </a:tr>
              <a:tr h="292772">
                <a:tc>
                  <a:txBody>
                    <a:bodyPr/>
                    <a:lstStyle/>
                    <a:p>
                      <a:r>
                        <a:rPr lang="en-US" dirty="0"/>
                        <a:t>Low</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3946436406"/>
                  </a:ext>
                </a:extLst>
              </a:tr>
              <a:tr h="292772">
                <a:tc>
                  <a:txBody>
                    <a:bodyPr/>
                    <a:lstStyle/>
                    <a:p>
                      <a:r>
                        <a:rPr lang="en-US" dirty="0"/>
                        <a:t>Medium </a:t>
                      </a:r>
                    </a:p>
                  </a:txBody>
                  <a:tcPr/>
                </a:tc>
                <a:tc>
                  <a:txBody>
                    <a:bodyPr/>
                    <a:lstStyle/>
                    <a:p>
                      <a:r>
                        <a:rPr lang="en-US" dirty="0"/>
                        <a:t>2</a:t>
                      </a:r>
                    </a:p>
                  </a:txBody>
                  <a:tcPr/>
                </a:tc>
                <a:tc>
                  <a:txBody>
                    <a:bodyPr/>
                    <a:lstStyle/>
                    <a:p>
                      <a:r>
                        <a:rPr lang="en-US" dirty="0"/>
                        <a:t>1</a:t>
                      </a:r>
                    </a:p>
                  </a:txBody>
                  <a:tcPr/>
                </a:tc>
                <a:tc>
                  <a:txBody>
                    <a:bodyPr/>
                    <a:lstStyle/>
                    <a:p>
                      <a:r>
                        <a:rPr lang="en-US" dirty="0"/>
                        <a:t>3</a:t>
                      </a:r>
                    </a:p>
                  </a:txBody>
                  <a:tcPr/>
                </a:tc>
                <a:tc>
                  <a:txBody>
                    <a:bodyPr/>
                    <a:lstStyle/>
                    <a:p>
                      <a:r>
                        <a:rPr lang="en-US" dirty="0"/>
                        <a:t>6</a:t>
                      </a:r>
                    </a:p>
                  </a:txBody>
                  <a:tcPr/>
                </a:tc>
                <a:extLst>
                  <a:ext uri="{0D108BD9-81ED-4DB2-BD59-A6C34878D82A}">
                    <a16:rowId xmlns:a16="http://schemas.microsoft.com/office/drawing/2014/main" val="2346092161"/>
                  </a:ext>
                </a:extLst>
              </a:tr>
              <a:tr h="292772">
                <a:tc>
                  <a:txBody>
                    <a:bodyPr/>
                    <a:lstStyle/>
                    <a:p>
                      <a:r>
                        <a:rPr lang="en-US" dirty="0"/>
                        <a:t>High</a:t>
                      </a:r>
                    </a:p>
                  </a:txBody>
                  <a:tcPr/>
                </a:tc>
                <a:tc>
                  <a:txBody>
                    <a:bodyPr/>
                    <a:lstStyle/>
                    <a:p>
                      <a:r>
                        <a:rPr lang="en-US" dirty="0"/>
                        <a:t>0</a:t>
                      </a:r>
                    </a:p>
                  </a:txBody>
                  <a:tcPr/>
                </a:tc>
                <a:tc>
                  <a:txBody>
                    <a:bodyPr/>
                    <a:lstStyle/>
                    <a:p>
                      <a:r>
                        <a:rPr lang="en-US" dirty="0"/>
                        <a:t>2</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2316793835"/>
                  </a:ext>
                </a:extLst>
              </a:tr>
            </a:tbl>
          </a:graphicData>
        </a:graphic>
      </p:graphicFrame>
      <p:cxnSp>
        <p:nvCxnSpPr>
          <p:cNvPr id="10" name="Straight Arrow Connector 9">
            <a:extLst>
              <a:ext uri="{FF2B5EF4-FFF2-40B4-BE49-F238E27FC236}">
                <a16:creationId xmlns:a16="http://schemas.microsoft.com/office/drawing/2014/main" id="{C0D20280-3B3B-698B-E178-65A758DEC839}"/>
              </a:ext>
            </a:extLst>
          </p:cNvPr>
          <p:cNvCxnSpPr>
            <a:cxnSpLocks/>
          </p:cNvCxnSpPr>
          <p:nvPr/>
        </p:nvCxnSpPr>
        <p:spPr>
          <a:xfrm flipH="1">
            <a:off x="9906740" y="3840169"/>
            <a:ext cx="870757" cy="907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DA9C25E-EDF3-E54D-714B-0C0DC641A2B4}"/>
              </a:ext>
            </a:extLst>
          </p:cNvPr>
          <p:cNvCxnSpPr>
            <a:cxnSpLocks/>
          </p:cNvCxnSpPr>
          <p:nvPr/>
        </p:nvCxnSpPr>
        <p:spPr>
          <a:xfrm>
            <a:off x="10821885" y="3840169"/>
            <a:ext cx="0" cy="1015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5518588-FF7D-58F6-54A4-AF605DF4C4A4}"/>
              </a:ext>
            </a:extLst>
          </p:cNvPr>
          <p:cNvSpPr txBox="1"/>
          <p:nvPr/>
        </p:nvSpPr>
        <p:spPr>
          <a:xfrm>
            <a:off x="9419208" y="3515557"/>
            <a:ext cx="2627789" cy="369332"/>
          </a:xfrm>
          <a:prstGeom prst="rect">
            <a:avLst/>
          </a:prstGeom>
          <a:noFill/>
        </p:spPr>
        <p:txBody>
          <a:bodyPr wrap="square" rtlCol="0">
            <a:spAutoFit/>
          </a:bodyPr>
          <a:lstStyle/>
          <a:p>
            <a:r>
              <a:rPr lang="en-US" dirty="0"/>
              <a:t>Total Transportation data</a:t>
            </a:r>
          </a:p>
        </p:txBody>
      </p:sp>
      <p:sp>
        <p:nvSpPr>
          <p:cNvPr id="13" name="TextBox 12">
            <a:extLst>
              <a:ext uri="{FF2B5EF4-FFF2-40B4-BE49-F238E27FC236}">
                <a16:creationId xmlns:a16="http://schemas.microsoft.com/office/drawing/2014/main" id="{053BAEE0-60ED-911B-4636-2C13C8E82A81}"/>
              </a:ext>
            </a:extLst>
          </p:cNvPr>
          <p:cNvSpPr txBox="1"/>
          <p:nvPr/>
        </p:nvSpPr>
        <p:spPr>
          <a:xfrm>
            <a:off x="9682942" y="4092630"/>
            <a:ext cx="1020932" cy="369332"/>
          </a:xfrm>
          <a:prstGeom prst="rect">
            <a:avLst/>
          </a:prstGeom>
          <a:noFill/>
        </p:spPr>
        <p:txBody>
          <a:bodyPr wrap="square" rtlCol="0">
            <a:spAutoFit/>
          </a:bodyPr>
          <a:lstStyle/>
          <a:p>
            <a:r>
              <a:rPr lang="en-US" dirty="0"/>
              <a:t>Low</a:t>
            </a:r>
          </a:p>
        </p:txBody>
      </p:sp>
      <p:sp>
        <p:nvSpPr>
          <p:cNvPr id="14" name="TextBox 13">
            <a:extLst>
              <a:ext uri="{FF2B5EF4-FFF2-40B4-BE49-F238E27FC236}">
                <a16:creationId xmlns:a16="http://schemas.microsoft.com/office/drawing/2014/main" id="{85C07F86-7769-4FF0-1559-DE0A976F1A35}"/>
              </a:ext>
            </a:extLst>
          </p:cNvPr>
          <p:cNvSpPr txBox="1"/>
          <p:nvPr/>
        </p:nvSpPr>
        <p:spPr>
          <a:xfrm>
            <a:off x="11118544" y="4092630"/>
            <a:ext cx="1020932" cy="369332"/>
          </a:xfrm>
          <a:prstGeom prst="rect">
            <a:avLst/>
          </a:prstGeom>
          <a:noFill/>
        </p:spPr>
        <p:txBody>
          <a:bodyPr wrap="square" rtlCol="0">
            <a:spAutoFit/>
          </a:bodyPr>
          <a:lstStyle/>
          <a:p>
            <a:r>
              <a:rPr lang="en-US" dirty="0"/>
              <a:t>High</a:t>
            </a:r>
          </a:p>
        </p:txBody>
      </p:sp>
      <p:cxnSp>
        <p:nvCxnSpPr>
          <p:cNvPr id="7" name="Straight Arrow Connector 6">
            <a:extLst>
              <a:ext uri="{FF2B5EF4-FFF2-40B4-BE49-F238E27FC236}">
                <a16:creationId xmlns:a16="http://schemas.microsoft.com/office/drawing/2014/main" id="{A87E64BC-841F-82CF-7B99-F72F31124C23}"/>
              </a:ext>
            </a:extLst>
          </p:cNvPr>
          <p:cNvCxnSpPr>
            <a:cxnSpLocks/>
          </p:cNvCxnSpPr>
          <p:nvPr/>
        </p:nvCxnSpPr>
        <p:spPr>
          <a:xfrm>
            <a:off x="10866274" y="3884889"/>
            <a:ext cx="665820" cy="775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F1908BC-A497-0CE6-8317-28772D04162A}"/>
              </a:ext>
            </a:extLst>
          </p:cNvPr>
          <p:cNvSpPr txBox="1"/>
          <p:nvPr/>
        </p:nvSpPr>
        <p:spPr>
          <a:xfrm>
            <a:off x="10511162" y="4896157"/>
            <a:ext cx="1020932" cy="369332"/>
          </a:xfrm>
          <a:prstGeom prst="rect">
            <a:avLst/>
          </a:prstGeom>
          <a:noFill/>
        </p:spPr>
        <p:txBody>
          <a:bodyPr wrap="square" rtlCol="0">
            <a:spAutoFit/>
          </a:bodyPr>
          <a:lstStyle/>
          <a:p>
            <a:r>
              <a:rPr lang="en-US" dirty="0"/>
              <a:t>Medium</a:t>
            </a:r>
          </a:p>
        </p:txBody>
      </p:sp>
    </p:spTree>
    <p:extLst>
      <p:ext uri="{BB962C8B-B14F-4D97-AF65-F5344CB8AC3E}">
        <p14:creationId xmlns:p14="http://schemas.microsoft.com/office/powerpoint/2010/main" val="228410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dirty="0"/>
              <a:t>Decision Tree</a:t>
            </a:r>
          </a:p>
        </p:txBody>
      </p:sp>
      <p:sp>
        <p:nvSpPr>
          <p:cNvPr id="5" name="Rectangle 4" hidden="1"/>
          <p:cNvSpPr>
            <a:spLocks/>
          </p:cNvSpPr>
          <p:nvPr>
            <p:custDataLst>
              <p:tags r:id="rId3"/>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5"/>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What is Decision Tree</a:t>
            </a:r>
          </a:p>
        </p:txBody>
      </p:sp>
      <p:sp>
        <p:nvSpPr>
          <p:cNvPr id="3" name="Content Placeholder 2"/>
          <p:cNvSpPr>
            <a:spLocks noGrp="1"/>
          </p:cNvSpPr>
          <p:nvPr>
            <p:ph idx="1"/>
            <p:custDataLst>
              <p:tags r:id="rId6"/>
            </p:custDataLst>
          </p:nvPr>
        </p:nvSpPr>
        <p:spPr>
          <a:xfrm>
            <a:off x="288137" y="1439704"/>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2000" dirty="0"/>
              <a:t>Decision Tree (DT) is information based, a non-parametric supervised learning method.</a:t>
            </a:r>
          </a:p>
          <a:p>
            <a:r>
              <a:rPr lang="en-US" sz="2000" dirty="0"/>
              <a:t>It predicts the value of a target variable, by learning simple decision rules inferred from prior data(training data) </a:t>
            </a:r>
          </a:p>
          <a:p>
            <a:r>
              <a:rPr lang="en-US" sz="2000" dirty="0"/>
              <a:t>It has a hierarchical, tree structure, which consists of a root node, branches, internal nodes and leaf nodes.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deeper the tree, the more complex the decision rules and the fitter the model..</a:t>
            </a:r>
          </a:p>
          <a:p>
            <a:pPr marL="0" indent="0">
              <a:buNone/>
            </a:pPr>
            <a:r>
              <a:rPr lang="en-US" sz="1600" dirty="0"/>
              <a:t>non-parametric: Attributes not required to follow any probability distribution (Normal Distribution)</a:t>
            </a:r>
            <a:endParaRPr lang="en-US" sz="1600" i="1" dirty="0"/>
          </a:p>
        </p:txBody>
      </p:sp>
      <p:pic>
        <p:nvPicPr>
          <p:cNvPr id="11" name="Picture 10">
            <a:extLst>
              <a:ext uri="{FF2B5EF4-FFF2-40B4-BE49-F238E27FC236}">
                <a16:creationId xmlns:a16="http://schemas.microsoft.com/office/drawing/2014/main" id="{5C54DAC0-BD95-7566-4882-3591859DBC4D}"/>
              </a:ext>
            </a:extLst>
          </p:cNvPr>
          <p:cNvPicPr>
            <a:picLocks noChangeAspect="1"/>
          </p:cNvPicPr>
          <p:nvPr/>
        </p:nvPicPr>
        <p:blipFill>
          <a:blip r:embed="rId9"/>
          <a:stretch>
            <a:fillRect/>
          </a:stretch>
        </p:blipFill>
        <p:spPr>
          <a:xfrm>
            <a:off x="3370500" y="3335472"/>
            <a:ext cx="4024600" cy="2082824"/>
          </a:xfrm>
          <a:prstGeom prst="rect">
            <a:avLst/>
          </a:prstGeom>
        </p:spPr>
      </p:pic>
    </p:spTree>
    <p:custDataLst>
      <p:tags r:id="rId1"/>
    </p:custDataLst>
    <p:extLst>
      <p:ext uri="{BB962C8B-B14F-4D97-AF65-F5344CB8AC3E}">
        <p14:creationId xmlns:p14="http://schemas.microsoft.com/office/powerpoint/2010/main" val="3399874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28</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Problem with Information Gain</a:t>
            </a:r>
          </a:p>
        </p:txBody>
      </p:sp>
      <p:sp>
        <p:nvSpPr>
          <p:cNvPr id="3" name="Content Placeholder 2"/>
          <p:cNvSpPr>
            <a:spLocks noGrp="1"/>
          </p:cNvSpPr>
          <p:nvPr>
            <p:ph idx="1"/>
            <p:custDataLst>
              <p:tags r:id="rId9"/>
            </p:custDataLst>
          </p:nvPr>
        </p:nvSpPr>
        <p:spPr>
          <a:xfrm>
            <a:off x="288137" y="1439704"/>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dirty="0"/>
              <a:t>Biased towards attributes with many values</a:t>
            </a:r>
          </a:p>
          <a:p>
            <a:r>
              <a:rPr lang="en-US" dirty="0"/>
              <a:t>Tries to divide into tiny fragments</a:t>
            </a:r>
          </a:p>
          <a:p>
            <a:r>
              <a:rPr lang="en-US" dirty="0"/>
              <a:t>Use gain ratio</a:t>
            </a:r>
          </a:p>
          <a:p>
            <a:endParaRPr lang="en-US" dirty="0"/>
          </a:p>
        </p:txBody>
      </p:sp>
      <p:pic>
        <p:nvPicPr>
          <p:cNvPr id="10" name="Picture 9"/>
          <p:cNvPicPr>
            <a:picLocks noChangeAspect="1"/>
          </p:cNvPicPr>
          <p:nvPr>
            <p:custDataLst>
              <p:tags r:id="rId10"/>
            </p:custDataLst>
          </p:nvPr>
        </p:nvPicPr>
        <p:blipFill>
          <a:blip r:embed="rId13"/>
          <a:stretch>
            <a:fillRect/>
          </a:stretch>
        </p:blipFill>
        <p:spPr>
          <a:xfrm>
            <a:off x="6658252" y="1798032"/>
            <a:ext cx="4985381" cy="2176716"/>
          </a:xfrm>
          <a:prstGeom prst="rect">
            <a:avLst/>
          </a:prstGeom>
        </p:spPr>
      </p:pic>
      <p:pic>
        <p:nvPicPr>
          <p:cNvPr id="11" name="Picture 10"/>
          <p:cNvPicPr>
            <a:picLocks noChangeAspect="1"/>
          </p:cNvPicPr>
          <p:nvPr>
            <p:custDataLst>
              <p:tags r:id="rId11"/>
            </p:custDataLst>
          </p:nvPr>
        </p:nvPicPr>
        <p:blipFill>
          <a:blip r:embed="rId14"/>
          <a:stretch>
            <a:fillRect/>
          </a:stretch>
        </p:blipFill>
        <p:spPr>
          <a:xfrm>
            <a:off x="617011" y="4074963"/>
            <a:ext cx="8606464" cy="1937248"/>
          </a:xfrm>
          <a:prstGeom prst="rect">
            <a:avLst/>
          </a:prstGeom>
        </p:spPr>
      </p:pic>
    </p:spTree>
    <p:custDataLst>
      <p:tags r:id="rId1"/>
    </p:custDataLst>
    <p:extLst>
      <p:ext uri="{BB962C8B-B14F-4D97-AF65-F5344CB8AC3E}">
        <p14:creationId xmlns:p14="http://schemas.microsoft.com/office/powerpoint/2010/main" val="2945827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F3970-E418-15CB-D976-A58B3B583CD6}"/>
              </a:ext>
            </a:extLst>
          </p:cNvPr>
          <p:cNvSpPr>
            <a:spLocks noGrp="1"/>
          </p:cNvSpPr>
          <p:nvPr>
            <p:ph type="title"/>
          </p:nvPr>
        </p:nvSpPr>
        <p:spPr>
          <a:xfrm>
            <a:off x="634014" y="304306"/>
            <a:ext cx="10515600" cy="645605"/>
          </a:xfrm>
        </p:spPr>
        <p:txBody>
          <a:bodyPr>
            <a:normAutofit fontScale="90000"/>
          </a:bodyPr>
          <a:lstStyle/>
          <a:p>
            <a:r>
              <a:rPr lang="en-US" dirty="0"/>
              <a:t>Gain Ratio</a:t>
            </a:r>
          </a:p>
        </p:txBody>
      </p:sp>
      <p:sp>
        <p:nvSpPr>
          <p:cNvPr id="3" name="Content Placeholder 2">
            <a:extLst>
              <a:ext uri="{FF2B5EF4-FFF2-40B4-BE49-F238E27FC236}">
                <a16:creationId xmlns:a16="http://schemas.microsoft.com/office/drawing/2014/main" id="{B3F033C0-F6F1-F999-BFCE-A977C3A8560B}"/>
              </a:ext>
            </a:extLst>
          </p:cNvPr>
          <p:cNvSpPr>
            <a:spLocks noGrp="1"/>
          </p:cNvSpPr>
          <p:nvPr>
            <p:ph idx="1"/>
          </p:nvPr>
        </p:nvSpPr>
        <p:spPr>
          <a:xfrm>
            <a:off x="634014" y="1180020"/>
            <a:ext cx="10515600" cy="4351338"/>
          </a:xfrm>
        </p:spPr>
        <p:txBody>
          <a:bodyPr>
            <a:normAutofit/>
          </a:bodyPr>
          <a:lstStyle/>
          <a:p>
            <a:r>
              <a:rPr lang="en-US" sz="2400" dirty="0"/>
              <a:t>Gain Ratio is an alternative to Information Gain that is used to select the attribute for splitting in a decision tree. It is used to overcome the problem of bias towards the attribute with many outcomes.</a:t>
            </a:r>
          </a:p>
          <a:p>
            <a:r>
              <a:rPr lang="en-US" sz="2400" dirty="0"/>
              <a:t>Gain Ratio is a measure that takes into account both the information gain and the number of outcomes of a feature to determine the best feature to split on.</a:t>
            </a:r>
          </a:p>
          <a:p>
            <a:pPr marL="0" indent="0">
              <a:buNone/>
            </a:pPr>
            <a:r>
              <a:rPr lang="en-US" sz="2400" dirty="0"/>
              <a:t>    </a:t>
            </a:r>
          </a:p>
          <a:p>
            <a:pPr marL="0" indent="0">
              <a:buNone/>
            </a:pPr>
            <a:r>
              <a:rPr lang="en-US" sz="2400" dirty="0"/>
              <a:t>    Gain Ratio = Information Gain / Split Info</a:t>
            </a:r>
          </a:p>
          <a:p>
            <a:pPr marL="0" indent="0">
              <a:buNone/>
            </a:pPr>
            <a:r>
              <a:rPr lang="en-US" sz="2400" dirty="0"/>
              <a:t>    Split Info = Entropy Within the X variable</a:t>
            </a:r>
          </a:p>
          <a:p>
            <a:endParaRPr lang="en-US" sz="2400" dirty="0"/>
          </a:p>
          <a:p>
            <a:r>
              <a:rPr lang="en-US" sz="2400" dirty="0"/>
              <a:t>Note — The lower the value of Split Info, the better the split is considered to be.</a:t>
            </a:r>
          </a:p>
        </p:txBody>
      </p:sp>
    </p:spTree>
    <p:extLst>
      <p:ext uri="{BB962C8B-B14F-4D97-AF65-F5344CB8AC3E}">
        <p14:creationId xmlns:p14="http://schemas.microsoft.com/office/powerpoint/2010/main" val="1447927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dirty="0"/>
              <a:t>Decision Tree</a:t>
            </a:r>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26</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Overfitting in Decision Trees</a:t>
            </a:r>
          </a:p>
        </p:txBody>
      </p:sp>
      <p:sp>
        <p:nvSpPr>
          <p:cNvPr id="3" name="Content Placeholder 2"/>
          <p:cNvSpPr>
            <a:spLocks noGrp="1"/>
          </p:cNvSpPr>
          <p:nvPr>
            <p:ph idx="1"/>
            <p:custDataLst>
              <p:tags r:id="rId9"/>
            </p:custDataLst>
          </p:nvPr>
        </p:nvSpPr>
        <p:spPr>
          <a:xfrm>
            <a:off x="288137" y="1439704"/>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dirty="0"/>
              <a:t>Decision tree is recursive algorithm, it will keep splitting the data until it ends up with all pure nodes</a:t>
            </a:r>
          </a:p>
          <a:p>
            <a:r>
              <a:rPr lang="en-US" dirty="0"/>
              <a:t>Tree is becoming specific for training data and cannot generalize for new data</a:t>
            </a:r>
          </a:p>
        </p:txBody>
      </p:sp>
      <p:pic>
        <p:nvPicPr>
          <p:cNvPr id="10" name="Picture 9"/>
          <p:cNvPicPr>
            <a:picLocks noChangeAspect="1"/>
          </p:cNvPicPr>
          <p:nvPr>
            <p:custDataLst>
              <p:tags r:id="rId10"/>
            </p:custDataLst>
          </p:nvPr>
        </p:nvPicPr>
        <p:blipFill>
          <a:blip r:embed="rId12"/>
          <a:stretch>
            <a:fillRect/>
          </a:stretch>
        </p:blipFill>
        <p:spPr>
          <a:xfrm>
            <a:off x="2938338" y="2927314"/>
            <a:ext cx="6315324" cy="3144848"/>
          </a:xfrm>
          <a:prstGeom prst="rect">
            <a:avLst/>
          </a:prstGeom>
        </p:spPr>
      </p:pic>
    </p:spTree>
    <p:custDataLst>
      <p:tags r:id="rId1"/>
    </p:custDataLst>
    <p:extLst>
      <p:ext uri="{BB962C8B-B14F-4D97-AF65-F5344CB8AC3E}">
        <p14:creationId xmlns:p14="http://schemas.microsoft.com/office/powerpoint/2010/main" val="946378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27</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To Avoid Overfitting</a:t>
            </a:r>
          </a:p>
        </p:txBody>
      </p:sp>
      <p:sp>
        <p:nvSpPr>
          <p:cNvPr id="3" name="Content Placeholder 2"/>
          <p:cNvSpPr>
            <a:spLocks noGrp="1"/>
          </p:cNvSpPr>
          <p:nvPr>
            <p:ph idx="1"/>
            <p:custDataLst>
              <p:tags r:id="rId9"/>
            </p:custDataLst>
          </p:nvPr>
        </p:nvSpPr>
        <p:spPr>
          <a:xfrm>
            <a:off x="288137" y="1439704"/>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dirty="0"/>
              <a:t>Stop Splitting when further split is not statistically significant, put the threshold</a:t>
            </a:r>
          </a:p>
          <a:p>
            <a:r>
              <a:rPr lang="en-US" dirty="0"/>
              <a:t>Grow the tree to full depth and do the pruning</a:t>
            </a:r>
          </a:p>
          <a:p>
            <a:pPr lvl="1"/>
            <a:r>
              <a:rPr lang="en-US" dirty="0"/>
              <a:t>Divide the data into training and validation</a:t>
            </a:r>
          </a:p>
        </p:txBody>
      </p:sp>
      <p:pic>
        <p:nvPicPr>
          <p:cNvPr id="10" name="Picture 9"/>
          <p:cNvPicPr>
            <a:picLocks noChangeAspect="1"/>
          </p:cNvPicPr>
          <p:nvPr>
            <p:custDataLst>
              <p:tags r:id="rId10"/>
            </p:custDataLst>
          </p:nvPr>
        </p:nvPicPr>
        <p:blipFill>
          <a:blip r:embed="rId12"/>
          <a:stretch>
            <a:fillRect/>
          </a:stretch>
        </p:blipFill>
        <p:spPr>
          <a:xfrm>
            <a:off x="1410946" y="3202988"/>
            <a:ext cx="8257124" cy="2021937"/>
          </a:xfrm>
          <a:prstGeom prst="rect">
            <a:avLst/>
          </a:prstGeom>
        </p:spPr>
      </p:pic>
    </p:spTree>
    <p:custDataLst>
      <p:tags r:id="rId1"/>
    </p:custDataLst>
    <p:extLst>
      <p:ext uri="{BB962C8B-B14F-4D97-AF65-F5344CB8AC3E}">
        <p14:creationId xmlns:p14="http://schemas.microsoft.com/office/powerpoint/2010/main" val="483166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29</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Trees are interpretable</a:t>
            </a:r>
          </a:p>
        </p:txBody>
      </p:sp>
      <p:pic>
        <p:nvPicPr>
          <p:cNvPr id="10" name="Picture 9"/>
          <p:cNvPicPr>
            <a:picLocks noChangeAspect="1"/>
          </p:cNvPicPr>
          <p:nvPr>
            <p:custDataLst>
              <p:tags r:id="rId9"/>
            </p:custDataLst>
          </p:nvPr>
        </p:nvPicPr>
        <p:blipFill>
          <a:blip r:embed="rId12"/>
          <a:stretch>
            <a:fillRect/>
          </a:stretch>
        </p:blipFill>
        <p:spPr>
          <a:xfrm>
            <a:off x="296607" y="1352192"/>
            <a:ext cx="8346070" cy="3652026"/>
          </a:xfrm>
          <a:prstGeom prst="rect">
            <a:avLst/>
          </a:prstGeom>
        </p:spPr>
      </p:pic>
      <p:pic>
        <p:nvPicPr>
          <p:cNvPr id="11" name="Picture 10"/>
          <p:cNvPicPr>
            <a:picLocks noChangeAspect="1"/>
          </p:cNvPicPr>
          <p:nvPr>
            <p:custDataLst>
              <p:tags r:id="rId10"/>
            </p:custDataLst>
          </p:nvPr>
        </p:nvPicPr>
        <p:blipFill>
          <a:blip r:embed="rId13"/>
          <a:stretch>
            <a:fillRect/>
          </a:stretch>
        </p:blipFill>
        <p:spPr>
          <a:xfrm>
            <a:off x="864480" y="5150388"/>
            <a:ext cx="5557679" cy="942159"/>
          </a:xfrm>
          <a:prstGeom prst="rect">
            <a:avLst/>
          </a:prstGeom>
        </p:spPr>
      </p:pic>
    </p:spTree>
    <p:custDataLst>
      <p:tags r:id="rId1"/>
    </p:custDataLst>
    <p:extLst>
      <p:ext uri="{BB962C8B-B14F-4D97-AF65-F5344CB8AC3E}">
        <p14:creationId xmlns:p14="http://schemas.microsoft.com/office/powerpoint/2010/main" val="2659006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30</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Continuous attributes</a:t>
            </a:r>
          </a:p>
        </p:txBody>
      </p:sp>
      <p:pic>
        <p:nvPicPr>
          <p:cNvPr id="10" name="Content Placeholder 9"/>
          <p:cNvPicPr>
            <a:picLocks noGrp="1" noChangeAspect="1"/>
          </p:cNvPicPr>
          <p:nvPr>
            <p:ph idx="1"/>
          </p:nvPr>
        </p:nvPicPr>
        <p:blipFill>
          <a:blip r:embed="rId10"/>
          <a:stretch>
            <a:fillRect/>
          </a:stretch>
        </p:blipFill>
        <p:spPr>
          <a:xfrm>
            <a:off x="892517" y="1405124"/>
            <a:ext cx="8871115" cy="4435557"/>
          </a:xfrm>
          <a:prstGeom prst="rect">
            <a:avLst/>
          </a:prstGeom>
        </p:spPr>
      </p:pic>
    </p:spTree>
    <p:custDataLst>
      <p:tags r:id="rId1"/>
    </p:custDataLst>
    <p:extLst>
      <p:ext uri="{BB962C8B-B14F-4D97-AF65-F5344CB8AC3E}">
        <p14:creationId xmlns:p14="http://schemas.microsoft.com/office/powerpoint/2010/main" val="1376689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32</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Advantages</a:t>
            </a:r>
          </a:p>
        </p:txBody>
      </p:sp>
      <p:sp>
        <p:nvSpPr>
          <p:cNvPr id="3" name="Content Placeholder 2"/>
          <p:cNvSpPr>
            <a:spLocks noGrp="1"/>
          </p:cNvSpPr>
          <p:nvPr>
            <p:ph idx="1"/>
            <p:custDataLst>
              <p:tags r:id="rId9"/>
            </p:custDataLst>
          </p:nvPr>
        </p:nvSpPr>
        <p:spPr>
          <a:xfrm>
            <a:off x="376208" y="1283697"/>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L="145501" indent="-317583"/>
            <a:r>
              <a:rPr lang="en-US" sz="2400" dirty="0"/>
              <a:t>Simple to understand and to interpret. Trees can be visualized. </a:t>
            </a:r>
          </a:p>
          <a:p>
            <a:pPr marL="145501" indent="-317583"/>
            <a:r>
              <a:rPr lang="en-US" sz="2400" dirty="0"/>
              <a:t>More easily deal with non-linear relationships, correlated variables, multicollinearity</a:t>
            </a:r>
          </a:p>
          <a:p>
            <a:pPr marL="145501" indent="-317583"/>
            <a:r>
              <a:rPr lang="en-US" sz="2400" dirty="0"/>
              <a:t>Able to handle both numerical and categorical data. </a:t>
            </a:r>
          </a:p>
          <a:p>
            <a:pPr marL="145501" indent="-317583"/>
            <a:r>
              <a:rPr lang="en-US" sz="2400" dirty="0"/>
              <a:t>Able to handle multi-output problems.</a:t>
            </a:r>
          </a:p>
          <a:p>
            <a:pPr marL="145501" indent="-317583"/>
            <a:r>
              <a:rPr lang="en-US" sz="2400" dirty="0"/>
              <a:t>Easy to handle with irrelevant features</a:t>
            </a:r>
          </a:p>
          <a:p>
            <a:pPr marL="145501" indent="-317583"/>
            <a:r>
              <a:rPr lang="en-US" sz="2400" dirty="0"/>
              <a:t>Requires little data preparation. Other techniques often require data normalization. </a:t>
            </a:r>
          </a:p>
          <a:p>
            <a:pPr marL="145501" indent="-317583"/>
            <a:r>
              <a:rPr lang="en-US" sz="2400" dirty="0"/>
              <a:t>The cost of using the tree (i.e., predicting data) is logarithmic in the number of data points used to train the tree. O( Depth)</a:t>
            </a:r>
          </a:p>
          <a:p>
            <a:r>
              <a:rPr lang="en-US" dirty="0"/>
              <a:t>In general, the run time cost to construct a balanced binary tree is                          </a:t>
            </a:r>
          </a:p>
          <a:p>
            <a:pPr marL="0" indent="0">
              <a:buNone/>
            </a:pPr>
            <a:r>
              <a:rPr lang="en-US" dirty="0"/>
              <a:t>                                          and query time .</a:t>
            </a:r>
          </a:p>
        </p:txBody>
      </p:sp>
      <p:pic>
        <p:nvPicPr>
          <p:cNvPr id="11" name="Picture 10">
            <a:extLst>
              <a:ext uri="{FF2B5EF4-FFF2-40B4-BE49-F238E27FC236}">
                <a16:creationId xmlns:a16="http://schemas.microsoft.com/office/drawing/2014/main" id="{18FC1646-3B30-F19C-8F3D-5370E4A9F161}"/>
              </a:ext>
            </a:extLst>
          </p:cNvPr>
          <p:cNvPicPr>
            <a:picLocks noChangeAspect="1"/>
          </p:cNvPicPr>
          <p:nvPr/>
        </p:nvPicPr>
        <p:blipFill>
          <a:blip r:embed="rId11"/>
          <a:stretch>
            <a:fillRect/>
          </a:stretch>
        </p:blipFill>
        <p:spPr>
          <a:xfrm>
            <a:off x="617011" y="5262459"/>
            <a:ext cx="3000375" cy="438150"/>
          </a:xfrm>
          <a:prstGeom prst="rect">
            <a:avLst/>
          </a:prstGeom>
        </p:spPr>
      </p:pic>
      <p:pic>
        <p:nvPicPr>
          <p:cNvPr id="13" name="Picture 12">
            <a:extLst>
              <a:ext uri="{FF2B5EF4-FFF2-40B4-BE49-F238E27FC236}">
                <a16:creationId xmlns:a16="http://schemas.microsoft.com/office/drawing/2014/main" id="{33C6A36A-3BF0-CEB8-2A6F-D97C821A741E}"/>
              </a:ext>
            </a:extLst>
          </p:cNvPr>
          <p:cNvPicPr>
            <a:picLocks noChangeAspect="1"/>
          </p:cNvPicPr>
          <p:nvPr/>
        </p:nvPicPr>
        <p:blipFill>
          <a:blip r:embed="rId12"/>
          <a:stretch>
            <a:fillRect/>
          </a:stretch>
        </p:blipFill>
        <p:spPr>
          <a:xfrm>
            <a:off x="6193301" y="5337400"/>
            <a:ext cx="1773315" cy="363209"/>
          </a:xfrm>
          <a:prstGeom prst="rect">
            <a:avLst/>
          </a:prstGeom>
        </p:spPr>
      </p:pic>
    </p:spTree>
    <p:custDataLst>
      <p:tags r:id="rId1"/>
    </p:custDataLst>
    <p:extLst>
      <p:ext uri="{BB962C8B-B14F-4D97-AF65-F5344CB8AC3E}">
        <p14:creationId xmlns:p14="http://schemas.microsoft.com/office/powerpoint/2010/main" val="1969745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32</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Disadvantages</a:t>
            </a:r>
          </a:p>
        </p:txBody>
      </p:sp>
      <p:sp>
        <p:nvSpPr>
          <p:cNvPr id="3" name="Content Placeholder 2"/>
          <p:cNvSpPr>
            <a:spLocks noGrp="1"/>
          </p:cNvSpPr>
          <p:nvPr>
            <p:ph idx="1"/>
            <p:custDataLst>
              <p:tags r:id="rId9"/>
            </p:custDataLst>
          </p:nvPr>
        </p:nvSpPr>
        <p:spPr>
          <a:xfrm>
            <a:off x="287432" y="1345841"/>
            <a:ext cx="11904568" cy="447790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L="145501" indent="-317583"/>
            <a:r>
              <a:rPr lang="en-US" sz="2400" dirty="0"/>
              <a:t>Only Axis-aligned split of data</a:t>
            </a:r>
          </a:p>
          <a:p>
            <a:pPr marL="145501" indent="-317583"/>
            <a:r>
              <a:rPr lang="en-US" sz="2400" dirty="0"/>
              <a:t>Algorithm is “greedy” in the sense that at each node it finds the best local choice  without awareness of a global optimum</a:t>
            </a:r>
          </a:p>
          <a:p>
            <a:pPr marL="145501" indent="-317583"/>
            <a:r>
              <a:rPr lang="en-US" sz="2400" dirty="0"/>
              <a:t>Sensitive to the scoring rule</a:t>
            </a:r>
          </a:p>
          <a:p>
            <a:pPr marL="145501" indent="-317583"/>
            <a:r>
              <a:rPr lang="en-US" sz="2400" dirty="0"/>
              <a:t>Decision-tree can create over-complex trees that do not generalize the data well i.e. overfitting. Mechanisms such as pruning, setting the minimum number of samples required at a leaf node or setting the maximum depth of the tree to avoid this problem.</a:t>
            </a:r>
          </a:p>
          <a:p>
            <a:pPr marL="145501" indent="-317583"/>
            <a:r>
              <a:rPr lang="en-US" sz="2400" dirty="0"/>
              <a:t>Decision trees can be unstable with small variations in the data and might result in a completely different tree. This can be mitigated by using ensemble of decision trees.</a:t>
            </a:r>
          </a:p>
          <a:p>
            <a:pPr marL="145501" indent="-317583"/>
            <a:r>
              <a:rPr lang="en-US" sz="2400" dirty="0"/>
              <a:t>Decision tree can create biased trees if some target classes dominate. It is therefore recommended to have balanced class data prior to fitting.</a:t>
            </a:r>
          </a:p>
        </p:txBody>
      </p:sp>
      <p:pic>
        <p:nvPicPr>
          <p:cNvPr id="11" name="Picture 10">
            <a:extLst>
              <a:ext uri="{FF2B5EF4-FFF2-40B4-BE49-F238E27FC236}">
                <a16:creationId xmlns:a16="http://schemas.microsoft.com/office/drawing/2014/main" id="{7828E607-F6A2-ABCF-B03D-F02B8160FC40}"/>
              </a:ext>
            </a:extLst>
          </p:cNvPr>
          <p:cNvPicPr>
            <a:picLocks noChangeAspect="1"/>
          </p:cNvPicPr>
          <p:nvPr/>
        </p:nvPicPr>
        <p:blipFill>
          <a:blip r:embed="rId11"/>
          <a:stretch>
            <a:fillRect/>
          </a:stretch>
        </p:blipFill>
        <p:spPr>
          <a:xfrm>
            <a:off x="9374819" y="82020"/>
            <a:ext cx="2085826" cy="1684991"/>
          </a:xfrm>
          <a:prstGeom prst="rect">
            <a:avLst/>
          </a:prstGeom>
        </p:spPr>
      </p:pic>
    </p:spTree>
    <p:custDataLst>
      <p:tags r:id="rId1"/>
    </p:custDataLst>
    <p:extLst>
      <p:ext uri="{BB962C8B-B14F-4D97-AF65-F5344CB8AC3E}">
        <p14:creationId xmlns:p14="http://schemas.microsoft.com/office/powerpoint/2010/main" val="2778794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dirty="0"/>
              <a:t>Decision Tree Code</a:t>
            </a:r>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32</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Step 1: Categorical columns in to dummy Columns</a:t>
            </a:r>
          </a:p>
        </p:txBody>
      </p:sp>
      <p:graphicFrame>
        <p:nvGraphicFramePr>
          <p:cNvPr id="12" name="Table 11">
            <a:extLst>
              <a:ext uri="{FF2B5EF4-FFF2-40B4-BE49-F238E27FC236}">
                <a16:creationId xmlns:a16="http://schemas.microsoft.com/office/drawing/2014/main" id="{6C114E2A-641B-348B-83B9-60DDDBFD30F1}"/>
              </a:ext>
            </a:extLst>
          </p:cNvPr>
          <p:cNvGraphicFramePr>
            <a:graphicFrameLocks noGrp="1"/>
          </p:cNvGraphicFramePr>
          <p:nvPr>
            <p:extLst>
              <p:ext uri="{D42A27DB-BD31-4B8C-83A1-F6EECF244321}">
                <p14:modId xmlns:p14="http://schemas.microsoft.com/office/powerpoint/2010/main" val="2734930345"/>
              </p:ext>
            </p:extLst>
          </p:nvPr>
        </p:nvGraphicFramePr>
        <p:xfrm>
          <a:off x="487802" y="1838693"/>
          <a:ext cx="3924400" cy="2194560"/>
        </p:xfrm>
        <a:graphic>
          <a:graphicData uri="http://schemas.openxmlformats.org/drawingml/2006/table">
            <a:tbl>
              <a:tblPr/>
              <a:tblGrid>
                <a:gridCol w="1962200">
                  <a:extLst>
                    <a:ext uri="{9D8B030D-6E8A-4147-A177-3AD203B41FA5}">
                      <a16:colId xmlns:a16="http://schemas.microsoft.com/office/drawing/2014/main" val="29239731"/>
                    </a:ext>
                  </a:extLst>
                </a:gridCol>
                <a:gridCol w="1962200">
                  <a:extLst>
                    <a:ext uri="{9D8B030D-6E8A-4147-A177-3AD203B41FA5}">
                      <a16:colId xmlns:a16="http://schemas.microsoft.com/office/drawing/2014/main" val="2623723050"/>
                    </a:ext>
                  </a:extLst>
                </a:gridCol>
              </a:tblGrid>
              <a:tr h="0">
                <a:tc>
                  <a:txBody>
                    <a:bodyPr/>
                    <a:lstStyle/>
                    <a:p>
                      <a:r>
                        <a:rPr lang="en-US" b="1"/>
                        <a:t>OUTLOOK</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TEMPERATURE</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025698"/>
                  </a:ext>
                </a:extLst>
              </a:tr>
              <a:tr h="0">
                <a:tc>
                  <a:txBody>
                    <a:bodyPr/>
                    <a:lstStyle/>
                    <a:p>
                      <a:r>
                        <a:rPr lang="en-US"/>
                        <a:t>Rainy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Hot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5552252"/>
                  </a:ext>
                </a:extLst>
              </a:tr>
              <a:tr h="0">
                <a:tc>
                  <a:txBody>
                    <a:bodyPr/>
                    <a:lstStyle/>
                    <a:p>
                      <a:r>
                        <a:rPr lang="en-US"/>
                        <a:t>Rainy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Hot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7705501"/>
                  </a:ext>
                </a:extLst>
              </a:tr>
              <a:tr h="0">
                <a:tc>
                  <a:txBody>
                    <a:bodyPr/>
                    <a:lstStyle/>
                    <a:p>
                      <a:r>
                        <a:rPr lang="en-US"/>
                        <a:t>Overcast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Hot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682267"/>
                  </a:ext>
                </a:extLst>
              </a:tr>
              <a:tr h="0">
                <a:tc>
                  <a:txBody>
                    <a:bodyPr/>
                    <a:lstStyle/>
                    <a:p>
                      <a:r>
                        <a:rPr lang="en-US"/>
                        <a:t>Sunny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1788074"/>
                  </a:ext>
                </a:extLst>
              </a:tr>
              <a:tr h="0">
                <a:tc>
                  <a:txBody>
                    <a:bodyPr/>
                    <a:lstStyle/>
                    <a:p>
                      <a:r>
                        <a:rPr lang="en-US"/>
                        <a:t>Sunny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7682"/>
                  </a:ext>
                </a:extLst>
              </a:tr>
            </a:tbl>
          </a:graphicData>
        </a:graphic>
      </p:graphicFrame>
      <p:graphicFrame>
        <p:nvGraphicFramePr>
          <p:cNvPr id="13" name="Table 12">
            <a:extLst>
              <a:ext uri="{FF2B5EF4-FFF2-40B4-BE49-F238E27FC236}">
                <a16:creationId xmlns:a16="http://schemas.microsoft.com/office/drawing/2014/main" id="{E09FBD2F-B931-9163-DFF2-39F7AFD3FF9E}"/>
              </a:ext>
            </a:extLst>
          </p:cNvPr>
          <p:cNvGraphicFramePr>
            <a:graphicFrameLocks noGrp="1"/>
          </p:cNvGraphicFramePr>
          <p:nvPr>
            <p:extLst>
              <p:ext uri="{D42A27DB-BD31-4B8C-83A1-F6EECF244321}">
                <p14:modId xmlns:p14="http://schemas.microsoft.com/office/powerpoint/2010/main" val="1883927446"/>
              </p:ext>
            </p:extLst>
          </p:nvPr>
        </p:nvGraphicFramePr>
        <p:xfrm>
          <a:off x="5352969" y="1861083"/>
          <a:ext cx="5478880" cy="2194560"/>
        </p:xfrm>
        <a:graphic>
          <a:graphicData uri="http://schemas.openxmlformats.org/drawingml/2006/table">
            <a:tbl>
              <a:tblPr/>
              <a:tblGrid>
                <a:gridCol w="813046">
                  <a:extLst>
                    <a:ext uri="{9D8B030D-6E8A-4147-A177-3AD203B41FA5}">
                      <a16:colId xmlns:a16="http://schemas.microsoft.com/office/drawing/2014/main" val="4231026650"/>
                    </a:ext>
                  </a:extLst>
                </a:gridCol>
                <a:gridCol w="1378506">
                  <a:extLst>
                    <a:ext uri="{9D8B030D-6E8A-4147-A177-3AD203B41FA5}">
                      <a16:colId xmlns:a16="http://schemas.microsoft.com/office/drawing/2014/main" val="236462468"/>
                    </a:ext>
                  </a:extLst>
                </a:gridCol>
                <a:gridCol w="1095776">
                  <a:extLst>
                    <a:ext uri="{9D8B030D-6E8A-4147-A177-3AD203B41FA5}">
                      <a16:colId xmlns:a16="http://schemas.microsoft.com/office/drawing/2014/main" val="4277974876"/>
                    </a:ext>
                  </a:extLst>
                </a:gridCol>
                <a:gridCol w="1095776">
                  <a:extLst>
                    <a:ext uri="{9D8B030D-6E8A-4147-A177-3AD203B41FA5}">
                      <a16:colId xmlns:a16="http://schemas.microsoft.com/office/drawing/2014/main" val="1634709485"/>
                    </a:ext>
                  </a:extLst>
                </a:gridCol>
                <a:gridCol w="1095776">
                  <a:extLst>
                    <a:ext uri="{9D8B030D-6E8A-4147-A177-3AD203B41FA5}">
                      <a16:colId xmlns:a16="http://schemas.microsoft.com/office/drawing/2014/main" val="3676524750"/>
                    </a:ext>
                  </a:extLst>
                </a:gridCol>
              </a:tblGrid>
              <a:tr h="0">
                <a:tc>
                  <a:txBody>
                    <a:bodyPr/>
                    <a:lstStyle/>
                    <a:p>
                      <a:r>
                        <a:rPr lang="en-US" b="1"/>
                        <a:t>RAINY</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OVERCAST</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SUNNY</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HOT</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COOL</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8670489"/>
                  </a:ext>
                </a:extLst>
              </a:tr>
              <a:tr h="0">
                <a:tc>
                  <a:txBody>
                    <a:bodyPr/>
                    <a:lstStyle/>
                    <a:p>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176036"/>
                  </a:ext>
                </a:extLst>
              </a:tr>
              <a:tr h="0">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415120"/>
                  </a:ext>
                </a:extLst>
              </a:tr>
              <a:tr h="0">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1546237"/>
                  </a:ext>
                </a:extLst>
              </a:tr>
              <a:tr h="0">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2159488"/>
                  </a:ext>
                </a:extLst>
              </a:tr>
              <a:tr h="0">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7321129"/>
                  </a:ext>
                </a:extLst>
              </a:tr>
            </a:tbl>
          </a:graphicData>
        </a:graphic>
      </p:graphicFrame>
      <p:sp>
        <p:nvSpPr>
          <p:cNvPr id="15" name="Arrow: Right 14">
            <a:extLst>
              <a:ext uri="{FF2B5EF4-FFF2-40B4-BE49-F238E27FC236}">
                <a16:creationId xmlns:a16="http://schemas.microsoft.com/office/drawing/2014/main" id="{F0781040-0792-0EA8-37C0-874351D89740}"/>
              </a:ext>
            </a:extLst>
          </p:cNvPr>
          <p:cNvSpPr/>
          <p:nvPr/>
        </p:nvSpPr>
        <p:spPr>
          <a:xfrm>
            <a:off x="4660777" y="2698812"/>
            <a:ext cx="479394" cy="237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697E637-94E9-584E-01E0-3D780619A372}"/>
              </a:ext>
            </a:extLst>
          </p:cNvPr>
          <p:cNvSpPr txBox="1"/>
          <p:nvPr/>
        </p:nvSpPr>
        <p:spPr>
          <a:xfrm>
            <a:off x="456808" y="4517242"/>
            <a:ext cx="6094520" cy="1323439"/>
          </a:xfrm>
          <a:prstGeom prst="rect">
            <a:avLst/>
          </a:prstGeom>
          <a:noFill/>
        </p:spPr>
        <p:txBody>
          <a:bodyPr wrap="square">
            <a:spAutoFit/>
          </a:bodyPr>
          <a:lstStyle/>
          <a:p>
            <a:r>
              <a:rPr lang="en-US" sz="2000" b="1" dirty="0"/>
              <a:t>These approaches are as follows:</a:t>
            </a:r>
            <a:endParaRPr lang="en-US" sz="2000" dirty="0"/>
          </a:p>
          <a:p>
            <a:pPr>
              <a:buFont typeface="+mj-lt"/>
              <a:buAutoNum type="arabicPeriod"/>
            </a:pPr>
            <a:r>
              <a:rPr lang="en-US" sz="2000" dirty="0"/>
              <a:t>Using the </a:t>
            </a:r>
            <a:r>
              <a:rPr lang="en-US" sz="2000" dirty="0" err="1"/>
              <a:t>LabelBinarizer</a:t>
            </a:r>
            <a:r>
              <a:rPr lang="en-US" sz="2000" dirty="0"/>
              <a:t> from </a:t>
            </a:r>
            <a:r>
              <a:rPr lang="en-US" sz="2000" dirty="0" err="1"/>
              <a:t>sklearn</a:t>
            </a:r>
            <a:endParaRPr lang="en-US" sz="2000" dirty="0"/>
          </a:p>
          <a:p>
            <a:pPr>
              <a:buFont typeface="+mj-lt"/>
              <a:buAutoNum type="arabicPeriod"/>
            </a:pPr>
            <a:r>
              <a:rPr lang="en-US" sz="2000" dirty="0"/>
              <a:t>Using </a:t>
            </a:r>
            <a:r>
              <a:rPr lang="en-US" sz="2000" dirty="0" err="1"/>
              <a:t>BinaryEncoder</a:t>
            </a:r>
            <a:r>
              <a:rPr lang="en-US" sz="2000" dirty="0"/>
              <a:t> from </a:t>
            </a:r>
            <a:r>
              <a:rPr lang="en-US" sz="2000" dirty="0" err="1"/>
              <a:t>category_encoders</a:t>
            </a:r>
            <a:endParaRPr lang="en-US" sz="2000" dirty="0"/>
          </a:p>
          <a:p>
            <a:pPr>
              <a:buFont typeface="+mj-lt"/>
              <a:buAutoNum type="arabicPeriod"/>
            </a:pPr>
            <a:r>
              <a:rPr lang="en-US" sz="2000" dirty="0"/>
              <a:t>Using the </a:t>
            </a:r>
            <a:r>
              <a:rPr lang="en-US" sz="2000" dirty="0" err="1"/>
              <a:t>get_dummies</a:t>
            </a:r>
            <a:r>
              <a:rPr lang="en-US" sz="2000" dirty="0"/>
              <a:t>() function of the pandas library</a:t>
            </a:r>
          </a:p>
        </p:txBody>
      </p:sp>
    </p:spTree>
    <p:custDataLst>
      <p:tags r:id="rId1"/>
    </p:custDataLst>
    <p:extLst>
      <p:ext uri="{BB962C8B-B14F-4D97-AF65-F5344CB8AC3E}">
        <p14:creationId xmlns:p14="http://schemas.microsoft.com/office/powerpoint/2010/main" val="2270098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0ECBED5-421B-8735-F3A2-091A1C7E419B}"/>
              </a:ext>
            </a:extLst>
          </p:cNvPr>
          <p:cNvPicPr>
            <a:picLocks noGrp="1" noChangeAspect="1"/>
          </p:cNvPicPr>
          <p:nvPr>
            <p:ph idx="1"/>
          </p:nvPr>
        </p:nvPicPr>
        <p:blipFill>
          <a:blip r:embed="rId2"/>
          <a:stretch>
            <a:fillRect/>
          </a:stretch>
        </p:blipFill>
        <p:spPr>
          <a:xfrm>
            <a:off x="705035" y="1296140"/>
            <a:ext cx="6096000" cy="533400"/>
          </a:xfrm>
        </p:spPr>
      </p:pic>
      <p:pic>
        <p:nvPicPr>
          <p:cNvPr id="5" name="Picture 4">
            <a:extLst>
              <a:ext uri="{FF2B5EF4-FFF2-40B4-BE49-F238E27FC236}">
                <a16:creationId xmlns:a16="http://schemas.microsoft.com/office/drawing/2014/main" id="{3F0967F0-FB43-CEF9-69CD-2E1F6B905CE1}"/>
              </a:ext>
            </a:extLst>
          </p:cNvPr>
          <p:cNvPicPr>
            <a:picLocks noChangeAspect="1"/>
          </p:cNvPicPr>
          <p:nvPr/>
        </p:nvPicPr>
        <p:blipFill>
          <a:blip r:embed="rId3"/>
          <a:stretch>
            <a:fillRect/>
          </a:stretch>
        </p:blipFill>
        <p:spPr>
          <a:xfrm>
            <a:off x="838200" y="2007494"/>
            <a:ext cx="7730592" cy="4663321"/>
          </a:xfrm>
          <a:prstGeom prst="rect">
            <a:avLst/>
          </a:prstGeom>
        </p:spPr>
      </p:pic>
    </p:spTree>
    <p:extLst>
      <p:ext uri="{BB962C8B-B14F-4D97-AF65-F5344CB8AC3E}">
        <p14:creationId xmlns:p14="http://schemas.microsoft.com/office/powerpoint/2010/main" val="349902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F2DF-4A1A-DD02-88C0-F9179BAF4F12}"/>
              </a:ext>
            </a:extLst>
          </p:cNvPr>
          <p:cNvSpPr>
            <a:spLocks noGrp="1"/>
          </p:cNvSpPr>
          <p:nvPr>
            <p:ph type="title"/>
          </p:nvPr>
        </p:nvSpPr>
        <p:spPr>
          <a:xfrm>
            <a:off x="483094" y="480535"/>
            <a:ext cx="10515600" cy="655807"/>
          </a:xfrm>
        </p:spPr>
        <p:txBody>
          <a:bodyPr>
            <a:normAutofit fontScale="90000"/>
          </a:bodyPr>
          <a:lstStyle/>
          <a:p>
            <a:r>
              <a:rPr lang="en-US" dirty="0"/>
              <a:t>How Decision Tree Works</a:t>
            </a:r>
          </a:p>
        </p:txBody>
      </p:sp>
      <p:sp>
        <p:nvSpPr>
          <p:cNvPr id="7" name="Content Placeholder 6">
            <a:extLst>
              <a:ext uri="{FF2B5EF4-FFF2-40B4-BE49-F238E27FC236}">
                <a16:creationId xmlns:a16="http://schemas.microsoft.com/office/drawing/2014/main" id="{BFC23A71-C658-8E9E-50E1-9DA27A639607}"/>
              </a:ext>
            </a:extLst>
          </p:cNvPr>
          <p:cNvSpPr>
            <a:spLocks noGrp="1"/>
          </p:cNvSpPr>
          <p:nvPr>
            <p:ph idx="1"/>
          </p:nvPr>
        </p:nvSpPr>
        <p:spPr>
          <a:xfrm>
            <a:off x="402824" y="1461641"/>
            <a:ext cx="11789176" cy="4351338"/>
          </a:xfrm>
        </p:spPr>
        <p:txBody>
          <a:bodyPr>
            <a:normAutofit/>
          </a:bodyPr>
          <a:lstStyle/>
          <a:p>
            <a:pPr>
              <a:buFont typeface="+mj-lt"/>
              <a:buAutoNum type="arabicPeriod"/>
            </a:pPr>
            <a:r>
              <a:rPr lang="en-US" sz="2000" dirty="0"/>
              <a:t> It begins with the original set S as the root node.</a:t>
            </a:r>
          </a:p>
          <a:p>
            <a:pPr>
              <a:buFont typeface="+mj-lt"/>
              <a:buAutoNum type="arabicPeriod"/>
            </a:pPr>
            <a:r>
              <a:rPr lang="en-US" sz="2000" dirty="0"/>
              <a:t> Split the Original set according to each attribute and calculate Entropy and Information gain .</a:t>
            </a:r>
          </a:p>
          <a:p>
            <a:pPr>
              <a:buFont typeface="+mj-lt"/>
              <a:buAutoNum type="arabicPeriod"/>
            </a:pPr>
            <a:r>
              <a:rPr lang="en-US" sz="2000" dirty="0"/>
              <a:t> Then select the attribute which has the smallest Entropy or Largest Information gain.</a:t>
            </a:r>
          </a:p>
          <a:p>
            <a:pPr>
              <a:buFont typeface="+mj-lt"/>
              <a:buAutoNum type="arabicPeriod"/>
            </a:pPr>
            <a:r>
              <a:rPr lang="en-US" sz="2000" dirty="0"/>
              <a:t> The set S is then split by the selected attribute to produce a subset of the data.</a:t>
            </a:r>
          </a:p>
          <a:p>
            <a:pPr>
              <a:buFont typeface="+mj-lt"/>
              <a:buAutoNum type="arabicPeriod"/>
            </a:pPr>
            <a:r>
              <a:rPr lang="en-US" sz="2000" dirty="0"/>
              <a:t> The algorithm continues to Split on each subset.</a:t>
            </a:r>
          </a:p>
          <a:p>
            <a:pPr>
              <a:buFont typeface="+mj-lt"/>
              <a:buAutoNum type="arabicPeriod"/>
            </a:pPr>
            <a:r>
              <a:rPr lang="en-US" sz="2000" dirty="0"/>
              <a:t> A branch with an entropy of zero is a leaf node no Splitting further and a branch with entropy more than zero needs further splitting.</a:t>
            </a:r>
          </a:p>
          <a:p>
            <a:pPr>
              <a:buFont typeface="+mj-lt"/>
              <a:buAutoNum type="arabicPeriod"/>
            </a:pPr>
            <a:endParaRPr lang="en-US" sz="2000" dirty="0"/>
          </a:p>
          <a:p>
            <a:pPr marL="0" indent="0">
              <a:buNone/>
            </a:pPr>
            <a:r>
              <a:rPr lang="en-US" sz="2000" dirty="0"/>
              <a:t>Alternative of Entropy are Gini index(Classification), Chi-Square (Classification) Reduction in Variance(Regression), </a:t>
            </a:r>
          </a:p>
          <a:p>
            <a:pPr marL="0" indent="0">
              <a:buNone/>
            </a:pPr>
            <a:r>
              <a:rPr lang="en-US" sz="2000" dirty="0"/>
              <a:t>Gain Ratio is alternative of information gain takes care for categories in attribute</a:t>
            </a:r>
          </a:p>
        </p:txBody>
      </p:sp>
    </p:spTree>
    <p:extLst>
      <p:ext uri="{BB962C8B-B14F-4D97-AF65-F5344CB8AC3E}">
        <p14:creationId xmlns:p14="http://schemas.microsoft.com/office/powerpoint/2010/main" val="3533349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32</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Tree algorithms: ID3, C4.5, C5.0 and CART</a:t>
            </a:r>
          </a:p>
        </p:txBody>
      </p:sp>
      <p:sp>
        <p:nvSpPr>
          <p:cNvPr id="3" name="Content Placeholder 2"/>
          <p:cNvSpPr>
            <a:spLocks noGrp="1"/>
          </p:cNvSpPr>
          <p:nvPr>
            <p:ph idx="1"/>
            <p:custDataLst>
              <p:tags r:id="rId9"/>
            </p:custDataLst>
          </p:nvPr>
        </p:nvSpPr>
        <p:spPr>
          <a:xfrm>
            <a:off x="287432" y="1345841"/>
            <a:ext cx="11616432" cy="447790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L="145501" indent="-317583"/>
            <a:r>
              <a:rPr lang="en-US" sz="2000" dirty="0"/>
              <a:t>ID3 (Iterative </a:t>
            </a:r>
            <a:r>
              <a:rPr lang="en-US" sz="2000" dirty="0" err="1"/>
              <a:t>Dichotomiser</a:t>
            </a:r>
            <a:r>
              <a:rPr lang="en-US" sz="2000" dirty="0"/>
              <a:t> 3) was developed in 1986 by Ross Quinlan. The algorithm creates a multiway tree, finding for each node (i.e. in a greedy manner) the categorical feature that will yield the largest information gain for categorical targets. Trees are grown to their maximum size and then a pruning step is usually applied to improve the ability of the tree to generalize to unseen data. </a:t>
            </a:r>
          </a:p>
          <a:p>
            <a:pPr marL="145501" indent="-317583"/>
            <a:r>
              <a:rPr lang="en-US" sz="2000" dirty="0"/>
              <a:t>C4.5 is the successor to ID3 and removed the restriction that features must be categorical by dynamically defining a discrete attribute (based on numerical variables) that partitions the continuous attribute value into a discrete set of intervals. </a:t>
            </a:r>
          </a:p>
          <a:p>
            <a:pPr marL="145501" indent="-317583"/>
            <a:r>
              <a:rPr lang="en-US" sz="2000" dirty="0"/>
              <a:t>C5.0 is Quinlan’s latest version release under a proprietary license. It uses less memory and builds smaller rulesets than C4.5 while being more accurate.</a:t>
            </a:r>
          </a:p>
          <a:p>
            <a:pPr marL="145501" indent="-317583"/>
            <a:r>
              <a:rPr lang="en-US" sz="2000" dirty="0"/>
              <a:t>CART (Classification and Regression Trees) is very similar to C4.5, but it differs in that it supports numerical target variables (regression) and does not compute rule sets. CART constructs binary trees using the feature and threshold that yield the largest information gain at each node.</a:t>
            </a:r>
          </a:p>
          <a:p>
            <a:pPr marL="0" indent="0">
              <a:buNone/>
            </a:pPr>
            <a:r>
              <a:rPr lang="en-US" sz="2000" dirty="0"/>
              <a:t>scikit-learn uses an optimized version of the CART algorithm; however, the scikit-learn implementation does not support categorical variables for now. Need to convert into numeric by dummy coding</a:t>
            </a:r>
          </a:p>
        </p:txBody>
      </p:sp>
    </p:spTree>
    <p:custDataLst>
      <p:tags r:id="rId1"/>
    </p:custDataLst>
    <p:extLst>
      <p:ext uri="{BB962C8B-B14F-4D97-AF65-F5344CB8AC3E}">
        <p14:creationId xmlns:p14="http://schemas.microsoft.com/office/powerpoint/2010/main" val="2790888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32</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Hyper Parameter Tuning</a:t>
            </a:r>
          </a:p>
        </p:txBody>
      </p:sp>
      <p:sp>
        <p:nvSpPr>
          <p:cNvPr id="3" name="Content Placeholder 2"/>
          <p:cNvSpPr>
            <a:spLocks noGrp="1"/>
          </p:cNvSpPr>
          <p:nvPr>
            <p:ph idx="1"/>
            <p:custDataLst>
              <p:tags r:id="rId9"/>
            </p:custDataLst>
          </p:nvPr>
        </p:nvSpPr>
        <p:spPr>
          <a:xfrm>
            <a:off x="287432" y="1345841"/>
            <a:ext cx="11616432" cy="447790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L="145501" indent="-317583"/>
            <a:r>
              <a:rPr lang="en-US" sz="2000" dirty="0"/>
              <a:t>Hyperparameter tuning is searching the hyperparameter space for a set of values that will optimize model architecture.</a:t>
            </a:r>
          </a:p>
          <a:p>
            <a:pPr marL="145501" indent="-317583"/>
            <a:r>
              <a:rPr lang="en-US" sz="2000" dirty="0"/>
              <a:t>Hyperparameter tuning is also tricky in the sense that there is no direct way to calculate how a change in the hyperparameter value will reduce the loss of your model, so we usually resort to experimentation.</a:t>
            </a:r>
          </a:p>
          <a:p>
            <a:pPr marL="145501" indent="-317583"/>
            <a:r>
              <a:rPr lang="en-US" sz="2000" dirty="0"/>
              <a:t>We define the range of values is to use a hyperparameter tuning method, the most common and expensive being Grid Search where others like Random Search and Bayesian Optimization will provide a “smarter”, less expensive tuning.</a:t>
            </a:r>
          </a:p>
          <a:p>
            <a:pPr marL="145501" indent="-317583"/>
            <a:r>
              <a:rPr lang="en-US" sz="2000" dirty="0"/>
              <a:t>how to tune a Decision Tree. What should be the range of values I should try for the maximum depth, what should be the minimum number of samples required at a leaf node?</a:t>
            </a:r>
          </a:p>
          <a:p>
            <a:pPr marL="145501" indent="-317583"/>
            <a:r>
              <a:rPr lang="en-US" sz="2000" dirty="0"/>
              <a:t>Since the decision tree is primarily a classification model, we will be looking into the decision tree classifier.</a:t>
            </a:r>
          </a:p>
        </p:txBody>
      </p:sp>
    </p:spTree>
    <p:custDataLst>
      <p:tags r:id="rId1"/>
    </p:custDataLst>
    <p:extLst>
      <p:ext uri="{BB962C8B-B14F-4D97-AF65-F5344CB8AC3E}">
        <p14:creationId xmlns:p14="http://schemas.microsoft.com/office/powerpoint/2010/main" val="3321948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32</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Hyper Parameter Tuning</a:t>
            </a:r>
          </a:p>
        </p:txBody>
      </p:sp>
      <p:sp>
        <p:nvSpPr>
          <p:cNvPr id="3" name="Content Placeholder 2"/>
          <p:cNvSpPr>
            <a:spLocks noGrp="1"/>
          </p:cNvSpPr>
          <p:nvPr>
            <p:ph idx="1"/>
            <p:custDataLst>
              <p:tags r:id="rId9"/>
            </p:custDataLst>
          </p:nvPr>
        </p:nvSpPr>
        <p:spPr>
          <a:xfrm>
            <a:off x="287432" y="1345841"/>
            <a:ext cx="11616432" cy="447790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L="0" indent="0">
              <a:buNone/>
            </a:pPr>
            <a:r>
              <a:rPr lang="en-US" sz="2000" b="1" dirty="0"/>
              <a:t>criterion: string, optional (default=”</a:t>
            </a:r>
            <a:r>
              <a:rPr lang="en-US" sz="2000" b="1" dirty="0" err="1"/>
              <a:t>gini</a:t>
            </a:r>
            <a:r>
              <a:rPr lang="en-US" sz="2000" b="1" dirty="0"/>
              <a:t>”):</a:t>
            </a:r>
          </a:p>
          <a:p>
            <a:pPr marL="145501" indent="-317583"/>
            <a:r>
              <a:rPr lang="en-US" sz="2000" dirty="0"/>
              <a:t>The function to measure the quality of a split. Supported criteria are “</a:t>
            </a:r>
            <a:r>
              <a:rPr lang="en-US" sz="2000" dirty="0" err="1"/>
              <a:t>gini</a:t>
            </a:r>
            <a:r>
              <a:rPr lang="en-US" sz="2000" dirty="0"/>
              <a:t>” for the Gini impurity and “entropy” for the information gain.</a:t>
            </a:r>
          </a:p>
          <a:p>
            <a:pPr marL="145501" indent="-317583"/>
            <a:r>
              <a:rPr lang="en-US" sz="2000" dirty="0"/>
              <a:t> We can pretty much use either, but the only difference is entropy might be a little slower to compute because it requires you to compute a logarithmic function:</a:t>
            </a:r>
          </a:p>
          <a:p>
            <a:pPr marL="145501" indent="-317583"/>
            <a:endParaRPr lang="en-US" sz="2000" dirty="0"/>
          </a:p>
          <a:p>
            <a:pPr marL="145501" indent="-317583"/>
            <a:endParaRPr lang="en-US" sz="2000" dirty="0"/>
          </a:p>
          <a:p>
            <a:pPr marL="145501" indent="-317583"/>
            <a:endParaRPr lang="en-US" sz="2000" dirty="0"/>
          </a:p>
          <a:p>
            <a:pPr marL="145501" indent="-317583"/>
            <a:endParaRPr lang="en-US" sz="2000" dirty="0"/>
          </a:p>
          <a:p>
            <a:pPr marL="145501" indent="-317583"/>
            <a:r>
              <a:rPr lang="en-US" sz="2000" dirty="0"/>
              <a:t>Many of the researchers point out that, the choice of splitting criteria will not make much difference in the tree performance. </a:t>
            </a:r>
          </a:p>
        </p:txBody>
      </p:sp>
      <p:pic>
        <p:nvPicPr>
          <p:cNvPr id="11" name="Picture 10">
            <a:extLst>
              <a:ext uri="{FF2B5EF4-FFF2-40B4-BE49-F238E27FC236}">
                <a16:creationId xmlns:a16="http://schemas.microsoft.com/office/drawing/2014/main" id="{8282A9D6-46B0-A207-2BB5-695B49905608}"/>
              </a:ext>
            </a:extLst>
          </p:cNvPr>
          <p:cNvPicPr>
            <a:picLocks noChangeAspect="1"/>
          </p:cNvPicPr>
          <p:nvPr/>
        </p:nvPicPr>
        <p:blipFill>
          <a:blip r:embed="rId11"/>
          <a:stretch>
            <a:fillRect/>
          </a:stretch>
        </p:blipFill>
        <p:spPr>
          <a:xfrm>
            <a:off x="3524436" y="3138580"/>
            <a:ext cx="4668978" cy="1229584"/>
          </a:xfrm>
          <a:prstGeom prst="rect">
            <a:avLst/>
          </a:prstGeom>
        </p:spPr>
      </p:pic>
    </p:spTree>
    <p:custDataLst>
      <p:tags r:id="rId1"/>
    </p:custDataLst>
    <p:extLst>
      <p:ext uri="{BB962C8B-B14F-4D97-AF65-F5344CB8AC3E}">
        <p14:creationId xmlns:p14="http://schemas.microsoft.com/office/powerpoint/2010/main" val="486312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32</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Hyper Parameter Tuning</a:t>
            </a:r>
          </a:p>
        </p:txBody>
      </p:sp>
      <p:sp>
        <p:nvSpPr>
          <p:cNvPr id="3" name="Content Placeholder 2"/>
          <p:cNvSpPr>
            <a:spLocks noGrp="1"/>
          </p:cNvSpPr>
          <p:nvPr>
            <p:ph idx="1"/>
            <p:custDataLst>
              <p:tags r:id="rId9"/>
            </p:custDataLst>
          </p:nvPr>
        </p:nvSpPr>
        <p:spPr>
          <a:xfrm>
            <a:off x="287432" y="1345841"/>
            <a:ext cx="11616432" cy="447790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L="0" indent="0">
              <a:buNone/>
            </a:pPr>
            <a:r>
              <a:rPr lang="en-US" sz="2000" b="1" dirty="0"/>
              <a:t>splitter: string, optional (default=”best”)</a:t>
            </a:r>
          </a:p>
          <a:p>
            <a:pPr marL="145501" indent="-317583"/>
            <a:r>
              <a:rPr lang="en-US" sz="2000" dirty="0"/>
              <a:t>The strategy used to choose the split at each node. Supported strategies are “best” to choose the best split and “random” to choose the best random split.</a:t>
            </a:r>
          </a:p>
          <a:p>
            <a:pPr marL="145501" indent="-317583"/>
            <a:r>
              <a:rPr lang="en-US" sz="2000" dirty="0"/>
              <a:t>Let’s say you have hundreds of features, then “best” splitter would be ideal because it will calculate the best features to split based on the impurity measure and use that to split the nodes, whereas if you choose “random” you have a high chance of ending up with features that don’t really give you that much information, which would lead to a more deeper less precise tree.</a:t>
            </a:r>
          </a:p>
          <a:p>
            <a:pPr marL="145501" indent="-317583"/>
            <a:r>
              <a:rPr lang="en-US" sz="2000" dirty="0"/>
              <a:t>On the other hand, the “random” splitter has some advantages, specifically, since it selects a set of features randomly and splits, it doesn’t have the computational overhead of computing the optimal split. Next, it is also less prone to overfitting because you are not essentially calculating the best split before each split and the additional randomness will help you here, so if your model is overfitting, then you can change the splitter to “random” and retrain.</a:t>
            </a:r>
          </a:p>
          <a:p>
            <a:pPr marL="145501" indent="-317583"/>
            <a:r>
              <a:rPr lang="en-US" sz="2000" dirty="0"/>
              <a:t>So, for a tree with few features without any overfitting, we would go with the “best” splitter to be safe to get best possible model architecture.</a:t>
            </a:r>
          </a:p>
        </p:txBody>
      </p:sp>
    </p:spTree>
    <p:custDataLst>
      <p:tags r:id="rId1"/>
    </p:custDataLst>
    <p:extLst>
      <p:ext uri="{BB962C8B-B14F-4D97-AF65-F5344CB8AC3E}">
        <p14:creationId xmlns:p14="http://schemas.microsoft.com/office/powerpoint/2010/main" val="2990311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32</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Hyper Parameter Tuning</a:t>
            </a:r>
          </a:p>
        </p:txBody>
      </p:sp>
      <p:sp>
        <p:nvSpPr>
          <p:cNvPr id="3" name="Content Placeholder 2"/>
          <p:cNvSpPr>
            <a:spLocks noGrp="1"/>
          </p:cNvSpPr>
          <p:nvPr>
            <p:ph idx="1"/>
            <p:custDataLst>
              <p:tags r:id="rId9"/>
            </p:custDataLst>
          </p:nvPr>
        </p:nvSpPr>
        <p:spPr>
          <a:xfrm>
            <a:off x="296606" y="1345841"/>
            <a:ext cx="11616432" cy="447790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L="0" indent="0">
              <a:buNone/>
            </a:pPr>
            <a:r>
              <a:rPr lang="en-US" sz="2000" b="1" dirty="0" err="1"/>
              <a:t>max_features</a:t>
            </a:r>
            <a:r>
              <a:rPr lang="en-US" sz="2000" b="1" dirty="0"/>
              <a:t>: int, float, string or None, optional (default=None)</a:t>
            </a:r>
          </a:p>
          <a:p>
            <a:pPr marL="0" indent="0">
              <a:buNone/>
            </a:pPr>
            <a:r>
              <a:rPr lang="en-US" sz="2000" dirty="0"/>
              <a:t> The number of features to consider when looking for the best split:</a:t>
            </a:r>
          </a:p>
          <a:p>
            <a:pPr lvl="1"/>
            <a:r>
              <a:rPr lang="en-US" sz="1600" dirty="0"/>
              <a:t>    If int, then consider </a:t>
            </a:r>
            <a:r>
              <a:rPr lang="en-US" sz="1600" dirty="0" err="1"/>
              <a:t>max_features</a:t>
            </a:r>
            <a:r>
              <a:rPr lang="en-US" sz="1600" dirty="0"/>
              <a:t> features at each split.</a:t>
            </a:r>
          </a:p>
          <a:p>
            <a:pPr lvl="1"/>
            <a:r>
              <a:rPr lang="en-US" sz="1600" dirty="0"/>
              <a:t>    If float, then </a:t>
            </a:r>
            <a:r>
              <a:rPr lang="en-US" sz="1600" dirty="0" err="1"/>
              <a:t>max_features</a:t>
            </a:r>
            <a:r>
              <a:rPr lang="en-US" sz="1600" dirty="0"/>
              <a:t> is a fraction and int(</a:t>
            </a:r>
            <a:r>
              <a:rPr lang="en-US" sz="1600" dirty="0" err="1"/>
              <a:t>max_features</a:t>
            </a:r>
            <a:r>
              <a:rPr lang="en-US" sz="1600" dirty="0"/>
              <a:t> * </a:t>
            </a:r>
            <a:r>
              <a:rPr lang="en-US" sz="1600" dirty="0" err="1"/>
              <a:t>n_features</a:t>
            </a:r>
            <a:r>
              <a:rPr lang="en-US" sz="1600" dirty="0"/>
              <a:t>) features are considered at each split.</a:t>
            </a:r>
          </a:p>
          <a:p>
            <a:pPr lvl="1"/>
            <a:r>
              <a:rPr lang="en-US" sz="1600" dirty="0"/>
              <a:t>    If “auto”, then </a:t>
            </a:r>
            <a:r>
              <a:rPr lang="en-US" sz="1600" dirty="0" err="1"/>
              <a:t>max_features</a:t>
            </a:r>
            <a:r>
              <a:rPr lang="en-US" sz="1600" dirty="0"/>
              <a:t>=sqrt(</a:t>
            </a:r>
            <a:r>
              <a:rPr lang="en-US" sz="1600" dirty="0" err="1"/>
              <a:t>n_features</a:t>
            </a:r>
            <a:r>
              <a:rPr lang="en-US" sz="1600" dirty="0"/>
              <a:t>).</a:t>
            </a:r>
          </a:p>
          <a:p>
            <a:pPr lvl="1"/>
            <a:r>
              <a:rPr lang="en-US" sz="1600" dirty="0"/>
              <a:t>    If “sqrt”, then </a:t>
            </a:r>
            <a:r>
              <a:rPr lang="en-US" sz="1600" dirty="0" err="1"/>
              <a:t>max_features</a:t>
            </a:r>
            <a:r>
              <a:rPr lang="en-US" sz="1600" dirty="0"/>
              <a:t>=sqrt(</a:t>
            </a:r>
            <a:r>
              <a:rPr lang="en-US" sz="1600" dirty="0" err="1"/>
              <a:t>n_features</a:t>
            </a:r>
            <a:r>
              <a:rPr lang="en-US" sz="1600" dirty="0"/>
              <a:t>).</a:t>
            </a:r>
          </a:p>
          <a:p>
            <a:pPr lvl="1"/>
            <a:r>
              <a:rPr lang="en-US" sz="1600" dirty="0"/>
              <a:t>    If “log2”, then </a:t>
            </a:r>
            <a:r>
              <a:rPr lang="en-US" sz="1600" dirty="0" err="1"/>
              <a:t>max_features</a:t>
            </a:r>
            <a:r>
              <a:rPr lang="en-US" sz="1600" dirty="0"/>
              <a:t>=log2(</a:t>
            </a:r>
            <a:r>
              <a:rPr lang="en-US" sz="1600" dirty="0" err="1"/>
              <a:t>n_features</a:t>
            </a:r>
            <a:r>
              <a:rPr lang="en-US" sz="1600" dirty="0"/>
              <a:t>).</a:t>
            </a:r>
          </a:p>
          <a:p>
            <a:pPr lvl="1"/>
            <a:r>
              <a:rPr lang="en-US" sz="1600" dirty="0"/>
              <a:t>    If None, then </a:t>
            </a:r>
            <a:r>
              <a:rPr lang="en-US" sz="1600" dirty="0" err="1"/>
              <a:t>max_features</a:t>
            </a:r>
            <a:r>
              <a:rPr lang="en-US" sz="1600" dirty="0"/>
              <a:t>=</a:t>
            </a:r>
            <a:r>
              <a:rPr lang="en-US" sz="1600" dirty="0" err="1"/>
              <a:t>n_features</a:t>
            </a:r>
            <a:r>
              <a:rPr lang="en-US" sz="1600" dirty="0"/>
              <a:t>.</a:t>
            </a:r>
          </a:p>
          <a:p>
            <a:pPr marL="0" indent="0">
              <a:buNone/>
            </a:pPr>
            <a:endParaRPr lang="en-US" sz="2000" dirty="0"/>
          </a:p>
          <a:p>
            <a:r>
              <a:rPr lang="en-US" sz="2000" dirty="0"/>
              <a:t>Every time there is a split, your algorithm looks at a number of features and takes the one with the optimal metric using </a:t>
            </a:r>
            <a:r>
              <a:rPr lang="en-US" sz="2000" dirty="0" err="1"/>
              <a:t>gini</a:t>
            </a:r>
            <a:r>
              <a:rPr lang="en-US" sz="2000" dirty="0"/>
              <a:t> impurity or entropy, and creates two branches according to that feature. </a:t>
            </a:r>
          </a:p>
          <a:p>
            <a:r>
              <a:rPr lang="en-US" sz="2000" dirty="0"/>
              <a:t>It is computationally heavy to look at all the features every single time, so you can just check some of them using the various </a:t>
            </a:r>
            <a:r>
              <a:rPr lang="en-US" sz="2000" dirty="0" err="1"/>
              <a:t>max_features</a:t>
            </a:r>
            <a:r>
              <a:rPr lang="en-US" sz="2000" dirty="0"/>
              <a:t> options.</a:t>
            </a:r>
          </a:p>
        </p:txBody>
      </p:sp>
    </p:spTree>
    <p:custDataLst>
      <p:tags r:id="rId1"/>
    </p:custDataLst>
    <p:extLst>
      <p:ext uri="{BB962C8B-B14F-4D97-AF65-F5344CB8AC3E}">
        <p14:creationId xmlns:p14="http://schemas.microsoft.com/office/powerpoint/2010/main" val="3880959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32</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Hyper Parameter Tuning</a:t>
            </a:r>
          </a:p>
        </p:txBody>
      </p:sp>
      <p:sp>
        <p:nvSpPr>
          <p:cNvPr id="3" name="Content Placeholder 2"/>
          <p:cNvSpPr>
            <a:spLocks noGrp="1"/>
          </p:cNvSpPr>
          <p:nvPr>
            <p:ph idx="1"/>
            <p:custDataLst>
              <p:tags r:id="rId9"/>
            </p:custDataLst>
          </p:nvPr>
        </p:nvSpPr>
        <p:spPr>
          <a:xfrm>
            <a:off x="287432" y="1345841"/>
            <a:ext cx="11616432" cy="447790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L="0" indent="0">
              <a:buNone/>
            </a:pPr>
            <a:r>
              <a:rPr lang="en-US" sz="2000" b="1" dirty="0" err="1"/>
              <a:t>max_depth</a:t>
            </a:r>
            <a:r>
              <a:rPr lang="en-US" sz="2000" b="1" dirty="0"/>
              <a:t>: int or None, optional (default=None)</a:t>
            </a:r>
          </a:p>
          <a:p>
            <a:r>
              <a:rPr lang="en-US" sz="2000" dirty="0"/>
              <a:t>The maximum depth of the tree. If None, then nodes are expanded until all leaves are pure or until all leaves contain less than </a:t>
            </a:r>
            <a:r>
              <a:rPr lang="en-US" sz="2000" dirty="0" err="1"/>
              <a:t>min_samples_split</a:t>
            </a:r>
            <a:r>
              <a:rPr lang="en-US" sz="2000" dirty="0"/>
              <a:t> samples.</a:t>
            </a:r>
          </a:p>
          <a:p>
            <a:r>
              <a:rPr lang="en-US" sz="2000" dirty="0"/>
              <a:t>The theoretical maximum depth a decision tree can achieve is one less than the number of training samples, but no algorithm will let you reach this point for obvious reasons, one big reason being overfitting. Note here that it is the number of training samples and not the number of features because the data can be split on the same feature multiple times.</a:t>
            </a:r>
          </a:p>
          <a:p>
            <a:r>
              <a:rPr lang="en-US" sz="2000" dirty="0"/>
              <a:t>If you don’t specify a depth for the tree, scikit-learn will expand the nodes until all leaves are pure, meaning the leaf might have only one label class if default for the </a:t>
            </a:r>
            <a:r>
              <a:rPr lang="en-US" sz="2000" dirty="0" err="1"/>
              <a:t>min_samples_leaf</a:t>
            </a:r>
            <a:r>
              <a:rPr lang="en-US" sz="2000" dirty="0"/>
              <a:t>, is one. </a:t>
            </a:r>
          </a:p>
          <a:p>
            <a:r>
              <a:rPr lang="en-US" sz="2000" dirty="0"/>
              <a:t>most of these hyperparameters are tied to one another.</a:t>
            </a:r>
          </a:p>
          <a:p>
            <a:r>
              <a:rPr lang="en-US" sz="2000" dirty="0"/>
              <a:t>let the model decide the </a:t>
            </a:r>
            <a:r>
              <a:rPr lang="en-US" sz="2000" dirty="0" err="1"/>
              <a:t>max_depth</a:t>
            </a:r>
            <a:r>
              <a:rPr lang="en-US" sz="2000" dirty="0"/>
              <a:t> first and then compare train and test scores for overfitting or underfitting and depending on the degree decrease or increase the </a:t>
            </a:r>
            <a:r>
              <a:rPr lang="en-US" sz="2000" dirty="0" err="1"/>
              <a:t>max_depth</a:t>
            </a:r>
            <a:r>
              <a:rPr lang="en-US" sz="2000" dirty="0"/>
              <a:t>.</a:t>
            </a:r>
          </a:p>
        </p:txBody>
      </p:sp>
    </p:spTree>
    <p:custDataLst>
      <p:tags r:id="rId1"/>
    </p:custDataLst>
    <p:extLst>
      <p:ext uri="{BB962C8B-B14F-4D97-AF65-F5344CB8AC3E}">
        <p14:creationId xmlns:p14="http://schemas.microsoft.com/office/powerpoint/2010/main" val="1139932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32</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Hyper Parameter Tuning</a:t>
            </a:r>
          </a:p>
        </p:txBody>
      </p:sp>
      <p:sp>
        <p:nvSpPr>
          <p:cNvPr id="3" name="Content Placeholder 2"/>
          <p:cNvSpPr>
            <a:spLocks noGrp="1"/>
          </p:cNvSpPr>
          <p:nvPr>
            <p:ph idx="1"/>
            <p:custDataLst>
              <p:tags r:id="rId9"/>
            </p:custDataLst>
          </p:nvPr>
        </p:nvSpPr>
        <p:spPr>
          <a:xfrm>
            <a:off x="296606" y="1345841"/>
            <a:ext cx="11616432" cy="447790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L="0" indent="0">
              <a:buNone/>
            </a:pPr>
            <a:r>
              <a:rPr lang="en-US" sz="2000" b="1" dirty="0" err="1"/>
              <a:t>min_samples_leaf</a:t>
            </a:r>
            <a:r>
              <a:rPr lang="en-US" sz="2000" b="1" dirty="0"/>
              <a:t>: int, float, optional (default=1)</a:t>
            </a:r>
          </a:p>
          <a:p>
            <a:r>
              <a:rPr lang="en-US" sz="2000" dirty="0"/>
              <a:t>The minimum number of samples required to be at a leaf node. A split point at any depth will only be considered if it leaves at least </a:t>
            </a:r>
            <a:r>
              <a:rPr lang="en-US" sz="2000" dirty="0" err="1"/>
              <a:t>min_samples_leaf</a:t>
            </a:r>
            <a:r>
              <a:rPr lang="en-US" sz="2000" dirty="0"/>
              <a:t> training samples in each of the left and right branches. This may have the effect of smoothing the model, especially in regression</a:t>
            </a:r>
            <a:r>
              <a:rPr lang="en-US" sz="2000" b="1" dirty="0"/>
              <a:t>.</a:t>
            </a:r>
          </a:p>
          <a:p>
            <a:pPr lvl="1"/>
            <a:r>
              <a:rPr lang="en-US" sz="1600" dirty="0"/>
              <a:t> If int, then consider </a:t>
            </a:r>
            <a:r>
              <a:rPr lang="en-US" sz="1600" dirty="0" err="1"/>
              <a:t>min_samples_leaf</a:t>
            </a:r>
            <a:r>
              <a:rPr lang="en-US" sz="1600" dirty="0"/>
              <a:t> as the minimum number.</a:t>
            </a:r>
          </a:p>
          <a:p>
            <a:pPr lvl="1"/>
            <a:r>
              <a:rPr lang="en-US" sz="1600" dirty="0"/>
              <a:t> If float, then </a:t>
            </a:r>
            <a:r>
              <a:rPr lang="en-US" sz="1600" dirty="0" err="1"/>
              <a:t>min_samples_leaf</a:t>
            </a:r>
            <a:r>
              <a:rPr lang="en-US" sz="1600" dirty="0"/>
              <a:t> is a fraction and ceil(</a:t>
            </a:r>
            <a:r>
              <a:rPr lang="en-US" sz="1600" dirty="0" err="1"/>
              <a:t>min_samples_leaf</a:t>
            </a:r>
            <a:r>
              <a:rPr lang="en-US" sz="1600" dirty="0"/>
              <a:t> * </a:t>
            </a:r>
            <a:r>
              <a:rPr lang="en-US" sz="1600" dirty="0" err="1"/>
              <a:t>n_samples</a:t>
            </a:r>
            <a:r>
              <a:rPr lang="en-US" sz="1600" dirty="0"/>
              <a:t>) are the minimum number of samples for each node.</a:t>
            </a:r>
          </a:p>
          <a:p>
            <a:r>
              <a:rPr lang="en-US" sz="2000" dirty="0"/>
              <a:t>Similar to min_samples_split, </a:t>
            </a:r>
            <a:r>
              <a:rPr lang="en-US" sz="2000" dirty="0" err="1"/>
              <a:t>min_samples_leaf</a:t>
            </a:r>
            <a:r>
              <a:rPr lang="en-US" sz="2000" dirty="0"/>
              <a:t> is also used to control over-fitting by defining that each leaf has more than one element. Thus ensuring that the tree cannot overfit the training dataset by creating a bunch of small branches exclusively for one sample each.</a:t>
            </a:r>
          </a:p>
          <a:p>
            <a:r>
              <a:rPr lang="en-US" sz="2000" dirty="0"/>
              <a:t>An empirical study on hyperparameter tuning of decision trees also states that the ideal </a:t>
            </a:r>
            <a:r>
              <a:rPr lang="en-US" sz="2000" dirty="0" err="1"/>
              <a:t>min_samples_leaf</a:t>
            </a:r>
            <a:r>
              <a:rPr lang="en-US" sz="2000" dirty="0"/>
              <a:t> values tend to be between 1 to 20 for the CART algorithm. This paper also indicates that min_samples_split and </a:t>
            </a:r>
            <a:r>
              <a:rPr lang="en-US" sz="2000" dirty="0" err="1"/>
              <a:t>min_samples_leaf</a:t>
            </a:r>
            <a:r>
              <a:rPr lang="en-US" sz="2000" dirty="0"/>
              <a:t> are the most responsible for the performance of the final trees</a:t>
            </a:r>
          </a:p>
          <a:p>
            <a:r>
              <a:rPr lang="en-US" sz="2000" u="sng" dirty="0"/>
              <a:t>one exception to this is when you have an imbalanced class problem because then the regions in which the minority class will be in majority will be very small so you should go with a lower value.</a:t>
            </a:r>
          </a:p>
        </p:txBody>
      </p:sp>
    </p:spTree>
    <p:custDataLst>
      <p:tags r:id="rId1"/>
    </p:custDataLst>
    <p:extLst>
      <p:ext uri="{BB962C8B-B14F-4D97-AF65-F5344CB8AC3E}">
        <p14:creationId xmlns:p14="http://schemas.microsoft.com/office/powerpoint/2010/main" val="1528275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32</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Hyper Parameter Tuning</a:t>
            </a:r>
          </a:p>
        </p:txBody>
      </p:sp>
      <p:sp>
        <p:nvSpPr>
          <p:cNvPr id="3" name="Content Placeholder 2"/>
          <p:cNvSpPr>
            <a:spLocks noGrp="1"/>
          </p:cNvSpPr>
          <p:nvPr>
            <p:ph idx="1"/>
            <p:custDataLst>
              <p:tags r:id="rId9"/>
            </p:custDataLst>
          </p:nvPr>
        </p:nvSpPr>
        <p:spPr>
          <a:xfrm>
            <a:off x="296606" y="1345841"/>
            <a:ext cx="11616432" cy="447790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L="0" indent="0">
              <a:buNone/>
            </a:pPr>
            <a:r>
              <a:rPr lang="en-US" sz="2000" b="1" dirty="0" err="1"/>
              <a:t>class_weight</a:t>
            </a:r>
            <a:r>
              <a:rPr lang="en-US" sz="2000" b="1" dirty="0"/>
              <a:t>: </a:t>
            </a:r>
            <a:r>
              <a:rPr lang="en-US" sz="2000" b="1" dirty="0" err="1"/>
              <a:t>dict</a:t>
            </a:r>
            <a:r>
              <a:rPr lang="en-US" sz="2000" b="1" dirty="0"/>
              <a:t>, list of </a:t>
            </a:r>
            <a:r>
              <a:rPr lang="en-US" sz="2000" b="1" dirty="0" err="1"/>
              <a:t>dicts</a:t>
            </a:r>
            <a:r>
              <a:rPr lang="en-US" sz="2000" b="1" dirty="0"/>
              <a:t>, “balanced” or None, default=None</a:t>
            </a:r>
          </a:p>
          <a:p>
            <a:r>
              <a:rPr lang="en-US" sz="2000" dirty="0"/>
              <a:t>Weights associated with classes in the form {</a:t>
            </a:r>
            <a:r>
              <a:rPr lang="en-US" sz="2000" dirty="0" err="1"/>
              <a:t>class_label</a:t>
            </a:r>
            <a:r>
              <a:rPr lang="en-US" sz="2000" dirty="0"/>
              <a:t>: weight}. If not given, all classes are supposed to have weight one. For multi-output problems, a list of </a:t>
            </a:r>
            <a:r>
              <a:rPr lang="en-US" sz="2000" dirty="0" err="1"/>
              <a:t>dicts</a:t>
            </a:r>
            <a:r>
              <a:rPr lang="en-US" sz="2000" dirty="0"/>
              <a:t> can be provided in the same order as the columns of y.</a:t>
            </a:r>
          </a:p>
          <a:p>
            <a:r>
              <a:rPr lang="en-US" sz="2000" dirty="0"/>
              <a:t>This can be highly useful when you have an imbalanced dataset. Usually, you can just start with the distribution of your classes as the class weights and then depending on where your decision tree lean, you can try to increase or decrease the other class weights so that the algorithm penalizes samples of one class relative to the other.</a:t>
            </a:r>
          </a:p>
          <a:p>
            <a:r>
              <a:rPr lang="en-US" sz="2000" dirty="0"/>
              <a:t>Note that this isn’t like an under sampling or oversampling technique, the number of samples in a class doesn’t actually change, its the weight assigned to it</a:t>
            </a:r>
          </a:p>
          <a:p>
            <a:endParaRPr lang="en-US" sz="2000" dirty="0"/>
          </a:p>
          <a:p>
            <a:endParaRPr lang="en-US" sz="2000" dirty="0"/>
          </a:p>
        </p:txBody>
      </p:sp>
      <p:sp>
        <p:nvSpPr>
          <p:cNvPr id="10" name="Rectangle 1">
            <a:extLst>
              <a:ext uri="{FF2B5EF4-FFF2-40B4-BE49-F238E27FC236}">
                <a16:creationId xmlns:a16="http://schemas.microsoft.com/office/drawing/2014/main" id="{8A77501B-4CC4-E225-158B-7A9E4AFC8CD4}"/>
              </a:ext>
            </a:extLst>
          </p:cNvPr>
          <p:cNvSpPr>
            <a:spLocks noChangeArrowheads="1"/>
          </p:cNvSpPr>
          <p:nvPr/>
        </p:nvSpPr>
        <p:spPr bwMode="auto">
          <a:xfrm>
            <a:off x="1917577" y="4508139"/>
            <a:ext cx="70399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weight * (the number of samples from a class in the node) / (size of class)</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079293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32</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Hyper Parameter Tuning</a:t>
            </a:r>
          </a:p>
        </p:txBody>
      </p:sp>
      <p:sp>
        <p:nvSpPr>
          <p:cNvPr id="3" name="Content Placeholder 2"/>
          <p:cNvSpPr>
            <a:spLocks noGrp="1"/>
          </p:cNvSpPr>
          <p:nvPr>
            <p:ph idx="1"/>
            <p:custDataLst>
              <p:tags r:id="rId9"/>
            </p:custDataLst>
          </p:nvPr>
        </p:nvSpPr>
        <p:spPr>
          <a:xfrm>
            <a:off x="296606" y="1345841"/>
            <a:ext cx="11616432" cy="447790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L="0" indent="0">
              <a:buNone/>
            </a:pPr>
            <a:r>
              <a:rPr lang="en-US" sz="2000" b="1" dirty="0" err="1"/>
              <a:t>min_impurity_decrease</a:t>
            </a:r>
            <a:r>
              <a:rPr lang="en-US" sz="2000" b="1" dirty="0"/>
              <a:t>: float, optional (default=0.)</a:t>
            </a:r>
          </a:p>
          <a:p>
            <a:pPr marL="0" indent="0">
              <a:buNone/>
            </a:pPr>
            <a:endParaRPr lang="en-US" sz="2000" b="1" dirty="0"/>
          </a:p>
          <a:p>
            <a:r>
              <a:rPr lang="en-US" sz="2000" dirty="0"/>
              <a:t>A node will be split if this split induces a decrease of the impurity greater than or equal to this value.</a:t>
            </a:r>
          </a:p>
          <a:p>
            <a:r>
              <a:rPr lang="en-US" sz="2000" dirty="0"/>
              <a:t> We can increase the </a:t>
            </a:r>
            <a:r>
              <a:rPr lang="en-US" sz="2000" dirty="0" err="1"/>
              <a:t>min_impurity_decrease</a:t>
            </a:r>
            <a:r>
              <a:rPr lang="en-US" sz="2000" dirty="0"/>
              <a:t> to prevent further division because now, the node will not be further split if the impurity doesn’t decrease by the amount you specified. </a:t>
            </a:r>
          </a:p>
          <a:p>
            <a:r>
              <a:rPr lang="en-US" sz="2000" dirty="0"/>
              <a:t>Note that this will affect your whole tree, so, you have to experiment with the numbers but the above explanation should give you a starting point.</a:t>
            </a:r>
          </a:p>
        </p:txBody>
      </p:sp>
    </p:spTree>
    <p:custDataLst>
      <p:tags r:id="rId1"/>
    </p:custDataLst>
    <p:extLst>
      <p:ext uri="{BB962C8B-B14F-4D97-AF65-F5344CB8AC3E}">
        <p14:creationId xmlns:p14="http://schemas.microsoft.com/office/powerpoint/2010/main" val="741777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32</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Hyper Parameter Tuning</a:t>
            </a:r>
          </a:p>
        </p:txBody>
      </p:sp>
      <p:sp>
        <p:nvSpPr>
          <p:cNvPr id="3" name="Content Placeholder 2"/>
          <p:cNvSpPr>
            <a:spLocks noGrp="1"/>
          </p:cNvSpPr>
          <p:nvPr>
            <p:ph idx="1"/>
            <p:custDataLst>
              <p:tags r:id="rId9"/>
            </p:custDataLst>
          </p:nvPr>
        </p:nvSpPr>
        <p:spPr>
          <a:xfrm>
            <a:off x="296606" y="1345841"/>
            <a:ext cx="11616432" cy="447790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L="0" indent="0">
              <a:buNone/>
            </a:pPr>
            <a:r>
              <a:rPr lang="en-US" sz="2000" b="1" dirty="0" err="1"/>
              <a:t>random_state</a:t>
            </a:r>
            <a:r>
              <a:rPr lang="en-US" sz="2000" b="1" dirty="0"/>
              <a:t>: int, </a:t>
            </a:r>
            <a:r>
              <a:rPr lang="en-US" sz="2000" b="1" dirty="0" err="1"/>
              <a:t>RandomState</a:t>
            </a:r>
            <a:r>
              <a:rPr lang="en-US" sz="2000" b="1" dirty="0"/>
              <a:t> instance or None, optional (default=None)</a:t>
            </a:r>
          </a:p>
          <a:p>
            <a:r>
              <a:rPr lang="en-US" sz="2000" dirty="0" err="1"/>
              <a:t>random_state</a:t>
            </a:r>
            <a:r>
              <a:rPr lang="en-US" sz="2000" dirty="0"/>
              <a:t> is not really a hyperparameter to tune</a:t>
            </a:r>
          </a:p>
          <a:p>
            <a:r>
              <a:rPr lang="en-US" sz="2000" dirty="0"/>
              <a:t>The most straightforward answer is so you can get consistent results, well somewhat because remember splitter, it will introduce some randomness to your results so if you rerun your decision tree, your results will be different, but it should not be too different.</a:t>
            </a:r>
          </a:p>
          <a:p>
            <a:r>
              <a:rPr lang="en-US" sz="2000" dirty="0"/>
              <a:t>Set a </a:t>
            </a:r>
            <a:r>
              <a:rPr lang="en-US" sz="2000" dirty="0" err="1"/>
              <a:t>random_state</a:t>
            </a:r>
            <a:r>
              <a:rPr lang="en-US" sz="2000" dirty="0"/>
              <a:t> and tune your other parameters so that you don’t get stuck in local minima than play around with the </a:t>
            </a:r>
            <a:r>
              <a:rPr lang="en-US" sz="2000" dirty="0" err="1"/>
              <a:t>random_state</a:t>
            </a:r>
            <a:r>
              <a:rPr lang="en-US" sz="2000" dirty="0"/>
              <a:t>.</a:t>
            </a:r>
          </a:p>
        </p:txBody>
      </p:sp>
    </p:spTree>
    <p:custDataLst>
      <p:tags r:id="rId1"/>
    </p:custDataLst>
    <p:extLst>
      <p:ext uri="{BB962C8B-B14F-4D97-AF65-F5344CB8AC3E}">
        <p14:creationId xmlns:p14="http://schemas.microsoft.com/office/powerpoint/2010/main" val="347872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E78A4-99BC-5D42-B55C-3E1C75E1C0C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CF193FC-7F9D-C067-97C1-22B29B52B197}"/>
              </a:ext>
            </a:extLst>
          </p:cNvPr>
          <p:cNvPicPr>
            <a:picLocks noChangeAspect="1"/>
          </p:cNvPicPr>
          <p:nvPr/>
        </p:nvPicPr>
        <p:blipFill>
          <a:blip r:embed="rId2"/>
          <a:stretch>
            <a:fillRect/>
          </a:stretch>
        </p:blipFill>
        <p:spPr>
          <a:xfrm>
            <a:off x="768311" y="855169"/>
            <a:ext cx="10779665" cy="4835417"/>
          </a:xfrm>
          <a:prstGeom prst="rect">
            <a:avLst/>
          </a:prstGeom>
        </p:spPr>
      </p:pic>
    </p:spTree>
    <p:extLst>
      <p:ext uri="{BB962C8B-B14F-4D97-AF65-F5344CB8AC3E}">
        <p14:creationId xmlns:p14="http://schemas.microsoft.com/office/powerpoint/2010/main" val="2737321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32</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Summary</a:t>
            </a:r>
          </a:p>
        </p:txBody>
      </p:sp>
      <p:sp>
        <p:nvSpPr>
          <p:cNvPr id="3" name="Content Placeholder 2"/>
          <p:cNvSpPr>
            <a:spLocks noGrp="1"/>
          </p:cNvSpPr>
          <p:nvPr>
            <p:ph idx="1"/>
            <p:custDataLst>
              <p:tags r:id="rId9"/>
            </p:custDataLst>
          </p:nvPr>
        </p:nvSpPr>
        <p:spPr>
          <a:xfrm>
            <a:off x="296606" y="1345841"/>
            <a:ext cx="11616432" cy="447790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2000" dirty="0"/>
              <a:t>The Decision tree complexity has a crucial effect on its accuracy and it is explicitly controlled by the stopping criteria used and the pruning method employed.</a:t>
            </a:r>
          </a:p>
          <a:p>
            <a:r>
              <a:rPr lang="en-US" sz="2000" dirty="0"/>
              <a:t> Usually, the tree complexity is measured by one of the following metrics: the total number of nodes, total number of leaves, tree depth and number of attributes used, </a:t>
            </a:r>
            <a:r>
              <a:rPr lang="en-US" sz="2000" dirty="0" err="1"/>
              <a:t>max_depth</a:t>
            </a:r>
            <a:r>
              <a:rPr lang="en-US" sz="2000" dirty="0"/>
              <a:t>, min_samples_split, and </a:t>
            </a:r>
            <a:r>
              <a:rPr lang="en-US" sz="2000" dirty="0" err="1"/>
              <a:t>min_samples_leaf</a:t>
            </a:r>
            <a:r>
              <a:rPr lang="en-US" sz="2000" dirty="0"/>
              <a:t> are all stopping criteria </a:t>
            </a:r>
          </a:p>
          <a:p>
            <a:r>
              <a:rPr lang="en-US" sz="2000" dirty="0"/>
              <a:t>whereas min_weight_fraction_leaf and </a:t>
            </a:r>
            <a:r>
              <a:rPr lang="en-US" sz="2000" dirty="0" err="1"/>
              <a:t>min_impurity_decrease</a:t>
            </a:r>
            <a:r>
              <a:rPr lang="en-US" sz="2000" dirty="0"/>
              <a:t> are pruning methods.</a:t>
            </a:r>
          </a:p>
          <a:p>
            <a:r>
              <a:rPr lang="en-US" sz="2000" dirty="0"/>
              <a:t>Pruning is a tradeoff between accuracy and generalizability, so your train scores might lower but the difference between train and test scores will also get lower.</a:t>
            </a:r>
          </a:p>
          <a:p>
            <a:r>
              <a:rPr lang="en-US" sz="2000" dirty="0"/>
              <a:t>Fixing the depth, </a:t>
            </a:r>
            <a:r>
              <a:rPr lang="en-US" sz="2000" dirty="0" err="1"/>
              <a:t>min_samples_split</a:t>
            </a:r>
            <a:r>
              <a:rPr lang="en-US" sz="2000" dirty="0"/>
              <a:t> and </a:t>
            </a:r>
            <a:r>
              <a:rPr lang="en-US" sz="2000" dirty="0" err="1"/>
              <a:t>class_weight</a:t>
            </a:r>
            <a:r>
              <a:rPr lang="en-US" sz="2000" dirty="0"/>
              <a:t> are important to get best model</a:t>
            </a:r>
          </a:p>
          <a:p>
            <a:r>
              <a:rPr lang="en-US" sz="2000" dirty="0"/>
              <a:t>At last, we can further prune the tree using </a:t>
            </a:r>
            <a:r>
              <a:rPr lang="en-US" sz="2000" dirty="0" err="1"/>
              <a:t>min_impurity_decrease</a:t>
            </a:r>
            <a:r>
              <a:rPr lang="en-US" sz="2000" dirty="0"/>
              <a:t> parameter</a:t>
            </a:r>
          </a:p>
          <a:p>
            <a:endParaRPr lang="en-US" sz="2000" dirty="0"/>
          </a:p>
        </p:txBody>
      </p:sp>
    </p:spTree>
    <p:custDataLst>
      <p:tags r:id="rId1"/>
    </p:custDataLst>
    <p:extLst>
      <p:ext uri="{BB962C8B-B14F-4D97-AF65-F5344CB8AC3E}">
        <p14:creationId xmlns:p14="http://schemas.microsoft.com/office/powerpoint/2010/main" val="2306053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32</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Tips on practical use</a:t>
            </a:r>
          </a:p>
        </p:txBody>
      </p:sp>
      <p:sp>
        <p:nvSpPr>
          <p:cNvPr id="3" name="Content Placeholder 2"/>
          <p:cNvSpPr>
            <a:spLocks noGrp="1"/>
          </p:cNvSpPr>
          <p:nvPr>
            <p:ph idx="1"/>
            <p:custDataLst>
              <p:tags r:id="rId9"/>
            </p:custDataLst>
          </p:nvPr>
        </p:nvSpPr>
        <p:spPr>
          <a:xfrm>
            <a:off x="287432" y="1345841"/>
            <a:ext cx="11616432" cy="4477902"/>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L="145501" indent="-317583"/>
            <a:r>
              <a:rPr lang="en-US" sz="2000" dirty="0"/>
              <a:t>Decision trees tend to overfit on data with a large number of features. Getting the right ratio of samples to number of features is important, since a tree with few samples in high dimensional space is very likely to overfit.</a:t>
            </a:r>
          </a:p>
          <a:p>
            <a:pPr marL="145501" indent="-317583"/>
            <a:r>
              <a:rPr lang="en-US" sz="2000" dirty="0"/>
              <a:t>Consider performing dimensionality reduction (PCA, ICA, or Feature selection) beforehand to give your tree a better chance of finding features that are discriminative if large number of features present.</a:t>
            </a:r>
          </a:p>
          <a:p>
            <a:pPr marL="145501" indent="-317583"/>
            <a:r>
              <a:rPr lang="en-US" sz="2000" dirty="0"/>
              <a:t>Visualize your tree as you are training by using the export function. Use </a:t>
            </a:r>
            <a:r>
              <a:rPr lang="en-US" sz="2000" dirty="0" err="1"/>
              <a:t>max_depth</a:t>
            </a:r>
            <a:r>
              <a:rPr lang="en-US" sz="2000" dirty="0"/>
              <a:t>=3 as an initial tree depth to get a feel for how the tree is fitting to your data, and then increase the depth.</a:t>
            </a:r>
          </a:p>
          <a:p>
            <a:pPr marL="145501" indent="-317583"/>
            <a:r>
              <a:rPr lang="en-US" sz="2000" dirty="0"/>
              <a:t>Use </a:t>
            </a:r>
            <a:r>
              <a:rPr lang="en-US" sz="2000" dirty="0" err="1"/>
              <a:t>min_samples_split</a:t>
            </a:r>
            <a:r>
              <a:rPr lang="en-US" sz="2000" dirty="0"/>
              <a:t> or </a:t>
            </a:r>
            <a:r>
              <a:rPr lang="en-US" sz="2000" dirty="0" err="1"/>
              <a:t>min_samples_leaf</a:t>
            </a:r>
            <a:r>
              <a:rPr lang="en-US" sz="2000" dirty="0"/>
              <a:t> to ensure that multiple samples inform every decision in the tree, by controlling which splits will be considered. A very small number will usually mean the tree will overfit, whereas a large number will prevent the tree from learning the data. Try </a:t>
            </a:r>
            <a:r>
              <a:rPr lang="en-US" sz="2000" dirty="0" err="1"/>
              <a:t>min_samples_leaf</a:t>
            </a:r>
            <a:r>
              <a:rPr lang="en-US" sz="2000" dirty="0"/>
              <a:t>=5 as an initial value. If the sample size varies greatly, a float number can be used as percentage in these two parameters.</a:t>
            </a:r>
          </a:p>
          <a:p>
            <a:pPr marL="145501" indent="-317583"/>
            <a:r>
              <a:rPr lang="en-US" sz="2000" dirty="0"/>
              <a:t>In Decision Trees, we need not remove highly correlated variables as nodes are divided into sub-nodes using one independent variable only, hence even if two or more variables are highly correlated, the variable producing the highest information gain will be used for the analysis.</a:t>
            </a:r>
          </a:p>
          <a:p>
            <a:pPr marL="145501" indent="-317583"/>
            <a:endParaRPr lang="en-US" sz="2000" dirty="0"/>
          </a:p>
        </p:txBody>
      </p:sp>
    </p:spTree>
    <p:custDataLst>
      <p:tags r:id="rId1"/>
    </p:custDataLst>
    <p:extLst>
      <p:ext uri="{BB962C8B-B14F-4D97-AF65-F5344CB8AC3E}">
        <p14:creationId xmlns:p14="http://schemas.microsoft.com/office/powerpoint/2010/main" val="1991373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CE81-1CA4-294C-36EE-F70E7F8DCEFA}"/>
              </a:ext>
            </a:extLst>
          </p:cNvPr>
          <p:cNvSpPr>
            <a:spLocks noGrp="1"/>
          </p:cNvSpPr>
          <p:nvPr>
            <p:ph type="title"/>
          </p:nvPr>
        </p:nvSpPr>
        <p:spPr>
          <a:xfrm>
            <a:off x="678402" y="365125"/>
            <a:ext cx="10515600" cy="1325563"/>
          </a:xfrm>
        </p:spPr>
        <p:txBody>
          <a:bodyPr/>
          <a:lstStyle/>
          <a:p>
            <a:r>
              <a:rPr lang="en-US" dirty="0"/>
              <a:t>Decision Tree is not Best Option</a:t>
            </a:r>
          </a:p>
        </p:txBody>
      </p:sp>
      <p:sp>
        <p:nvSpPr>
          <p:cNvPr id="3" name="Content Placeholder 2">
            <a:extLst>
              <a:ext uri="{FF2B5EF4-FFF2-40B4-BE49-F238E27FC236}">
                <a16:creationId xmlns:a16="http://schemas.microsoft.com/office/drawing/2014/main" id="{96CEA29C-8D90-BBA1-C90A-5D823B8A3755}"/>
              </a:ext>
            </a:extLst>
          </p:cNvPr>
          <p:cNvSpPr>
            <a:spLocks noGrp="1"/>
          </p:cNvSpPr>
          <p:nvPr>
            <p:ph idx="1"/>
          </p:nvPr>
        </p:nvSpPr>
        <p:spPr>
          <a:xfrm>
            <a:off x="562993" y="1690688"/>
            <a:ext cx="10515600" cy="4351338"/>
          </a:xfrm>
        </p:spPr>
        <p:txBody>
          <a:bodyPr>
            <a:normAutofit/>
          </a:bodyPr>
          <a:lstStyle/>
          <a:p>
            <a:r>
              <a:rPr lang="en-US" sz="2400" dirty="0">
                <a:effectLst/>
                <a:latin typeface="Times New Roman" panose="02020603050405020304" pitchFamily="18" charset="0"/>
              </a:rPr>
              <a:t>Although decision trees can handle both categorical and continuous features, they tend to become quite large when dealing with continuous descriptive features. This can result in</a:t>
            </a:r>
            <a:br>
              <a:rPr lang="en-US" sz="2400" dirty="0"/>
            </a:br>
            <a:r>
              <a:rPr lang="en-US" sz="2400" dirty="0">
                <a:effectLst/>
                <a:latin typeface="Times New Roman" panose="02020603050405020304" pitchFamily="18" charset="0"/>
              </a:rPr>
              <a:t>trees becoming difficult to interpret. </a:t>
            </a:r>
          </a:p>
          <a:p>
            <a:r>
              <a:rPr lang="en-US" sz="2400" dirty="0">
                <a:effectLst/>
                <a:latin typeface="Times New Roman" panose="02020603050405020304" pitchFamily="18" charset="0"/>
              </a:rPr>
              <a:t>Consequently, if dealing with purely continuous data, other prediction models may be more appropriate for example, the error-based models</a:t>
            </a:r>
          </a:p>
          <a:p>
            <a:r>
              <a:rPr lang="en-US" sz="2400" dirty="0">
                <a:effectLst/>
                <a:latin typeface="Times New Roman" panose="02020603050405020304" pitchFamily="18" charset="0"/>
              </a:rPr>
              <a:t>Decision trees also have difficulty with domains that have a large number of descriptive features, particularly if the number of instances in the training dataset is small. Probability based model will be better</a:t>
            </a:r>
            <a:endParaRPr lang="en-US" sz="2400" dirty="0"/>
          </a:p>
        </p:txBody>
      </p:sp>
    </p:spTree>
    <p:extLst>
      <p:ext uri="{BB962C8B-B14F-4D97-AF65-F5344CB8AC3E}">
        <p14:creationId xmlns:p14="http://schemas.microsoft.com/office/powerpoint/2010/main" val="3046883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EBB9-61FD-8694-1C66-DD1B465EF53A}"/>
              </a:ext>
            </a:extLst>
          </p:cNvPr>
          <p:cNvSpPr>
            <a:spLocks noGrp="1"/>
          </p:cNvSpPr>
          <p:nvPr>
            <p:ph type="title"/>
          </p:nvPr>
        </p:nvSpPr>
        <p:spPr/>
        <p:txBody>
          <a:bodyPr/>
          <a:lstStyle/>
          <a:p>
            <a:r>
              <a:rPr lang="en-US" dirty="0"/>
              <a:t>Model Ensembles</a:t>
            </a:r>
          </a:p>
        </p:txBody>
      </p:sp>
      <p:sp>
        <p:nvSpPr>
          <p:cNvPr id="3" name="Content Placeholder 2">
            <a:extLst>
              <a:ext uri="{FF2B5EF4-FFF2-40B4-BE49-F238E27FC236}">
                <a16:creationId xmlns:a16="http://schemas.microsoft.com/office/drawing/2014/main" id="{751F4C3A-4C67-6C52-D505-74333FB86E51}"/>
              </a:ext>
            </a:extLst>
          </p:cNvPr>
          <p:cNvSpPr>
            <a:spLocks noGrp="1"/>
          </p:cNvSpPr>
          <p:nvPr>
            <p:ph idx="1"/>
          </p:nvPr>
        </p:nvSpPr>
        <p:spPr/>
        <p:txBody>
          <a:bodyPr>
            <a:normAutofit/>
          </a:bodyPr>
          <a:lstStyle/>
          <a:p>
            <a:r>
              <a:rPr lang="en-US" sz="2400" dirty="0">
                <a:effectLst/>
                <a:latin typeface="Times New Roman" panose="02020603050405020304" pitchFamily="18" charset="0"/>
              </a:rPr>
              <a:t>Rather than creating a single model, generate multiple models and then aggregate the prediction outputs. </a:t>
            </a:r>
          </a:p>
          <a:p>
            <a:r>
              <a:rPr lang="en-US" sz="2400" dirty="0">
                <a:effectLst/>
                <a:latin typeface="Times New Roman" panose="02020603050405020304" pitchFamily="18" charset="0"/>
              </a:rPr>
              <a:t>The motivation behind using ensemble methods is the idea that a committee of experts working together on a problem are more likely to solve it successfully than a single expert working alone.</a:t>
            </a:r>
          </a:p>
          <a:p>
            <a:r>
              <a:rPr lang="en-US" sz="2400" dirty="0">
                <a:effectLst/>
                <a:latin typeface="Times New Roman" panose="02020603050405020304" pitchFamily="18" charset="0"/>
              </a:rPr>
              <a:t>Given a large population of independent models, an ensemble can be very accurate even if the individual models in the ensemble perform only marginally better than random guessing</a:t>
            </a:r>
            <a:endParaRPr lang="en-US" sz="2400" dirty="0"/>
          </a:p>
        </p:txBody>
      </p:sp>
    </p:spTree>
    <p:extLst>
      <p:ext uri="{BB962C8B-B14F-4D97-AF65-F5344CB8AC3E}">
        <p14:creationId xmlns:p14="http://schemas.microsoft.com/office/powerpoint/2010/main" val="28108220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EBB9-61FD-8694-1C66-DD1B465EF53A}"/>
              </a:ext>
            </a:extLst>
          </p:cNvPr>
          <p:cNvSpPr>
            <a:spLocks noGrp="1"/>
          </p:cNvSpPr>
          <p:nvPr>
            <p:ph type="title"/>
          </p:nvPr>
        </p:nvSpPr>
        <p:spPr/>
        <p:txBody>
          <a:bodyPr/>
          <a:lstStyle/>
          <a:p>
            <a:r>
              <a:rPr lang="en-US" dirty="0"/>
              <a:t>Model Ensembles</a:t>
            </a:r>
          </a:p>
        </p:txBody>
      </p:sp>
      <p:sp>
        <p:nvSpPr>
          <p:cNvPr id="3" name="Content Placeholder 2">
            <a:extLst>
              <a:ext uri="{FF2B5EF4-FFF2-40B4-BE49-F238E27FC236}">
                <a16:creationId xmlns:a16="http://schemas.microsoft.com/office/drawing/2014/main" id="{751F4C3A-4C67-6C52-D505-74333FB86E51}"/>
              </a:ext>
            </a:extLst>
          </p:cNvPr>
          <p:cNvSpPr>
            <a:spLocks noGrp="1"/>
          </p:cNvSpPr>
          <p:nvPr>
            <p:ph idx="1"/>
          </p:nvPr>
        </p:nvSpPr>
        <p:spPr/>
        <p:txBody>
          <a:bodyPr>
            <a:normAutofit/>
          </a:bodyPr>
          <a:lstStyle/>
          <a:p>
            <a:pPr marL="0" indent="0">
              <a:buNone/>
            </a:pPr>
            <a:r>
              <a:rPr lang="en-US" sz="2400" dirty="0">
                <a:effectLst/>
                <a:latin typeface="Times New Roman" panose="02020603050405020304" pitchFamily="18" charset="0"/>
              </a:rPr>
              <a:t>There are two defining characteristics of ensemble models:</a:t>
            </a:r>
          </a:p>
          <a:p>
            <a:pPr marL="457200" indent="-457200">
              <a:buFont typeface="+mj-lt"/>
              <a:buAutoNum type="arabicPeriod"/>
            </a:pPr>
            <a:r>
              <a:rPr lang="en-US" sz="2400" dirty="0">
                <a:effectLst/>
                <a:latin typeface="Times New Roman" panose="02020603050405020304" pitchFamily="18" charset="0"/>
              </a:rPr>
              <a:t>They build multiple different models from the same dataset by inducing each model using a modified version of the dataset.</a:t>
            </a:r>
          </a:p>
          <a:p>
            <a:pPr marL="457200" indent="-457200">
              <a:buFont typeface="+mj-lt"/>
              <a:buAutoNum type="arabicPeriod"/>
            </a:pPr>
            <a:r>
              <a:rPr lang="en-US" sz="2400" dirty="0">
                <a:effectLst/>
                <a:latin typeface="Times New Roman" panose="02020603050405020304" pitchFamily="18" charset="0"/>
              </a:rPr>
              <a:t>They make a prediction by aggregating the predictions of the different models in the ensemble. </a:t>
            </a:r>
          </a:p>
          <a:p>
            <a:pPr lvl="1"/>
            <a:r>
              <a:rPr lang="en-US" sz="2000" dirty="0">
                <a:effectLst/>
                <a:latin typeface="Times New Roman" panose="02020603050405020304" pitchFamily="18" charset="0"/>
              </a:rPr>
              <a:t>For categorical target features, this can be done using different types of voting mechanisms, and </a:t>
            </a:r>
          </a:p>
          <a:p>
            <a:pPr lvl="1"/>
            <a:r>
              <a:rPr lang="en-US" sz="2000" dirty="0">
                <a:effectLst/>
                <a:latin typeface="Times New Roman" panose="02020603050405020304" pitchFamily="18" charset="0"/>
              </a:rPr>
              <a:t>for continuous target features, this can be done using a measure of the central tendency of the different model predictions, such as the mean or the median.</a:t>
            </a:r>
          </a:p>
          <a:p>
            <a:pPr marL="457200" lvl="1" indent="0">
              <a:buNone/>
            </a:pPr>
            <a:endParaRPr lang="en-US" sz="2000" dirty="0">
              <a:latin typeface="Times New Roman" panose="02020603050405020304" pitchFamily="18" charset="0"/>
            </a:endParaRPr>
          </a:p>
          <a:p>
            <a:pPr marL="0" indent="0">
              <a:buNone/>
            </a:pPr>
            <a:r>
              <a:rPr lang="en-US" sz="2400" dirty="0">
                <a:latin typeface="Times New Roman" panose="02020603050405020304" pitchFamily="18" charset="0"/>
              </a:rPr>
              <a:t>There are two standard approaches to creating ensembles: boosting and bagging.</a:t>
            </a:r>
          </a:p>
        </p:txBody>
      </p:sp>
    </p:spTree>
    <p:extLst>
      <p:ext uri="{BB962C8B-B14F-4D97-AF65-F5344CB8AC3E}">
        <p14:creationId xmlns:p14="http://schemas.microsoft.com/office/powerpoint/2010/main" val="3771224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3661-085A-0945-51A8-F641258B98DF}"/>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81A99D73-C820-D702-2152-3071EBBEFABE}"/>
              </a:ext>
            </a:extLst>
          </p:cNvPr>
          <p:cNvSpPr>
            <a:spLocks noGrp="1"/>
          </p:cNvSpPr>
          <p:nvPr>
            <p:ph idx="1"/>
          </p:nvPr>
        </p:nvSpPr>
        <p:spPr/>
        <p:txBody>
          <a:bodyPr/>
          <a:lstStyle/>
          <a:p>
            <a:r>
              <a:rPr lang="en-US" dirty="0">
                <a:effectLst/>
                <a:latin typeface="Times New Roman" panose="02020603050405020304" pitchFamily="18" charset="0"/>
              </a:rPr>
              <a:t>When we use boosting, each new model added to an ensemble is biased to pay more attention to instances that previous models misclassified.</a:t>
            </a:r>
          </a:p>
          <a:p>
            <a:r>
              <a:rPr lang="en-US" dirty="0">
                <a:effectLst/>
                <a:latin typeface="Times New Roman" panose="02020603050405020304" pitchFamily="18" charset="0"/>
              </a:rPr>
              <a:t>Boosted ensembles are prone to overfitting, and in domains with large numbers of features, overfitting becomes a serious problem</a:t>
            </a:r>
          </a:p>
        </p:txBody>
      </p:sp>
    </p:spTree>
    <p:extLst>
      <p:ext uri="{BB962C8B-B14F-4D97-AF65-F5344CB8AC3E}">
        <p14:creationId xmlns:p14="http://schemas.microsoft.com/office/powerpoint/2010/main" val="3538075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B12B-4354-F615-6464-DE52F097C169}"/>
              </a:ext>
            </a:extLst>
          </p:cNvPr>
          <p:cNvSpPr>
            <a:spLocks noGrp="1"/>
          </p:cNvSpPr>
          <p:nvPr>
            <p:ph type="title"/>
          </p:nvPr>
        </p:nvSpPr>
        <p:spPr/>
        <p:txBody>
          <a:bodyPr/>
          <a:lstStyle/>
          <a:p>
            <a:r>
              <a:rPr lang="en-US" dirty="0">
                <a:effectLst/>
                <a:latin typeface="Times New Roman" panose="02020603050405020304" pitchFamily="18" charset="0"/>
              </a:rPr>
              <a:t>Bagging</a:t>
            </a:r>
            <a:endParaRPr lang="en-US" dirty="0"/>
          </a:p>
        </p:txBody>
      </p:sp>
      <p:sp>
        <p:nvSpPr>
          <p:cNvPr id="3" name="Content Placeholder 2">
            <a:extLst>
              <a:ext uri="{FF2B5EF4-FFF2-40B4-BE49-F238E27FC236}">
                <a16:creationId xmlns:a16="http://schemas.microsoft.com/office/drawing/2014/main" id="{872060ED-C431-E10A-FBA4-310B0D21BCA0}"/>
              </a:ext>
            </a:extLst>
          </p:cNvPr>
          <p:cNvSpPr>
            <a:spLocks noGrp="1"/>
          </p:cNvSpPr>
          <p:nvPr>
            <p:ph idx="1"/>
          </p:nvPr>
        </p:nvSpPr>
        <p:spPr/>
        <p:txBody>
          <a:bodyPr>
            <a:normAutofit lnSpcReduction="10000"/>
          </a:bodyPr>
          <a:lstStyle/>
          <a:p>
            <a:r>
              <a:rPr lang="en-US" dirty="0">
                <a:effectLst/>
                <a:latin typeface="Times New Roman" panose="02020603050405020304" pitchFamily="18" charset="0"/>
              </a:rPr>
              <a:t>When we use bagging (or bootstrap aggregating), each model in the ensemble is trained on a random samples of the dataset where, importantly, each random sample is the same size as the dataset and sampling with replacement is used.</a:t>
            </a:r>
          </a:p>
          <a:p>
            <a:r>
              <a:rPr lang="en-US" dirty="0">
                <a:effectLst/>
                <a:latin typeface="Times New Roman" panose="02020603050405020304" pitchFamily="18" charset="0"/>
              </a:rPr>
              <a:t>These random samples are known as bootstrap samples, and one model is induced from each bootstrap sample.</a:t>
            </a:r>
          </a:p>
          <a:p>
            <a:r>
              <a:rPr lang="en-US" dirty="0">
                <a:effectLst/>
                <a:latin typeface="Times New Roman" panose="02020603050405020304" pitchFamily="18" charset="0"/>
              </a:rPr>
              <a:t>The reason that we sample with replacement is that this will result in duplicates within each of the bootstrap samples, and consequently, every bootstrap sample will be missing some of the instances from the dataset.</a:t>
            </a:r>
          </a:p>
          <a:p>
            <a:r>
              <a:rPr lang="en-US" dirty="0">
                <a:latin typeface="Times New Roman" panose="02020603050405020304" pitchFamily="18" charset="0"/>
              </a:rPr>
              <a:t>It means training data for each model will be different</a:t>
            </a:r>
            <a:endParaRPr lang="en-US" dirty="0"/>
          </a:p>
        </p:txBody>
      </p:sp>
    </p:spTree>
    <p:extLst>
      <p:ext uri="{BB962C8B-B14F-4D97-AF65-F5344CB8AC3E}">
        <p14:creationId xmlns:p14="http://schemas.microsoft.com/office/powerpoint/2010/main" val="20959261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B12B-4354-F615-6464-DE52F097C169}"/>
              </a:ext>
            </a:extLst>
          </p:cNvPr>
          <p:cNvSpPr>
            <a:spLocks noGrp="1"/>
          </p:cNvSpPr>
          <p:nvPr>
            <p:ph type="title"/>
          </p:nvPr>
        </p:nvSpPr>
        <p:spPr/>
        <p:txBody>
          <a:bodyPr/>
          <a:lstStyle/>
          <a:p>
            <a:r>
              <a:rPr lang="en-US" dirty="0">
                <a:effectLst/>
                <a:latin typeface="Times New Roman" panose="02020603050405020304" pitchFamily="18" charset="0"/>
              </a:rPr>
              <a:t>Bagging</a:t>
            </a:r>
            <a:endParaRPr lang="en-US" dirty="0"/>
          </a:p>
        </p:txBody>
      </p:sp>
      <p:sp>
        <p:nvSpPr>
          <p:cNvPr id="3" name="Content Placeholder 2">
            <a:extLst>
              <a:ext uri="{FF2B5EF4-FFF2-40B4-BE49-F238E27FC236}">
                <a16:creationId xmlns:a16="http://schemas.microsoft.com/office/drawing/2014/main" id="{872060ED-C431-E10A-FBA4-310B0D21BCA0}"/>
              </a:ext>
            </a:extLst>
          </p:cNvPr>
          <p:cNvSpPr>
            <a:spLocks noGrp="1"/>
          </p:cNvSpPr>
          <p:nvPr>
            <p:ph idx="1"/>
          </p:nvPr>
        </p:nvSpPr>
        <p:spPr/>
        <p:txBody>
          <a:bodyPr>
            <a:normAutofit fontScale="92500" lnSpcReduction="10000"/>
          </a:bodyPr>
          <a:lstStyle/>
          <a:p>
            <a:r>
              <a:rPr lang="en-US" dirty="0">
                <a:effectLst/>
                <a:latin typeface="Times New Roman" panose="02020603050405020304" pitchFamily="18" charset="0"/>
              </a:rPr>
              <a:t>Decision tree algorithms are well suited to use with bagging. This is because decision trees are very sensitive to changes in the dataset: a small change in the dataset can result in a different feature being selected to split the dataset.</a:t>
            </a:r>
          </a:p>
          <a:p>
            <a:r>
              <a:rPr lang="en-US" dirty="0">
                <a:effectLst/>
                <a:latin typeface="Times New Roman" panose="02020603050405020304" pitchFamily="18" charset="0"/>
              </a:rPr>
              <a:t>when bagging is used with decision trees, the sampling process is</a:t>
            </a:r>
            <a:br>
              <a:rPr lang="en-US" dirty="0"/>
            </a:br>
            <a:r>
              <a:rPr lang="en-US" dirty="0">
                <a:effectLst/>
                <a:latin typeface="Times New Roman" panose="02020603050405020304" pitchFamily="18" charset="0"/>
              </a:rPr>
              <a:t>extended so that each bootstrap sample only uses a randomly selected subset of the features in the dataset. It is called Subspace sampling.</a:t>
            </a:r>
          </a:p>
          <a:p>
            <a:r>
              <a:rPr lang="en-US" dirty="0">
                <a:effectLst/>
                <a:latin typeface="Times New Roman" panose="02020603050405020304" pitchFamily="18" charset="0"/>
              </a:rPr>
              <a:t>Subspace sampling further encourages the diversity of the trees within the ensemble and has the advantage of reducing the training time for each tree.</a:t>
            </a:r>
          </a:p>
          <a:p>
            <a:r>
              <a:rPr lang="en-US" dirty="0">
                <a:effectLst/>
                <a:latin typeface="Times New Roman" panose="02020603050405020304" pitchFamily="18" charset="0"/>
              </a:rPr>
              <a:t>Bagging is simpler to implement and parallelize than boosting, so it may be better with respect to ease of use and training time.</a:t>
            </a:r>
            <a:endParaRPr lang="en-US" dirty="0"/>
          </a:p>
        </p:txBody>
      </p:sp>
    </p:spTree>
    <p:extLst>
      <p:ext uri="{BB962C8B-B14F-4D97-AF65-F5344CB8AC3E}">
        <p14:creationId xmlns:p14="http://schemas.microsoft.com/office/powerpoint/2010/main" val="3589567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B12B-4354-F615-6464-DE52F097C169}"/>
              </a:ext>
            </a:extLst>
          </p:cNvPr>
          <p:cNvSpPr>
            <a:spLocks noGrp="1"/>
          </p:cNvSpPr>
          <p:nvPr>
            <p:ph type="title"/>
          </p:nvPr>
        </p:nvSpPr>
        <p:spPr/>
        <p:txBody>
          <a:bodyPr/>
          <a:lstStyle/>
          <a:p>
            <a:r>
              <a:rPr lang="en-US" dirty="0">
                <a:effectLst/>
                <a:latin typeface="Times New Roman" panose="02020603050405020304" pitchFamily="18" charset="0"/>
              </a:rPr>
              <a:t>Random Forest</a:t>
            </a:r>
            <a:endParaRPr lang="en-US" dirty="0"/>
          </a:p>
        </p:txBody>
      </p:sp>
      <p:sp>
        <p:nvSpPr>
          <p:cNvPr id="3" name="Content Placeholder 2">
            <a:extLst>
              <a:ext uri="{FF2B5EF4-FFF2-40B4-BE49-F238E27FC236}">
                <a16:creationId xmlns:a16="http://schemas.microsoft.com/office/drawing/2014/main" id="{872060ED-C431-E10A-FBA4-310B0D21BCA0}"/>
              </a:ext>
            </a:extLst>
          </p:cNvPr>
          <p:cNvSpPr>
            <a:spLocks noGrp="1"/>
          </p:cNvSpPr>
          <p:nvPr>
            <p:ph idx="1"/>
          </p:nvPr>
        </p:nvSpPr>
        <p:spPr>
          <a:xfrm>
            <a:off x="731668" y="1690688"/>
            <a:ext cx="10515600" cy="4351338"/>
          </a:xfrm>
        </p:spPr>
        <p:txBody>
          <a:bodyPr>
            <a:normAutofit/>
          </a:bodyPr>
          <a:lstStyle/>
          <a:p>
            <a:r>
              <a:rPr lang="en-US" dirty="0">
                <a:effectLst/>
                <a:latin typeface="Times New Roman" panose="02020603050405020304" pitchFamily="18" charset="0"/>
              </a:rPr>
              <a:t>The combination of bagging, subspace sampling, and decision trees is</a:t>
            </a:r>
            <a:br>
              <a:rPr lang="en-US" dirty="0"/>
            </a:br>
            <a:r>
              <a:rPr lang="en-US" dirty="0">
                <a:effectLst/>
                <a:latin typeface="Times New Roman" panose="02020603050405020304" pitchFamily="18" charset="0"/>
              </a:rPr>
              <a:t>known as a random forest model.</a:t>
            </a:r>
          </a:p>
          <a:p>
            <a:r>
              <a:rPr lang="en-US" dirty="0">
                <a:effectLst/>
                <a:latin typeface="Times New Roman" panose="02020603050405020304" pitchFamily="18" charset="0"/>
              </a:rPr>
              <a:t>Once the individual models have been induced, the ensemble makes predictions by returning the majority vote or the median depending on</a:t>
            </a:r>
            <a:br>
              <a:rPr lang="en-US" dirty="0"/>
            </a:br>
            <a:r>
              <a:rPr lang="en-US" dirty="0">
                <a:effectLst/>
                <a:latin typeface="Times New Roman" panose="02020603050405020304" pitchFamily="18" charset="0"/>
              </a:rPr>
              <a:t>the type of prediction required. </a:t>
            </a:r>
          </a:p>
          <a:p>
            <a:r>
              <a:rPr lang="en-US" dirty="0">
                <a:effectLst/>
                <a:latin typeface="Times New Roman" panose="02020603050405020304" pitchFamily="18" charset="0"/>
              </a:rPr>
              <a:t>For continuous target features, the median is preferred to the mean because the mean is more heavily affected by outliers.</a:t>
            </a:r>
            <a:endParaRPr lang="en-US" dirty="0"/>
          </a:p>
        </p:txBody>
      </p:sp>
    </p:spTree>
    <p:extLst>
      <p:ext uri="{BB962C8B-B14F-4D97-AF65-F5344CB8AC3E}">
        <p14:creationId xmlns:p14="http://schemas.microsoft.com/office/powerpoint/2010/main" val="41762688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B12B-4354-F615-6464-DE52F097C169}"/>
              </a:ext>
            </a:extLst>
          </p:cNvPr>
          <p:cNvSpPr>
            <a:spLocks noGrp="1"/>
          </p:cNvSpPr>
          <p:nvPr>
            <p:ph type="title"/>
          </p:nvPr>
        </p:nvSpPr>
        <p:spPr/>
        <p:txBody>
          <a:bodyPr/>
          <a:lstStyle/>
          <a:p>
            <a:r>
              <a:rPr lang="en-US" dirty="0">
                <a:effectLst/>
                <a:latin typeface="Times New Roman" panose="02020603050405020304" pitchFamily="18" charset="0"/>
              </a:rPr>
              <a:t>Random Forest</a:t>
            </a:r>
            <a:endParaRPr lang="en-US" dirty="0"/>
          </a:p>
        </p:txBody>
      </p:sp>
      <p:sp>
        <p:nvSpPr>
          <p:cNvPr id="3" name="Content Placeholder 2">
            <a:extLst>
              <a:ext uri="{FF2B5EF4-FFF2-40B4-BE49-F238E27FC236}">
                <a16:creationId xmlns:a16="http://schemas.microsoft.com/office/drawing/2014/main" id="{872060ED-C431-E10A-FBA4-310B0D21BCA0}"/>
              </a:ext>
            </a:extLst>
          </p:cNvPr>
          <p:cNvSpPr>
            <a:spLocks noGrp="1"/>
          </p:cNvSpPr>
          <p:nvPr>
            <p:ph idx="1"/>
          </p:nvPr>
        </p:nvSpPr>
        <p:spPr>
          <a:xfrm>
            <a:off x="731668" y="1690688"/>
            <a:ext cx="10515600" cy="4351338"/>
          </a:xfrm>
        </p:spPr>
        <p:txBody>
          <a:bodyPr>
            <a:normAutofit/>
          </a:bodyPr>
          <a:lstStyle/>
          <a:p>
            <a:r>
              <a:rPr lang="en-US" dirty="0"/>
              <a:t>Random forests are supervised machine learning models that train multiple decision trees and integrate the results by averaging them.</a:t>
            </a:r>
          </a:p>
          <a:p>
            <a:r>
              <a:rPr lang="en-US" dirty="0"/>
              <a:t>This general practice of combining the results of many models is called </a:t>
            </a:r>
            <a:r>
              <a:rPr lang="en-US" b="1" dirty="0"/>
              <a:t>“</a:t>
            </a:r>
            <a:r>
              <a:rPr lang="en-US" b="1" dirty="0" err="1"/>
              <a:t>Emsembling</a:t>
            </a:r>
            <a:r>
              <a:rPr lang="en-US" b="1" dirty="0"/>
              <a:t> technique”</a:t>
            </a:r>
            <a:r>
              <a:rPr lang="en-US" dirty="0"/>
              <a:t>, or very famously said, </a:t>
            </a:r>
            <a:r>
              <a:rPr lang="en-US" b="1" dirty="0"/>
              <a:t>“Wisdom of the crowd”</a:t>
            </a:r>
            <a:r>
              <a:rPr lang="en-US" dirty="0"/>
              <a:t>.</a:t>
            </a:r>
          </a:p>
        </p:txBody>
      </p:sp>
      <p:pic>
        <p:nvPicPr>
          <p:cNvPr id="5" name="Picture 4">
            <a:extLst>
              <a:ext uri="{FF2B5EF4-FFF2-40B4-BE49-F238E27FC236}">
                <a16:creationId xmlns:a16="http://schemas.microsoft.com/office/drawing/2014/main" id="{3455FEA9-A97A-F811-6902-BCA6954EB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435" y="3577312"/>
            <a:ext cx="5524870" cy="2915563"/>
          </a:xfrm>
          <a:prstGeom prst="rect">
            <a:avLst/>
          </a:prstGeom>
        </p:spPr>
      </p:pic>
    </p:spTree>
    <p:extLst>
      <p:ext uri="{BB962C8B-B14F-4D97-AF65-F5344CB8AC3E}">
        <p14:creationId xmlns:p14="http://schemas.microsoft.com/office/powerpoint/2010/main" val="123514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14</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Entropy</a:t>
            </a:r>
          </a:p>
        </p:txBody>
      </p:sp>
      <p:sp>
        <p:nvSpPr>
          <p:cNvPr id="3" name="Content Placeholder 2"/>
          <p:cNvSpPr>
            <a:spLocks noGrp="1"/>
          </p:cNvSpPr>
          <p:nvPr>
            <p:ph idx="1"/>
            <p:custDataLst>
              <p:tags r:id="rId9"/>
            </p:custDataLst>
          </p:nvPr>
        </p:nvSpPr>
        <p:spPr>
          <a:xfrm>
            <a:off x="288137" y="1439704"/>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2000" dirty="0">
                <a:effectLst/>
                <a:ea typeface="Times New Roman" panose="02020603050405020304" pitchFamily="18" charset="0"/>
                <a:cs typeface="Times New Roman" panose="02020603050405020304" pitchFamily="18" charset="0"/>
              </a:rPr>
              <a:t>Entropy is measure of impurity of data. Entropy for Pure sample(P=1) is zero and also zero for class whose probability is 0. Impurity is a measure of the homogeneity of the labels on a node.</a:t>
            </a: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a:cs typeface="Times New Roman" panose="02020603050405020304" pitchFamily="18" charset="0"/>
              </a:rPr>
              <a:t>More the probability of occurrence lesser the impurity. Impurity = 1/P, to get zero entropy for pure class we take log, log(1/P) and log rules becomes -log(P)</a:t>
            </a:r>
          </a:p>
          <a:p>
            <a:r>
              <a:rPr lang="en-US" altLang="en-US" sz="2000" dirty="0">
                <a:cs typeface="Times New Roman" panose="02020603050405020304" pitchFamily="18" charset="0"/>
              </a:rPr>
              <a:t>The Entropy for data have two classes only (+, -)</a:t>
            </a:r>
          </a:p>
          <a:p>
            <a:endParaRPr lang="en-US" altLang="en-US" sz="2000" dirty="0">
              <a:cs typeface="Times New Roman" panose="02020603050405020304" pitchFamily="18" charset="0"/>
            </a:endParaRPr>
          </a:p>
          <a:p>
            <a:endParaRPr lang="en-US" altLang="en-US" sz="2000" dirty="0">
              <a:cs typeface="Times New Roman" panose="02020603050405020304" pitchFamily="18" charset="0"/>
            </a:endParaRPr>
          </a:p>
          <a:p>
            <a:r>
              <a:rPr lang="en-US" altLang="en-US" sz="2000" dirty="0">
                <a:cs typeface="Times New Roman" panose="02020603050405020304" pitchFamily="18" charset="0"/>
              </a:rPr>
              <a:t>To calculate Total Entropy according to Attribute </a:t>
            </a:r>
          </a:p>
          <a:p>
            <a:pPr marL="0" indent="0">
              <a:buNone/>
            </a:pPr>
            <a:r>
              <a:rPr lang="en-US" altLang="en-US" sz="2000" dirty="0">
                <a:cs typeface="Times New Roman" panose="02020603050405020304" pitchFamily="18" charset="0"/>
              </a:rPr>
              <a:t>        we aggregate using weighted average</a:t>
            </a:r>
          </a:p>
          <a:p>
            <a:endParaRPr lang="en-US" altLang="en-US" sz="2000" dirty="0">
              <a:cs typeface="Times New Roman" panose="02020603050405020304" pitchFamily="18" charset="0"/>
            </a:endParaRPr>
          </a:p>
          <a:p>
            <a:endParaRPr lang="en-US" sz="2000" dirty="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effectLst/>
              <a:ea typeface="Calibri" panose="020F0502020204030204" pitchFamily="34" charset="0"/>
              <a:cs typeface="Times New Roman" panose="02020603050405020304" pitchFamily="18" charset="0"/>
            </a:endParaRPr>
          </a:p>
          <a:p>
            <a:endParaRPr lang="en-US" dirty="0"/>
          </a:p>
        </p:txBody>
      </p:sp>
      <p:pic>
        <p:nvPicPr>
          <p:cNvPr id="11" name="Picture 10">
            <a:extLst>
              <a:ext uri="{FF2B5EF4-FFF2-40B4-BE49-F238E27FC236}">
                <a16:creationId xmlns:a16="http://schemas.microsoft.com/office/drawing/2014/main" id="{E912F783-92E2-1C81-D318-6D4107EA4EA7}"/>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977007" y="2001721"/>
            <a:ext cx="3118993" cy="726537"/>
          </a:xfrm>
          <a:prstGeom prst="rect">
            <a:avLst/>
          </a:prstGeom>
          <a:noFill/>
          <a:ln>
            <a:noFill/>
          </a:ln>
        </p:spPr>
      </p:pic>
      <p:pic>
        <p:nvPicPr>
          <p:cNvPr id="1028" name="Picture 9">
            <a:extLst>
              <a:ext uri="{FF2B5EF4-FFF2-40B4-BE49-F238E27FC236}">
                <a16:creationId xmlns:a16="http://schemas.microsoft.com/office/drawing/2014/main" id="{3F1754B8-B100-534A-4FBC-53F07C60EBB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55798" y="3255724"/>
            <a:ext cx="3855868" cy="273316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6">
            <a:extLst>
              <a:ext uri="{FF2B5EF4-FFF2-40B4-BE49-F238E27FC236}">
                <a16:creationId xmlns:a16="http://schemas.microsoft.com/office/drawing/2014/main" id="{BB9A3C1D-84DC-3672-1985-A3767DE473D7}"/>
              </a:ext>
            </a:extLst>
          </p:cNvPr>
          <p:cNvSpPr>
            <a:spLocks noChangeArrowheads="1"/>
          </p:cNvSpPr>
          <p:nvPr/>
        </p:nvSpPr>
        <p:spPr bwMode="auto">
          <a:xfrm>
            <a:off x="3320249" y="6639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ustDataLst>
      <p:tags r:id="rId1"/>
    </p:custDataLst>
    <p:extLst>
      <p:ext uri="{BB962C8B-B14F-4D97-AF65-F5344CB8AC3E}">
        <p14:creationId xmlns:p14="http://schemas.microsoft.com/office/powerpoint/2010/main" val="12979042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15A0-FAF5-3F6C-8C55-2B461EAE6D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B4187A-0E2E-E060-DAA8-D5811E053796}"/>
              </a:ext>
            </a:extLst>
          </p:cNvPr>
          <p:cNvSpPr>
            <a:spLocks noGrp="1"/>
          </p:cNvSpPr>
          <p:nvPr>
            <p:ph idx="1"/>
          </p:nvPr>
        </p:nvSpPr>
        <p:spPr/>
        <p:txBody>
          <a:bodyPr/>
          <a:lstStyle/>
          <a:p>
            <a:pPr marL="0" indent="0">
              <a:buNone/>
            </a:pPr>
            <a:r>
              <a:rPr lang="en-US" dirty="0">
                <a:solidFill>
                  <a:schemeClr val="accent5">
                    <a:lumMod val="75000"/>
                  </a:schemeClr>
                </a:solidFill>
              </a:rPr>
              <a:t>from </a:t>
            </a:r>
            <a:r>
              <a:rPr lang="en-US" dirty="0" err="1">
                <a:solidFill>
                  <a:schemeClr val="accent5">
                    <a:lumMod val="75000"/>
                  </a:schemeClr>
                </a:solidFill>
              </a:rPr>
              <a:t>sklearn.ensemble</a:t>
            </a:r>
            <a:r>
              <a:rPr lang="en-US" dirty="0">
                <a:solidFill>
                  <a:schemeClr val="accent5">
                    <a:lumMod val="75000"/>
                  </a:schemeClr>
                </a:solidFill>
              </a:rPr>
              <a:t> import </a:t>
            </a:r>
            <a:r>
              <a:rPr lang="en-US" dirty="0" err="1">
                <a:solidFill>
                  <a:schemeClr val="accent5">
                    <a:lumMod val="75000"/>
                  </a:schemeClr>
                </a:solidFill>
              </a:rPr>
              <a:t>RandomForestClassifier</a:t>
            </a:r>
            <a:endParaRPr lang="en-US" dirty="0">
              <a:solidFill>
                <a:schemeClr val="accent5">
                  <a:lumMod val="75000"/>
                </a:schemeClr>
              </a:solidFill>
            </a:endParaRPr>
          </a:p>
          <a:p>
            <a:pPr marL="0" indent="0">
              <a:buNone/>
            </a:pPr>
            <a:r>
              <a:rPr lang="en-US" dirty="0">
                <a:solidFill>
                  <a:schemeClr val="accent5">
                    <a:lumMod val="75000"/>
                  </a:schemeClr>
                </a:solidFill>
              </a:rPr>
              <a:t>model3 = </a:t>
            </a:r>
            <a:r>
              <a:rPr lang="en-US" dirty="0" err="1">
                <a:solidFill>
                  <a:schemeClr val="accent5">
                    <a:lumMod val="75000"/>
                  </a:schemeClr>
                </a:solidFill>
              </a:rPr>
              <a:t>RandomForestClassifier</a:t>
            </a:r>
            <a:r>
              <a:rPr lang="en-US" dirty="0">
                <a:solidFill>
                  <a:schemeClr val="accent5">
                    <a:lumMod val="75000"/>
                  </a:schemeClr>
                </a:solidFill>
              </a:rPr>
              <a:t>(</a:t>
            </a:r>
            <a:r>
              <a:rPr lang="en-US" dirty="0" err="1">
                <a:solidFill>
                  <a:schemeClr val="accent5">
                    <a:lumMod val="75000"/>
                  </a:schemeClr>
                </a:solidFill>
              </a:rPr>
              <a:t>random_state</a:t>
            </a:r>
            <a:r>
              <a:rPr lang="en-US" dirty="0">
                <a:solidFill>
                  <a:schemeClr val="accent5">
                    <a:lumMod val="75000"/>
                  </a:schemeClr>
                </a:solidFill>
              </a:rPr>
              <a:t> = 24, </a:t>
            </a:r>
            <a:r>
              <a:rPr lang="en-US" dirty="0" err="1">
                <a:solidFill>
                  <a:schemeClr val="accent5">
                    <a:lumMod val="75000"/>
                  </a:schemeClr>
                </a:solidFill>
              </a:rPr>
              <a:t>n_jobs</a:t>
            </a:r>
            <a:r>
              <a:rPr lang="en-US" dirty="0">
                <a:solidFill>
                  <a:schemeClr val="accent5">
                    <a:lumMod val="75000"/>
                  </a:schemeClr>
                </a:solidFill>
              </a:rPr>
              <a:t> = -1)</a:t>
            </a:r>
          </a:p>
          <a:p>
            <a:pPr marL="0" indent="0">
              <a:buNone/>
            </a:pPr>
            <a:r>
              <a:rPr lang="en-US" dirty="0">
                <a:solidFill>
                  <a:schemeClr val="accent5">
                    <a:lumMod val="75000"/>
                  </a:schemeClr>
                </a:solidFill>
              </a:rPr>
              <a:t>model3.fit(</a:t>
            </a:r>
            <a:r>
              <a:rPr lang="en-US" dirty="0" err="1">
                <a:solidFill>
                  <a:schemeClr val="accent5">
                    <a:lumMod val="75000"/>
                  </a:schemeClr>
                </a:solidFill>
              </a:rPr>
              <a:t>train_inputs</a:t>
            </a:r>
            <a:r>
              <a:rPr lang="en-US" dirty="0">
                <a:solidFill>
                  <a:schemeClr val="accent5">
                    <a:lumMod val="75000"/>
                  </a:schemeClr>
                </a:solidFill>
              </a:rPr>
              <a:t>, </a:t>
            </a:r>
            <a:r>
              <a:rPr lang="en-US" dirty="0" err="1">
                <a:solidFill>
                  <a:schemeClr val="accent5">
                    <a:lumMod val="75000"/>
                  </a:schemeClr>
                </a:solidFill>
              </a:rPr>
              <a:t>train_targets</a:t>
            </a:r>
            <a:r>
              <a:rPr lang="en-US" dirty="0">
                <a:solidFill>
                  <a:schemeClr val="accent5">
                    <a:lumMod val="75000"/>
                  </a:schemeClr>
                </a:solidFill>
              </a:rPr>
              <a:t>)</a:t>
            </a:r>
          </a:p>
          <a:p>
            <a:pPr marL="0" indent="0">
              <a:buNone/>
            </a:pPr>
            <a:endParaRPr lang="en-US" dirty="0"/>
          </a:p>
        </p:txBody>
      </p:sp>
    </p:spTree>
    <p:extLst>
      <p:ext uri="{BB962C8B-B14F-4D97-AF65-F5344CB8AC3E}">
        <p14:creationId xmlns:p14="http://schemas.microsoft.com/office/powerpoint/2010/main" val="31063666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9729-EBC3-7316-501C-18E13BFF3C5F}"/>
              </a:ext>
            </a:extLst>
          </p:cNvPr>
          <p:cNvSpPr>
            <a:spLocks noGrp="1"/>
          </p:cNvSpPr>
          <p:nvPr>
            <p:ph type="title"/>
          </p:nvPr>
        </p:nvSpPr>
        <p:spPr/>
        <p:txBody>
          <a:bodyPr/>
          <a:lstStyle/>
          <a:p>
            <a:r>
              <a:rPr lang="en-US" dirty="0"/>
              <a:t>Hyperparameter Tuning</a:t>
            </a:r>
          </a:p>
        </p:txBody>
      </p:sp>
      <p:sp>
        <p:nvSpPr>
          <p:cNvPr id="3" name="Content Placeholder 2">
            <a:extLst>
              <a:ext uri="{FF2B5EF4-FFF2-40B4-BE49-F238E27FC236}">
                <a16:creationId xmlns:a16="http://schemas.microsoft.com/office/drawing/2014/main" id="{1C1C66EF-B8CF-92BB-2D59-462A269BA344}"/>
              </a:ext>
            </a:extLst>
          </p:cNvPr>
          <p:cNvSpPr>
            <a:spLocks noGrp="1"/>
          </p:cNvSpPr>
          <p:nvPr>
            <p:ph idx="1"/>
          </p:nvPr>
        </p:nvSpPr>
        <p:spPr/>
        <p:txBody>
          <a:bodyPr/>
          <a:lstStyle/>
          <a:p>
            <a:pPr marL="0" indent="0">
              <a:buNone/>
            </a:pPr>
            <a:r>
              <a:rPr lang="en-US" b="1" dirty="0" err="1"/>
              <a:t>n_estimators</a:t>
            </a:r>
            <a:endParaRPr lang="en-US" b="1" dirty="0"/>
          </a:p>
          <a:p>
            <a:r>
              <a:rPr lang="en-US" dirty="0"/>
              <a:t>This argument limits the number of decision trees in random forests. </a:t>
            </a:r>
          </a:p>
          <a:p>
            <a:endParaRPr lang="en-US" dirty="0"/>
          </a:p>
          <a:p>
            <a:pPr marL="0" indent="0">
              <a:buNone/>
            </a:pPr>
            <a:r>
              <a:rPr lang="en-US" b="1" dirty="0" err="1"/>
              <a:t>max_features</a:t>
            </a:r>
            <a:endParaRPr lang="en-US" b="1" dirty="0"/>
          </a:p>
          <a:p>
            <a:pPr marL="0" indent="0">
              <a:buNone/>
            </a:pPr>
            <a:r>
              <a:rPr lang="en-US" dirty="0"/>
              <a:t>Each time a split occurs, the model will only consider a fraction of columns. This will help to generalize our random forest model. If every time, all the features are considered at all splits, the random forest model will contain identical trees.</a:t>
            </a:r>
          </a:p>
        </p:txBody>
      </p:sp>
    </p:spTree>
    <p:extLst>
      <p:ext uri="{BB962C8B-B14F-4D97-AF65-F5344CB8AC3E}">
        <p14:creationId xmlns:p14="http://schemas.microsoft.com/office/powerpoint/2010/main" val="821994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9729-EBC3-7316-501C-18E13BFF3C5F}"/>
              </a:ext>
            </a:extLst>
          </p:cNvPr>
          <p:cNvSpPr>
            <a:spLocks noGrp="1"/>
          </p:cNvSpPr>
          <p:nvPr>
            <p:ph type="title"/>
          </p:nvPr>
        </p:nvSpPr>
        <p:spPr/>
        <p:txBody>
          <a:bodyPr/>
          <a:lstStyle/>
          <a:p>
            <a:r>
              <a:rPr lang="en-US" dirty="0"/>
              <a:t>Hyperparameter Tuning</a:t>
            </a:r>
          </a:p>
        </p:txBody>
      </p:sp>
      <p:sp>
        <p:nvSpPr>
          <p:cNvPr id="3" name="Content Placeholder 2">
            <a:extLst>
              <a:ext uri="{FF2B5EF4-FFF2-40B4-BE49-F238E27FC236}">
                <a16:creationId xmlns:a16="http://schemas.microsoft.com/office/drawing/2014/main" id="{1C1C66EF-B8CF-92BB-2D59-462A269BA344}"/>
              </a:ext>
            </a:extLst>
          </p:cNvPr>
          <p:cNvSpPr>
            <a:spLocks noGrp="1"/>
          </p:cNvSpPr>
          <p:nvPr>
            <p:ph idx="1"/>
          </p:nvPr>
        </p:nvSpPr>
        <p:spPr/>
        <p:txBody>
          <a:bodyPr>
            <a:normAutofit/>
          </a:bodyPr>
          <a:lstStyle/>
          <a:p>
            <a:pPr marL="0" indent="0">
              <a:buNone/>
            </a:pPr>
            <a:r>
              <a:rPr lang="en-US" b="1" dirty="0" err="1"/>
              <a:t>min_samples_split</a:t>
            </a:r>
            <a:r>
              <a:rPr lang="en-US" b="1" dirty="0"/>
              <a:t> : </a:t>
            </a:r>
            <a:r>
              <a:rPr lang="en-US" dirty="0"/>
              <a:t>Minimum number of sample required at node for further splitting </a:t>
            </a:r>
          </a:p>
          <a:p>
            <a:pPr marL="0" indent="0">
              <a:buNone/>
            </a:pPr>
            <a:r>
              <a:rPr lang="en-US" b="1" dirty="0" err="1"/>
              <a:t>min_samples_leaf</a:t>
            </a:r>
            <a:r>
              <a:rPr lang="en-US" b="1" dirty="0"/>
              <a:t> : </a:t>
            </a:r>
            <a:r>
              <a:rPr lang="en-US" dirty="0"/>
              <a:t>minimum number of samples required to be left at the </a:t>
            </a:r>
            <a:r>
              <a:rPr lang="en-US" b="1" dirty="0"/>
              <a:t>leaf node</a:t>
            </a:r>
            <a:r>
              <a:rPr lang="en-US" dirty="0"/>
              <a:t>.</a:t>
            </a:r>
            <a:endParaRPr lang="en-US" b="1" dirty="0"/>
          </a:p>
          <a:p>
            <a:pPr marL="0" indent="0">
              <a:buNone/>
            </a:pPr>
            <a:endParaRPr lang="en-US" b="1" dirty="0"/>
          </a:p>
          <a:p>
            <a:pPr marL="0" indent="0">
              <a:buNone/>
            </a:pPr>
            <a:r>
              <a:rPr lang="en-US" b="1" dirty="0" err="1"/>
              <a:t>min_impurity_decrease</a:t>
            </a:r>
            <a:endParaRPr lang="en-US" b="1" dirty="0"/>
          </a:p>
          <a:p>
            <a:pPr marL="0" indent="0">
              <a:buNone/>
            </a:pPr>
            <a:r>
              <a:rPr lang="en-US" dirty="0"/>
              <a:t>This argument is used to supervise the threshold for splitting nodes, i.e., a split will only take place if it reduces the Gini Impurity, greater than or equal to the </a:t>
            </a:r>
            <a:r>
              <a:rPr lang="en-US" dirty="0" err="1"/>
              <a:t>min_impurity_decrease</a:t>
            </a:r>
            <a:r>
              <a:rPr lang="en-US" dirty="0"/>
              <a:t> value. </a:t>
            </a:r>
          </a:p>
        </p:txBody>
      </p:sp>
    </p:spTree>
    <p:extLst>
      <p:ext uri="{BB962C8B-B14F-4D97-AF65-F5344CB8AC3E}">
        <p14:creationId xmlns:p14="http://schemas.microsoft.com/office/powerpoint/2010/main" val="32586553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26848-8450-1C25-9364-342E0D81F365}"/>
              </a:ext>
            </a:extLst>
          </p:cNvPr>
          <p:cNvSpPr>
            <a:spLocks noGrp="1"/>
          </p:cNvSpPr>
          <p:nvPr>
            <p:ph type="title"/>
          </p:nvPr>
        </p:nvSpPr>
        <p:spPr/>
        <p:txBody>
          <a:bodyPr/>
          <a:lstStyle/>
          <a:p>
            <a:r>
              <a:rPr lang="en-US" b="1" dirty="0"/>
              <a:t>Bootstrap</a:t>
            </a:r>
            <a:endParaRPr lang="en-US" dirty="0"/>
          </a:p>
        </p:txBody>
      </p:sp>
      <p:sp>
        <p:nvSpPr>
          <p:cNvPr id="3" name="Content Placeholder 2">
            <a:extLst>
              <a:ext uri="{FF2B5EF4-FFF2-40B4-BE49-F238E27FC236}">
                <a16:creationId xmlns:a16="http://schemas.microsoft.com/office/drawing/2014/main" id="{4034115A-A832-9F47-E7A5-9EF4CAB18AA2}"/>
              </a:ext>
            </a:extLst>
          </p:cNvPr>
          <p:cNvSpPr>
            <a:spLocks noGrp="1"/>
          </p:cNvSpPr>
          <p:nvPr>
            <p:ph idx="1"/>
          </p:nvPr>
        </p:nvSpPr>
        <p:spPr/>
        <p:txBody>
          <a:bodyPr/>
          <a:lstStyle/>
          <a:p>
            <a:pPr marL="0" indent="0">
              <a:buNone/>
            </a:pPr>
            <a:r>
              <a:rPr lang="en-US" dirty="0"/>
              <a:t>By default, Random Forest does not use the whole dataset for fitting each decision tree. Instead, while creating decision trees, random rows of the dataset are selected consecutively, i.e., while training, some rows may not show up at all, whereas some might show up twice. This random picking is done for the entire dataset.</a:t>
            </a:r>
          </a:p>
          <a:p>
            <a:pPr marL="0" indent="0">
              <a:buNone/>
            </a:pPr>
            <a:endParaRPr lang="en-US" dirty="0"/>
          </a:p>
          <a:p>
            <a:pPr marL="0" indent="0">
              <a:buNone/>
            </a:pPr>
            <a:r>
              <a:rPr lang="en-US" dirty="0"/>
              <a:t>You can change default=False to disable it. In that case, the entire dataset will be used to create decision trees.</a:t>
            </a:r>
          </a:p>
        </p:txBody>
      </p:sp>
    </p:spTree>
    <p:extLst>
      <p:ext uri="{BB962C8B-B14F-4D97-AF65-F5344CB8AC3E}">
        <p14:creationId xmlns:p14="http://schemas.microsoft.com/office/powerpoint/2010/main" val="18778914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A3D-5F08-041F-E8C4-9B413A21C31E}"/>
              </a:ext>
            </a:extLst>
          </p:cNvPr>
          <p:cNvSpPr>
            <a:spLocks noGrp="1"/>
          </p:cNvSpPr>
          <p:nvPr>
            <p:ph type="title"/>
          </p:nvPr>
        </p:nvSpPr>
        <p:spPr/>
        <p:txBody>
          <a:bodyPr/>
          <a:lstStyle/>
          <a:p>
            <a:r>
              <a:rPr lang="en-US" dirty="0" err="1"/>
              <a:t>HyperParmeter</a:t>
            </a:r>
            <a:r>
              <a:rPr lang="en-US" dirty="0"/>
              <a:t> Tuning</a:t>
            </a:r>
          </a:p>
        </p:txBody>
      </p:sp>
      <p:sp>
        <p:nvSpPr>
          <p:cNvPr id="3" name="Content Placeholder 2">
            <a:extLst>
              <a:ext uri="{FF2B5EF4-FFF2-40B4-BE49-F238E27FC236}">
                <a16:creationId xmlns:a16="http://schemas.microsoft.com/office/drawing/2014/main" id="{691AD253-4442-B5A5-66EF-8A1D77D2F0E3}"/>
              </a:ext>
            </a:extLst>
          </p:cNvPr>
          <p:cNvSpPr>
            <a:spLocks noGrp="1"/>
          </p:cNvSpPr>
          <p:nvPr>
            <p:ph idx="1"/>
          </p:nvPr>
        </p:nvSpPr>
        <p:spPr/>
        <p:txBody>
          <a:bodyPr/>
          <a:lstStyle/>
          <a:p>
            <a:r>
              <a:rPr lang="en-US" dirty="0">
                <a:hlinkClick r:id="rId2"/>
              </a:rPr>
              <a:t>https://towardsdatascience.com/how-to-tune-a-decision-tree-f03721801680</a:t>
            </a:r>
            <a:endParaRPr lang="en-US" dirty="0"/>
          </a:p>
          <a:p>
            <a:r>
              <a:rPr lang="en-US" dirty="0">
                <a:hlinkClick r:id="rId3"/>
              </a:rPr>
              <a:t>https://www.youtube.com/watch?v=gJo0uNL-5Qw</a:t>
            </a:r>
            <a:endParaRPr lang="en-US" dirty="0"/>
          </a:p>
          <a:p>
            <a:r>
              <a:rPr lang="en-US" dirty="0">
                <a:hlinkClick r:id="rId4"/>
              </a:rPr>
              <a:t>https://www.youtube.com/watch?v=HdlDYng8g9s&amp;t=14s</a:t>
            </a:r>
            <a:endParaRPr lang="en-US" dirty="0"/>
          </a:p>
          <a:p>
            <a:endParaRPr lang="en-US" dirty="0"/>
          </a:p>
        </p:txBody>
      </p:sp>
    </p:spTree>
    <p:extLst>
      <p:ext uri="{BB962C8B-B14F-4D97-AF65-F5344CB8AC3E}">
        <p14:creationId xmlns:p14="http://schemas.microsoft.com/office/powerpoint/2010/main" val="31017662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33</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Useful links</a:t>
            </a:r>
          </a:p>
        </p:txBody>
      </p:sp>
      <p:sp>
        <p:nvSpPr>
          <p:cNvPr id="3" name="Content Placeholder 2"/>
          <p:cNvSpPr>
            <a:spLocks noGrp="1"/>
          </p:cNvSpPr>
          <p:nvPr>
            <p:ph idx="1"/>
            <p:custDataLst>
              <p:tags r:id="rId9"/>
            </p:custDataLst>
          </p:nvPr>
        </p:nvSpPr>
        <p:spPr>
          <a:xfrm>
            <a:off x="288137" y="1439704"/>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2000" dirty="0">
                <a:hlinkClick r:id="rId11"/>
              </a:rPr>
              <a:t>https://www.youtube.com/watch?v=A-iqpbz7IDE&amp;list=PLBv09BD7ez_4temBw7vLA19p3tdQH6FYO&amp;index=8</a:t>
            </a:r>
            <a:endParaRPr lang="en-US" sz="2000" dirty="0"/>
          </a:p>
          <a:p>
            <a:r>
              <a:rPr lang="en-US" sz="2000" dirty="0">
                <a:hlinkClick r:id="rId12"/>
              </a:rPr>
              <a:t>https://www.kdnuggets.com/2020/01/decision-tree-algorithm-explained.html</a:t>
            </a:r>
          </a:p>
          <a:p>
            <a:r>
              <a:rPr lang="en-US" sz="2000" dirty="0">
                <a:hlinkClick r:id="rId12"/>
              </a:rPr>
              <a:t>https://scikit-learn.org/stable/modules/tree.html</a:t>
            </a:r>
          </a:p>
          <a:p>
            <a:r>
              <a:rPr lang="en-US" sz="2000" dirty="0">
                <a:hlinkClick r:id="rId12"/>
              </a:rPr>
              <a:t>http://people.revoledu.com/kardi/tutorial/DecisionTree/how-to-measure-impurity.htm</a:t>
            </a:r>
            <a:endParaRPr lang="en-US" sz="2000" dirty="0"/>
          </a:p>
          <a:p>
            <a:r>
              <a:rPr lang="en-US" sz="2000" dirty="0"/>
              <a:t>In R</a:t>
            </a:r>
          </a:p>
          <a:p>
            <a:pPr lvl="1"/>
            <a:r>
              <a:rPr lang="en-US" sz="1800" dirty="0">
                <a:hlinkClick r:id="rId13"/>
              </a:rPr>
              <a:t>https://www.guru99.com/r-decision-trees.html</a:t>
            </a:r>
            <a:endParaRPr lang="en-US" sz="1800" dirty="0"/>
          </a:p>
          <a:p>
            <a:pPr lvl="1"/>
            <a:r>
              <a:rPr lang="en-US" sz="1800" dirty="0">
                <a:hlinkClick r:id="rId14"/>
              </a:rPr>
              <a:t>https://www.casact.org/community/affiliates/canw/0917/Murphy.pdf</a:t>
            </a:r>
            <a:endParaRPr lang="en-US" sz="1800" dirty="0"/>
          </a:p>
          <a:p>
            <a:pPr lvl="1"/>
            <a:r>
              <a:rPr lang="en-US" sz="1800" dirty="0">
                <a:hlinkClick r:id="rId15"/>
              </a:rPr>
              <a:t>https://cran.r-project.org/web/packages/rpart/vignettes/longintro.pdf</a:t>
            </a:r>
            <a:endParaRPr lang="en-US" sz="1800" dirty="0"/>
          </a:p>
          <a:p>
            <a:pPr lvl="1"/>
            <a:r>
              <a:rPr lang="en-US" sz="1800" dirty="0">
                <a:hlinkClick r:id="rId16"/>
              </a:rPr>
              <a:t>https://www.statmethods.net/advstats/cart.html</a:t>
            </a:r>
            <a:endParaRPr lang="en-US" sz="1800" dirty="0"/>
          </a:p>
          <a:p>
            <a:pPr lvl="1"/>
            <a:r>
              <a:rPr lang="en-US" sz="1800" dirty="0">
                <a:hlinkClick r:id="rId17"/>
              </a:rPr>
              <a:t>http://dataaspirant.com/2017/02/03/decision-tree-classifier-implementation-in-r/</a:t>
            </a:r>
            <a:endParaRPr lang="en-US" sz="1800" dirty="0"/>
          </a:p>
          <a:p>
            <a:pPr lvl="1"/>
            <a:r>
              <a:rPr lang="en-US" sz="1800" dirty="0">
                <a:hlinkClick r:id="rId18"/>
              </a:rPr>
              <a:t>https://www.analyticsvidhya.com/blog/2016/04/complete-tutorial-tree-based-modeling-scratch-in-python/</a:t>
            </a:r>
            <a:endParaRPr lang="en-US" sz="1800" dirty="0"/>
          </a:p>
          <a:p>
            <a:pPr lvl="1"/>
            <a:endParaRPr lang="en-US" dirty="0"/>
          </a:p>
          <a:p>
            <a:pPr lvl="1"/>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25099444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17</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endParaRPr lang="en-US" sz="3112">
              <a:solidFill>
                <a:srgbClr val="A80163"/>
              </a:solidFill>
            </a:endParaRPr>
          </a:p>
        </p:txBody>
      </p:sp>
      <p:sp>
        <p:nvSpPr>
          <p:cNvPr id="3" name="Content Placeholder 2"/>
          <p:cNvSpPr>
            <a:spLocks noGrp="1"/>
          </p:cNvSpPr>
          <p:nvPr>
            <p:ph idx="1"/>
            <p:custDataLst>
              <p:tags r:id="rId9"/>
            </p:custDataLst>
          </p:nvPr>
        </p:nvSpPr>
        <p:spPr>
          <a:xfrm>
            <a:off x="288137" y="1439704"/>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endParaRPr lang="en-US"/>
          </a:p>
        </p:txBody>
      </p:sp>
      <p:pic>
        <p:nvPicPr>
          <p:cNvPr id="10" name="Picture 9"/>
          <p:cNvPicPr>
            <a:picLocks noChangeAspect="1"/>
          </p:cNvPicPr>
          <p:nvPr>
            <p:custDataLst>
              <p:tags r:id="rId10"/>
            </p:custDataLst>
          </p:nvPr>
        </p:nvPicPr>
        <p:blipFill>
          <a:blip r:embed="rId13"/>
          <a:stretch>
            <a:fillRect/>
          </a:stretch>
        </p:blipFill>
        <p:spPr>
          <a:xfrm>
            <a:off x="325870" y="676778"/>
            <a:ext cx="11178875" cy="5293028"/>
          </a:xfrm>
          <a:prstGeom prst="rect">
            <a:avLst/>
          </a:prstGeom>
        </p:spPr>
      </p:pic>
      <p:pic>
        <p:nvPicPr>
          <p:cNvPr id="11" name="Picture 10"/>
          <p:cNvPicPr>
            <a:picLocks noChangeAspect="1"/>
          </p:cNvPicPr>
          <p:nvPr>
            <p:custDataLst>
              <p:tags r:id="rId11"/>
            </p:custDataLst>
          </p:nvPr>
        </p:nvPicPr>
        <p:blipFill>
          <a:blip r:embed="rId14"/>
          <a:stretch>
            <a:fillRect/>
          </a:stretch>
        </p:blipFill>
        <p:spPr>
          <a:xfrm>
            <a:off x="7459874" y="451672"/>
            <a:ext cx="3809935" cy="2707889"/>
          </a:xfrm>
          <a:prstGeom prst="rect">
            <a:avLst/>
          </a:prstGeom>
        </p:spPr>
      </p:pic>
    </p:spTree>
    <p:custDataLst>
      <p:tags r:id="rId1"/>
    </p:custDataLst>
    <p:extLst>
      <p:ext uri="{BB962C8B-B14F-4D97-AF65-F5344CB8AC3E}">
        <p14:creationId xmlns:p14="http://schemas.microsoft.com/office/powerpoint/2010/main" val="95152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18</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endParaRPr lang="en-US" sz="3112">
              <a:solidFill>
                <a:srgbClr val="A80163"/>
              </a:solidFill>
            </a:endParaRPr>
          </a:p>
        </p:txBody>
      </p:sp>
      <p:sp>
        <p:nvSpPr>
          <p:cNvPr id="3" name="Content Placeholder 2"/>
          <p:cNvSpPr>
            <a:spLocks noGrp="1"/>
          </p:cNvSpPr>
          <p:nvPr>
            <p:ph idx="1"/>
            <p:custDataLst>
              <p:tags r:id="rId9"/>
            </p:custDataLst>
          </p:nvPr>
        </p:nvSpPr>
        <p:spPr>
          <a:xfrm>
            <a:off x="288137" y="1439704"/>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endParaRPr lang="en-US"/>
          </a:p>
        </p:txBody>
      </p:sp>
      <p:pic>
        <p:nvPicPr>
          <p:cNvPr id="10" name="Picture 9"/>
          <p:cNvPicPr>
            <a:picLocks noChangeAspect="1"/>
          </p:cNvPicPr>
          <p:nvPr/>
        </p:nvPicPr>
        <p:blipFill>
          <a:blip r:embed="rId11"/>
          <a:stretch>
            <a:fillRect/>
          </a:stretch>
        </p:blipFill>
        <p:spPr>
          <a:xfrm>
            <a:off x="456809" y="1335256"/>
            <a:ext cx="10279060" cy="4583762"/>
          </a:xfrm>
          <a:prstGeom prst="rect">
            <a:avLst/>
          </a:prstGeom>
        </p:spPr>
      </p:pic>
    </p:spTree>
    <p:custDataLst>
      <p:tags r:id="rId1"/>
    </p:custDataLst>
    <p:extLst>
      <p:ext uri="{BB962C8B-B14F-4D97-AF65-F5344CB8AC3E}">
        <p14:creationId xmlns:p14="http://schemas.microsoft.com/office/powerpoint/2010/main" val="16886938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19</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endParaRPr lang="en-US" sz="3112">
              <a:solidFill>
                <a:srgbClr val="A80163"/>
              </a:solidFill>
            </a:endParaRPr>
          </a:p>
        </p:txBody>
      </p:sp>
      <p:sp>
        <p:nvSpPr>
          <p:cNvPr id="3" name="Content Placeholder 2"/>
          <p:cNvSpPr>
            <a:spLocks noGrp="1"/>
          </p:cNvSpPr>
          <p:nvPr>
            <p:ph idx="1"/>
            <p:custDataLst>
              <p:tags r:id="rId9"/>
            </p:custDataLst>
          </p:nvPr>
        </p:nvSpPr>
        <p:spPr>
          <a:xfrm>
            <a:off x="288137" y="1439704"/>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endParaRPr lang="en-US"/>
          </a:p>
        </p:txBody>
      </p:sp>
      <p:pic>
        <p:nvPicPr>
          <p:cNvPr id="10" name="Picture 9"/>
          <p:cNvPicPr>
            <a:picLocks noChangeAspect="1"/>
          </p:cNvPicPr>
          <p:nvPr/>
        </p:nvPicPr>
        <p:blipFill>
          <a:blip r:embed="rId11"/>
          <a:stretch>
            <a:fillRect/>
          </a:stretch>
        </p:blipFill>
        <p:spPr>
          <a:xfrm>
            <a:off x="288138" y="287942"/>
            <a:ext cx="10638986" cy="5155409"/>
          </a:xfrm>
          <a:prstGeom prst="rect">
            <a:avLst/>
          </a:prstGeom>
        </p:spPr>
      </p:pic>
    </p:spTree>
    <p:custDataLst>
      <p:tags r:id="rId1"/>
    </p:custDataLst>
    <p:extLst>
      <p:ext uri="{BB962C8B-B14F-4D97-AF65-F5344CB8AC3E}">
        <p14:creationId xmlns:p14="http://schemas.microsoft.com/office/powerpoint/2010/main" val="27897889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20</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a:t>
            </a:r>
            <a:r>
              <a:rPr lang="en-US" sz="3112" dirty="0" err="1">
                <a:solidFill>
                  <a:srgbClr val="A80163"/>
                </a:solidFill>
              </a:rPr>
              <a:t>llllldwq</a:t>
            </a:r>
            <a:r>
              <a:rPr lang="en-US" sz="3112">
                <a:solidFill>
                  <a:srgbClr val="A80163"/>
                </a:solidFill>
              </a:rPr>
              <a:t>	234567890-]</a:t>
            </a:r>
            <a:br>
              <a:rPr lang="en-US" sz="3112">
                <a:solidFill>
                  <a:srgbClr val="A80163"/>
                </a:solidFill>
              </a:rPr>
            </a:br>
            <a:endParaRPr lang="en-US" sz="3112">
              <a:solidFill>
                <a:srgbClr val="A80163"/>
              </a:solidFill>
            </a:endParaRPr>
          </a:p>
        </p:txBody>
      </p:sp>
      <p:sp>
        <p:nvSpPr>
          <p:cNvPr id="3" name="Content Placeholder 2"/>
          <p:cNvSpPr>
            <a:spLocks noGrp="1"/>
          </p:cNvSpPr>
          <p:nvPr>
            <p:ph idx="1"/>
            <p:custDataLst>
              <p:tags r:id="rId9"/>
            </p:custDataLst>
          </p:nvPr>
        </p:nvSpPr>
        <p:spPr>
          <a:xfrm>
            <a:off x="288137" y="1439704"/>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endParaRPr lang="en-US"/>
          </a:p>
        </p:txBody>
      </p:sp>
      <p:pic>
        <p:nvPicPr>
          <p:cNvPr id="11" name="Picture 10"/>
          <p:cNvPicPr>
            <a:picLocks noChangeAspect="1"/>
          </p:cNvPicPr>
          <p:nvPr>
            <p:custDataLst>
              <p:tags r:id="rId10"/>
            </p:custDataLst>
          </p:nvPr>
        </p:nvPicPr>
        <p:blipFill>
          <a:blip r:embed="rId12"/>
          <a:stretch>
            <a:fillRect/>
          </a:stretch>
        </p:blipFill>
        <p:spPr>
          <a:xfrm>
            <a:off x="296606" y="364700"/>
            <a:ext cx="9797971" cy="5773449"/>
          </a:xfrm>
          <a:prstGeom prst="rect">
            <a:avLst/>
          </a:prstGeom>
        </p:spPr>
      </p:pic>
    </p:spTree>
    <p:custDataLst>
      <p:tags r:id="rId1"/>
    </p:custDataLst>
    <p:extLst>
      <p:ext uri="{BB962C8B-B14F-4D97-AF65-F5344CB8AC3E}">
        <p14:creationId xmlns:p14="http://schemas.microsoft.com/office/powerpoint/2010/main" val="159671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31001-3A44-8282-06CD-41682DD8055C}"/>
              </a:ext>
            </a:extLst>
          </p:cNvPr>
          <p:cNvSpPr>
            <a:spLocks noGrp="1"/>
          </p:cNvSpPr>
          <p:nvPr>
            <p:ph idx="1"/>
          </p:nvPr>
        </p:nvSpPr>
        <p:spPr>
          <a:xfrm>
            <a:off x="288137" y="1376039"/>
            <a:ext cx="11252834" cy="5299969"/>
          </a:xfrm>
        </p:spPr>
        <p:txBody>
          <a:bodyPr>
            <a:normAutofit/>
          </a:bodyPr>
          <a:lstStyle/>
          <a:p>
            <a:pPr>
              <a:lnSpc>
                <a:spcPct val="80000"/>
              </a:lnSpc>
            </a:pPr>
            <a:r>
              <a:rPr lang="en-US" sz="2200" dirty="0"/>
              <a:t>When number of class increases Total Entropy value also increases, if we have 2 classes maximum entropy will be 1, if we have 4 classes maximum entropy will be 2. And so on.</a:t>
            </a:r>
          </a:p>
          <a:p>
            <a:pPr>
              <a:lnSpc>
                <a:spcPct val="80000"/>
              </a:lnSpc>
              <a:buFont typeface="+mj-lt"/>
              <a:buAutoNum type="arabicPeriod"/>
            </a:pPr>
            <a:endParaRPr lang="en-US" sz="2200" dirty="0"/>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200" dirty="0"/>
              <a:t>When all classes have equal probability, the individual probability decreases when class increases.</a:t>
            </a:r>
          </a:p>
          <a:p>
            <a:r>
              <a:rPr lang="en-US" sz="2200" dirty="0"/>
              <a:t>Value of Information gain also increases if number of class increases.</a:t>
            </a:r>
          </a:p>
          <a:p>
            <a:endParaRPr lang="en-US" dirty="0"/>
          </a:p>
        </p:txBody>
      </p:sp>
      <p:pic>
        <p:nvPicPr>
          <p:cNvPr id="4" name="Picture 3">
            <a:extLst>
              <a:ext uri="{FF2B5EF4-FFF2-40B4-BE49-F238E27FC236}">
                <a16:creationId xmlns:a16="http://schemas.microsoft.com/office/drawing/2014/main" id="{21B62534-D4BD-F9A1-476D-ED7240F1FB05}"/>
              </a:ext>
            </a:extLst>
          </p:cNvPr>
          <p:cNvPicPr>
            <a:picLocks noChangeAspect="1"/>
          </p:cNvPicPr>
          <p:nvPr>
            <p:custDataLst>
              <p:tags r:id="rId1"/>
            </p:custDataLst>
          </p:nvPr>
        </p:nvPicPr>
        <p:blipFill>
          <a:blip r:embed="rId5"/>
          <a:stretch>
            <a:fillRect/>
          </a:stretch>
        </p:blipFill>
        <p:spPr>
          <a:xfrm>
            <a:off x="3454056" y="2168535"/>
            <a:ext cx="3254504" cy="2520930"/>
          </a:xfrm>
          <a:prstGeom prst="rect">
            <a:avLst/>
          </a:prstGeom>
        </p:spPr>
      </p:pic>
      <p:sp>
        <p:nvSpPr>
          <p:cNvPr id="5" name="TextBox 4">
            <a:extLst>
              <a:ext uri="{FF2B5EF4-FFF2-40B4-BE49-F238E27FC236}">
                <a16:creationId xmlns:a16="http://schemas.microsoft.com/office/drawing/2014/main" id="{AADEE55D-7028-1DAA-2CD2-7B09D4294BFB}"/>
              </a:ext>
            </a:extLst>
          </p:cNvPr>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6" name="Title 1">
            <a:extLst>
              <a:ext uri="{FF2B5EF4-FFF2-40B4-BE49-F238E27FC236}">
                <a16:creationId xmlns:a16="http://schemas.microsoft.com/office/drawing/2014/main" id="{38BCD8DA-0C65-2B79-6DED-77D879FF1E67}"/>
              </a:ext>
            </a:extLst>
          </p:cNvPr>
          <p:cNvSpPr txBox="1">
            <a:spLocks/>
          </p:cNvSpPr>
          <p:nvPr>
            <p:custDataLst>
              <p:tags r:id="rId3"/>
            </p:custDataLst>
          </p:nvPr>
        </p:nvSpPr>
        <p:spPr>
          <a:xfrm>
            <a:off x="288137" y="719852"/>
            <a:ext cx="11616432" cy="431911"/>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9000"/>
              </a:lnSpc>
              <a:spcBef>
                <a:spcPts val="0"/>
              </a:spcBef>
            </a:pPr>
            <a:r>
              <a:rPr lang="en-US" sz="3112" dirty="0">
                <a:solidFill>
                  <a:srgbClr val="A80163"/>
                </a:solidFill>
              </a:rPr>
              <a:t>Entropy</a:t>
            </a:r>
          </a:p>
        </p:txBody>
      </p:sp>
    </p:spTree>
    <p:extLst>
      <p:ext uri="{BB962C8B-B14F-4D97-AF65-F5344CB8AC3E}">
        <p14:creationId xmlns:p14="http://schemas.microsoft.com/office/powerpoint/2010/main" val="29518704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8" name="Rectangle 7"/>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000000"/>
                </a:solidFill>
              </a:rPr>
              <a:t>RBEI/EDS1-PJ-AI-S2 | 2018-07-06</a:t>
            </a:r>
            <a:endParaRPr lang="en-US" sz="667" kern="0" dirty="0">
              <a:solidFill>
                <a:srgbClr val="000000"/>
              </a:solidFill>
            </a:endParaRPr>
          </a:p>
        </p:txBody>
      </p:sp>
      <p:sp>
        <p:nvSpPr>
          <p:cNvPr id="7" name="Rectangle 6"/>
          <p:cNvSpPr>
            <a:spLocks/>
          </p:cNvSpPr>
          <p:nvPr>
            <p:custDataLst>
              <p:tags r:id="rId4"/>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US" sz="667" kern="0" dirty="0">
              <a:solidFill>
                <a:srgbClr val="B2B3B5"/>
              </a:solidFill>
              <a:latin typeface="Bosch Office Sans"/>
            </a:endParaRPr>
          </a:p>
        </p:txBody>
      </p:sp>
      <p:sp>
        <p:nvSpPr>
          <p:cNvPr id="6" name="Rectangle 5"/>
          <p:cNvSpPr>
            <a:spLocks/>
          </p:cNvSpPr>
          <p:nvPr>
            <p:custDataLst>
              <p:tags r:id="rId5"/>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US" sz="1334" kern="0">
                <a:solidFill>
                  <a:srgbClr val="999FA6"/>
                </a:solidFill>
                <a:latin typeface="Bosch Office Sans"/>
              </a:rPr>
              <a:t>14</a:t>
            </a:r>
            <a:endParaRPr lang="en-US" sz="1334" kern="0" dirty="0">
              <a:solidFill>
                <a:srgbClr val="999FA6"/>
              </a:solidFill>
              <a:latin typeface="Bosch Office Sans"/>
            </a:endParaRPr>
          </a:p>
        </p:txBody>
      </p:sp>
      <p:sp>
        <p:nvSpPr>
          <p:cNvPr id="5" name="Rectangle 4" hidden="1"/>
          <p:cNvSpPr>
            <a:spLocks/>
          </p:cNvSpPr>
          <p:nvPr>
            <p:custDataLst>
              <p:tags r:id="rId6"/>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US" sz="611" kern="0" dirty="0">
              <a:latin typeface="Bosch Office Sans"/>
            </a:endParaRPr>
          </a:p>
        </p:txBody>
      </p:sp>
      <p:sp>
        <p:nvSpPr>
          <p:cNvPr id="4" name="TextBox 3" hidden="1"/>
          <p:cNvSpPr txBox="1"/>
          <p:nvPr>
            <p:custDataLst>
              <p:tags r:id="rId7"/>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US" sz="1445" kern="0" dirty="0" err="1"/>
          </a:p>
        </p:txBody>
      </p:sp>
      <p:sp>
        <p:nvSpPr>
          <p:cNvPr id="2" name="Title 1"/>
          <p:cNvSpPr>
            <a:spLocks noGrp="1"/>
          </p:cNvSpPr>
          <p:nvPr>
            <p:ph type="title"/>
            <p:custDataLst>
              <p:tags r:id="rId8"/>
            </p:custDataLst>
          </p:nvPr>
        </p:nvSpPr>
        <p:spPr>
          <a:xfrm>
            <a:off x="288137" y="719852"/>
            <a:ext cx="11616432" cy="43191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spcBef>
                <a:spcPts val="0"/>
              </a:spcBef>
            </a:pPr>
            <a:r>
              <a:rPr lang="en-US" sz="3112" dirty="0">
                <a:solidFill>
                  <a:srgbClr val="A80163"/>
                </a:solidFill>
              </a:rPr>
              <a:t>How to measure Impurity?</a:t>
            </a:r>
          </a:p>
        </p:txBody>
      </p:sp>
      <p:sp>
        <p:nvSpPr>
          <p:cNvPr id="3" name="Content Placeholder 2"/>
          <p:cNvSpPr>
            <a:spLocks noGrp="1"/>
          </p:cNvSpPr>
          <p:nvPr>
            <p:ph idx="1"/>
            <p:custDataLst>
              <p:tags r:id="rId9"/>
            </p:custDataLst>
          </p:nvPr>
        </p:nvSpPr>
        <p:spPr>
          <a:xfrm>
            <a:off x="288137" y="1439704"/>
            <a:ext cx="11616432" cy="463245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Entropy is measure of impurity of data. Entropy for Pure sample should be zero and also zero for class whose probability is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0" name="Picture 9"/>
          <p:cNvPicPr>
            <a:picLocks noChangeAspect="1"/>
          </p:cNvPicPr>
          <p:nvPr>
            <p:custDataLst>
              <p:tags r:id="rId10"/>
            </p:custDataLst>
          </p:nvPr>
        </p:nvPicPr>
        <p:blipFill>
          <a:blip r:embed="rId12"/>
          <a:stretch>
            <a:fillRect/>
          </a:stretch>
        </p:blipFill>
        <p:spPr>
          <a:xfrm>
            <a:off x="296606" y="2505720"/>
            <a:ext cx="3832152" cy="2593584"/>
          </a:xfrm>
          <a:prstGeom prst="rect">
            <a:avLst/>
          </a:prstGeom>
        </p:spPr>
      </p:pic>
    </p:spTree>
    <p:custDataLst>
      <p:tags r:id="rId1"/>
    </p:custDataLst>
    <p:extLst>
      <p:ext uri="{BB962C8B-B14F-4D97-AF65-F5344CB8AC3E}">
        <p14:creationId xmlns:p14="http://schemas.microsoft.com/office/powerpoint/2010/main" val="181961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31001-3A44-8282-06CD-41682DD8055C}"/>
              </a:ext>
            </a:extLst>
          </p:cNvPr>
          <p:cNvSpPr>
            <a:spLocks noGrp="1"/>
          </p:cNvSpPr>
          <p:nvPr>
            <p:ph idx="1"/>
          </p:nvPr>
        </p:nvSpPr>
        <p:spPr>
          <a:xfrm>
            <a:off x="288137" y="1270090"/>
            <a:ext cx="11252834" cy="5299969"/>
          </a:xfrm>
        </p:spPr>
        <p:txBody>
          <a:bodyPr>
            <a:normAutofit/>
          </a:bodyPr>
          <a:lstStyle/>
          <a:p>
            <a:pPr>
              <a:lnSpc>
                <a:spcPct val="80000"/>
              </a:lnSpc>
            </a:pPr>
            <a:r>
              <a:rPr lang="en-US" sz="2200" dirty="0"/>
              <a:t>Information gain or IG is a statistical measures how well a given attribute separates the training examples according to their target classification. </a:t>
            </a:r>
          </a:p>
          <a:p>
            <a:r>
              <a:rPr lang="en-US" sz="2000" dirty="0">
                <a:ea typeface="Times New Roman" panose="02020603050405020304" pitchFamily="18" charset="0"/>
                <a:cs typeface="Times New Roman" panose="02020603050405020304" pitchFamily="18" charset="0"/>
              </a:rPr>
              <a:t>More the Information gain better we can explain/predict according to Split variable X.</a:t>
            </a:r>
            <a:endParaRPr lang="en-US" sz="2000" dirty="0">
              <a:effectLst/>
              <a:ea typeface="Times New Roman" panose="02020603050405020304" pitchFamily="18" charset="0"/>
              <a:cs typeface="Times New Roman" panose="02020603050405020304" pitchFamily="18" charset="0"/>
            </a:endParaRP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p>
          <a:p>
            <a:endParaRPr lang="en-US" sz="2200" dirty="0"/>
          </a:p>
          <a:p>
            <a:r>
              <a:rPr lang="en-US" sz="2200" dirty="0"/>
              <a:t>Value of Information gain increases if number of classes increases</a:t>
            </a:r>
            <a:endParaRPr lang="en-US" dirty="0"/>
          </a:p>
        </p:txBody>
      </p:sp>
      <p:sp>
        <p:nvSpPr>
          <p:cNvPr id="5" name="TextBox 4">
            <a:extLst>
              <a:ext uri="{FF2B5EF4-FFF2-40B4-BE49-F238E27FC236}">
                <a16:creationId xmlns:a16="http://schemas.microsoft.com/office/drawing/2014/main" id="{AADEE55D-7028-1DAA-2CD2-7B09D4294BFB}"/>
              </a:ext>
            </a:extLst>
          </p:cNvPr>
          <p:cNvSpPr txBox="1">
            <a:spLocks/>
          </p:cNvSpPr>
          <p:nvPr>
            <p:custDataLst>
              <p:tags r:id="rId1"/>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6" name="Title 1">
            <a:extLst>
              <a:ext uri="{FF2B5EF4-FFF2-40B4-BE49-F238E27FC236}">
                <a16:creationId xmlns:a16="http://schemas.microsoft.com/office/drawing/2014/main" id="{38BCD8DA-0C65-2B79-6DED-77D879FF1E67}"/>
              </a:ext>
            </a:extLst>
          </p:cNvPr>
          <p:cNvSpPr txBox="1">
            <a:spLocks/>
          </p:cNvSpPr>
          <p:nvPr>
            <p:custDataLst>
              <p:tags r:id="rId2"/>
            </p:custDataLst>
          </p:nvPr>
        </p:nvSpPr>
        <p:spPr>
          <a:xfrm>
            <a:off x="288137" y="719852"/>
            <a:ext cx="11616432" cy="431911"/>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9000"/>
              </a:lnSpc>
              <a:spcBef>
                <a:spcPts val="0"/>
              </a:spcBef>
            </a:pPr>
            <a:r>
              <a:rPr lang="en-US" sz="3112" dirty="0">
                <a:solidFill>
                  <a:srgbClr val="A80163"/>
                </a:solidFill>
              </a:rPr>
              <a:t>Information Gain</a:t>
            </a:r>
          </a:p>
        </p:txBody>
      </p:sp>
      <p:pic>
        <p:nvPicPr>
          <p:cNvPr id="7" name="Picture 6">
            <a:extLst>
              <a:ext uri="{FF2B5EF4-FFF2-40B4-BE49-F238E27FC236}">
                <a16:creationId xmlns:a16="http://schemas.microsoft.com/office/drawing/2014/main" id="{8670C322-308B-0575-251C-C4DEFD2DBEEC}"/>
              </a:ext>
            </a:extLst>
          </p:cNvPr>
          <p:cNvPicPr>
            <a:picLocks noChangeAspect="1"/>
          </p:cNvPicPr>
          <p:nvPr/>
        </p:nvPicPr>
        <p:blipFill>
          <a:blip r:embed="rId4"/>
          <a:stretch>
            <a:fillRect/>
          </a:stretch>
        </p:blipFill>
        <p:spPr>
          <a:xfrm>
            <a:off x="2405847" y="2967773"/>
            <a:ext cx="5393462" cy="2616508"/>
          </a:xfrm>
          <a:prstGeom prst="rect">
            <a:avLst/>
          </a:prstGeom>
        </p:spPr>
      </p:pic>
      <p:pic>
        <p:nvPicPr>
          <p:cNvPr id="4" name="Picture 3">
            <a:extLst>
              <a:ext uri="{FF2B5EF4-FFF2-40B4-BE49-F238E27FC236}">
                <a16:creationId xmlns:a16="http://schemas.microsoft.com/office/drawing/2014/main" id="{2F2154BF-706B-973F-7316-3AE1DFE614D2}"/>
              </a:ext>
            </a:extLst>
          </p:cNvPr>
          <p:cNvPicPr>
            <a:picLocks noChangeAspect="1"/>
          </p:cNvPicPr>
          <p:nvPr/>
        </p:nvPicPr>
        <p:blipFill>
          <a:blip r:embed="rId5"/>
          <a:stretch>
            <a:fillRect/>
          </a:stretch>
        </p:blipFill>
        <p:spPr>
          <a:xfrm>
            <a:off x="2275780" y="2281973"/>
            <a:ext cx="5438775" cy="685800"/>
          </a:xfrm>
          <a:prstGeom prst="rect">
            <a:avLst/>
          </a:prstGeom>
        </p:spPr>
      </p:pic>
    </p:spTree>
    <p:extLst>
      <p:ext uri="{BB962C8B-B14F-4D97-AF65-F5344CB8AC3E}">
        <p14:creationId xmlns:p14="http://schemas.microsoft.com/office/powerpoint/2010/main" val="434609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90BAF7F-AAB7-8531-68E4-690E62312461}"/>
              </a:ext>
            </a:extLst>
          </p:cNvPr>
          <p:cNvGraphicFramePr>
            <a:graphicFrameLocks noGrp="1"/>
          </p:cNvGraphicFramePr>
          <p:nvPr>
            <p:ph idx="1"/>
            <p:extLst>
              <p:ext uri="{D42A27DB-BD31-4B8C-83A1-F6EECF244321}">
                <p14:modId xmlns:p14="http://schemas.microsoft.com/office/powerpoint/2010/main" val="2054444448"/>
              </p:ext>
            </p:extLst>
          </p:nvPr>
        </p:nvGraphicFramePr>
        <p:xfrm>
          <a:off x="483093" y="1994381"/>
          <a:ext cx="4057095" cy="4527129"/>
        </p:xfrm>
        <a:graphic>
          <a:graphicData uri="http://schemas.openxmlformats.org/drawingml/2006/table">
            <a:tbl>
              <a:tblPr firstRow="1" firstCol="1" bandRow="1">
                <a:tableStyleId>{08FB837D-C827-4EFA-A057-4D05807E0F7C}</a:tableStyleId>
              </a:tblPr>
              <a:tblGrid>
                <a:gridCol w="811419">
                  <a:extLst>
                    <a:ext uri="{9D8B030D-6E8A-4147-A177-3AD203B41FA5}">
                      <a16:colId xmlns:a16="http://schemas.microsoft.com/office/drawing/2014/main" val="3998563597"/>
                    </a:ext>
                  </a:extLst>
                </a:gridCol>
                <a:gridCol w="811419">
                  <a:extLst>
                    <a:ext uri="{9D8B030D-6E8A-4147-A177-3AD203B41FA5}">
                      <a16:colId xmlns:a16="http://schemas.microsoft.com/office/drawing/2014/main" val="2944687829"/>
                    </a:ext>
                  </a:extLst>
                </a:gridCol>
                <a:gridCol w="811419">
                  <a:extLst>
                    <a:ext uri="{9D8B030D-6E8A-4147-A177-3AD203B41FA5}">
                      <a16:colId xmlns:a16="http://schemas.microsoft.com/office/drawing/2014/main" val="2015345181"/>
                    </a:ext>
                  </a:extLst>
                </a:gridCol>
                <a:gridCol w="811419">
                  <a:extLst>
                    <a:ext uri="{9D8B030D-6E8A-4147-A177-3AD203B41FA5}">
                      <a16:colId xmlns:a16="http://schemas.microsoft.com/office/drawing/2014/main" val="2304063687"/>
                    </a:ext>
                  </a:extLst>
                </a:gridCol>
                <a:gridCol w="811419">
                  <a:extLst>
                    <a:ext uri="{9D8B030D-6E8A-4147-A177-3AD203B41FA5}">
                      <a16:colId xmlns:a16="http://schemas.microsoft.com/office/drawing/2014/main" val="3067430642"/>
                    </a:ext>
                  </a:extLst>
                </a:gridCol>
              </a:tblGrid>
              <a:tr h="321599">
                <a:tc>
                  <a:txBody>
                    <a:bodyPr/>
                    <a:lstStyle/>
                    <a:p>
                      <a:pPr algn="ctr" fontAlgn="b"/>
                      <a:r>
                        <a:rPr lang="en-US" sz="1400" b="1" u="none" strike="noStrike" dirty="0">
                          <a:solidFill>
                            <a:srgbClr val="000000"/>
                          </a:solidFill>
                          <a:effectLst/>
                        </a:rPr>
                        <a:t>Day</a:t>
                      </a:r>
                      <a:endParaRPr lang="en-US"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a:solidFill>
                            <a:srgbClr val="000000"/>
                          </a:solidFill>
                          <a:effectLst/>
                        </a:rPr>
                        <a:t>Outlook</a:t>
                      </a:r>
                      <a:endParaRPr lang="en-US" sz="14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a:solidFill>
                            <a:srgbClr val="000000"/>
                          </a:solidFill>
                          <a:effectLst/>
                        </a:rPr>
                        <a:t>Humidity</a:t>
                      </a:r>
                      <a:endParaRPr lang="en-US" sz="14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dirty="0">
                          <a:solidFill>
                            <a:srgbClr val="000000"/>
                          </a:solidFill>
                          <a:effectLst/>
                        </a:rPr>
                        <a:t>Wind</a:t>
                      </a:r>
                      <a:endParaRPr lang="en-US"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a:solidFill>
                            <a:srgbClr val="000000"/>
                          </a:solidFill>
                          <a:effectLst/>
                        </a:rPr>
                        <a:t>Play</a:t>
                      </a:r>
                      <a:endParaRPr lang="en-US" sz="1400" b="1"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606520911"/>
                  </a:ext>
                </a:extLst>
              </a:tr>
              <a:tr h="300395">
                <a:tc>
                  <a:txBody>
                    <a:bodyPr/>
                    <a:lstStyle/>
                    <a:p>
                      <a:pPr algn="ctr" fontAlgn="b"/>
                      <a:r>
                        <a:rPr lang="en-US" sz="1400" b="0" u="none" strike="noStrike" dirty="0">
                          <a:solidFill>
                            <a:srgbClr val="FF0000"/>
                          </a:solidFill>
                          <a:effectLst/>
                        </a:rPr>
                        <a:t>D1</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Sunny</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Weak</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004103329"/>
                  </a:ext>
                </a:extLst>
              </a:tr>
              <a:tr h="300395">
                <a:tc>
                  <a:txBody>
                    <a:bodyPr/>
                    <a:lstStyle/>
                    <a:p>
                      <a:pPr algn="ctr" fontAlgn="b"/>
                      <a:r>
                        <a:rPr lang="en-US" sz="1400" b="0" u="none" strike="noStrike">
                          <a:solidFill>
                            <a:srgbClr val="FF0000"/>
                          </a:solidFill>
                          <a:effectLst/>
                        </a:rPr>
                        <a:t>D2</a:t>
                      </a:r>
                      <a:endParaRPr lang="en-US" sz="1400" b="0" i="0" u="none" strike="noStrike">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Sunny</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FF0000"/>
                          </a:solidFill>
                          <a:effectLst/>
                        </a:rPr>
                        <a:t>Strong</a:t>
                      </a:r>
                      <a:endParaRPr lang="en-US" sz="1400" b="0" i="0" u="none" strike="noStrike">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4162187903"/>
                  </a:ext>
                </a:extLst>
              </a:tr>
              <a:tr h="300395">
                <a:tc>
                  <a:txBody>
                    <a:bodyPr/>
                    <a:lstStyle/>
                    <a:p>
                      <a:pPr algn="ctr" fontAlgn="b"/>
                      <a:r>
                        <a:rPr lang="en-US" sz="1400" b="0" u="none" strike="noStrike">
                          <a:solidFill>
                            <a:srgbClr val="000000"/>
                          </a:solidFill>
                          <a:effectLst/>
                        </a:rPr>
                        <a:t>D3</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High</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Weak</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909205150"/>
                  </a:ext>
                </a:extLst>
              </a:tr>
              <a:tr h="300395">
                <a:tc>
                  <a:txBody>
                    <a:bodyPr/>
                    <a:lstStyle/>
                    <a:p>
                      <a:pPr algn="ctr" fontAlgn="b"/>
                      <a:r>
                        <a:rPr lang="en-US" sz="1400" b="0" u="none" strike="noStrike">
                          <a:solidFill>
                            <a:srgbClr val="000000"/>
                          </a:solidFill>
                          <a:effectLst/>
                        </a:rPr>
                        <a:t>D4</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Rain</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High</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Weak</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72414356"/>
                  </a:ext>
                </a:extLst>
              </a:tr>
              <a:tr h="300395">
                <a:tc>
                  <a:txBody>
                    <a:bodyPr/>
                    <a:lstStyle/>
                    <a:p>
                      <a:pPr algn="ctr" fontAlgn="b"/>
                      <a:r>
                        <a:rPr lang="en-US" sz="1400" b="0" u="none" strike="noStrike">
                          <a:solidFill>
                            <a:srgbClr val="000000"/>
                          </a:solidFill>
                          <a:effectLst/>
                        </a:rPr>
                        <a:t>D5</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Rain</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Normal</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Weak</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4280523925"/>
                  </a:ext>
                </a:extLst>
              </a:tr>
              <a:tr h="300395">
                <a:tc>
                  <a:txBody>
                    <a:bodyPr/>
                    <a:lstStyle/>
                    <a:p>
                      <a:pPr algn="ctr" fontAlgn="b"/>
                      <a:r>
                        <a:rPr lang="en-US" sz="1400" b="0" u="none" strike="noStrike" dirty="0">
                          <a:solidFill>
                            <a:srgbClr val="FF0000"/>
                          </a:solidFill>
                          <a:effectLst/>
                        </a:rPr>
                        <a:t>D6</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Rain</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Normal</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Strong</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125790591"/>
                  </a:ext>
                </a:extLst>
              </a:tr>
              <a:tr h="300395">
                <a:tc>
                  <a:txBody>
                    <a:bodyPr/>
                    <a:lstStyle/>
                    <a:p>
                      <a:pPr algn="ctr" fontAlgn="b"/>
                      <a:r>
                        <a:rPr lang="en-US" sz="1400" b="0" u="none" strike="noStrike">
                          <a:solidFill>
                            <a:srgbClr val="000000"/>
                          </a:solidFill>
                          <a:effectLst/>
                        </a:rPr>
                        <a:t>D7</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Strong</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Yes</a:t>
                      </a:r>
                      <a:endParaRPr lang="en-US"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485809131"/>
                  </a:ext>
                </a:extLst>
              </a:tr>
              <a:tr h="300395">
                <a:tc>
                  <a:txBody>
                    <a:bodyPr/>
                    <a:lstStyle/>
                    <a:p>
                      <a:pPr algn="ctr" fontAlgn="b"/>
                      <a:r>
                        <a:rPr lang="en-US" sz="1400" b="0" u="none" strike="noStrike" dirty="0">
                          <a:solidFill>
                            <a:srgbClr val="FF0000"/>
                          </a:solidFill>
                          <a:effectLst/>
                        </a:rPr>
                        <a:t>D8</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Sunny</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Weak</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785824641"/>
                  </a:ext>
                </a:extLst>
              </a:tr>
              <a:tr h="300395">
                <a:tc>
                  <a:txBody>
                    <a:bodyPr/>
                    <a:lstStyle/>
                    <a:p>
                      <a:pPr algn="ctr" fontAlgn="b"/>
                      <a:r>
                        <a:rPr lang="en-US" sz="1400" b="0" u="none" strike="noStrike">
                          <a:solidFill>
                            <a:srgbClr val="000000"/>
                          </a:solidFill>
                          <a:effectLst/>
                        </a:rPr>
                        <a:t>D9</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Sunny</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Yes</a:t>
                      </a:r>
                      <a:endParaRPr lang="en-US"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057920324"/>
                  </a:ext>
                </a:extLst>
              </a:tr>
              <a:tr h="300395">
                <a:tc>
                  <a:txBody>
                    <a:bodyPr/>
                    <a:lstStyle/>
                    <a:p>
                      <a:pPr algn="ctr" fontAlgn="b"/>
                      <a:r>
                        <a:rPr lang="en-US" sz="1400" b="0" u="none" strike="noStrike">
                          <a:solidFill>
                            <a:srgbClr val="000000"/>
                          </a:solidFill>
                          <a:effectLst/>
                        </a:rPr>
                        <a:t>D10</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Rain</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474692389"/>
                  </a:ext>
                </a:extLst>
              </a:tr>
              <a:tr h="300395">
                <a:tc>
                  <a:txBody>
                    <a:bodyPr/>
                    <a:lstStyle/>
                    <a:p>
                      <a:pPr algn="ctr" fontAlgn="b"/>
                      <a:r>
                        <a:rPr lang="en-US" sz="1400" b="0" u="none" strike="noStrike">
                          <a:solidFill>
                            <a:srgbClr val="000000"/>
                          </a:solidFill>
                          <a:effectLst/>
                        </a:rPr>
                        <a:t>D11</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Sunny</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Strong</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759028755"/>
                  </a:ext>
                </a:extLst>
              </a:tr>
              <a:tr h="300395">
                <a:tc>
                  <a:txBody>
                    <a:bodyPr/>
                    <a:lstStyle/>
                    <a:p>
                      <a:pPr algn="ctr" fontAlgn="b"/>
                      <a:r>
                        <a:rPr lang="en-US" sz="1400" b="0" u="none" strike="noStrike">
                          <a:solidFill>
                            <a:srgbClr val="000000"/>
                          </a:solidFill>
                          <a:effectLst/>
                        </a:rPr>
                        <a:t>D12</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High</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Strong</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907117328"/>
                  </a:ext>
                </a:extLst>
              </a:tr>
              <a:tr h="300395">
                <a:tc>
                  <a:txBody>
                    <a:bodyPr/>
                    <a:lstStyle/>
                    <a:p>
                      <a:pPr algn="ctr" fontAlgn="b"/>
                      <a:r>
                        <a:rPr lang="en-US" sz="1400" b="0" u="none" strike="noStrike">
                          <a:solidFill>
                            <a:srgbClr val="000000"/>
                          </a:solidFill>
                          <a:effectLst/>
                        </a:rPr>
                        <a:t>D13</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Yes</a:t>
                      </a:r>
                      <a:endParaRPr lang="en-US"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843611317"/>
                  </a:ext>
                </a:extLst>
              </a:tr>
              <a:tr h="300395">
                <a:tc>
                  <a:txBody>
                    <a:bodyPr/>
                    <a:lstStyle/>
                    <a:p>
                      <a:pPr algn="ctr" fontAlgn="b"/>
                      <a:r>
                        <a:rPr lang="en-US" sz="1400" b="0" u="none" strike="noStrike" dirty="0">
                          <a:solidFill>
                            <a:srgbClr val="FF0000"/>
                          </a:solidFill>
                          <a:effectLst/>
                        </a:rPr>
                        <a:t>D14</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FF0000"/>
                          </a:solidFill>
                          <a:effectLst/>
                        </a:rPr>
                        <a:t>Rain</a:t>
                      </a:r>
                      <a:endParaRPr lang="en-US" sz="1400" b="0" i="0" u="none" strike="noStrike">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Strong</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1861256"/>
                  </a:ext>
                </a:extLst>
              </a:tr>
            </a:tbl>
          </a:graphicData>
        </a:graphic>
      </p:graphicFrame>
      <p:sp>
        <p:nvSpPr>
          <p:cNvPr id="6" name="TextBox 5">
            <a:extLst>
              <a:ext uri="{FF2B5EF4-FFF2-40B4-BE49-F238E27FC236}">
                <a16:creationId xmlns:a16="http://schemas.microsoft.com/office/drawing/2014/main" id="{C129D1FA-70F0-4FFE-A829-0FD573C49821}"/>
              </a:ext>
            </a:extLst>
          </p:cNvPr>
          <p:cNvSpPr txBox="1">
            <a:spLocks/>
          </p:cNvSpPr>
          <p:nvPr>
            <p:custDataLst>
              <p:tags r:id="rId1"/>
            </p:custDataLst>
          </p:nvPr>
        </p:nvSpPr>
        <p:spPr>
          <a:xfrm>
            <a:off x="483093" y="336490"/>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7" name="Title 1">
            <a:extLst>
              <a:ext uri="{FF2B5EF4-FFF2-40B4-BE49-F238E27FC236}">
                <a16:creationId xmlns:a16="http://schemas.microsoft.com/office/drawing/2014/main" id="{33E15574-E199-46E7-19C8-0BE2DCDEC33C}"/>
              </a:ext>
            </a:extLst>
          </p:cNvPr>
          <p:cNvSpPr txBox="1">
            <a:spLocks/>
          </p:cNvSpPr>
          <p:nvPr>
            <p:custDataLst>
              <p:tags r:id="rId2"/>
            </p:custDataLst>
          </p:nvPr>
        </p:nvSpPr>
        <p:spPr>
          <a:xfrm>
            <a:off x="483093" y="768401"/>
            <a:ext cx="11616432" cy="431911"/>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9000"/>
              </a:lnSpc>
              <a:spcBef>
                <a:spcPts val="0"/>
              </a:spcBef>
            </a:pPr>
            <a:r>
              <a:rPr lang="en-US" sz="3112" dirty="0">
                <a:solidFill>
                  <a:srgbClr val="A80163"/>
                </a:solidFill>
              </a:rPr>
              <a:t>Entropy Calculation</a:t>
            </a:r>
          </a:p>
        </p:txBody>
      </p:sp>
      <p:sp>
        <p:nvSpPr>
          <p:cNvPr id="8" name="TextBox 7">
            <a:extLst>
              <a:ext uri="{FF2B5EF4-FFF2-40B4-BE49-F238E27FC236}">
                <a16:creationId xmlns:a16="http://schemas.microsoft.com/office/drawing/2014/main" id="{768B81F0-061F-0DF2-8B08-DFBD1D03F144}"/>
              </a:ext>
            </a:extLst>
          </p:cNvPr>
          <p:cNvSpPr txBox="1"/>
          <p:nvPr/>
        </p:nvSpPr>
        <p:spPr>
          <a:xfrm>
            <a:off x="5951740" y="3166187"/>
            <a:ext cx="5495278" cy="1200329"/>
          </a:xfrm>
          <a:prstGeom prst="rect">
            <a:avLst/>
          </a:prstGeom>
          <a:noFill/>
        </p:spPr>
        <p:txBody>
          <a:bodyPr wrap="square" rtlCol="0">
            <a:spAutoFit/>
          </a:bodyPr>
          <a:lstStyle/>
          <a:p>
            <a:r>
              <a:rPr lang="en-US" dirty="0"/>
              <a:t>Total = 14 Records</a:t>
            </a:r>
          </a:p>
          <a:p>
            <a:r>
              <a:rPr lang="en-US" dirty="0"/>
              <a:t>Entropy (Play) = - (9/14)*log(9/14)- (5/14)*log(5/14)</a:t>
            </a:r>
          </a:p>
          <a:p>
            <a:endParaRPr lang="en-US" dirty="0"/>
          </a:p>
          <a:p>
            <a:r>
              <a:rPr lang="en-US" dirty="0"/>
              <a:t>Entropy(Play) =  0.94</a:t>
            </a:r>
          </a:p>
        </p:txBody>
      </p:sp>
      <p:graphicFrame>
        <p:nvGraphicFramePr>
          <p:cNvPr id="9" name="Table 9">
            <a:extLst>
              <a:ext uri="{FF2B5EF4-FFF2-40B4-BE49-F238E27FC236}">
                <a16:creationId xmlns:a16="http://schemas.microsoft.com/office/drawing/2014/main" id="{1B00425A-6DFB-B02F-C2AD-4253A87CBF1B}"/>
              </a:ext>
            </a:extLst>
          </p:cNvPr>
          <p:cNvGraphicFramePr>
            <a:graphicFrameLocks noGrp="1"/>
          </p:cNvGraphicFramePr>
          <p:nvPr>
            <p:extLst>
              <p:ext uri="{D42A27DB-BD31-4B8C-83A1-F6EECF244321}">
                <p14:modId xmlns:p14="http://schemas.microsoft.com/office/powerpoint/2010/main" val="2652075876"/>
              </p:ext>
            </p:extLst>
          </p:nvPr>
        </p:nvGraphicFramePr>
        <p:xfrm>
          <a:off x="5951740" y="1994381"/>
          <a:ext cx="3400148" cy="731520"/>
        </p:xfrm>
        <a:graphic>
          <a:graphicData uri="http://schemas.openxmlformats.org/drawingml/2006/table">
            <a:tbl>
              <a:tblPr firstRow="1" bandRow="1">
                <a:tableStyleId>{5C22544A-7EE6-4342-B048-85BDC9FD1C3A}</a:tableStyleId>
              </a:tblPr>
              <a:tblGrid>
                <a:gridCol w="1700074">
                  <a:extLst>
                    <a:ext uri="{9D8B030D-6E8A-4147-A177-3AD203B41FA5}">
                      <a16:colId xmlns:a16="http://schemas.microsoft.com/office/drawing/2014/main" val="2364637296"/>
                    </a:ext>
                  </a:extLst>
                </a:gridCol>
                <a:gridCol w="1700074">
                  <a:extLst>
                    <a:ext uri="{9D8B030D-6E8A-4147-A177-3AD203B41FA5}">
                      <a16:colId xmlns:a16="http://schemas.microsoft.com/office/drawing/2014/main" val="1268279627"/>
                    </a:ext>
                  </a:extLst>
                </a:gridCol>
              </a:tblGrid>
              <a:tr h="270361">
                <a:tc>
                  <a:txBody>
                    <a:bodyPr/>
                    <a:lstStyle/>
                    <a:p>
                      <a:pPr algn="ctr"/>
                      <a:r>
                        <a:rPr lang="en-US" dirty="0"/>
                        <a:t>Play (Yes)</a:t>
                      </a:r>
                    </a:p>
                  </a:txBody>
                  <a:tcPr/>
                </a:tc>
                <a:tc>
                  <a:txBody>
                    <a:bodyPr/>
                    <a:lstStyle/>
                    <a:p>
                      <a:pPr algn="ctr"/>
                      <a:r>
                        <a:rPr lang="en-US" dirty="0"/>
                        <a:t>Play (No)</a:t>
                      </a:r>
                    </a:p>
                  </a:txBody>
                  <a:tcPr/>
                </a:tc>
                <a:extLst>
                  <a:ext uri="{0D108BD9-81ED-4DB2-BD59-A6C34878D82A}">
                    <a16:rowId xmlns:a16="http://schemas.microsoft.com/office/drawing/2014/main" val="3083980022"/>
                  </a:ext>
                </a:extLst>
              </a:tr>
              <a:tr h="270361">
                <a:tc>
                  <a:txBody>
                    <a:bodyPr/>
                    <a:lstStyle/>
                    <a:p>
                      <a:pPr algn="ctr"/>
                      <a:r>
                        <a:rPr lang="en-US" dirty="0"/>
                        <a:t>9</a:t>
                      </a:r>
                    </a:p>
                  </a:txBody>
                  <a:tcPr/>
                </a:tc>
                <a:tc>
                  <a:txBody>
                    <a:bodyPr/>
                    <a:lstStyle/>
                    <a:p>
                      <a:pPr algn="ctr"/>
                      <a:r>
                        <a:rPr lang="en-US" dirty="0"/>
                        <a:t>5</a:t>
                      </a:r>
                    </a:p>
                  </a:txBody>
                  <a:tcPr/>
                </a:tc>
                <a:extLst>
                  <a:ext uri="{0D108BD9-81ED-4DB2-BD59-A6C34878D82A}">
                    <a16:rowId xmlns:a16="http://schemas.microsoft.com/office/drawing/2014/main" val="1091994524"/>
                  </a:ext>
                </a:extLst>
              </a:tr>
            </a:tbl>
          </a:graphicData>
        </a:graphic>
      </p:graphicFrame>
      <p:sp>
        <p:nvSpPr>
          <p:cNvPr id="3" name="TextBox 2">
            <a:extLst>
              <a:ext uri="{FF2B5EF4-FFF2-40B4-BE49-F238E27FC236}">
                <a16:creationId xmlns:a16="http://schemas.microsoft.com/office/drawing/2014/main" id="{75B0D172-3102-CA02-DF65-54FC2DE30D64}"/>
              </a:ext>
            </a:extLst>
          </p:cNvPr>
          <p:cNvSpPr txBox="1"/>
          <p:nvPr/>
        </p:nvSpPr>
        <p:spPr>
          <a:xfrm>
            <a:off x="401715" y="1274181"/>
            <a:ext cx="7357368" cy="369332"/>
          </a:xfrm>
          <a:prstGeom prst="rect">
            <a:avLst/>
          </a:prstGeom>
          <a:noFill/>
        </p:spPr>
        <p:txBody>
          <a:bodyPr wrap="square">
            <a:spAutoFit/>
          </a:bodyPr>
          <a:lstStyle/>
          <a:p>
            <a:r>
              <a:rPr lang="en-US" sz="1800" dirty="0"/>
              <a:t>Predict if John will Play Tennis or not play given Outlook, humidity, Wind.</a:t>
            </a:r>
            <a:endParaRPr lang="en-US" dirty="0"/>
          </a:p>
        </p:txBody>
      </p:sp>
    </p:spTree>
    <p:extLst>
      <p:ext uri="{BB962C8B-B14F-4D97-AF65-F5344CB8AC3E}">
        <p14:creationId xmlns:p14="http://schemas.microsoft.com/office/powerpoint/2010/main" val="82887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90BAF7F-AAB7-8531-68E4-690E62312461}"/>
              </a:ext>
            </a:extLst>
          </p:cNvPr>
          <p:cNvGraphicFramePr>
            <a:graphicFrameLocks noGrp="1"/>
          </p:cNvGraphicFramePr>
          <p:nvPr>
            <p:ph idx="1"/>
            <p:extLst>
              <p:ext uri="{D42A27DB-BD31-4B8C-83A1-F6EECF244321}">
                <p14:modId xmlns:p14="http://schemas.microsoft.com/office/powerpoint/2010/main" val="2800183690"/>
              </p:ext>
            </p:extLst>
          </p:nvPr>
        </p:nvGraphicFramePr>
        <p:xfrm>
          <a:off x="483093" y="1483689"/>
          <a:ext cx="4057095" cy="4505925"/>
        </p:xfrm>
        <a:graphic>
          <a:graphicData uri="http://schemas.openxmlformats.org/drawingml/2006/table">
            <a:tbl>
              <a:tblPr firstRow="1" firstCol="1" bandRow="1">
                <a:tableStyleId>{08FB837D-C827-4EFA-A057-4D05807E0F7C}</a:tableStyleId>
              </a:tblPr>
              <a:tblGrid>
                <a:gridCol w="811419">
                  <a:extLst>
                    <a:ext uri="{9D8B030D-6E8A-4147-A177-3AD203B41FA5}">
                      <a16:colId xmlns:a16="http://schemas.microsoft.com/office/drawing/2014/main" val="3998563597"/>
                    </a:ext>
                  </a:extLst>
                </a:gridCol>
                <a:gridCol w="811419">
                  <a:extLst>
                    <a:ext uri="{9D8B030D-6E8A-4147-A177-3AD203B41FA5}">
                      <a16:colId xmlns:a16="http://schemas.microsoft.com/office/drawing/2014/main" val="2944687829"/>
                    </a:ext>
                  </a:extLst>
                </a:gridCol>
                <a:gridCol w="811419">
                  <a:extLst>
                    <a:ext uri="{9D8B030D-6E8A-4147-A177-3AD203B41FA5}">
                      <a16:colId xmlns:a16="http://schemas.microsoft.com/office/drawing/2014/main" val="2015345181"/>
                    </a:ext>
                  </a:extLst>
                </a:gridCol>
                <a:gridCol w="811419">
                  <a:extLst>
                    <a:ext uri="{9D8B030D-6E8A-4147-A177-3AD203B41FA5}">
                      <a16:colId xmlns:a16="http://schemas.microsoft.com/office/drawing/2014/main" val="2304063687"/>
                    </a:ext>
                  </a:extLst>
                </a:gridCol>
                <a:gridCol w="811419">
                  <a:extLst>
                    <a:ext uri="{9D8B030D-6E8A-4147-A177-3AD203B41FA5}">
                      <a16:colId xmlns:a16="http://schemas.microsoft.com/office/drawing/2014/main" val="3067430642"/>
                    </a:ext>
                  </a:extLst>
                </a:gridCol>
              </a:tblGrid>
              <a:tr h="300395">
                <a:tc>
                  <a:txBody>
                    <a:bodyPr/>
                    <a:lstStyle/>
                    <a:p>
                      <a:pPr algn="ctr" fontAlgn="b"/>
                      <a:r>
                        <a:rPr lang="en-US" sz="1400" b="1" u="none" strike="noStrike" dirty="0">
                          <a:solidFill>
                            <a:srgbClr val="000000"/>
                          </a:solidFill>
                          <a:effectLst/>
                        </a:rPr>
                        <a:t>Day</a:t>
                      </a:r>
                      <a:endParaRPr lang="en-US"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a:solidFill>
                            <a:srgbClr val="000000"/>
                          </a:solidFill>
                          <a:effectLst/>
                        </a:rPr>
                        <a:t>Outlook</a:t>
                      </a:r>
                      <a:endParaRPr lang="en-US" sz="14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a:solidFill>
                            <a:srgbClr val="000000"/>
                          </a:solidFill>
                          <a:effectLst/>
                        </a:rPr>
                        <a:t>Humidity</a:t>
                      </a:r>
                      <a:endParaRPr lang="en-US" sz="14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dirty="0">
                          <a:solidFill>
                            <a:srgbClr val="000000"/>
                          </a:solidFill>
                          <a:effectLst/>
                        </a:rPr>
                        <a:t>Wind</a:t>
                      </a:r>
                      <a:endParaRPr lang="en-US"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1" u="none" strike="noStrike" dirty="0">
                          <a:solidFill>
                            <a:srgbClr val="000000"/>
                          </a:solidFill>
                          <a:effectLst/>
                        </a:rPr>
                        <a:t>Play</a:t>
                      </a:r>
                      <a:endParaRPr lang="en-US" sz="1400" b="1"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606520911"/>
                  </a:ext>
                </a:extLst>
              </a:tr>
              <a:tr h="300395">
                <a:tc>
                  <a:txBody>
                    <a:bodyPr/>
                    <a:lstStyle/>
                    <a:p>
                      <a:pPr algn="ctr" fontAlgn="b"/>
                      <a:r>
                        <a:rPr lang="en-US" sz="1400" b="0" u="none" strike="noStrike">
                          <a:solidFill>
                            <a:srgbClr val="FF0000"/>
                          </a:solidFill>
                          <a:effectLst/>
                        </a:rPr>
                        <a:t>D1</a:t>
                      </a:r>
                      <a:endParaRPr lang="en-US" sz="1400" b="0" i="0" u="none" strike="noStrike">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FF0000"/>
                          </a:solidFill>
                          <a:effectLst/>
                        </a:rPr>
                        <a:t>Sunny</a:t>
                      </a:r>
                      <a:endParaRPr lang="en-US" sz="1400" b="0" i="0" u="none" strike="noStrike">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Weak</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004103329"/>
                  </a:ext>
                </a:extLst>
              </a:tr>
              <a:tr h="300395">
                <a:tc>
                  <a:txBody>
                    <a:bodyPr/>
                    <a:lstStyle/>
                    <a:p>
                      <a:pPr algn="ctr" fontAlgn="b"/>
                      <a:r>
                        <a:rPr lang="en-US" sz="1400" b="0" u="none" strike="noStrike" dirty="0">
                          <a:solidFill>
                            <a:srgbClr val="FF0000"/>
                          </a:solidFill>
                          <a:effectLst/>
                        </a:rPr>
                        <a:t>D2</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Sunny</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Strong</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4162187903"/>
                  </a:ext>
                </a:extLst>
              </a:tr>
              <a:tr h="300395">
                <a:tc>
                  <a:txBody>
                    <a:bodyPr/>
                    <a:lstStyle/>
                    <a:p>
                      <a:pPr algn="ctr" fontAlgn="b"/>
                      <a:r>
                        <a:rPr lang="en-US" sz="1400" b="0" u="none" strike="noStrike">
                          <a:solidFill>
                            <a:srgbClr val="000000"/>
                          </a:solidFill>
                          <a:effectLst/>
                        </a:rPr>
                        <a:t>D3</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High</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909205150"/>
                  </a:ext>
                </a:extLst>
              </a:tr>
              <a:tr h="300395">
                <a:tc>
                  <a:txBody>
                    <a:bodyPr/>
                    <a:lstStyle/>
                    <a:p>
                      <a:pPr algn="ctr" fontAlgn="b"/>
                      <a:r>
                        <a:rPr lang="en-US" sz="1400" b="0" u="none" strike="noStrike">
                          <a:solidFill>
                            <a:srgbClr val="000000"/>
                          </a:solidFill>
                          <a:effectLst/>
                        </a:rPr>
                        <a:t>D4</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Rain</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High</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Yes</a:t>
                      </a:r>
                      <a:endParaRPr lang="en-US"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72414356"/>
                  </a:ext>
                </a:extLst>
              </a:tr>
              <a:tr h="300395">
                <a:tc>
                  <a:txBody>
                    <a:bodyPr/>
                    <a:lstStyle/>
                    <a:p>
                      <a:pPr algn="ctr" fontAlgn="b"/>
                      <a:r>
                        <a:rPr lang="en-US" sz="1400" b="0" u="none" strike="noStrike">
                          <a:solidFill>
                            <a:srgbClr val="000000"/>
                          </a:solidFill>
                          <a:effectLst/>
                        </a:rPr>
                        <a:t>D5</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Rain</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Normal</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Weak</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4280523925"/>
                  </a:ext>
                </a:extLst>
              </a:tr>
              <a:tr h="300395">
                <a:tc>
                  <a:txBody>
                    <a:bodyPr/>
                    <a:lstStyle/>
                    <a:p>
                      <a:pPr algn="ctr" fontAlgn="b"/>
                      <a:r>
                        <a:rPr lang="en-US" sz="1400" b="0" u="none" strike="noStrike" dirty="0">
                          <a:solidFill>
                            <a:srgbClr val="FF0000"/>
                          </a:solidFill>
                          <a:effectLst/>
                        </a:rPr>
                        <a:t>D6</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Rain</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Normal</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FF0000"/>
                          </a:solidFill>
                          <a:effectLst/>
                        </a:rPr>
                        <a:t>Strong</a:t>
                      </a:r>
                      <a:endParaRPr lang="en-US" sz="1400" b="0" i="0" u="none" strike="noStrike">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125790591"/>
                  </a:ext>
                </a:extLst>
              </a:tr>
              <a:tr h="300395">
                <a:tc>
                  <a:txBody>
                    <a:bodyPr/>
                    <a:lstStyle/>
                    <a:p>
                      <a:pPr algn="ctr" fontAlgn="b"/>
                      <a:r>
                        <a:rPr lang="en-US" sz="1400" b="0" u="none" strike="noStrike">
                          <a:solidFill>
                            <a:srgbClr val="000000"/>
                          </a:solidFill>
                          <a:effectLst/>
                        </a:rPr>
                        <a:t>D7</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Strong</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485809131"/>
                  </a:ext>
                </a:extLst>
              </a:tr>
              <a:tr h="300395">
                <a:tc>
                  <a:txBody>
                    <a:bodyPr/>
                    <a:lstStyle/>
                    <a:p>
                      <a:pPr algn="ctr" fontAlgn="b"/>
                      <a:r>
                        <a:rPr lang="en-US" sz="1400" b="0" u="none" strike="noStrike" dirty="0">
                          <a:solidFill>
                            <a:srgbClr val="FF0000"/>
                          </a:solidFill>
                          <a:effectLst/>
                        </a:rPr>
                        <a:t>D8</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Sunny</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Weak</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785824641"/>
                  </a:ext>
                </a:extLst>
              </a:tr>
              <a:tr h="300395">
                <a:tc>
                  <a:txBody>
                    <a:bodyPr/>
                    <a:lstStyle/>
                    <a:p>
                      <a:pPr algn="ctr" fontAlgn="b"/>
                      <a:r>
                        <a:rPr lang="en-US" sz="1400" b="0" u="none" strike="noStrike">
                          <a:solidFill>
                            <a:srgbClr val="000000"/>
                          </a:solidFill>
                          <a:effectLst/>
                        </a:rPr>
                        <a:t>D9</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Sunny</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Weak</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057920324"/>
                  </a:ext>
                </a:extLst>
              </a:tr>
              <a:tr h="300395">
                <a:tc>
                  <a:txBody>
                    <a:bodyPr/>
                    <a:lstStyle/>
                    <a:p>
                      <a:pPr algn="ctr" fontAlgn="b"/>
                      <a:r>
                        <a:rPr lang="en-US" sz="1400" b="0" u="none" strike="noStrike">
                          <a:solidFill>
                            <a:srgbClr val="000000"/>
                          </a:solidFill>
                          <a:effectLst/>
                        </a:rPr>
                        <a:t>D10</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Rain</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474692389"/>
                  </a:ext>
                </a:extLst>
              </a:tr>
              <a:tr h="300395">
                <a:tc>
                  <a:txBody>
                    <a:bodyPr/>
                    <a:lstStyle/>
                    <a:p>
                      <a:pPr algn="ctr" fontAlgn="b"/>
                      <a:r>
                        <a:rPr lang="en-US" sz="1400" b="0" u="none" strike="noStrike">
                          <a:solidFill>
                            <a:srgbClr val="000000"/>
                          </a:solidFill>
                          <a:effectLst/>
                        </a:rPr>
                        <a:t>D11</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Sunny</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Strong</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759028755"/>
                  </a:ext>
                </a:extLst>
              </a:tr>
              <a:tr h="300395">
                <a:tc>
                  <a:txBody>
                    <a:bodyPr/>
                    <a:lstStyle/>
                    <a:p>
                      <a:pPr algn="ctr" fontAlgn="b"/>
                      <a:r>
                        <a:rPr lang="en-US" sz="1400" b="0" u="none" strike="noStrike">
                          <a:solidFill>
                            <a:srgbClr val="000000"/>
                          </a:solidFill>
                          <a:effectLst/>
                        </a:rPr>
                        <a:t>D12</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High</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Strong</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Yes</a:t>
                      </a:r>
                      <a:endParaRPr lang="en-US" sz="14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907117328"/>
                  </a:ext>
                </a:extLst>
              </a:tr>
              <a:tr h="300395">
                <a:tc>
                  <a:txBody>
                    <a:bodyPr/>
                    <a:lstStyle/>
                    <a:p>
                      <a:pPr algn="ctr" fontAlgn="b"/>
                      <a:r>
                        <a:rPr lang="en-US" sz="1400" b="0" u="none" strike="noStrike">
                          <a:solidFill>
                            <a:srgbClr val="000000"/>
                          </a:solidFill>
                          <a:effectLst/>
                        </a:rPr>
                        <a:t>D13</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Overcast</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a:solidFill>
                            <a:srgbClr val="000000"/>
                          </a:solidFill>
                          <a:effectLst/>
                        </a:rPr>
                        <a:t>Normal</a:t>
                      </a:r>
                      <a:endParaRPr lang="en-US" sz="1400" b="0" i="0" u="none" strike="noStrike">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Weak</a:t>
                      </a:r>
                      <a:endParaRPr lang="en-US"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Yes</a:t>
                      </a:r>
                      <a:endParaRPr lang="en-US"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843611317"/>
                  </a:ext>
                </a:extLst>
              </a:tr>
              <a:tr h="300395">
                <a:tc>
                  <a:txBody>
                    <a:bodyPr/>
                    <a:lstStyle/>
                    <a:p>
                      <a:pPr algn="ctr" fontAlgn="b"/>
                      <a:r>
                        <a:rPr lang="en-US" sz="1400" b="0" u="none" strike="noStrike" dirty="0">
                          <a:solidFill>
                            <a:srgbClr val="FF0000"/>
                          </a:solidFill>
                          <a:effectLst/>
                        </a:rPr>
                        <a:t>D14</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Rain</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High</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Strong</a:t>
                      </a:r>
                      <a:endParaRPr lang="en-US" sz="1400" b="0" i="0" u="none" strike="noStrike" dirty="0">
                        <a:solidFill>
                          <a:srgbClr val="FF0000"/>
                        </a:solidFill>
                        <a:effectLst/>
                        <a:latin typeface="Arial" panose="020B0604020202020204" pitchFamily="34" charset="0"/>
                      </a:endParaRPr>
                    </a:p>
                  </a:txBody>
                  <a:tcPr marL="7620" marR="7620" marT="7620" marB="0" anchor="ctr"/>
                </a:tc>
                <a:tc>
                  <a:txBody>
                    <a:bodyPr/>
                    <a:lstStyle/>
                    <a:p>
                      <a:pPr algn="ctr" fontAlgn="b"/>
                      <a:r>
                        <a:rPr lang="en-US" sz="1400" b="0" u="none" strike="noStrike" dirty="0">
                          <a:solidFill>
                            <a:srgbClr val="FF0000"/>
                          </a:solidFill>
                          <a:effectLst/>
                        </a:rPr>
                        <a:t>No</a:t>
                      </a:r>
                      <a:endParaRPr lang="en-US" sz="1400" b="0" i="0" u="none" strike="noStrike" dirty="0">
                        <a:solidFill>
                          <a:srgbClr val="FF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1861256"/>
                  </a:ext>
                </a:extLst>
              </a:tr>
            </a:tbl>
          </a:graphicData>
        </a:graphic>
      </p:graphicFrame>
      <p:sp>
        <p:nvSpPr>
          <p:cNvPr id="6" name="TextBox 5">
            <a:extLst>
              <a:ext uri="{FF2B5EF4-FFF2-40B4-BE49-F238E27FC236}">
                <a16:creationId xmlns:a16="http://schemas.microsoft.com/office/drawing/2014/main" id="{C129D1FA-70F0-4FFE-A829-0FD573C49821}"/>
              </a:ext>
            </a:extLst>
          </p:cNvPr>
          <p:cNvSpPr txBox="1">
            <a:spLocks/>
          </p:cNvSpPr>
          <p:nvPr>
            <p:custDataLst>
              <p:tags r:id="rId1"/>
            </p:custDataLst>
          </p:nvPr>
        </p:nvSpPr>
        <p:spPr>
          <a:xfrm>
            <a:off x="483093" y="336490"/>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pPr>
            <a:r>
              <a:rPr lang="en-US" sz="3112" kern="0"/>
              <a:t>Decision Tree</a:t>
            </a:r>
            <a:endParaRPr lang="en-US" sz="3112" kern="0" dirty="0" err="1"/>
          </a:p>
        </p:txBody>
      </p:sp>
      <p:sp>
        <p:nvSpPr>
          <p:cNvPr id="7" name="Title 1">
            <a:extLst>
              <a:ext uri="{FF2B5EF4-FFF2-40B4-BE49-F238E27FC236}">
                <a16:creationId xmlns:a16="http://schemas.microsoft.com/office/drawing/2014/main" id="{33E15574-E199-46E7-19C8-0BE2DCDEC33C}"/>
              </a:ext>
            </a:extLst>
          </p:cNvPr>
          <p:cNvSpPr txBox="1">
            <a:spLocks/>
          </p:cNvSpPr>
          <p:nvPr>
            <p:custDataLst>
              <p:tags r:id="rId2"/>
            </p:custDataLst>
          </p:nvPr>
        </p:nvSpPr>
        <p:spPr>
          <a:xfrm>
            <a:off x="483093" y="843275"/>
            <a:ext cx="11616432" cy="431911"/>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9000"/>
              </a:lnSpc>
              <a:spcBef>
                <a:spcPts val="0"/>
              </a:spcBef>
            </a:pPr>
            <a:r>
              <a:rPr lang="en-US" sz="3112" dirty="0">
                <a:solidFill>
                  <a:srgbClr val="A80163"/>
                </a:solidFill>
              </a:rPr>
              <a:t>Entropy, Information Gain Calculation according to Humidity</a:t>
            </a:r>
          </a:p>
        </p:txBody>
      </p:sp>
      <p:sp>
        <p:nvSpPr>
          <p:cNvPr id="8" name="TextBox 7">
            <a:extLst>
              <a:ext uri="{FF2B5EF4-FFF2-40B4-BE49-F238E27FC236}">
                <a16:creationId xmlns:a16="http://schemas.microsoft.com/office/drawing/2014/main" id="{768B81F0-061F-0DF2-8B08-DFBD1D03F144}"/>
              </a:ext>
            </a:extLst>
          </p:cNvPr>
          <p:cNvSpPr txBox="1"/>
          <p:nvPr/>
        </p:nvSpPr>
        <p:spPr>
          <a:xfrm>
            <a:off x="5379128" y="2682476"/>
            <a:ext cx="6329779" cy="3693319"/>
          </a:xfrm>
          <a:prstGeom prst="rect">
            <a:avLst/>
          </a:prstGeom>
          <a:noFill/>
        </p:spPr>
        <p:txBody>
          <a:bodyPr wrap="square" rtlCol="0">
            <a:spAutoFit/>
          </a:bodyPr>
          <a:lstStyle/>
          <a:p>
            <a:r>
              <a:rPr lang="en-US" dirty="0"/>
              <a:t>Entropy(</a:t>
            </a:r>
            <a:r>
              <a:rPr lang="en-US" dirty="0" err="1"/>
              <a:t>Play|Humidity</a:t>
            </a:r>
            <a:r>
              <a:rPr lang="en-US" dirty="0"/>
              <a:t>=High) = -(3/7)*log(3/7)- (4/7)*log(4/7)</a:t>
            </a:r>
          </a:p>
          <a:p>
            <a:r>
              <a:rPr lang="en-US" dirty="0"/>
              <a:t>Entropy(</a:t>
            </a:r>
            <a:r>
              <a:rPr lang="en-US" dirty="0" err="1"/>
              <a:t>Play|Humidity</a:t>
            </a:r>
            <a:r>
              <a:rPr lang="en-US" dirty="0"/>
              <a:t>=High)=  0.98</a:t>
            </a:r>
          </a:p>
          <a:p>
            <a:endParaRPr lang="en-US" dirty="0"/>
          </a:p>
          <a:p>
            <a:r>
              <a:rPr lang="en-US" dirty="0"/>
              <a:t>Entropy(</a:t>
            </a:r>
            <a:r>
              <a:rPr lang="en-US" dirty="0" err="1"/>
              <a:t>Play|Humidity</a:t>
            </a:r>
            <a:r>
              <a:rPr lang="en-US" dirty="0"/>
              <a:t>=Normal)= -(6/7)*log (6/7)-(1/7)*log(1/7)</a:t>
            </a:r>
          </a:p>
          <a:p>
            <a:r>
              <a:rPr lang="en-US" dirty="0"/>
              <a:t>Entropy(</a:t>
            </a:r>
            <a:r>
              <a:rPr lang="en-US" dirty="0" err="1"/>
              <a:t>Play|Humidity</a:t>
            </a:r>
            <a:r>
              <a:rPr lang="en-US" dirty="0"/>
              <a:t>=Normal)= 0.59</a:t>
            </a:r>
          </a:p>
          <a:p>
            <a:endParaRPr lang="en-US" dirty="0"/>
          </a:p>
          <a:p>
            <a:r>
              <a:rPr lang="en-US" dirty="0"/>
              <a:t>Entropy(</a:t>
            </a:r>
            <a:r>
              <a:rPr lang="en-US" dirty="0" err="1"/>
              <a:t>Play|Humidity</a:t>
            </a:r>
            <a:r>
              <a:rPr lang="en-US" dirty="0"/>
              <a:t>)=  (7/14)* Entropy(</a:t>
            </a:r>
            <a:r>
              <a:rPr lang="en-US" dirty="0" err="1"/>
              <a:t>Play|Humidity</a:t>
            </a:r>
            <a:r>
              <a:rPr lang="en-US" dirty="0"/>
              <a:t>=High) +       		(7/14)*Entropy(</a:t>
            </a:r>
            <a:r>
              <a:rPr lang="en-US" dirty="0" err="1"/>
              <a:t>Play|Humidity</a:t>
            </a:r>
            <a:r>
              <a:rPr lang="en-US" dirty="0"/>
              <a:t>=Normal) </a:t>
            </a:r>
          </a:p>
          <a:p>
            <a:endParaRPr lang="en-US" dirty="0"/>
          </a:p>
          <a:p>
            <a:r>
              <a:rPr lang="en-US" dirty="0"/>
              <a:t>Entropy(</a:t>
            </a:r>
            <a:r>
              <a:rPr lang="en-US" dirty="0" err="1"/>
              <a:t>Play|Humidity</a:t>
            </a:r>
            <a:r>
              <a:rPr lang="en-US" dirty="0"/>
              <a:t>)= 0.78</a:t>
            </a:r>
          </a:p>
          <a:p>
            <a:endParaRPr lang="en-US" b="1" dirty="0"/>
          </a:p>
          <a:p>
            <a:r>
              <a:rPr lang="en-US" b="1" dirty="0"/>
              <a:t>Information Gain = Entropy(Play) - Entropy(</a:t>
            </a:r>
            <a:r>
              <a:rPr lang="en-US" b="1" dirty="0" err="1"/>
              <a:t>Play|Humidity</a:t>
            </a:r>
            <a:r>
              <a:rPr lang="en-US" b="1" dirty="0"/>
              <a:t>)=</a:t>
            </a:r>
          </a:p>
          <a:p>
            <a:r>
              <a:rPr lang="en-US" b="1" dirty="0"/>
              <a:t>                               = 0.94- 0.78 = 0.16</a:t>
            </a:r>
          </a:p>
        </p:txBody>
      </p:sp>
      <p:graphicFrame>
        <p:nvGraphicFramePr>
          <p:cNvPr id="9" name="Table 9">
            <a:extLst>
              <a:ext uri="{FF2B5EF4-FFF2-40B4-BE49-F238E27FC236}">
                <a16:creationId xmlns:a16="http://schemas.microsoft.com/office/drawing/2014/main" id="{1B00425A-6DFB-B02F-C2AD-4253A87CBF1B}"/>
              </a:ext>
            </a:extLst>
          </p:cNvPr>
          <p:cNvGraphicFramePr>
            <a:graphicFrameLocks noGrp="1"/>
          </p:cNvGraphicFramePr>
          <p:nvPr>
            <p:extLst>
              <p:ext uri="{D42A27DB-BD31-4B8C-83A1-F6EECF244321}">
                <p14:modId xmlns:p14="http://schemas.microsoft.com/office/powerpoint/2010/main" val="2187052507"/>
              </p:ext>
            </p:extLst>
          </p:nvPr>
        </p:nvGraphicFramePr>
        <p:xfrm>
          <a:off x="5598849" y="1483689"/>
          <a:ext cx="4503940" cy="1097280"/>
        </p:xfrm>
        <a:graphic>
          <a:graphicData uri="http://schemas.openxmlformats.org/drawingml/2006/table">
            <a:tbl>
              <a:tblPr firstRow="1" bandRow="1">
                <a:tableStyleId>{5C22544A-7EE6-4342-B048-85BDC9FD1C3A}</a:tableStyleId>
              </a:tblPr>
              <a:tblGrid>
                <a:gridCol w="1125985">
                  <a:extLst>
                    <a:ext uri="{9D8B030D-6E8A-4147-A177-3AD203B41FA5}">
                      <a16:colId xmlns:a16="http://schemas.microsoft.com/office/drawing/2014/main" val="2572093948"/>
                    </a:ext>
                  </a:extLst>
                </a:gridCol>
                <a:gridCol w="1125985">
                  <a:extLst>
                    <a:ext uri="{9D8B030D-6E8A-4147-A177-3AD203B41FA5}">
                      <a16:colId xmlns:a16="http://schemas.microsoft.com/office/drawing/2014/main" val="2364637296"/>
                    </a:ext>
                  </a:extLst>
                </a:gridCol>
                <a:gridCol w="1125985">
                  <a:extLst>
                    <a:ext uri="{9D8B030D-6E8A-4147-A177-3AD203B41FA5}">
                      <a16:colId xmlns:a16="http://schemas.microsoft.com/office/drawing/2014/main" val="1268279627"/>
                    </a:ext>
                  </a:extLst>
                </a:gridCol>
                <a:gridCol w="1125985">
                  <a:extLst>
                    <a:ext uri="{9D8B030D-6E8A-4147-A177-3AD203B41FA5}">
                      <a16:colId xmlns:a16="http://schemas.microsoft.com/office/drawing/2014/main" val="126331224"/>
                    </a:ext>
                  </a:extLst>
                </a:gridCol>
              </a:tblGrid>
              <a:tr h="0">
                <a:tc>
                  <a:txBody>
                    <a:bodyPr/>
                    <a:lstStyle/>
                    <a:p>
                      <a:pPr algn="ctr"/>
                      <a:r>
                        <a:rPr lang="en-US" dirty="0"/>
                        <a:t>Humidity</a:t>
                      </a:r>
                    </a:p>
                  </a:txBody>
                  <a:tcPr/>
                </a:tc>
                <a:tc>
                  <a:txBody>
                    <a:bodyPr/>
                    <a:lstStyle/>
                    <a:p>
                      <a:pPr algn="ctr"/>
                      <a:r>
                        <a:rPr lang="en-US" dirty="0"/>
                        <a:t>Play (Yes)</a:t>
                      </a:r>
                    </a:p>
                  </a:txBody>
                  <a:tcPr/>
                </a:tc>
                <a:tc>
                  <a:txBody>
                    <a:bodyPr/>
                    <a:lstStyle/>
                    <a:p>
                      <a:pPr algn="ctr"/>
                      <a:r>
                        <a:rPr lang="en-US" dirty="0"/>
                        <a:t>Play (No)</a:t>
                      </a:r>
                    </a:p>
                  </a:txBody>
                  <a:tcPr/>
                </a:tc>
                <a:tc>
                  <a:txBody>
                    <a:bodyPr/>
                    <a:lstStyle/>
                    <a:p>
                      <a:pPr algn="ctr"/>
                      <a:r>
                        <a:rPr lang="en-US" dirty="0"/>
                        <a:t>Total</a:t>
                      </a:r>
                    </a:p>
                  </a:txBody>
                  <a:tcPr/>
                </a:tc>
                <a:extLst>
                  <a:ext uri="{0D108BD9-81ED-4DB2-BD59-A6C34878D82A}">
                    <a16:rowId xmlns:a16="http://schemas.microsoft.com/office/drawing/2014/main" val="3083980022"/>
                  </a:ext>
                </a:extLst>
              </a:tr>
              <a:tr h="270361">
                <a:tc>
                  <a:txBody>
                    <a:bodyPr/>
                    <a:lstStyle/>
                    <a:p>
                      <a:pPr algn="ctr"/>
                      <a:r>
                        <a:rPr lang="en-US" dirty="0"/>
                        <a:t>High</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7</a:t>
                      </a:r>
                    </a:p>
                  </a:txBody>
                  <a:tcPr/>
                </a:tc>
                <a:extLst>
                  <a:ext uri="{0D108BD9-81ED-4DB2-BD59-A6C34878D82A}">
                    <a16:rowId xmlns:a16="http://schemas.microsoft.com/office/drawing/2014/main" val="1091994524"/>
                  </a:ext>
                </a:extLst>
              </a:tr>
              <a:tr h="270361">
                <a:tc>
                  <a:txBody>
                    <a:bodyPr/>
                    <a:lstStyle/>
                    <a:p>
                      <a:pPr algn="ctr"/>
                      <a:r>
                        <a:rPr lang="en-US" dirty="0"/>
                        <a:t>Normal</a:t>
                      </a:r>
                    </a:p>
                  </a:txBody>
                  <a:tcPr/>
                </a:tc>
                <a:tc>
                  <a:txBody>
                    <a:bodyPr/>
                    <a:lstStyle/>
                    <a:p>
                      <a:pPr algn="ctr"/>
                      <a:r>
                        <a:rPr lang="en-US" dirty="0"/>
                        <a:t>6</a:t>
                      </a:r>
                    </a:p>
                  </a:txBody>
                  <a:tcPr/>
                </a:tc>
                <a:tc>
                  <a:txBody>
                    <a:bodyPr/>
                    <a:lstStyle/>
                    <a:p>
                      <a:pPr algn="ctr"/>
                      <a:r>
                        <a:rPr lang="en-US" dirty="0"/>
                        <a:t>1</a:t>
                      </a:r>
                    </a:p>
                  </a:txBody>
                  <a:tcPr/>
                </a:tc>
                <a:tc>
                  <a:txBody>
                    <a:bodyPr/>
                    <a:lstStyle/>
                    <a:p>
                      <a:pPr algn="ctr"/>
                      <a:r>
                        <a:rPr lang="en-US" dirty="0"/>
                        <a:t>7</a:t>
                      </a:r>
                    </a:p>
                  </a:txBody>
                  <a:tcPr/>
                </a:tc>
                <a:extLst>
                  <a:ext uri="{0D108BD9-81ED-4DB2-BD59-A6C34878D82A}">
                    <a16:rowId xmlns:a16="http://schemas.microsoft.com/office/drawing/2014/main" val="793487984"/>
                  </a:ext>
                </a:extLst>
              </a:tr>
            </a:tbl>
          </a:graphicData>
        </a:graphic>
      </p:graphicFrame>
    </p:spTree>
    <p:extLst>
      <p:ext uri="{BB962C8B-B14F-4D97-AF65-F5344CB8AC3E}">
        <p14:creationId xmlns:p14="http://schemas.microsoft.com/office/powerpoint/2010/main" val="11143618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00.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0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0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0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0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0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0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0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10.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1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1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1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1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1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1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1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118.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2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2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2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2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2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2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126.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127.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2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2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3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3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3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3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3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135.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136.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3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3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3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4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4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4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4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144.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4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4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4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4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4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5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5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152.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153.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5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5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5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5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5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5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161.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162.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6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6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6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6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6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6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6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1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70.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171.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7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7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7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7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7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7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7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179.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80.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8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8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8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8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8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8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8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188.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189.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9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9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9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9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9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9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9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197.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198.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9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0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0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0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0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0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0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206.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207.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0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0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1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1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1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1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1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215.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216.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1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1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1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2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2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2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2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224.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225.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2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2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2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2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3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3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233.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234.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3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3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3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3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3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4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4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242.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243.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4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4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4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4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4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4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5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251.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252.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5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5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5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5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5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5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2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6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61.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6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6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6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6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6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6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6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269.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2.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7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7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7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7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7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7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7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2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80.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281.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8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8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8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8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8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8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8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289.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2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90.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9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9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9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9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9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9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9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298.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29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00.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0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30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0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0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0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0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0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0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30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3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8.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46.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5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6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7.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7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7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7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7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7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7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7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7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80.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8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8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8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8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8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8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8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90.xml><?xml version="1.0" encoding="utf-8"?>
<p:tagLst xmlns:a="http://schemas.openxmlformats.org/drawingml/2006/main" xmlns:r="http://schemas.openxmlformats.org/officeDocument/2006/relationships" xmlns:p="http://schemas.openxmlformats.org/presentationml/2006/main">
  <p:tag name="FIELD.CHAPTER.CONTENT" val="Decision Tree"/>
  <p:tag name="FIELD.CHAPTER.VALUE" val="Decision Tree"/>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9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9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9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9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9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9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9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9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7258</Words>
  <Application>Microsoft Office PowerPoint</Application>
  <PresentationFormat>Widescreen</PresentationFormat>
  <Paragraphs>983</Paragraphs>
  <Slides>60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Arial Unicode MS</vt:lpstr>
      <vt:lpstr>Bosch Office Sans</vt:lpstr>
      <vt:lpstr>Calibri</vt:lpstr>
      <vt:lpstr>Calibri Light</vt:lpstr>
      <vt:lpstr>Times New Roman</vt:lpstr>
      <vt:lpstr>Office Theme</vt:lpstr>
      <vt:lpstr>Decision Tree</vt:lpstr>
      <vt:lpstr>What is Decision Tree</vt:lpstr>
      <vt:lpstr>How Decision Tree Works</vt:lpstr>
      <vt:lpstr>PowerPoint Presentation</vt:lpstr>
      <vt:lpstr>Entropy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Tree</vt:lpstr>
      <vt:lpstr>Prediction for New Data</vt:lpstr>
      <vt:lpstr>Entropy Calculation</vt:lpstr>
      <vt:lpstr>Entropy Calculation</vt:lpstr>
      <vt:lpstr>Entropy Calculation</vt:lpstr>
      <vt:lpstr>Problem with Information Gain</vt:lpstr>
      <vt:lpstr>Gain Ratio</vt:lpstr>
      <vt:lpstr>Overfitting in Decision Trees</vt:lpstr>
      <vt:lpstr>To Avoid Overfitting</vt:lpstr>
      <vt:lpstr>Trees are interpretable</vt:lpstr>
      <vt:lpstr>Continuous attributes</vt:lpstr>
      <vt:lpstr>Advantages</vt:lpstr>
      <vt:lpstr>Disadvantages</vt:lpstr>
      <vt:lpstr>Step 1: Categorical columns in to dummy Columns</vt:lpstr>
      <vt:lpstr>PowerPoint Presentation</vt:lpstr>
      <vt:lpstr>Tree algorithms: ID3, C4.5, C5.0 and CART</vt:lpstr>
      <vt:lpstr>Hyper Parameter Tuning</vt:lpstr>
      <vt:lpstr>Hyper Parameter Tuning</vt:lpstr>
      <vt:lpstr>Hyper Parameter Tuning</vt:lpstr>
      <vt:lpstr>Hyper Parameter Tuning</vt:lpstr>
      <vt:lpstr>Hyper Parameter Tuning</vt:lpstr>
      <vt:lpstr>Hyper Parameter Tuning</vt:lpstr>
      <vt:lpstr>Hyper Parameter Tuning</vt:lpstr>
      <vt:lpstr>Hyper Parameter Tuning</vt:lpstr>
      <vt:lpstr>Hyper Parameter Tuning</vt:lpstr>
      <vt:lpstr>Summary</vt:lpstr>
      <vt:lpstr>Tips on practical use</vt:lpstr>
      <vt:lpstr>Decision Tree is not Best Option</vt:lpstr>
      <vt:lpstr>Model Ensembles</vt:lpstr>
      <vt:lpstr>Model Ensembles</vt:lpstr>
      <vt:lpstr>Boosting</vt:lpstr>
      <vt:lpstr>Bagging</vt:lpstr>
      <vt:lpstr>Bagging</vt:lpstr>
      <vt:lpstr>Random Forest</vt:lpstr>
      <vt:lpstr>Random Forest</vt:lpstr>
      <vt:lpstr>PowerPoint Presentation</vt:lpstr>
      <vt:lpstr>Hyperparameter Tuning</vt:lpstr>
      <vt:lpstr>Hyperparameter Tuning</vt:lpstr>
      <vt:lpstr>Bootstrap</vt:lpstr>
      <vt:lpstr>HyperParmeter Tuning</vt:lpstr>
      <vt:lpstr>Useful links</vt:lpstr>
      <vt:lpstr>PowerPoint Presentation</vt:lpstr>
      <vt:lpstr>PowerPoint Presentation</vt:lpstr>
      <vt:lpstr>PowerPoint Presentation</vt:lpstr>
      <vt:lpstr>.llllldwq 234567890-] </vt:lpstr>
      <vt:lpstr>How to measure Impurity?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Agrawal Shanu (CR/RAI1-IN)</dc:creator>
  <cp:lastModifiedBy>Agrawal Shanu (CR/RAI1-IN)</cp:lastModifiedBy>
  <cp:revision>42</cp:revision>
  <dcterms:created xsi:type="dcterms:W3CDTF">2023-06-21T09:30:43Z</dcterms:created>
  <dcterms:modified xsi:type="dcterms:W3CDTF">2023-11-28T11:15:09Z</dcterms:modified>
</cp:coreProperties>
</file>