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7" r:id="rId22"/>
    <p:sldId id="278" r:id="rId23"/>
    <p:sldId id="279" r:id="rId24"/>
    <p:sldId id="276"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91" d="100"/>
          <a:sy n="91" d="100"/>
        </p:scale>
        <p:origin x="1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F908-DCB5-009D-32F6-2F7481973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D1AD6-3DDC-E58D-F4EC-1B07B9D91E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2BACC0-F9B0-D881-4C47-38A61A208169}"/>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5" name="Footer Placeholder 4">
            <a:extLst>
              <a:ext uri="{FF2B5EF4-FFF2-40B4-BE49-F238E27FC236}">
                <a16:creationId xmlns:a16="http://schemas.microsoft.com/office/drawing/2014/main" id="{277435D7-133E-DBC2-71FC-357C89220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ACAB-F0FB-4EAD-F4EC-EBE6324144FA}"/>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223603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97F9-B636-C655-D17F-F94D67659E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A27BD-1C68-870F-86BE-F2EFB9C29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606DD-A01B-2465-E2D9-E202230ED1DD}"/>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5" name="Footer Placeholder 4">
            <a:extLst>
              <a:ext uri="{FF2B5EF4-FFF2-40B4-BE49-F238E27FC236}">
                <a16:creationId xmlns:a16="http://schemas.microsoft.com/office/drawing/2014/main" id="{FF7BB3AD-7B75-A247-E38B-9A7C862CE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4240F-97F9-2ADC-48DF-7E9E266B6D46}"/>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42367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CC120-462D-59A8-309A-AADCF7399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0F8199-01E8-AB86-6BAE-512C456CC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F93BE-A9FC-71F9-3B18-D45AB5C8DF53}"/>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5" name="Footer Placeholder 4">
            <a:extLst>
              <a:ext uri="{FF2B5EF4-FFF2-40B4-BE49-F238E27FC236}">
                <a16:creationId xmlns:a16="http://schemas.microsoft.com/office/drawing/2014/main" id="{7C3E5F03-7D1A-0CA0-CC1D-8AB7F98BE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336BD-FDA7-5EA8-B61E-ECC96547AF9F}"/>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378475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AF1A-E39A-8991-4BFC-AC44B63EB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747EB-5B77-D98B-2581-137F2F7FAC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DFEA9-9531-E697-7E65-68DDADBB7F43}"/>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5" name="Footer Placeholder 4">
            <a:extLst>
              <a:ext uri="{FF2B5EF4-FFF2-40B4-BE49-F238E27FC236}">
                <a16:creationId xmlns:a16="http://schemas.microsoft.com/office/drawing/2014/main" id="{1CAD67C0-8970-CAD9-3DD9-AB8B50272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0830C-BD80-D723-6081-E48BB3B0F70E}"/>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254813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F68A-D810-0DFF-52E6-1B149BE4E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CB27FB-0009-4D4B-EFE5-4A626C0A0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50492-FE2D-8D19-05AC-54AC815BB457}"/>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5" name="Footer Placeholder 4">
            <a:extLst>
              <a:ext uri="{FF2B5EF4-FFF2-40B4-BE49-F238E27FC236}">
                <a16:creationId xmlns:a16="http://schemas.microsoft.com/office/drawing/2014/main" id="{F589416B-D3C2-56A4-FB31-59AD33F35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64993-A7EE-6F28-B9AB-793F9D799D6A}"/>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145534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FE09-9674-A858-D17A-B6466536C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A71AE-CB05-F54B-9A86-B187A0FF3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FD921A-2954-13C9-56A7-C663BAF0F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9CD17-B18F-D979-BC87-7FFE84CB7B21}"/>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6" name="Footer Placeholder 5">
            <a:extLst>
              <a:ext uri="{FF2B5EF4-FFF2-40B4-BE49-F238E27FC236}">
                <a16:creationId xmlns:a16="http://schemas.microsoft.com/office/drawing/2014/main" id="{81B9B020-8FFE-F2B0-FD16-A9AB13BBC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962A4-7D66-6CE1-6A2D-2C603EAFF4DF}"/>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29344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A9B1-9DFB-E565-92A1-DE0BE35B7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21A89-A839-9A38-6B75-D0867018E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E8BE7-2A28-94B1-14CA-E5BEB99B6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8C99B-E0FF-E399-8BE7-139DD2AED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B27372-9DAB-5FBC-F392-31C52E41B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A3572-072F-01DC-9422-96770E616F41}"/>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8" name="Footer Placeholder 7">
            <a:extLst>
              <a:ext uri="{FF2B5EF4-FFF2-40B4-BE49-F238E27FC236}">
                <a16:creationId xmlns:a16="http://schemas.microsoft.com/office/drawing/2014/main" id="{A20A7CE0-6753-80AD-869F-95BB2C84C6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C109C0-3319-053E-C980-F9FFE5001469}"/>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75802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2288-3430-C4A1-E688-F07230C40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3B8089-BAC4-8C91-661F-C47A7477FF78}"/>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4" name="Footer Placeholder 3">
            <a:extLst>
              <a:ext uri="{FF2B5EF4-FFF2-40B4-BE49-F238E27FC236}">
                <a16:creationId xmlns:a16="http://schemas.microsoft.com/office/drawing/2014/main" id="{2FB1EC6A-BB4D-7723-587C-E896D50235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ABD6CD-04D8-80AE-68E7-4F7691582ED4}"/>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76371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0FC24-CDF3-E61E-D3E3-EBED9CDE74F9}"/>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3" name="Footer Placeholder 2">
            <a:extLst>
              <a:ext uri="{FF2B5EF4-FFF2-40B4-BE49-F238E27FC236}">
                <a16:creationId xmlns:a16="http://schemas.microsoft.com/office/drawing/2014/main" id="{397247ED-BE5A-387E-3D65-5A15EC96DF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41A46D-9FDE-D99F-F170-7DEFCB26C9A9}"/>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242975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F325-7EF1-C6D1-AC1A-19735CD9A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B9B6A2-2CAD-D50C-06D1-A35197139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FE5959-D90D-D453-36CB-AB7447606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02B8-06FB-85E4-6BC6-A917B4DEB27E}"/>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6" name="Footer Placeholder 5">
            <a:extLst>
              <a:ext uri="{FF2B5EF4-FFF2-40B4-BE49-F238E27FC236}">
                <a16:creationId xmlns:a16="http://schemas.microsoft.com/office/drawing/2014/main" id="{B308E8B3-F57D-7375-BCB6-5C05C54A5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FE41A-5016-FB11-538F-8EBF8E99A888}"/>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124085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DA62-7ADF-2B9F-5DBD-101C39F5F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C6751D-C0BA-371B-64CC-F4B027D5A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BBE56-FDB1-EE32-25D9-655D75045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8719B-15BE-DCF4-1843-C0D1909575FB}"/>
              </a:ext>
            </a:extLst>
          </p:cNvPr>
          <p:cNvSpPr>
            <a:spLocks noGrp="1"/>
          </p:cNvSpPr>
          <p:nvPr>
            <p:ph type="dt" sz="half" idx="10"/>
          </p:nvPr>
        </p:nvSpPr>
        <p:spPr/>
        <p:txBody>
          <a:bodyPr/>
          <a:lstStyle/>
          <a:p>
            <a:fld id="{A61CF8EA-EDB2-4EA0-BD29-86C1398FD325}" type="datetimeFigureOut">
              <a:rPr lang="en-US" smtClean="0"/>
              <a:t>11/28/2023</a:t>
            </a:fld>
            <a:endParaRPr lang="en-US"/>
          </a:p>
        </p:txBody>
      </p:sp>
      <p:sp>
        <p:nvSpPr>
          <p:cNvPr id="6" name="Footer Placeholder 5">
            <a:extLst>
              <a:ext uri="{FF2B5EF4-FFF2-40B4-BE49-F238E27FC236}">
                <a16:creationId xmlns:a16="http://schemas.microsoft.com/office/drawing/2014/main" id="{81122018-87C0-FBFD-7AA2-46489EB58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FFF49-FF2B-7C9C-4805-D86691B5839C}"/>
              </a:ext>
            </a:extLst>
          </p:cNvPr>
          <p:cNvSpPr>
            <a:spLocks noGrp="1"/>
          </p:cNvSpPr>
          <p:nvPr>
            <p:ph type="sldNum" sz="quarter" idx="12"/>
          </p:nvPr>
        </p:nvSpPr>
        <p:spPr/>
        <p:txBody>
          <a:bodyPr/>
          <a:lstStyle/>
          <a:p>
            <a:fld id="{CB5DE3D2-05C2-4199-9A17-FA7476A27CBF}" type="slidenum">
              <a:rPr lang="en-US" smtClean="0"/>
              <a:t>‹#›</a:t>
            </a:fld>
            <a:endParaRPr lang="en-US"/>
          </a:p>
        </p:txBody>
      </p:sp>
    </p:spTree>
    <p:extLst>
      <p:ext uri="{BB962C8B-B14F-4D97-AF65-F5344CB8AC3E}">
        <p14:creationId xmlns:p14="http://schemas.microsoft.com/office/powerpoint/2010/main" val="35011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35FA9-6D26-EBD7-EDDD-8967CBEA7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98477-68A8-6188-AD1E-B781427A1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CF5E3-7C5E-310C-54D7-C66C5DBAB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CF8EA-EDB2-4EA0-BD29-86C1398FD325}" type="datetimeFigureOut">
              <a:rPr lang="en-US" smtClean="0"/>
              <a:t>11/28/2023</a:t>
            </a:fld>
            <a:endParaRPr lang="en-US"/>
          </a:p>
        </p:txBody>
      </p:sp>
      <p:sp>
        <p:nvSpPr>
          <p:cNvPr id="5" name="Footer Placeholder 4">
            <a:extLst>
              <a:ext uri="{FF2B5EF4-FFF2-40B4-BE49-F238E27FC236}">
                <a16:creationId xmlns:a16="http://schemas.microsoft.com/office/drawing/2014/main" id="{3C9F75D7-4B05-F890-7146-7972561F20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15A55-14EE-DE62-6FE1-E903C9525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DE3D2-05C2-4199-9A17-FA7476A27CBF}" type="slidenum">
              <a:rPr lang="en-US" smtClean="0"/>
              <a:t>‹#›</a:t>
            </a:fld>
            <a:endParaRPr lang="en-US"/>
          </a:p>
        </p:txBody>
      </p:sp>
    </p:spTree>
    <p:extLst>
      <p:ext uri="{BB962C8B-B14F-4D97-AF65-F5344CB8AC3E}">
        <p14:creationId xmlns:p14="http://schemas.microsoft.com/office/powerpoint/2010/main" val="351161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C8AB-3BCB-B3D6-6488-2A399ECC795E}"/>
              </a:ext>
            </a:extLst>
          </p:cNvPr>
          <p:cNvSpPr>
            <a:spLocks noGrp="1"/>
          </p:cNvSpPr>
          <p:nvPr>
            <p:ph type="ctrTitle"/>
          </p:nvPr>
        </p:nvSpPr>
        <p:spPr/>
        <p:txBody>
          <a:bodyPr>
            <a:normAutofit fontScale="90000"/>
          </a:bodyPr>
          <a:lstStyle/>
          <a:p>
            <a:r>
              <a:rPr lang="en-US" dirty="0"/>
              <a:t>https://www.cloudskillsboost.google/course_sessions/5018315/video/384243</a:t>
            </a:r>
          </a:p>
        </p:txBody>
      </p:sp>
      <p:sp>
        <p:nvSpPr>
          <p:cNvPr id="3" name="Subtitle 2">
            <a:extLst>
              <a:ext uri="{FF2B5EF4-FFF2-40B4-BE49-F238E27FC236}">
                <a16:creationId xmlns:a16="http://schemas.microsoft.com/office/drawing/2014/main" id="{DFA269B8-9EC5-F5BB-3BF1-283B55D7F4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728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B4AE-1DDE-C299-184E-59C26A879E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D15C10A-21AB-C636-3055-3819EDF57DEE}"/>
              </a:ext>
            </a:extLst>
          </p:cNvPr>
          <p:cNvSpPr>
            <a:spLocks noGrp="1"/>
          </p:cNvSpPr>
          <p:nvPr>
            <p:ph idx="1"/>
          </p:nvPr>
        </p:nvSpPr>
        <p:spPr/>
        <p:txBody>
          <a:bodyPr>
            <a:normAutofit fontScale="92500" lnSpcReduction="20000"/>
          </a:bodyPr>
          <a:lstStyle/>
          <a:p>
            <a:r>
              <a:rPr lang="en-US" dirty="0"/>
              <a:t>Linear Regression:</a:t>
            </a:r>
          </a:p>
          <a:p>
            <a:endParaRPr lang="en-US" dirty="0"/>
          </a:p>
          <a:p>
            <a:r>
              <a:rPr lang="en-US" dirty="0"/>
              <a:t>    Linear regression is one of the simplest and most foundational models in machine learning. It deals with modeling the relationship between a dependent variable (target) and one or more independent variables (features) by fitting a linear equation to the observed data.</a:t>
            </a:r>
          </a:p>
          <a:p>
            <a:endParaRPr lang="en-US" dirty="0"/>
          </a:p>
          <a:p>
            <a:r>
              <a:rPr lang="en-US" dirty="0"/>
              <a:t>Logistic Regression:</a:t>
            </a:r>
          </a:p>
          <a:p>
            <a:endParaRPr lang="en-US" dirty="0"/>
          </a:p>
          <a:p>
            <a:r>
              <a:rPr lang="en-US" dirty="0"/>
              <a:t>    Logistic regression is used for binary classification tasks. It models the probability that a given input belongs to one of two classes. Despite the name "regression," it's commonly used in classification problems.</a:t>
            </a:r>
          </a:p>
        </p:txBody>
      </p:sp>
    </p:spTree>
    <p:extLst>
      <p:ext uri="{BB962C8B-B14F-4D97-AF65-F5344CB8AC3E}">
        <p14:creationId xmlns:p14="http://schemas.microsoft.com/office/powerpoint/2010/main" val="196167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A4E2-DFB1-39BE-25E2-C3170967A2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470F14-DF2C-A110-FDF4-97431CD9DF8C}"/>
              </a:ext>
            </a:extLst>
          </p:cNvPr>
          <p:cNvSpPr>
            <a:spLocks noGrp="1"/>
          </p:cNvSpPr>
          <p:nvPr>
            <p:ph idx="1"/>
          </p:nvPr>
        </p:nvSpPr>
        <p:spPr/>
        <p:txBody>
          <a:bodyPr>
            <a:normAutofit fontScale="85000" lnSpcReduction="20000"/>
          </a:bodyPr>
          <a:lstStyle/>
          <a:p>
            <a:r>
              <a:rPr lang="en-US" dirty="0"/>
              <a:t>Decision Trees:</a:t>
            </a:r>
          </a:p>
          <a:p>
            <a:endParaRPr lang="en-US" dirty="0"/>
          </a:p>
          <a:p>
            <a:r>
              <a:rPr lang="en-US" dirty="0"/>
              <a:t>    Decision trees are versatile and interpretable models used for both classification and regression tasks. They partition the feature space into regions and assign labels or values based on the majority class or average within each region.</a:t>
            </a:r>
          </a:p>
          <a:p>
            <a:endParaRPr lang="en-US" dirty="0"/>
          </a:p>
          <a:p>
            <a:r>
              <a:rPr lang="en-US" dirty="0"/>
              <a:t>k-Nearest Neighbors (k-NN):</a:t>
            </a:r>
          </a:p>
          <a:p>
            <a:endParaRPr lang="en-US" dirty="0"/>
          </a:p>
          <a:p>
            <a:r>
              <a:rPr lang="en-US" dirty="0"/>
              <a:t>    k-NN is a simple instance-based learning algorithm used for both classification and regression. It predicts the class or value of a new data point based on the majority class or average of its k nearest neighbors in the training data.</a:t>
            </a:r>
          </a:p>
        </p:txBody>
      </p:sp>
    </p:spTree>
    <p:extLst>
      <p:ext uri="{BB962C8B-B14F-4D97-AF65-F5344CB8AC3E}">
        <p14:creationId xmlns:p14="http://schemas.microsoft.com/office/powerpoint/2010/main" val="388658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65C6-3AE6-F0B4-DD6C-E67B096DA9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95E08E-CB6E-1591-B40D-CB446E76D788}"/>
              </a:ext>
            </a:extLst>
          </p:cNvPr>
          <p:cNvSpPr>
            <a:spLocks noGrp="1"/>
          </p:cNvSpPr>
          <p:nvPr>
            <p:ph idx="1"/>
          </p:nvPr>
        </p:nvSpPr>
        <p:spPr/>
        <p:txBody>
          <a:bodyPr>
            <a:normAutofit fontScale="85000" lnSpcReduction="20000"/>
          </a:bodyPr>
          <a:lstStyle/>
          <a:p>
            <a:r>
              <a:rPr lang="en-US" dirty="0"/>
              <a:t>Naive Bayes:</a:t>
            </a:r>
          </a:p>
          <a:p>
            <a:endParaRPr lang="en-US" dirty="0"/>
          </a:p>
          <a:p>
            <a:r>
              <a:rPr lang="en-US" dirty="0"/>
              <a:t>    Naive Bayes is a probabilistic model that's particularly useful for text classification tasks, such as spam detection and sentiment analysis. It's based on Bayes' theorem and assumes that features are conditionally independent, which simplifies calculations.</a:t>
            </a:r>
          </a:p>
          <a:p>
            <a:endParaRPr lang="en-US" dirty="0"/>
          </a:p>
          <a:p>
            <a:r>
              <a:rPr lang="en-US" dirty="0"/>
              <a:t>Principal Component Analysis (PCA):</a:t>
            </a:r>
          </a:p>
          <a:p>
            <a:endParaRPr lang="en-US" dirty="0"/>
          </a:p>
          <a:p>
            <a:r>
              <a:rPr lang="en-US" dirty="0"/>
              <a:t>    PCA is a dimensionality reduction technique rather than a predictive model. It's foundational for feature extraction and data visualization. PCA identifies the most significant dimensions (principal components) in high-dimensional data.</a:t>
            </a:r>
          </a:p>
        </p:txBody>
      </p:sp>
    </p:spTree>
    <p:extLst>
      <p:ext uri="{BB962C8B-B14F-4D97-AF65-F5344CB8AC3E}">
        <p14:creationId xmlns:p14="http://schemas.microsoft.com/office/powerpoint/2010/main" val="265001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3800-3F6F-86F5-14E2-B9BBBB9B7A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1C1A77-1CFF-E07B-E990-F5EE1123408E}"/>
              </a:ext>
            </a:extLst>
          </p:cNvPr>
          <p:cNvSpPr>
            <a:spLocks noGrp="1"/>
          </p:cNvSpPr>
          <p:nvPr>
            <p:ph idx="1"/>
          </p:nvPr>
        </p:nvSpPr>
        <p:spPr/>
        <p:txBody>
          <a:bodyPr>
            <a:normAutofit fontScale="92500" lnSpcReduction="10000"/>
          </a:bodyPr>
          <a:lstStyle/>
          <a:p>
            <a:r>
              <a:rPr lang="en-US" dirty="0"/>
              <a:t>SVM (Support Vector Machines):</a:t>
            </a:r>
          </a:p>
          <a:p>
            <a:endParaRPr lang="en-US" dirty="0"/>
          </a:p>
          <a:p>
            <a:r>
              <a:rPr lang="en-US" dirty="0"/>
              <a:t>    SVM is a foundational model for both classification and regression. It aims to find a hyperplane that best separates data points of different classes with a maximal margin.</a:t>
            </a:r>
          </a:p>
          <a:p>
            <a:endParaRPr lang="en-US" dirty="0"/>
          </a:p>
          <a:p>
            <a:r>
              <a:rPr lang="en-US" dirty="0"/>
              <a:t>Perceptron:</a:t>
            </a:r>
          </a:p>
          <a:p>
            <a:endParaRPr lang="en-US" dirty="0"/>
          </a:p>
          <a:p>
            <a:r>
              <a:rPr lang="en-US" dirty="0"/>
              <a:t>    The perceptron is one of the earliest models for binary classification. It's a single-layer neural network that can learn linear decision boundaries.</a:t>
            </a:r>
          </a:p>
        </p:txBody>
      </p:sp>
    </p:spTree>
    <p:extLst>
      <p:ext uri="{BB962C8B-B14F-4D97-AF65-F5344CB8AC3E}">
        <p14:creationId xmlns:p14="http://schemas.microsoft.com/office/powerpoint/2010/main" val="370314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8D8E-0660-7D3B-6871-51B330837D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93FC1F-E8D5-500E-7880-7A43F8241DC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06C2F6A-86F2-6DA7-60DC-7778F261AA4D}"/>
              </a:ext>
            </a:extLst>
          </p:cNvPr>
          <p:cNvPicPr>
            <a:picLocks noChangeAspect="1"/>
          </p:cNvPicPr>
          <p:nvPr/>
        </p:nvPicPr>
        <p:blipFill>
          <a:blip r:embed="rId2"/>
          <a:stretch>
            <a:fillRect/>
          </a:stretch>
        </p:blipFill>
        <p:spPr>
          <a:xfrm>
            <a:off x="350606" y="221152"/>
            <a:ext cx="10073554" cy="6560127"/>
          </a:xfrm>
          <a:prstGeom prst="rect">
            <a:avLst/>
          </a:prstGeom>
        </p:spPr>
      </p:pic>
    </p:spTree>
    <p:extLst>
      <p:ext uri="{BB962C8B-B14F-4D97-AF65-F5344CB8AC3E}">
        <p14:creationId xmlns:p14="http://schemas.microsoft.com/office/powerpoint/2010/main" val="378010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A3CC-DD34-BA27-4F8E-C664E159BA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3F696E-E346-02CC-B4BB-22C7717CC02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7A5B9F0-6533-D067-2788-7FF5C3B75FA0}"/>
              </a:ext>
            </a:extLst>
          </p:cNvPr>
          <p:cNvPicPr>
            <a:picLocks noChangeAspect="1"/>
          </p:cNvPicPr>
          <p:nvPr/>
        </p:nvPicPr>
        <p:blipFill>
          <a:blip r:embed="rId2"/>
          <a:stretch>
            <a:fillRect/>
          </a:stretch>
        </p:blipFill>
        <p:spPr>
          <a:xfrm>
            <a:off x="1176337" y="1233487"/>
            <a:ext cx="9839325" cy="4391025"/>
          </a:xfrm>
          <a:prstGeom prst="rect">
            <a:avLst/>
          </a:prstGeom>
        </p:spPr>
      </p:pic>
    </p:spTree>
    <p:extLst>
      <p:ext uri="{BB962C8B-B14F-4D97-AF65-F5344CB8AC3E}">
        <p14:creationId xmlns:p14="http://schemas.microsoft.com/office/powerpoint/2010/main" val="126048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B907-7DCE-D062-4F39-13AC733B54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BA8A1A-751E-3231-DD59-2DAA9A6EEB8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B0486BB-6255-FD5D-C591-2B517FA8DFC8}"/>
              </a:ext>
            </a:extLst>
          </p:cNvPr>
          <p:cNvPicPr>
            <a:picLocks noChangeAspect="1"/>
          </p:cNvPicPr>
          <p:nvPr/>
        </p:nvPicPr>
        <p:blipFill>
          <a:blip r:embed="rId2"/>
          <a:stretch>
            <a:fillRect/>
          </a:stretch>
        </p:blipFill>
        <p:spPr>
          <a:xfrm>
            <a:off x="1233487" y="828675"/>
            <a:ext cx="9725025" cy="5200650"/>
          </a:xfrm>
          <a:prstGeom prst="rect">
            <a:avLst/>
          </a:prstGeom>
        </p:spPr>
      </p:pic>
    </p:spTree>
    <p:extLst>
      <p:ext uri="{BB962C8B-B14F-4D97-AF65-F5344CB8AC3E}">
        <p14:creationId xmlns:p14="http://schemas.microsoft.com/office/powerpoint/2010/main" val="21649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E4F3-38AC-514D-2508-4C4E1AB1A2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FD67FD-0A92-FAD2-D91E-BF2CED83B452}"/>
              </a:ext>
            </a:extLst>
          </p:cNvPr>
          <p:cNvSpPr>
            <a:spLocks noGrp="1"/>
          </p:cNvSpPr>
          <p:nvPr>
            <p:ph idx="1"/>
          </p:nvPr>
        </p:nvSpPr>
        <p:spPr/>
        <p:txBody>
          <a:bodyPr/>
          <a:lstStyle/>
          <a:p>
            <a:r>
              <a:rPr lang="en-US" dirty="0"/>
              <a:t>A Foundation model is a large AI model pretrained on vast quantity of data designed to be adapted or fine tuned to wide range of downstream tasks such as sentiment analysis, </a:t>
            </a:r>
            <a:r>
              <a:rPr lang="en-US" dirty="0" err="1"/>
              <a:t>imae</a:t>
            </a:r>
            <a:r>
              <a:rPr lang="en-US" dirty="0"/>
              <a:t> captioning and object recognition. </a:t>
            </a:r>
          </a:p>
          <a:p>
            <a:r>
              <a:rPr lang="en-US" dirty="0"/>
              <a:t>Vertex AI</a:t>
            </a:r>
          </a:p>
          <a:p>
            <a:r>
              <a:rPr lang="en-US" dirty="0"/>
              <a:t>PALM API</a:t>
            </a:r>
          </a:p>
          <a:p>
            <a:r>
              <a:rPr lang="en-US" dirty="0"/>
              <a:t>BERT</a:t>
            </a:r>
          </a:p>
          <a:p>
            <a:r>
              <a:rPr lang="en-US" dirty="0"/>
              <a:t>BARD</a:t>
            </a:r>
          </a:p>
        </p:txBody>
      </p:sp>
    </p:spTree>
    <p:extLst>
      <p:ext uri="{BB962C8B-B14F-4D97-AF65-F5344CB8AC3E}">
        <p14:creationId xmlns:p14="http://schemas.microsoft.com/office/powerpoint/2010/main" val="75864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5AAD-6BAD-E143-050F-840F6EBF86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FC57EB-C896-E583-1ACB-DEAA2318409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1ED16A2-6950-F230-8EBF-6F788F00992E}"/>
              </a:ext>
            </a:extLst>
          </p:cNvPr>
          <p:cNvPicPr>
            <a:picLocks noChangeAspect="1"/>
          </p:cNvPicPr>
          <p:nvPr/>
        </p:nvPicPr>
        <p:blipFill>
          <a:blip r:embed="rId2"/>
          <a:stretch>
            <a:fillRect/>
          </a:stretch>
        </p:blipFill>
        <p:spPr>
          <a:xfrm>
            <a:off x="838199" y="626052"/>
            <a:ext cx="11168513" cy="5425613"/>
          </a:xfrm>
          <a:prstGeom prst="rect">
            <a:avLst/>
          </a:prstGeom>
        </p:spPr>
      </p:pic>
    </p:spTree>
    <p:extLst>
      <p:ext uri="{BB962C8B-B14F-4D97-AF65-F5344CB8AC3E}">
        <p14:creationId xmlns:p14="http://schemas.microsoft.com/office/powerpoint/2010/main" val="4126984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0384-0C59-0F24-3C62-99E94FEBBF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BF8CF9-763C-B09E-BC25-E459F7C4AB9D}"/>
              </a:ext>
            </a:extLst>
          </p:cNvPr>
          <p:cNvSpPr>
            <a:spLocks noGrp="1"/>
          </p:cNvSpPr>
          <p:nvPr>
            <p:ph idx="1"/>
          </p:nvPr>
        </p:nvSpPr>
        <p:spPr/>
        <p:txBody>
          <a:bodyPr/>
          <a:lstStyle/>
          <a:p>
            <a:r>
              <a:rPr lang="en-US" dirty="0"/>
              <a:t>Generative AI and LLM model are intersect and part of deep learning models</a:t>
            </a:r>
          </a:p>
        </p:txBody>
      </p:sp>
      <p:pic>
        <p:nvPicPr>
          <p:cNvPr id="5" name="Picture 4">
            <a:extLst>
              <a:ext uri="{FF2B5EF4-FFF2-40B4-BE49-F238E27FC236}">
                <a16:creationId xmlns:a16="http://schemas.microsoft.com/office/drawing/2014/main" id="{14879D1B-730C-909E-EEB3-1EF5F85316F8}"/>
              </a:ext>
            </a:extLst>
          </p:cNvPr>
          <p:cNvPicPr>
            <a:picLocks noChangeAspect="1"/>
          </p:cNvPicPr>
          <p:nvPr/>
        </p:nvPicPr>
        <p:blipFill>
          <a:blip r:embed="rId2"/>
          <a:stretch>
            <a:fillRect/>
          </a:stretch>
        </p:blipFill>
        <p:spPr>
          <a:xfrm>
            <a:off x="960221" y="2701925"/>
            <a:ext cx="9667875" cy="3790950"/>
          </a:xfrm>
          <a:prstGeom prst="rect">
            <a:avLst/>
          </a:prstGeom>
        </p:spPr>
      </p:pic>
    </p:spTree>
    <p:extLst>
      <p:ext uri="{BB962C8B-B14F-4D97-AF65-F5344CB8AC3E}">
        <p14:creationId xmlns:p14="http://schemas.microsoft.com/office/powerpoint/2010/main" val="92196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824D-A2DC-AB82-1396-4990178A803E}"/>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1721B7CE-E648-2814-F4B7-74206877AFF4}"/>
              </a:ext>
            </a:extLst>
          </p:cNvPr>
          <p:cNvSpPr>
            <a:spLocks noGrp="1"/>
          </p:cNvSpPr>
          <p:nvPr>
            <p:ph idx="1"/>
          </p:nvPr>
        </p:nvSpPr>
        <p:spPr/>
        <p:txBody>
          <a:bodyPr/>
          <a:lstStyle/>
          <a:p>
            <a:r>
              <a:rPr lang="en-US" dirty="0"/>
              <a:t>Artificial neural network are inspired by human brains made of many interconnected nodes layers of neurons allows to learn more complex pattern than traditional machine learning models. It can use </a:t>
            </a:r>
          </a:p>
        </p:txBody>
      </p:sp>
      <p:pic>
        <p:nvPicPr>
          <p:cNvPr id="4" name="Picture 3">
            <a:extLst>
              <a:ext uri="{FF2B5EF4-FFF2-40B4-BE49-F238E27FC236}">
                <a16:creationId xmlns:a16="http://schemas.microsoft.com/office/drawing/2014/main" id="{12771FEA-FD64-E10E-80A8-20C88DE2B184}"/>
              </a:ext>
            </a:extLst>
          </p:cNvPr>
          <p:cNvPicPr>
            <a:picLocks noChangeAspect="1"/>
          </p:cNvPicPr>
          <p:nvPr/>
        </p:nvPicPr>
        <p:blipFill>
          <a:blip r:embed="rId2"/>
          <a:stretch>
            <a:fillRect/>
          </a:stretch>
        </p:blipFill>
        <p:spPr>
          <a:xfrm>
            <a:off x="1700157" y="3193030"/>
            <a:ext cx="8791686" cy="2983933"/>
          </a:xfrm>
          <a:prstGeom prst="rect">
            <a:avLst/>
          </a:prstGeom>
        </p:spPr>
      </p:pic>
    </p:spTree>
    <p:extLst>
      <p:ext uri="{BB962C8B-B14F-4D97-AF65-F5344CB8AC3E}">
        <p14:creationId xmlns:p14="http://schemas.microsoft.com/office/powerpoint/2010/main" val="1840935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0FFB-72F4-96C8-13F1-690808AF8F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F917FF-E91B-474B-6869-A1AFD219F080}"/>
              </a:ext>
            </a:extLst>
          </p:cNvPr>
          <p:cNvSpPr>
            <a:spLocks noGrp="1"/>
          </p:cNvSpPr>
          <p:nvPr>
            <p:ph idx="1"/>
          </p:nvPr>
        </p:nvSpPr>
        <p:spPr/>
        <p:txBody>
          <a:bodyPr/>
          <a:lstStyle/>
          <a:p>
            <a:r>
              <a:rPr lang="en-US" dirty="0"/>
              <a:t>Large, general-purpose language models can be pre trained and then fine-tuned for specific purposes</a:t>
            </a:r>
          </a:p>
        </p:txBody>
      </p:sp>
      <p:pic>
        <p:nvPicPr>
          <p:cNvPr id="5" name="Picture 4">
            <a:extLst>
              <a:ext uri="{FF2B5EF4-FFF2-40B4-BE49-F238E27FC236}">
                <a16:creationId xmlns:a16="http://schemas.microsoft.com/office/drawing/2014/main" id="{187954E7-013F-5FE9-429E-82E58FCA3E7C}"/>
              </a:ext>
            </a:extLst>
          </p:cNvPr>
          <p:cNvPicPr>
            <a:picLocks noChangeAspect="1"/>
          </p:cNvPicPr>
          <p:nvPr/>
        </p:nvPicPr>
        <p:blipFill>
          <a:blip r:embed="rId2"/>
          <a:stretch>
            <a:fillRect/>
          </a:stretch>
        </p:blipFill>
        <p:spPr>
          <a:xfrm>
            <a:off x="1795548" y="2762250"/>
            <a:ext cx="9024851" cy="3702945"/>
          </a:xfrm>
          <a:prstGeom prst="rect">
            <a:avLst/>
          </a:prstGeom>
        </p:spPr>
      </p:pic>
    </p:spTree>
    <p:extLst>
      <p:ext uri="{BB962C8B-B14F-4D97-AF65-F5344CB8AC3E}">
        <p14:creationId xmlns:p14="http://schemas.microsoft.com/office/powerpoint/2010/main" val="130321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3A8C-B990-4BF2-8B1E-2D9AECA95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85EC38-DC41-4CED-40D9-D513CB14E3B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6D5D3CC-E8BA-D78D-6176-0C2BF285D543}"/>
              </a:ext>
            </a:extLst>
          </p:cNvPr>
          <p:cNvPicPr>
            <a:picLocks noChangeAspect="1"/>
          </p:cNvPicPr>
          <p:nvPr/>
        </p:nvPicPr>
        <p:blipFill>
          <a:blip r:embed="rId2"/>
          <a:stretch>
            <a:fillRect/>
          </a:stretch>
        </p:blipFill>
        <p:spPr>
          <a:xfrm>
            <a:off x="966609" y="1690688"/>
            <a:ext cx="10258782" cy="4076268"/>
          </a:xfrm>
          <a:prstGeom prst="rect">
            <a:avLst/>
          </a:prstGeom>
        </p:spPr>
      </p:pic>
    </p:spTree>
    <p:extLst>
      <p:ext uri="{BB962C8B-B14F-4D97-AF65-F5344CB8AC3E}">
        <p14:creationId xmlns:p14="http://schemas.microsoft.com/office/powerpoint/2010/main" val="26100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0148-A358-7B95-1D1F-6B10D44860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B673E-2F35-2A73-D112-9CFB875C512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47F7F40-3A84-1EC8-638B-AF9637D4828B}"/>
              </a:ext>
            </a:extLst>
          </p:cNvPr>
          <p:cNvPicPr>
            <a:picLocks noChangeAspect="1"/>
          </p:cNvPicPr>
          <p:nvPr/>
        </p:nvPicPr>
        <p:blipFill>
          <a:blip r:embed="rId2"/>
          <a:stretch>
            <a:fillRect/>
          </a:stretch>
        </p:blipFill>
        <p:spPr>
          <a:xfrm>
            <a:off x="436677" y="681037"/>
            <a:ext cx="10743790" cy="4605858"/>
          </a:xfrm>
          <a:prstGeom prst="rect">
            <a:avLst/>
          </a:prstGeom>
        </p:spPr>
      </p:pic>
    </p:spTree>
    <p:extLst>
      <p:ext uri="{BB962C8B-B14F-4D97-AF65-F5344CB8AC3E}">
        <p14:creationId xmlns:p14="http://schemas.microsoft.com/office/powerpoint/2010/main" val="306673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7D5E-7C6F-0F34-6F3C-05A3983142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4CF35-4738-C1FA-810F-74A5AB11F2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A9F2C83-F454-1804-5FAF-1A1988800F20}"/>
              </a:ext>
            </a:extLst>
          </p:cNvPr>
          <p:cNvPicPr>
            <a:picLocks noChangeAspect="1"/>
          </p:cNvPicPr>
          <p:nvPr/>
        </p:nvPicPr>
        <p:blipFill>
          <a:blip r:embed="rId2"/>
          <a:stretch>
            <a:fillRect/>
          </a:stretch>
        </p:blipFill>
        <p:spPr>
          <a:xfrm>
            <a:off x="838200" y="1223962"/>
            <a:ext cx="10277475" cy="4410075"/>
          </a:xfrm>
          <a:prstGeom prst="rect">
            <a:avLst/>
          </a:prstGeom>
        </p:spPr>
      </p:pic>
    </p:spTree>
    <p:extLst>
      <p:ext uri="{BB962C8B-B14F-4D97-AF65-F5344CB8AC3E}">
        <p14:creationId xmlns:p14="http://schemas.microsoft.com/office/powerpoint/2010/main" val="16903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4AE6-5320-062F-087B-09E7B9C9FE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FDEB91-67A1-8E47-022B-ED5BCCEC37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2F005B-C82D-757A-E0C3-DDD11157F500}"/>
              </a:ext>
            </a:extLst>
          </p:cNvPr>
          <p:cNvPicPr>
            <a:picLocks noChangeAspect="1"/>
          </p:cNvPicPr>
          <p:nvPr/>
        </p:nvPicPr>
        <p:blipFill>
          <a:blip r:embed="rId2"/>
          <a:stretch>
            <a:fillRect/>
          </a:stretch>
        </p:blipFill>
        <p:spPr>
          <a:xfrm>
            <a:off x="1019175" y="1162050"/>
            <a:ext cx="10153650" cy="4533900"/>
          </a:xfrm>
          <a:prstGeom prst="rect">
            <a:avLst/>
          </a:prstGeom>
        </p:spPr>
      </p:pic>
    </p:spTree>
    <p:extLst>
      <p:ext uri="{BB962C8B-B14F-4D97-AF65-F5344CB8AC3E}">
        <p14:creationId xmlns:p14="http://schemas.microsoft.com/office/powerpoint/2010/main" val="25951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6F8A-F73C-3557-B5BA-981AF1E09E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5F3AD-E806-E998-4949-4035C63A91C2}"/>
              </a:ext>
            </a:extLst>
          </p:cNvPr>
          <p:cNvSpPr>
            <a:spLocks noGrp="1"/>
          </p:cNvSpPr>
          <p:nvPr>
            <p:ph idx="1"/>
          </p:nvPr>
        </p:nvSpPr>
        <p:spPr/>
        <p:txBody>
          <a:bodyPr/>
          <a:lstStyle/>
          <a:p>
            <a:r>
              <a:rPr lang="en-US" dirty="0"/>
              <a:t>Parameters define the skill of model in solving a problem such as predicting text.</a:t>
            </a:r>
          </a:p>
          <a:p>
            <a:r>
              <a:rPr lang="en-US" dirty="0"/>
              <a:t>General purposes: models are sufficient to solve common problems. </a:t>
            </a:r>
            <a:r>
              <a:rPr lang="en-US" dirty="0" err="1"/>
              <a:t>Commanity</a:t>
            </a:r>
            <a:r>
              <a:rPr lang="en-US" dirty="0"/>
              <a:t> in human language regardless of the specific tasks domain, resource restriction, very few companies have resources to train such large language model with huge data sets and tremendous number of parameters. How about creating fundamental language models and allows others to use</a:t>
            </a:r>
          </a:p>
          <a:p>
            <a:r>
              <a:rPr lang="en-US" dirty="0"/>
              <a:t>Pretrained LLM model and then fine tune according to task with less data.</a:t>
            </a:r>
          </a:p>
        </p:txBody>
      </p:sp>
    </p:spTree>
    <p:extLst>
      <p:ext uri="{BB962C8B-B14F-4D97-AF65-F5344CB8AC3E}">
        <p14:creationId xmlns:p14="http://schemas.microsoft.com/office/powerpoint/2010/main" val="76300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03D3-06C1-B335-C2DF-3321B41FA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D87722-91E7-B521-7ECB-5D4A122F896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99C9EBB-B489-F83C-49DA-D67F8D2EADC4}"/>
              </a:ext>
            </a:extLst>
          </p:cNvPr>
          <p:cNvPicPr>
            <a:picLocks noChangeAspect="1"/>
          </p:cNvPicPr>
          <p:nvPr/>
        </p:nvPicPr>
        <p:blipFill>
          <a:blip r:embed="rId2"/>
          <a:stretch>
            <a:fillRect/>
          </a:stretch>
        </p:blipFill>
        <p:spPr>
          <a:xfrm>
            <a:off x="2652106" y="681037"/>
            <a:ext cx="6807778" cy="5528385"/>
          </a:xfrm>
          <a:prstGeom prst="rect">
            <a:avLst/>
          </a:prstGeom>
        </p:spPr>
      </p:pic>
    </p:spTree>
    <p:extLst>
      <p:ext uri="{BB962C8B-B14F-4D97-AF65-F5344CB8AC3E}">
        <p14:creationId xmlns:p14="http://schemas.microsoft.com/office/powerpoint/2010/main" val="3301510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F16A-111E-513C-55A6-C34EA6C0F4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95368C-2CBE-A8A1-9EB8-E2D3181F495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7F834D-B355-C1F9-D5AF-292802408EB9}"/>
              </a:ext>
            </a:extLst>
          </p:cNvPr>
          <p:cNvPicPr>
            <a:picLocks noChangeAspect="1"/>
          </p:cNvPicPr>
          <p:nvPr/>
        </p:nvPicPr>
        <p:blipFill>
          <a:blip r:embed="rId2"/>
          <a:stretch>
            <a:fillRect/>
          </a:stretch>
        </p:blipFill>
        <p:spPr>
          <a:xfrm>
            <a:off x="977524" y="900632"/>
            <a:ext cx="10061778" cy="5036038"/>
          </a:xfrm>
          <a:prstGeom prst="rect">
            <a:avLst/>
          </a:prstGeom>
        </p:spPr>
      </p:pic>
    </p:spTree>
    <p:extLst>
      <p:ext uri="{BB962C8B-B14F-4D97-AF65-F5344CB8AC3E}">
        <p14:creationId xmlns:p14="http://schemas.microsoft.com/office/powerpoint/2010/main" val="279060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3AA2-17FB-6B26-1850-0C88081742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F19066-84CC-3769-64F1-8EF56EE0341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BEAF40E-E2B6-DAC7-E314-1103604D4CB5}"/>
              </a:ext>
            </a:extLst>
          </p:cNvPr>
          <p:cNvPicPr>
            <a:picLocks noChangeAspect="1"/>
          </p:cNvPicPr>
          <p:nvPr/>
        </p:nvPicPr>
        <p:blipFill>
          <a:blip r:embed="rId2"/>
          <a:stretch>
            <a:fillRect/>
          </a:stretch>
        </p:blipFill>
        <p:spPr>
          <a:xfrm>
            <a:off x="257175" y="681037"/>
            <a:ext cx="11612058" cy="5337378"/>
          </a:xfrm>
          <a:prstGeom prst="rect">
            <a:avLst/>
          </a:prstGeom>
        </p:spPr>
      </p:pic>
    </p:spTree>
    <p:extLst>
      <p:ext uri="{BB962C8B-B14F-4D97-AF65-F5344CB8AC3E}">
        <p14:creationId xmlns:p14="http://schemas.microsoft.com/office/powerpoint/2010/main" val="440859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8364-CD07-524B-73EF-AAECFF5609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83A25D-3AE8-9972-ADCF-28FDEAD3CAF7}"/>
              </a:ext>
            </a:extLst>
          </p:cNvPr>
          <p:cNvSpPr>
            <a:spLocks noGrp="1"/>
          </p:cNvSpPr>
          <p:nvPr>
            <p:ph idx="1"/>
          </p:nvPr>
        </p:nvSpPr>
        <p:spPr/>
        <p:txBody>
          <a:bodyPr/>
          <a:lstStyle/>
          <a:p>
            <a:r>
              <a:rPr lang="en-US" dirty="0"/>
              <a:t>Vertex AI provides task specific foundation models</a:t>
            </a:r>
          </a:p>
        </p:txBody>
      </p:sp>
      <p:pic>
        <p:nvPicPr>
          <p:cNvPr id="5" name="Picture 4">
            <a:extLst>
              <a:ext uri="{FF2B5EF4-FFF2-40B4-BE49-F238E27FC236}">
                <a16:creationId xmlns:a16="http://schemas.microsoft.com/office/drawing/2014/main" id="{90CB1BD1-BF0D-9A79-3A17-E51AF90C885C}"/>
              </a:ext>
            </a:extLst>
          </p:cNvPr>
          <p:cNvPicPr>
            <a:picLocks noChangeAspect="1"/>
          </p:cNvPicPr>
          <p:nvPr/>
        </p:nvPicPr>
        <p:blipFill>
          <a:blip r:embed="rId2"/>
          <a:stretch>
            <a:fillRect/>
          </a:stretch>
        </p:blipFill>
        <p:spPr>
          <a:xfrm>
            <a:off x="1163782" y="1962089"/>
            <a:ext cx="9080702" cy="4078409"/>
          </a:xfrm>
          <a:prstGeom prst="rect">
            <a:avLst/>
          </a:prstGeom>
        </p:spPr>
      </p:pic>
    </p:spTree>
    <p:extLst>
      <p:ext uri="{BB962C8B-B14F-4D97-AF65-F5344CB8AC3E}">
        <p14:creationId xmlns:p14="http://schemas.microsoft.com/office/powerpoint/2010/main" val="24790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46D2-7034-EE3C-8354-6CFB6243D3C3}"/>
              </a:ext>
            </a:extLst>
          </p:cNvPr>
          <p:cNvSpPr>
            <a:spLocks noGrp="1"/>
          </p:cNvSpPr>
          <p:nvPr>
            <p:ph type="title"/>
          </p:nvPr>
        </p:nvSpPr>
        <p:spPr/>
        <p:txBody>
          <a:bodyPr/>
          <a:lstStyle/>
          <a:p>
            <a:r>
              <a:rPr lang="en-US" dirty="0"/>
              <a:t>Generative AI</a:t>
            </a:r>
          </a:p>
        </p:txBody>
      </p:sp>
      <p:sp>
        <p:nvSpPr>
          <p:cNvPr id="3" name="Content Placeholder 2">
            <a:extLst>
              <a:ext uri="{FF2B5EF4-FFF2-40B4-BE49-F238E27FC236}">
                <a16:creationId xmlns:a16="http://schemas.microsoft.com/office/drawing/2014/main" id="{48207EBA-ADCD-B978-068B-37D2F10408AA}"/>
              </a:ext>
            </a:extLst>
          </p:cNvPr>
          <p:cNvSpPr>
            <a:spLocks noGrp="1"/>
          </p:cNvSpPr>
          <p:nvPr>
            <p:ph idx="1"/>
          </p:nvPr>
        </p:nvSpPr>
        <p:spPr/>
        <p:txBody>
          <a:bodyPr/>
          <a:lstStyle/>
          <a:p>
            <a:r>
              <a:rPr lang="en-US" dirty="0"/>
              <a:t>Generative is a type of AI can produce various types of content : audio , text..</a:t>
            </a:r>
          </a:p>
          <a:p>
            <a:r>
              <a:rPr lang="en-US" dirty="0" err="1"/>
              <a:t>GenAI</a:t>
            </a:r>
            <a:r>
              <a:rPr lang="en-US" dirty="0"/>
              <a:t> is subset of Deep learning. It uses </a:t>
            </a:r>
            <a:r>
              <a:rPr lang="en-US" dirty="0" err="1"/>
              <a:t>articifical</a:t>
            </a:r>
            <a:r>
              <a:rPr lang="en-US" dirty="0"/>
              <a:t> neural network.</a:t>
            </a:r>
          </a:p>
          <a:p>
            <a:r>
              <a:rPr lang="en-US" dirty="0"/>
              <a:t>LLM is also subset of data </a:t>
            </a:r>
          </a:p>
          <a:p>
            <a:endParaRPr lang="en-US" dirty="0"/>
          </a:p>
        </p:txBody>
      </p:sp>
    </p:spTree>
    <p:extLst>
      <p:ext uri="{BB962C8B-B14F-4D97-AF65-F5344CB8AC3E}">
        <p14:creationId xmlns:p14="http://schemas.microsoft.com/office/powerpoint/2010/main" val="160814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EEC9-3FEF-EE8F-9F2A-32BE32776F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5AFA93-99B7-4A23-51BC-9C668708D7F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E99B27-EF1C-B4D6-8B49-1DCEA9854C63}"/>
              </a:ext>
            </a:extLst>
          </p:cNvPr>
          <p:cNvPicPr>
            <a:picLocks noChangeAspect="1"/>
          </p:cNvPicPr>
          <p:nvPr/>
        </p:nvPicPr>
        <p:blipFill>
          <a:blip r:embed="rId2"/>
          <a:stretch>
            <a:fillRect/>
          </a:stretch>
        </p:blipFill>
        <p:spPr>
          <a:xfrm>
            <a:off x="433042" y="365125"/>
            <a:ext cx="10920758" cy="4954992"/>
          </a:xfrm>
          <a:prstGeom prst="rect">
            <a:avLst/>
          </a:prstGeom>
        </p:spPr>
      </p:pic>
    </p:spTree>
    <p:extLst>
      <p:ext uri="{BB962C8B-B14F-4D97-AF65-F5344CB8AC3E}">
        <p14:creationId xmlns:p14="http://schemas.microsoft.com/office/powerpoint/2010/main" val="10140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3936-14A3-92B6-6764-24CE95A23B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F4F869-9225-C176-3F95-D8BF49533BC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FEF116-5AE1-BCEE-1C84-37C07B990EA5}"/>
              </a:ext>
            </a:extLst>
          </p:cNvPr>
          <p:cNvPicPr>
            <a:picLocks noChangeAspect="1"/>
          </p:cNvPicPr>
          <p:nvPr/>
        </p:nvPicPr>
        <p:blipFill>
          <a:blip r:embed="rId2"/>
          <a:stretch>
            <a:fillRect/>
          </a:stretch>
        </p:blipFill>
        <p:spPr>
          <a:xfrm>
            <a:off x="838199" y="617328"/>
            <a:ext cx="10305587" cy="4854081"/>
          </a:xfrm>
          <a:prstGeom prst="rect">
            <a:avLst/>
          </a:prstGeom>
        </p:spPr>
      </p:pic>
    </p:spTree>
    <p:extLst>
      <p:ext uri="{BB962C8B-B14F-4D97-AF65-F5344CB8AC3E}">
        <p14:creationId xmlns:p14="http://schemas.microsoft.com/office/powerpoint/2010/main" val="400740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4AD5-4566-E20B-0FFA-5E8BFEC8B0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E038CE-6B28-02F9-1B81-C667F0C087B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4E53E4-84DD-2EC2-54A3-8D72490FBD99}"/>
              </a:ext>
            </a:extLst>
          </p:cNvPr>
          <p:cNvPicPr>
            <a:picLocks noChangeAspect="1"/>
          </p:cNvPicPr>
          <p:nvPr/>
        </p:nvPicPr>
        <p:blipFill>
          <a:blip r:embed="rId2"/>
          <a:stretch>
            <a:fillRect/>
          </a:stretch>
        </p:blipFill>
        <p:spPr>
          <a:xfrm>
            <a:off x="717232" y="681037"/>
            <a:ext cx="11043948" cy="5220999"/>
          </a:xfrm>
          <a:prstGeom prst="rect">
            <a:avLst/>
          </a:prstGeom>
        </p:spPr>
      </p:pic>
      <p:pic>
        <p:nvPicPr>
          <p:cNvPr id="7" name="Picture 6">
            <a:extLst>
              <a:ext uri="{FF2B5EF4-FFF2-40B4-BE49-F238E27FC236}">
                <a16:creationId xmlns:a16="http://schemas.microsoft.com/office/drawing/2014/main" id="{BA08A471-C60F-3CEC-36AB-82FC1CEB27EA}"/>
              </a:ext>
            </a:extLst>
          </p:cNvPr>
          <p:cNvPicPr>
            <a:picLocks noChangeAspect="1"/>
          </p:cNvPicPr>
          <p:nvPr/>
        </p:nvPicPr>
        <p:blipFill>
          <a:blip r:embed="rId3"/>
          <a:stretch>
            <a:fillRect/>
          </a:stretch>
        </p:blipFill>
        <p:spPr>
          <a:xfrm>
            <a:off x="2318352" y="4327035"/>
            <a:ext cx="2605120" cy="1849928"/>
          </a:xfrm>
          <a:prstGeom prst="rect">
            <a:avLst/>
          </a:prstGeom>
        </p:spPr>
      </p:pic>
    </p:spTree>
    <p:extLst>
      <p:ext uri="{BB962C8B-B14F-4D97-AF65-F5344CB8AC3E}">
        <p14:creationId xmlns:p14="http://schemas.microsoft.com/office/powerpoint/2010/main" val="377738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5F2C-CF13-EBEF-2661-DB2286A926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C92D2B-51BD-5D36-EC33-7A074522804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9C3B1B5-E54F-9608-4ED4-73189DF22FD4}"/>
              </a:ext>
            </a:extLst>
          </p:cNvPr>
          <p:cNvPicPr>
            <a:picLocks noChangeAspect="1"/>
          </p:cNvPicPr>
          <p:nvPr/>
        </p:nvPicPr>
        <p:blipFill>
          <a:blip r:embed="rId2"/>
          <a:stretch>
            <a:fillRect/>
          </a:stretch>
        </p:blipFill>
        <p:spPr>
          <a:xfrm>
            <a:off x="2133600" y="1676400"/>
            <a:ext cx="7924800" cy="3505200"/>
          </a:xfrm>
          <a:prstGeom prst="rect">
            <a:avLst/>
          </a:prstGeom>
        </p:spPr>
      </p:pic>
    </p:spTree>
    <p:extLst>
      <p:ext uri="{BB962C8B-B14F-4D97-AF65-F5344CB8AC3E}">
        <p14:creationId xmlns:p14="http://schemas.microsoft.com/office/powerpoint/2010/main" val="247616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67A2-B974-E420-F948-B2FBAD8509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4D4B42-02B7-A0E1-6360-324A2BB42B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1C1916-415E-A5FD-831D-D3E7E5DBAE76}"/>
              </a:ext>
            </a:extLst>
          </p:cNvPr>
          <p:cNvPicPr>
            <a:picLocks noChangeAspect="1"/>
          </p:cNvPicPr>
          <p:nvPr/>
        </p:nvPicPr>
        <p:blipFill>
          <a:blip r:embed="rId2"/>
          <a:stretch>
            <a:fillRect/>
          </a:stretch>
        </p:blipFill>
        <p:spPr>
          <a:xfrm>
            <a:off x="959860" y="365125"/>
            <a:ext cx="11476384" cy="5520286"/>
          </a:xfrm>
          <a:prstGeom prst="rect">
            <a:avLst/>
          </a:prstGeom>
        </p:spPr>
      </p:pic>
    </p:spTree>
    <p:extLst>
      <p:ext uri="{BB962C8B-B14F-4D97-AF65-F5344CB8AC3E}">
        <p14:creationId xmlns:p14="http://schemas.microsoft.com/office/powerpoint/2010/main" val="395715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13E9-D6A7-9627-1954-35A739F48192}"/>
              </a:ext>
            </a:extLst>
          </p:cNvPr>
          <p:cNvSpPr>
            <a:spLocks noGrp="1"/>
          </p:cNvSpPr>
          <p:nvPr>
            <p:ph type="title"/>
          </p:nvPr>
        </p:nvSpPr>
        <p:spPr/>
        <p:txBody>
          <a:bodyPr/>
          <a:lstStyle/>
          <a:p>
            <a:r>
              <a:rPr lang="en-US" b="1" dirty="0"/>
              <a:t>Foundational Model in Machine Learning</a:t>
            </a:r>
            <a:endParaRPr lang="en-US" dirty="0"/>
          </a:p>
        </p:txBody>
      </p:sp>
      <p:sp>
        <p:nvSpPr>
          <p:cNvPr id="3" name="Content Placeholder 2">
            <a:extLst>
              <a:ext uri="{FF2B5EF4-FFF2-40B4-BE49-F238E27FC236}">
                <a16:creationId xmlns:a16="http://schemas.microsoft.com/office/drawing/2014/main" id="{37B75B91-12DC-8699-D75D-352D7B64A8FF}"/>
              </a:ext>
            </a:extLst>
          </p:cNvPr>
          <p:cNvSpPr>
            <a:spLocks noGrp="1"/>
          </p:cNvSpPr>
          <p:nvPr>
            <p:ph idx="1"/>
          </p:nvPr>
        </p:nvSpPr>
        <p:spPr/>
        <p:txBody>
          <a:bodyPr/>
          <a:lstStyle/>
          <a:p>
            <a:r>
              <a:rPr lang="en-US" dirty="0"/>
              <a:t>In the context of machine learning, a foundational model could be a basic algorithm or approach upon which more advanced techniques are built. Linear regression and decision trees are foundational models in supervised learning, for instance.</a:t>
            </a:r>
          </a:p>
          <a:p>
            <a:r>
              <a:rPr lang="en-US" dirty="0"/>
              <a:t>These foundational models are often relatively simple but are crucial in understanding the core concepts of machine learning. They are used as starting points for many machine learning tasks and provide a basis for further exploration and development. Here are a few foundational models in machine learning:</a:t>
            </a:r>
          </a:p>
        </p:txBody>
      </p:sp>
    </p:spTree>
    <p:extLst>
      <p:ext uri="{BB962C8B-B14F-4D97-AF65-F5344CB8AC3E}">
        <p14:creationId xmlns:p14="http://schemas.microsoft.com/office/powerpoint/2010/main" val="3209572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Widescreen</PresentationFormat>
  <Paragraphs>49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https://www.cloudskillsboost.google/course_sessions/5018315/video/384243</vt:lpstr>
      <vt:lpstr>Deep Learning</vt:lpstr>
      <vt:lpstr>Generative AI</vt:lpstr>
      <vt:lpstr>PowerPoint Presentation</vt:lpstr>
      <vt:lpstr>PowerPoint Presentation</vt:lpstr>
      <vt:lpstr>PowerPoint Presentation</vt:lpstr>
      <vt:lpstr>PowerPoint Presentation</vt:lpstr>
      <vt:lpstr>PowerPoint Presentation</vt:lpstr>
      <vt:lpstr>Foundational Model in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https://www.cloudskillsboost.google/course_sessions/5018315/video/384243</dc:title>
  <dc:creator>Agrawal Shanu (CR/RAI1-IN)</dc:creator>
  <cp:lastModifiedBy>Agrawal Shanu (CR/RAI1-IN)</cp:lastModifiedBy>
  <cp:revision>2</cp:revision>
  <dcterms:created xsi:type="dcterms:W3CDTF">2023-09-25T04:58:34Z</dcterms:created>
  <dcterms:modified xsi:type="dcterms:W3CDTF">2023-11-28T11:39:54Z</dcterms:modified>
</cp:coreProperties>
</file>