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5"/>
  </p:notesMasterIdLst>
  <p:sldIdLst>
    <p:sldId id="260" r:id="rId4"/>
    <p:sldId id="257" r:id="rId5"/>
    <p:sldId id="258" r:id="rId6"/>
    <p:sldId id="262" r:id="rId7"/>
    <p:sldId id="261" r:id="rId8"/>
    <p:sldId id="264" r:id="rId9"/>
    <p:sldId id="263" r:id="rId10"/>
    <p:sldId id="265" r:id="rId11"/>
    <p:sldId id="266" r:id="rId12"/>
    <p:sldId id="259" r:id="rId13"/>
    <p:sldId id="267" r:id="rId14"/>
  </p:sldIdLst>
  <p:sldSz cx="10969625" cy="617061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4205" userDrawn="1">
          <p15:clr>
            <a:srgbClr val="FBAE40"/>
          </p15:clr>
        </p15:guide>
        <p15:guide id="10" pos="44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3392" userDrawn="1">
          <p15:clr>
            <a:srgbClr val="FBAE40"/>
          </p15:clr>
        </p15:guide>
        <p15:guide id="10" pos="3593" userDrawn="1">
          <p15:clr>
            <a:srgbClr val="FBAE40"/>
          </p15:clr>
        </p15:guide>
        <p15:guide id="11" pos="5078" userDrawn="1">
          <p15:clr>
            <a:srgbClr val="FBAE40"/>
          </p15:clr>
        </p15:guide>
        <p15:guide id="12" pos="5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79" userDrawn="1">
          <p15:clr>
            <a:srgbClr val="FBAE40"/>
          </p15:clr>
        </p15:guide>
        <p15:guide id="10" pos="3160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orient="horz" pos="2090" userDrawn="1">
          <p15:clr>
            <a:srgbClr val="FBAE40"/>
          </p15:clr>
        </p15:guide>
        <p15:guide id="11" pos="4205" userDrawn="1">
          <p15:clr>
            <a:srgbClr val="FBAE40"/>
          </p15:clr>
        </p15:guide>
        <p15:guide id="12" pos="4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  <p15:guide id="11" pos="3392" userDrawn="1">
          <p15:clr>
            <a:srgbClr val="FBAE40"/>
          </p15:clr>
        </p15:guide>
        <p15:guide id="12" pos="3593" userDrawn="1">
          <p15:clr>
            <a:srgbClr val="FBAE40"/>
          </p15:clr>
        </p15:guide>
        <p15:guide id="13" pos="5078" userDrawn="1">
          <p15:clr>
            <a:srgbClr val="FBAE40"/>
          </p15:clr>
        </p15:guide>
        <p15:guide id="14" pos="52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87" userDrawn="1">
          <p15:clr>
            <a:srgbClr val="FBAE40"/>
          </p15:clr>
        </p15:guide>
        <p15:guide id="10" pos="3159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  <p15:guide id="15" orient="horz" pos="2090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</a:rPr>
              <a:t> | CR/PJ-AI-S2 | 2020-07-04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earn/machine-learning-explainability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Model Explainability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78372" y="1296000"/>
            <a:ext cx="10328998" cy="4168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www.kaggle.com/learn/machine-learning-explainability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mtClean="0"/>
              <a:t>Model Explainability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4168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64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Explainability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15310" y="1296000"/>
            <a:ext cx="10392060" cy="4168800"/>
          </a:xfrm>
        </p:spPr>
        <p:txBody>
          <a:bodyPr/>
          <a:lstStyle/>
          <a:p>
            <a:r>
              <a:rPr lang="en-US" dirty="0" smtClean="0"/>
              <a:t>Lot of times from machine learning model we can make good predictions but find difficult </a:t>
            </a:r>
            <a:r>
              <a:rPr lang="en-US" dirty="0" smtClean="0"/>
              <a:t>to understand </a:t>
            </a:r>
            <a:r>
              <a:rPr lang="en-US" dirty="0" smtClean="0"/>
              <a:t>the logic behind those predictions / explain to customer except linear models.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understand model the most important insights : </a:t>
            </a:r>
          </a:p>
          <a:p>
            <a:pPr marL="321302" indent="-342900">
              <a:buFont typeface="+mj-lt"/>
              <a:buAutoNum type="arabicPeriod"/>
            </a:pPr>
            <a:r>
              <a:rPr lang="en-US" b="1" dirty="0" smtClean="0"/>
              <a:t>What are the most important features?</a:t>
            </a:r>
          </a:p>
          <a:p>
            <a:pPr marL="321302" indent="-342900">
              <a:buFont typeface="+mj-lt"/>
              <a:buAutoNum type="arabicPeriod"/>
            </a:pPr>
            <a:r>
              <a:rPr lang="en-US" b="1" dirty="0" smtClean="0"/>
              <a:t>Change in Y variable with unit change in </a:t>
            </a:r>
            <a:r>
              <a:rPr lang="en-US" b="1" smtClean="0"/>
              <a:t>X </a:t>
            </a:r>
            <a:r>
              <a:rPr lang="en-US" b="1" smtClean="0"/>
              <a:t>variable? </a:t>
            </a:r>
            <a:endParaRPr lang="en-US" b="1" dirty="0" smtClean="0"/>
          </a:p>
          <a:p>
            <a:pPr marL="321302" indent="-342900">
              <a:buFont typeface="+mj-lt"/>
              <a:buAutoNum type="arabicPeriod"/>
            </a:pPr>
            <a:r>
              <a:rPr lang="en-US" b="1" dirty="0" smtClean="0"/>
              <a:t>Which features caused increase/decrease in prediction for individual prediction?</a:t>
            </a:r>
          </a:p>
          <a:p>
            <a:pPr lvl="1"/>
            <a:r>
              <a:rPr lang="en-US" sz="1400" dirty="0" smtClean="0"/>
              <a:t>A model says a bank shouldn't loan someone money, and the bank is legally required to explain the basis for each loan rejection</a:t>
            </a:r>
          </a:p>
          <a:p>
            <a:pPr lvl="1"/>
            <a:r>
              <a:rPr lang="en-US" sz="1400" dirty="0" smtClean="0"/>
              <a:t>A healthcare provider wants to identify what factors are driving each patient's risk of some disease so they can directly address those risk factors with targeted health interventions</a:t>
            </a:r>
          </a:p>
          <a:p>
            <a:pPr marL="800066" lvl="2" indent="-342900">
              <a:buFont typeface="+mj-lt"/>
              <a:buAutoNum type="arabicPeriod"/>
            </a:pPr>
            <a:endParaRPr lang="en-US" dirty="0" smtClean="0"/>
          </a:p>
          <a:p>
            <a:pPr marL="233983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Feature Importance : </a:t>
            </a:r>
            <a:r>
              <a:rPr lang="en-US" b="1" dirty="0"/>
              <a:t>Permutation Importance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285809"/>
            <a:ext cx="10392060" cy="4168800"/>
          </a:xfrm>
        </p:spPr>
        <p:txBody>
          <a:bodyPr/>
          <a:lstStyle/>
          <a:p>
            <a:r>
              <a:rPr lang="en-US" sz="1600" b="1" dirty="0" smtClean="0"/>
              <a:t>Permutation </a:t>
            </a:r>
            <a:r>
              <a:rPr lang="en-US" sz="1600" b="1" dirty="0"/>
              <a:t>importance is calculated after a model has been fitted.</a:t>
            </a:r>
            <a:r>
              <a:rPr lang="en-US" sz="1600" dirty="0"/>
              <a:t> So we won't change the </a:t>
            </a:r>
            <a:r>
              <a:rPr lang="en-US" sz="1600" dirty="0" smtClean="0"/>
              <a:t>model</a:t>
            </a:r>
            <a:endParaRPr lang="en-US" sz="1600" dirty="0"/>
          </a:p>
          <a:p>
            <a:r>
              <a:rPr lang="en-US" sz="1600" dirty="0" smtClean="0"/>
              <a:t>We </a:t>
            </a:r>
            <a:r>
              <a:rPr lang="en-US" sz="1600" dirty="0"/>
              <a:t>will ask the </a:t>
            </a:r>
            <a:r>
              <a:rPr lang="en-US" sz="1600" dirty="0" smtClean="0"/>
              <a:t>question</a:t>
            </a:r>
            <a:r>
              <a:rPr lang="en-US" sz="1600" dirty="0"/>
              <a:t>: If </a:t>
            </a:r>
            <a:r>
              <a:rPr lang="en-US" sz="1600" dirty="0" smtClean="0"/>
              <a:t>randomly </a:t>
            </a:r>
            <a:r>
              <a:rPr lang="en-US" sz="1600" dirty="0"/>
              <a:t>shuffle a single column </a:t>
            </a:r>
            <a:r>
              <a:rPr lang="en-US" sz="1600" dirty="0" smtClean="0"/>
              <a:t>in</a:t>
            </a:r>
            <a:r>
              <a:rPr lang="en-US" sz="1600" dirty="0" smtClean="0"/>
              <a:t> </a:t>
            </a:r>
            <a:r>
              <a:rPr lang="en-US" sz="1600" dirty="0"/>
              <a:t>the validation data, leaving the target and all other columns in place, how would that affect the accuracy of predictions in that now-shuffled data</a:t>
            </a:r>
            <a:r>
              <a:rPr lang="en-US" sz="1600" dirty="0" smtClean="0"/>
              <a:t>?</a:t>
            </a:r>
          </a:p>
          <a:p>
            <a:r>
              <a:rPr lang="en-US" sz="1600" dirty="0"/>
              <a:t>Randomly re-ordering a single column should cause less accurate predictions, since the resulting data no longer corresponds to anything observed in the real world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55581" lvl="1" indent="0">
              <a:buNone/>
            </a:pPr>
            <a:r>
              <a:rPr lang="en-US" dirty="0"/>
              <a:t>We want to predict a person's height when they become 20 years old, using the below data</a:t>
            </a:r>
          </a:p>
          <a:p>
            <a:pPr marL="255581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4" y="3431706"/>
            <a:ext cx="5758837" cy="18146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72291" y="3484305"/>
            <a:ext cx="4501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581" lvl="1" indent="0">
              <a:buNone/>
            </a:pPr>
            <a:r>
              <a:rPr lang="en-US" sz="1600" dirty="0" smtClean="0"/>
              <a:t>Useful </a:t>
            </a:r>
            <a:r>
              <a:rPr lang="en-US" sz="1600" dirty="0"/>
              <a:t>features </a:t>
            </a:r>
            <a:r>
              <a:rPr lang="en-US" sz="1600" dirty="0" smtClean="0"/>
              <a:t>: </a:t>
            </a:r>
            <a:r>
              <a:rPr lang="en-US" sz="1600" i="1" dirty="0" smtClean="0"/>
              <a:t>height </a:t>
            </a:r>
            <a:r>
              <a:rPr lang="en-US" sz="1600" i="1" dirty="0"/>
              <a:t>at age </a:t>
            </a:r>
            <a:r>
              <a:rPr lang="en-US" sz="1600" i="1" dirty="0" smtClean="0"/>
              <a:t>10</a:t>
            </a:r>
            <a:r>
              <a:rPr lang="en-US" sz="1600" dirty="0" smtClean="0"/>
              <a:t>, </a:t>
            </a:r>
          </a:p>
          <a:p>
            <a:pPr marL="255581" lvl="1" indent="0">
              <a:buNone/>
            </a:pPr>
            <a:r>
              <a:rPr lang="en-US" sz="1600" dirty="0" smtClean="0"/>
              <a:t>little </a:t>
            </a:r>
            <a:r>
              <a:rPr lang="en-US" sz="1600" dirty="0"/>
              <a:t>predictive </a:t>
            </a:r>
            <a:r>
              <a:rPr lang="en-US" sz="1600" dirty="0" smtClean="0"/>
              <a:t>power: </a:t>
            </a:r>
            <a:r>
              <a:rPr lang="en-US" sz="1600" i="1" dirty="0" smtClean="0"/>
              <a:t>socks owned</a:t>
            </a:r>
          </a:p>
          <a:p>
            <a:pPr marL="255581" lvl="1" indent="0">
              <a:buNone/>
            </a:pPr>
            <a:endParaRPr lang="en-US" sz="1600" i="1" dirty="0"/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i="1" dirty="0" smtClean="0"/>
              <a:t>Height at age 10 </a:t>
            </a:r>
            <a:r>
              <a:rPr lang="en-US" sz="1600" dirty="0"/>
              <a:t>randomly shuffled should cause less accurate </a:t>
            </a:r>
            <a:r>
              <a:rPr lang="en-US" sz="1600" dirty="0" smtClean="0"/>
              <a:t>predictions.</a:t>
            </a:r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But if </a:t>
            </a:r>
            <a:r>
              <a:rPr lang="en-US" sz="1600" i="1" dirty="0" smtClean="0"/>
              <a:t>socks owned</a:t>
            </a:r>
            <a:r>
              <a:rPr lang="en-US" sz="1600" dirty="0" smtClean="0"/>
              <a:t> </a:t>
            </a:r>
            <a:r>
              <a:rPr lang="en-US" sz="1600" dirty="0"/>
              <a:t>randomly shuffled predictions wouldn't </a:t>
            </a:r>
            <a:r>
              <a:rPr lang="en-US" sz="1600" dirty="0" smtClean="0"/>
              <a:t>suffer as it not important</a:t>
            </a:r>
            <a:endParaRPr lang="en-US" sz="1600" dirty="0"/>
          </a:p>
          <a:p>
            <a:pPr marL="541331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55581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90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dirty="0"/>
              <a:t> Importance</a:t>
            </a:r>
            <a:r>
              <a:rPr lang="en-US" dirty="0" smtClean="0"/>
              <a:t>: </a:t>
            </a:r>
            <a:r>
              <a:rPr lang="en-US" b="1" dirty="0"/>
              <a:t>Permutation Importance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15310" y="1296000"/>
            <a:ext cx="10392060" cy="4168800"/>
          </a:xfrm>
        </p:spPr>
        <p:txBody>
          <a:bodyPr/>
          <a:lstStyle/>
          <a:p>
            <a:r>
              <a:rPr lang="en-US" dirty="0" smtClean="0"/>
              <a:t>Output example for house price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tell about important features , but will not give the direction of importance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6" y="1801435"/>
            <a:ext cx="3020135" cy="2471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043857" y="1801435"/>
            <a:ext cx="548322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number in each row shows how much model </a:t>
            </a:r>
            <a:r>
              <a:rPr lang="en-US" sz="1600" dirty="0" smtClean="0"/>
              <a:t>performance </a:t>
            </a:r>
            <a:r>
              <a:rPr lang="en-US" sz="1600" dirty="0"/>
              <a:t>decreased with a random </a:t>
            </a:r>
            <a:r>
              <a:rPr lang="en-US" sz="1600" dirty="0" smtClean="0"/>
              <a:t>shuffling.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Second number : amount </a:t>
            </a:r>
            <a:r>
              <a:rPr lang="en-US" sz="1600" dirty="0"/>
              <a:t>of randomness in our permutation importance </a:t>
            </a:r>
            <a:r>
              <a:rPr lang="en-US" sz="1600" dirty="0" smtClean="0"/>
              <a:t>calculation by </a:t>
            </a:r>
            <a:r>
              <a:rPr lang="en-US" sz="1600" dirty="0"/>
              <a:t>repeating the process with multiple </a:t>
            </a:r>
            <a:r>
              <a:rPr lang="en-US" sz="1600" dirty="0" smtClean="0"/>
              <a:t>shuffles. Basically measures </a:t>
            </a:r>
            <a:r>
              <a:rPr lang="en-US" sz="1600" dirty="0"/>
              <a:t>how performance varied from one-reshuffling to the next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Negative </a:t>
            </a:r>
            <a:r>
              <a:rPr lang="en-US" sz="1600" dirty="0"/>
              <a:t>values for permutation </a:t>
            </a:r>
            <a:r>
              <a:rPr lang="en-US" sz="1600" dirty="0" err="1" smtClean="0"/>
              <a:t>importances</a:t>
            </a:r>
            <a:r>
              <a:rPr lang="en-US" sz="1600" dirty="0" smtClean="0"/>
              <a:t>, the </a:t>
            </a:r>
            <a:r>
              <a:rPr lang="en-US" sz="1600" dirty="0"/>
              <a:t>predictions on the shuffled (or noisy) data happened to be more accurate than the real data.</a:t>
            </a:r>
          </a:p>
        </p:txBody>
      </p:sp>
    </p:spTree>
    <p:extLst>
      <p:ext uri="{BB962C8B-B14F-4D97-AF65-F5344CB8AC3E}">
        <p14:creationId xmlns:p14="http://schemas.microsoft.com/office/powerpoint/2010/main" val="395058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dirty="0"/>
              <a:t> </a:t>
            </a:r>
            <a:r>
              <a:rPr lang="en-US" dirty="0" smtClean="0"/>
              <a:t>Direction: </a:t>
            </a:r>
            <a:r>
              <a:rPr lang="en-US" b="1" dirty="0" smtClean="0"/>
              <a:t>Partial Plots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169563"/>
            <a:ext cx="10392060" cy="4168800"/>
          </a:xfrm>
        </p:spPr>
        <p:txBody>
          <a:bodyPr/>
          <a:lstStyle/>
          <a:p>
            <a:r>
              <a:rPr lang="en-US" dirty="0"/>
              <a:t>While feature importance shows what variables most affect predictions, partial dependence plots show </a:t>
            </a:r>
            <a:r>
              <a:rPr lang="en-US" i="1" dirty="0"/>
              <a:t>how</a:t>
            </a:r>
            <a:r>
              <a:rPr lang="en-US" dirty="0"/>
              <a:t> a feature affects predictions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Partial </a:t>
            </a:r>
            <a:r>
              <a:rPr lang="en-US" b="1" dirty="0"/>
              <a:t>dependence plots are calculated after a model has been fit.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Here we </a:t>
            </a:r>
            <a:r>
              <a:rPr lang="en-US" dirty="0"/>
              <a:t>repeatedly alter the value for one </a:t>
            </a:r>
            <a:r>
              <a:rPr lang="en-US" dirty="0" smtClean="0"/>
              <a:t>variable for full range keeping the other column values fixed and calculate the prediction </a:t>
            </a:r>
            <a:r>
              <a:rPr lang="en-US" dirty="0"/>
              <a:t>in validation </a:t>
            </a:r>
            <a:r>
              <a:rPr lang="en-US" dirty="0" smtClean="0"/>
              <a:t>data.  And </a:t>
            </a:r>
            <a:r>
              <a:rPr lang="en-US" dirty="0"/>
              <a:t>we plot the average predicted outcome on the </a:t>
            </a:r>
            <a:r>
              <a:rPr lang="en-US" dirty="0" smtClean="0"/>
              <a:t>versus the variable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3192516"/>
            <a:ext cx="5736730" cy="2354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389910" y="3253963"/>
            <a:ext cx="4067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 axis is interpreted as </a:t>
            </a:r>
            <a:r>
              <a:rPr lang="en-US" b="1" dirty="0"/>
              <a:t>change in the prediction</a:t>
            </a:r>
            <a:r>
              <a:rPr lang="en-US" dirty="0"/>
              <a:t> from what it would be predicted at the </a:t>
            </a:r>
            <a:r>
              <a:rPr lang="en-US" dirty="0" smtClean="0"/>
              <a:t>baseline value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blue shaded area indicates level of confidence</a:t>
            </a:r>
          </a:p>
        </p:txBody>
      </p:sp>
    </p:spTree>
    <p:extLst>
      <p:ext uri="{BB962C8B-B14F-4D97-AF65-F5344CB8AC3E}">
        <p14:creationId xmlns:p14="http://schemas.microsoft.com/office/powerpoint/2010/main" val="7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Impact on Prediction: </a:t>
            </a:r>
            <a:r>
              <a:rPr lang="en-US" b="1" dirty="0" smtClean="0"/>
              <a:t>Shapley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169563"/>
            <a:ext cx="10392060" cy="4168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19120" y="1302326"/>
            <a:ext cx="1039206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SHAP Values (an acronym from 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 break down a prediction to show the impact of each </a:t>
            </a:r>
            <a:r>
              <a:rPr lang="en-US" dirty="0" smtClean="0"/>
              <a:t>feature.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Interpret </a:t>
            </a:r>
            <a:r>
              <a:rPr lang="en-US" dirty="0"/>
              <a:t>the impact of having a certain value for a given feature in comparison to the prediction we'd make if that feature took some baseline value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The concept came from Game Theory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8731" y="3831018"/>
            <a:ext cx="1463980" cy="599090"/>
          </a:xfrm>
          <a:prstGeom prst="roundRect">
            <a:avLst/>
          </a:prstGeom>
          <a:noFill/>
          <a:ln w="2857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</a:rPr>
              <a:t>Bangalore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000000"/>
                </a:solidFill>
                <a:latin typeface="Bosch Office Sans"/>
              </a:rPr>
              <a:t>(</a:t>
            </a:r>
            <a:r>
              <a:rPr lang="en-US" sz="1600" kern="0" noProof="0" dirty="0" err="1" smtClean="0">
                <a:solidFill>
                  <a:srgbClr val="000000"/>
                </a:solidFill>
                <a:latin typeface="Bosch Office Sans"/>
              </a:rPr>
              <a:t>Vivek</a:t>
            </a:r>
            <a:r>
              <a:rPr lang="en-US" sz="1600" kern="0" noProof="0" dirty="0" smtClean="0">
                <a:solidFill>
                  <a:srgbClr val="000000"/>
                </a:solidFill>
                <a:latin typeface="Bosch Office Sans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88221" y="4351858"/>
            <a:ext cx="1213945" cy="630622"/>
          </a:xfrm>
          <a:prstGeom prst="roundRect">
            <a:avLst/>
          </a:prstGeom>
          <a:noFill/>
          <a:ln w="2857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000000"/>
                </a:solidFill>
                <a:latin typeface="Bosch Office Sans"/>
              </a:rPr>
              <a:t>Mumbai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(Manish)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53163" y="3046959"/>
            <a:ext cx="1324699" cy="679533"/>
          </a:xfrm>
          <a:prstGeom prst="roundRect">
            <a:avLst/>
          </a:prstGeom>
          <a:noFill/>
          <a:ln w="2857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Bosch Office Sans"/>
              </a:rPr>
              <a:t>Pune (</a:t>
            </a:r>
            <a:r>
              <a:rPr lang="en-US" sz="1600" kern="0" dirty="0" err="1" smtClean="0">
                <a:solidFill>
                  <a:srgbClr val="000000"/>
                </a:solidFill>
                <a:latin typeface="Bosch Office Sans"/>
              </a:rPr>
              <a:t>Shashank</a:t>
            </a:r>
            <a:r>
              <a:rPr lang="en-US" sz="1600" kern="0" dirty="0" smtClean="0">
                <a:solidFill>
                  <a:srgbClr val="000000"/>
                </a:solidFill>
                <a:latin typeface="Bosch Office Sans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34662" y="3318641"/>
            <a:ext cx="1300655" cy="40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8221" y="3389586"/>
            <a:ext cx="756745" cy="8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012752" y="4351859"/>
            <a:ext cx="2165110" cy="36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99545" y="420939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1627" y="258975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1. Bangalore-Pune (Round Trip): 4000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2. Bangalore-Mumbai (Round Trip): 5000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</a:rPr>
              <a:t>3. Bangalore- Pune-Mumbai-Bang: 6000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kern="0" dirty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000000"/>
                </a:solidFill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72454" y="3636922"/>
            <a:ext cx="5483225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</a:rPr>
              <a:t>How to divide cost?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</a:rPr>
              <a:t>Shashank</a:t>
            </a:r>
            <a:r>
              <a:rPr lang="en-US" sz="1400" kern="0" dirty="0">
                <a:solidFill>
                  <a:srgbClr val="000000"/>
                </a:solidFill>
              </a:rPr>
              <a:t> (PU): 4000     Manish(PU): 5000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</a:rPr>
              <a:t>Manish(IU): 2000            </a:t>
            </a:r>
            <a:r>
              <a:rPr lang="en-US" sz="1400" kern="0" dirty="0" err="1">
                <a:solidFill>
                  <a:srgbClr val="000000"/>
                </a:solidFill>
              </a:rPr>
              <a:t>Shashank</a:t>
            </a:r>
            <a:r>
              <a:rPr lang="en-US" sz="1400" kern="0" dirty="0">
                <a:solidFill>
                  <a:srgbClr val="000000"/>
                </a:solidFill>
              </a:rPr>
              <a:t> (IU): 1000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kern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</a:rPr>
              <a:t>Avg</a:t>
            </a:r>
            <a:r>
              <a:rPr lang="en-US" sz="1400" kern="0" dirty="0">
                <a:solidFill>
                  <a:srgbClr val="000000"/>
                </a:solidFill>
              </a:rPr>
              <a:t>  </a:t>
            </a:r>
            <a:r>
              <a:rPr lang="en-US" sz="1400" kern="0" dirty="0" err="1">
                <a:solidFill>
                  <a:srgbClr val="000000"/>
                </a:solidFill>
              </a:rPr>
              <a:t>Shashank</a:t>
            </a:r>
            <a:r>
              <a:rPr lang="en-US" sz="1400" kern="0" dirty="0">
                <a:solidFill>
                  <a:srgbClr val="000000"/>
                </a:solidFill>
              </a:rPr>
              <a:t> : 2500  , Manish : 3500</a:t>
            </a:r>
          </a:p>
        </p:txBody>
      </p:sp>
    </p:spTree>
    <p:extLst>
      <p:ext uri="{BB962C8B-B14F-4D97-AF65-F5344CB8AC3E}">
        <p14:creationId xmlns:p14="http://schemas.microsoft.com/office/powerpoint/2010/main" val="12061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Impact on Prediction: </a:t>
            </a:r>
            <a:r>
              <a:rPr lang="en-US" b="1" dirty="0" smtClean="0"/>
              <a:t>Shapley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169563"/>
            <a:ext cx="10392060" cy="4168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1480" y="1321963"/>
            <a:ext cx="1039206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We calculate the impact of each feature for individual prediction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 smtClean="0"/>
              <a:t>That </a:t>
            </a:r>
            <a:r>
              <a:rPr lang="en-US" dirty="0"/>
              <a:t>is, the SHAP values of all features sum up to explain why my prediction was different from the </a:t>
            </a:r>
            <a:r>
              <a:rPr lang="en-US" dirty="0" smtClean="0"/>
              <a:t>base value.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8" y="1876718"/>
            <a:ext cx="7351154" cy="145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53552" y="1821450"/>
            <a:ext cx="2597588" cy="12454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Red: Support to Increase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the House price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000000"/>
                </a:solidFill>
              </a:rPr>
              <a:t>Blue : Support to Decrease the House Price</a:t>
            </a:r>
            <a:endParaRPr lang="en-US" sz="1600" kern="0" baseline="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2" y="3628914"/>
            <a:ext cx="81248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Impact on Prediction</a:t>
            </a:r>
            <a:r>
              <a:rPr lang="en-US" dirty="0"/>
              <a:t>: SHAP summary plots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169563"/>
            <a:ext cx="10392060" cy="4168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1480" y="1321963"/>
            <a:ext cx="1039206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Calculate </a:t>
            </a:r>
            <a:r>
              <a:rPr lang="en-US" dirty="0" err="1"/>
              <a:t>shap_values</a:t>
            </a:r>
            <a:r>
              <a:rPr lang="en-US" dirty="0"/>
              <a:t> for all of </a:t>
            </a:r>
            <a:r>
              <a:rPr lang="en-US" dirty="0" smtClean="0"/>
              <a:t>row in validation </a:t>
            </a:r>
            <a:r>
              <a:rPr lang="en-US" dirty="0"/>
              <a:t>rather than a single row, </a:t>
            </a:r>
            <a:r>
              <a:rPr lang="en-US" dirty="0" smtClean="0"/>
              <a:t>(Bird Eye View)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1795326"/>
            <a:ext cx="5190748" cy="34072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6219" y="2013671"/>
            <a:ext cx="4516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dot has three characteristics: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Vertical location shows what feature it is depicting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Color shows whether that feature was high or low for that row of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Horizontal location shows whether the effect of that value caused a higher or lower prediction.</a:t>
            </a:r>
          </a:p>
        </p:txBody>
      </p:sp>
    </p:spTree>
    <p:extLst>
      <p:ext uri="{BB962C8B-B14F-4D97-AF65-F5344CB8AC3E}">
        <p14:creationId xmlns:p14="http://schemas.microsoft.com/office/powerpoint/2010/main" val="28687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Impact on Prediction</a:t>
            </a:r>
            <a:r>
              <a:rPr lang="en-US" dirty="0"/>
              <a:t>: SHAP Dependence Contribution Plots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169563"/>
            <a:ext cx="10392060" cy="4168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1480" y="1321963"/>
            <a:ext cx="1039206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Similar to Partial </a:t>
            </a:r>
            <a:r>
              <a:rPr lang="en-US" dirty="0"/>
              <a:t>Dependence Plots to show how a single feature impacts </a:t>
            </a:r>
            <a:r>
              <a:rPr lang="en-US" dirty="0" smtClean="0"/>
              <a:t>predictions, plot with interaction variable also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36219" y="2013671"/>
            <a:ext cx="45168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Ignore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err="1" smtClean="0"/>
              <a:t>Dist_Taxi</a:t>
            </a:r>
            <a:r>
              <a:rPr lang="en-US" dirty="0" smtClean="0"/>
              <a:t> increases, it decreases the house price initially and then drastically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Colour</a:t>
            </a:r>
            <a:r>
              <a:rPr lang="en-US" dirty="0" smtClean="0"/>
              <a:t> shows the </a:t>
            </a:r>
            <a:r>
              <a:rPr lang="en-US" dirty="0" err="1" smtClean="0"/>
              <a:t>interactition</a:t>
            </a:r>
            <a:r>
              <a:rPr lang="en-US" dirty="0" smtClean="0"/>
              <a:t> with city </a:t>
            </a:r>
            <a:r>
              <a:rPr lang="en-US" dirty="0" err="1" smtClean="0"/>
              <a:t>category:CAT</a:t>
            </a:r>
            <a:r>
              <a:rPr lang="en-US" dirty="0" smtClean="0"/>
              <a:t> A, if in other category causes more increases in house price later.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3" y="2013671"/>
            <a:ext cx="4720020" cy="3172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2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ED10769D-1EE6-410B-9550-63C86C7C7050}" vid="{74BC8FA1-6384-4FCF-920B-287FBA3443B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CR/PJ-AI-S2</OrgInhalt>
      <Wert>CR/PJ-AI-S2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2020-07-04</OrgInhalt>
      <Wert>2020-07-04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F380EBFA-E2FD-45DD-8CA9-AEA47FCF9342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presentation_169n_2</Template>
  <TotalTime>0</TotalTime>
  <Words>833</Words>
  <Application>Microsoft Office PowerPoint</Application>
  <PresentationFormat>Custom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Bosch Office Sans</vt:lpstr>
      <vt:lpstr>Calibri</vt:lpstr>
      <vt:lpstr>Wingdings 3</vt:lpstr>
      <vt:lpstr>Bosch NG</vt:lpstr>
      <vt:lpstr> Model Explainability</vt:lpstr>
      <vt:lpstr>Introduction</vt:lpstr>
      <vt:lpstr>Feature Importance : Permutation Importance </vt:lpstr>
      <vt:lpstr>Feature Importance: Permutation Importance </vt:lpstr>
      <vt:lpstr>Feature Direction: Partial Plots </vt:lpstr>
      <vt:lpstr>Impact on Prediction: Shapley value </vt:lpstr>
      <vt:lpstr>Impact on Prediction: Shapley value </vt:lpstr>
      <vt:lpstr>Impact on Prediction: SHAP summary plots </vt:lpstr>
      <vt:lpstr>Impact on Prediction: SHAP Dependence Contribution Plots  </vt:lpstr>
      <vt:lpstr>Links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(RBEI/EDS1-PJ-AI-S2)</dc:creator>
  <cp:lastModifiedBy>Agrawal Shanu (RBEI/EDS1-PJ-AI-S2)</cp:lastModifiedBy>
  <cp:revision>26</cp:revision>
  <dcterms:created xsi:type="dcterms:W3CDTF">2020-07-04T13:51:37Z</dcterms:created>
  <dcterms:modified xsi:type="dcterms:W3CDTF">2020-07-10T09:55:08Z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