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D50-E8AB-3240-D629-10E2EA26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C9C62-BD6D-C2EC-7A56-EDCAA67E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3B82-AA0B-B1A7-1BA6-C5AA3F0F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7A57-8048-C587-2203-B31961E2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4E45-4981-94CD-6220-4306AE73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3B7-B022-FF1E-8A3A-154DB289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A2B90-A292-C486-E112-E5BD82077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EE0D-C85E-C49B-B519-D7897E3C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218E-A72C-158C-9496-F24BB1E7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EAB5-6E1F-BBC6-EF3C-57230095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F9D5F-CCA6-A45C-CFA0-70DD63A1C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E0802-D2AC-0341-B055-0C7EC49E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BFB46-CD29-A13D-89FA-8764932F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55D1-58B8-3BF8-65AD-4766F11C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B9D3-4855-9C64-6902-1125FA97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2B91-E9FD-5560-86F6-E4189C17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FA91-F271-A367-2D06-642C21A6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61EB-DAEA-3DE8-C648-268F0297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B3-824F-23E8-AD3C-4A5E1C57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A178-142E-48C8-212F-B0D3249C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B54B-A4DF-C6FD-1A1E-2889B697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7A07E-7962-5779-2A5D-6FBB4C55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4FB1-3F38-4D15-3666-09857D33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C3F7-0E9F-9024-7BE3-F2CA5F07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031E-587F-1C8A-0B5D-706F8931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B7B5-18F9-FB94-D43A-0EFE4CA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F673-EDDE-E8B0-7702-440040DB0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D198-130B-D8CA-68F8-5BB81E60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0030-8B69-C39D-C877-C7D1BC51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161F-6C39-E367-06A1-7CCAC751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760B-EBBA-1039-7FCF-9C33C833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2E2E-E3D9-D69A-EA3E-AC6F13A4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BADF-ACEB-C43C-96E3-7074F25E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AC4A3-46F8-B6C7-7946-716844FE4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106C0-DEA8-0AB1-9B86-191D9D81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1531E-8009-88ED-99D5-54D85F67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E3787-2D6B-279B-61D3-43E8E214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15D11-8383-2B69-5E6D-1901FB2D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34F18-D014-5554-2897-D7F36BEE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BF0D-11BB-55C5-A489-EF7FA4D3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289F1-1D2B-3E4B-859B-B4FEE876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228C9-EC78-2CD3-2365-20F5CB81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0D255-E451-FE65-AC9B-F5358516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1F649-D53E-D515-BCF7-83C267BC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90CC-6ACD-9AAD-150A-2E64295E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E2EC-86C2-4935-39BC-4D9F39C2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EBD2-CECF-759F-3DF0-0D8FD6A6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7AEF-D095-9661-B194-71648FF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BC4A-DAB1-AD4F-DC35-2828E120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B3AD2-7A13-2806-9F1C-8B1A23E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76032-7EC5-36AF-118B-ABF80A3C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4751F-888D-DF4B-FAD2-66D66EB3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426-76B3-4CD5-64C5-2D2A03C2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9F79D-BF13-1E8B-E3A5-C0E75BE56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CE5A9-5FE6-3532-52C2-398DEB62C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5C80-CCE5-D232-6E7E-6D153CD2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8ED8-6B3B-CDCD-8B20-127007D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D585E-B4F7-C3E9-59AC-086629CD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F657-1A75-C643-D911-FE2D4364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ED42-9EE0-122E-9367-F588E8FC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2995-92A1-739E-26CB-B25D2193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899B-BBD1-4012-90B9-8CED4056294C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89A4-594D-C209-217A-EF09AE048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7032-AC24-917E-9260-559B700E6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BF45-B346-485A-8694-E5F506D51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4B5C-951B-94BD-8CB8-B6707D5AD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Explainability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D0CD4-C261-D8D2-444B-404DD96E9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4013-958E-46BD-4862-BE3E9FFE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Model </a:t>
            </a:r>
            <a:r>
              <a:rPr lang="en-US" b="1" dirty="0" err="1"/>
              <a:t>Explainability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42D4-90D8-349F-0943-0BDC018E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</a:t>
            </a:r>
            <a:r>
              <a:rPr lang="en-US" sz="2400" dirty="0" err="1"/>
              <a:t>explainability</a:t>
            </a:r>
            <a:r>
              <a:rPr lang="en-US" sz="2400" dirty="0"/>
              <a:t> refers to the concept of being able to understand the machine learning model.</a:t>
            </a:r>
          </a:p>
          <a:p>
            <a:r>
              <a:rPr lang="en-US" sz="2400" dirty="0"/>
              <a:t>For example – If a healthcare model is predicting whether a patient is suffering from a particular disease or not. The medical practitioners need to know what parameters the model is taking into account</a:t>
            </a:r>
          </a:p>
        </p:txBody>
      </p:sp>
    </p:spTree>
    <p:extLst>
      <p:ext uri="{BB962C8B-B14F-4D97-AF65-F5344CB8AC3E}">
        <p14:creationId xmlns:p14="http://schemas.microsoft.com/office/powerpoint/2010/main" val="23069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669B-AB7A-64C9-7F1E-1904D17B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Model </a:t>
            </a:r>
            <a:r>
              <a:rPr lang="en-US" b="1" dirty="0" err="1"/>
              <a:t>Explainability</a:t>
            </a:r>
            <a:r>
              <a:rPr lang="en-US" b="1" dirty="0"/>
              <a:t> required?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37DD-924E-7D4F-75B7-8A821C2E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Being able to interpret a model increases trust in a machine learning model. This becomes all the more important in scenarios involving life-and-death situations like healthcare, law, credit lending, etc. For example – If a model is predicting cancer, the healthcare providers should be aware of the available variables.</a:t>
            </a:r>
          </a:p>
          <a:p>
            <a:r>
              <a:rPr lang="en-US" sz="2400" dirty="0"/>
              <a:t>Model </a:t>
            </a:r>
            <a:r>
              <a:rPr lang="en-US" sz="2400" dirty="0" err="1"/>
              <a:t>Explainability</a:t>
            </a:r>
            <a:r>
              <a:rPr lang="en-US" sz="2400" dirty="0"/>
              <a:t> becomes important while debugging a model during the development phase.</a:t>
            </a:r>
          </a:p>
          <a:p>
            <a:r>
              <a:rPr lang="en-US" sz="2400" dirty="0"/>
              <a:t>Choose between competing models</a:t>
            </a:r>
          </a:p>
          <a:p>
            <a:r>
              <a:rPr lang="en-US" sz="2400" dirty="0"/>
              <a:t>Get Insights into the model</a:t>
            </a:r>
          </a:p>
          <a:p>
            <a:r>
              <a:rPr lang="en-US" sz="2400" dirty="0"/>
              <a:t>Detect and improve untrustworthy models</a:t>
            </a:r>
          </a:p>
        </p:txBody>
      </p:sp>
    </p:spTree>
    <p:extLst>
      <p:ext uri="{BB962C8B-B14F-4D97-AF65-F5344CB8AC3E}">
        <p14:creationId xmlns:p14="http://schemas.microsoft.com/office/powerpoint/2010/main" val="341481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9B9C-3991-45AC-0019-038C0838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develop Model Understanding?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19B0-AE4B-6A49-5762-E06D7280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Option 1: Build models that are inherently interpretable – Glass Box Models.</a:t>
            </a:r>
          </a:p>
          <a:p>
            <a:r>
              <a:rPr lang="en-US" sz="2400" dirty="0"/>
              <a:t>For example – In a linear regression model of the form </a:t>
            </a:r>
            <a:r>
              <a:rPr lang="en-US" sz="2400" i="1" dirty="0"/>
              <a:t>y = b0 + b1*x</a:t>
            </a:r>
            <a:r>
              <a:rPr lang="en-US" sz="2400" dirty="0"/>
              <a:t>, we know that when </a:t>
            </a:r>
            <a:r>
              <a:rPr lang="en-US" sz="2400" i="1" dirty="0"/>
              <a:t>x</a:t>
            </a:r>
            <a:r>
              <a:rPr lang="en-US" sz="2400" dirty="0"/>
              <a:t> increases by 1% then </a:t>
            </a:r>
            <a:r>
              <a:rPr lang="en-US" sz="2400" i="1" dirty="0"/>
              <a:t>y</a:t>
            </a:r>
            <a:r>
              <a:rPr lang="en-US" sz="2400" dirty="0"/>
              <a:t> will increase by b1% keeping other factors constant.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Option 2: Post-hoc explanation of pre-built models – Black Box Models</a:t>
            </a:r>
          </a:p>
          <a:p>
            <a:r>
              <a:rPr lang="en-US" sz="2400" dirty="0"/>
              <a:t>For example – In a deep learning model, the model developers are not aware of how the input variables have combined to produce a particular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2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0B7B-22D0-44E9-A903-6F83B204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F60858-3E53-12A2-CCC2-100989E1E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140835"/>
              </p:ext>
            </p:extLst>
          </p:nvPr>
        </p:nvGraphicFramePr>
        <p:xfrm>
          <a:off x="838200" y="2331848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103890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020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 u="sng"/>
                        <a:t>Glass Box Models</a:t>
                      </a:r>
                      <a:br>
                        <a:rPr lang="en-US" b="1" i="1" u="sng"/>
                      </a:b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u="sng"/>
                        <a:t>Black Box Models 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05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8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1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Interpretable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easily Interpretable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439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Low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Examples – Linear Models, 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 – Random Forest, Deep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4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8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36AB-A4D4-6AA8-52F7-65C24D13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Ways to interpret a Model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7F0E81-4226-D2F2-9860-E3F843878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67994"/>
              </p:ext>
            </p:extLst>
          </p:nvPr>
        </p:nvGraphicFramePr>
        <p:xfrm>
          <a:off x="926977" y="1507808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849592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There are two ways to interpret the model – Global vs Local interpretation.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075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53E1CF-68A8-EE45-2BE9-917CF6054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87640"/>
              </p:ext>
            </p:extLst>
          </p:nvPr>
        </p:nvGraphicFramePr>
        <p:xfrm>
          <a:off x="669524" y="2293230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711722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97452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36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i="1" u="sng"/>
                        <a:t>Global Interpretation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u="sng"/>
                        <a:t>Local interpretation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03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This helps in understanding how a model makes decisions for the overall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This helps in understanding how the model makes decisions for a single instance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688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Using global interpretation we can explain the complete behavior of the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Using local interpretation we can explain the individual 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18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Global interpretation help in understanding the suitability of the model for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Local interpretation helps in understanding the behavior of the model in the local neighborhood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509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Example – Predicting the risk of disease in patients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– Understanding why a specific person has a high risk of a disease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59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1D49-C5B9-47E5-365A-62F5406C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 Interpretable Model-Agnostic Explanations (LIME)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A26F-A842-A2EC-6E8E-BE51CC12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Lime is able to explain any black box classifier, with two or more classes. All we require is that the classifier implements a function that takes in raw text or a </a:t>
            </a:r>
            <a:r>
              <a:rPr lang="en-US" sz="2400" dirty="0" err="1"/>
              <a:t>numpy</a:t>
            </a:r>
            <a:r>
              <a:rPr lang="en-US" sz="2400" dirty="0"/>
              <a:t> array and outputs a probability for each class.</a:t>
            </a:r>
          </a:p>
          <a:p>
            <a:r>
              <a:rPr lang="en-US" sz="2400" dirty="0"/>
              <a:t>Because we want to be model-agnostic, what we can do to learn the behavior of the underlying model is to perturb the input and see how the predictions change.</a:t>
            </a:r>
          </a:p>
          <a:p>
            <a:r>
              <a:rPr lang="en-US" sz="2400" dirty="0"/>
              <a:t>We generate an explanation by approximating the underlying model by an interpretable one (such as a linear model with only a few non-zero coefficients), learned on perturbations of the original instance (e.g., removing words or hiding parts of the image). </a:t>
            </a:r>
          </a:p>
        </p:txBody>
      </p:sp>
    </p:spTree>
    <p:extLst>
      <p:ext uri="{BB962C8B-B14F-4D97-AF65-F5344CB8AC3E}">
        <p14:creationId xmlns:p14="http://schemas.microsoft.com/office/powerpoint/2010/main" val="183778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Model Explainability</vt:lpstr>
      <vt:lpstr>What is Model Explainability?</vt:lpstr>
      <vt:lpstr>Why is Model Explainability required?</vt:lpstr>
      <vt:lpstr>How to develop Model Understanding? </vt:lpstr>
      <vt:lpstr>PowerPoint Presentation</vt:lpstr>
      <vt:lpstr>Ways to interpret a Model </vt:lpstr>
      <vt:lpstr>Local Interpretable Model-Agnostic Explanations (LIME)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(CR/RAI1-IN)</dc:creator>
  <cp:lastModifiedBy>Agrawal Shanu (CR/RAI1-IN)</cp:lastModifiedBy>
  <cp:revision>2</cp:revision>
  <dcterms:created xsi:type="dcterms:W3CDTF">2023-07-14T11:02:39Z</dcterms:created>
  <dcterms:modified xsi:type="dcterms:W3CDTF">2023-07-14T12:15:46Z</dcterms:modified>
</cp:coreProperties>
</file>