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304"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2" r:id="rId20"/>
    <p:sldId id="274" r:id="rId21"/>
    <p:sldId id="275" r:id="rId22"/>
    <p:sldId id="277" r:id="rId23"/>
    <p:sldId id="278" r:id="rId24"/>
    <p:sldId id="279" r:id="rId25"/>
    <p:sldId id="276"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5" r:id="rId51"/>
    <p:sldId id="306" r:id="rId52"/>
    <p:sldId id="307" r:id="rId53"/>
    <p:sldId id="308" r:id="rId54"/>
    <p:sldId id="309" r:id="rId55"/>
    <p:sldId id="310" r:id="rId56"/>
    <p:sldId id="311" r:id="rId57"/>
    <p:sldId id="312" r:id="rId58"/>
    <p:sldId id="313" r:id="rId59"/>
    <p:sldId id="315" r:id="rId60"/>
    <p:sldId id="316" r:id="rId61"/>
    <p:sldId id="317" r:id="rId62"/>
    <p:sldId id="314" r:id="rId63"/>
    <p:sldId id="319" r:id="rId64"/>
    <p:sldId id="318"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660"/>
  </p:normalViewPr>
  <p:slideViewPr>
    <p:cSldViewPr snapToGrid="0">
      <p:cViewPr varScale="1">
        <p:scale>
          <a:sx n="82" d="100"/>
          <a:sy n="82" d="100"/>
        </p:scale>
        <p:origin x="71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5F908-DCB5-009D-32F6-2F74819739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5D1AD6-3DDC-E58D-F4EC-1B07B9D91E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2BACC0-F9B0-D881-4C47-38A61A208169}"/>
              </a:ext>
            </a:extLst>
          </p:cNvPr>
          <p:cNvSpPr>
            <a:spLocks noGrp="1"/>
          </p:cNvSpPr>
          <p:nvPr>
            <p:ph type="dt" sz="half" idx="10"/>
          </p:nvPr>
        </p:nvSpPr>
        <p:spPr/>
        <p:txBody>
          <a:bodyPr/>
          <a:lstStyle/>
          <a:p>
            <a:fld id="{A61CF8EA-EDB2-4EA0-BD29-86C1398FD325}" type="datetimeFigureOut">
              <a:rPr lang="en-US" smtClean="0"/>
              <a:t>1/25/2024</a:t>
            </a:fld>
            <a:endParaRPr lang="en-US"/>
          </a:p>
        </p:txBody>
      </p:sp>
      <p:sp>
        <p:nvSpPr>
          <p:cNvPr id="5" name="Footer Placeholder 4">
            <a:extLst>
              <a:ext uri="{FF2B5EF4-FFF2-40B4-BE49-F238E27FC236}">
                <a16:creationId xmlns:a16="http://schemas.microsoft.com/office/drawing/2014/main" id="{277435D7-133E-DBC2-71FC-357C892200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11ACAB-F0FB-4EAD-F4EC-EBE6324144FA}"/>
              </a:ext>
            </a:extLst>
          </p:cNvPr>
          <p:cNvSpPr>
            <a:spLocks noGrp="1"/>
          </p:cNvSpPr>
          <p:nvPr>
            <p:ph type="sldNum" sz="quarter" idx="12"/>
          </p:nvPr>
        </p:nvSpPr>
        <p:spPr/>
        <p:txBody>
          <a:bodyPr/>
          <a:lstStyle/>
          <a:p>
            <a:fld id="{CB5DE3D2-05C2-4199-9A17-FA7476A27CBF}" type="slidenum">
              <a:rPr lang="en-US" smtClean="0"/>
              <a:t>‹#›</a:t>
            </a:fld>
            <a:endParaRPr lang="en-US"/>
          </a:p>
        </p:txBody>
      </p:sp>
    </p:spTree>
    <p:extLst>
      <p:ext uri="{BB962C8B-B14F-4D97-AF65-F5344CB8AC3E}">
        <p14:creationId xmlns:p14="http://schemas.microsoft.com/office/powerpoint/2010/main" val="2236030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097F9-B636-C655-D17F-F94D67659E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9A27BD-1C68-870F-86BE-F2EFB9C29E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D606DD-A01B-2465-E2D9-E202230ED1DD}"/>
              </a:ext>
            </a:extLst>
          </p:cNvPr>
          <p:cNvSpPr>
            <a:spLocks noGrp="1"/>
          </p:cNvSpPr>
          <p:nvPr>
            <p:ph type="dt" sz="half" idx="10"/>
          </p:nvPr>
        </p:nvSpPr>
        <p:spPr/>
        <p:txBody>
          <a:bodyPr/>
          <a:lstStyle/>
          <a:p>
            <a:fld id="{A61CF8EA-EDB2-4EA0-BD29-86C1398FD325}" type="datetimeFigureOut">
              <a:rPr lang="en-US" smtClean="0"/>
              <a:t>1/25/2024</a:t>
            </a:fld>
            <a:endParaRPr lang="en-US"/>
          </a:p>
        </p:txBody>
      </p:sp>
      <p:sp>
        <p:nvSpPr>
          <p:cNvPr id="5" name="Footer Placeholder 4">
            <a:extLst>
              <a:ext uri="{FF2B5EF4-FFF2-40B4-BE49-F238E27FC236}">
                <a16:creationId xmlns:a16="http://schemas.microsoft.com/office/drawing/2014/main" id="{FF7BB3AD-7B75-A247-E38B-9A7C862CE8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F4240F-97F9-2ADC-48DF-7E9E266B6D46}"/>
              </a:ext>
            </a:extLst>
          </p:cNvPr>
          <p:cNvSpPr>
            <a:spLocks noGrp="1"/>
          </p:cNvSpPr>
          <p:nvPr>
            <p:ph type="sldNum" sz="quarter" idx="12"/>
          </p:nvPr>
        </p:nvSpPr>
        <p:spPr/>
        <p:txBody>
          <a:bodyPr/>
          <a:lstStyle/>
          <a:p>
            <a:fld id="{CB5DE3D2-05C2-4199-9A17-FA7476A27CBF}" type="slidenum">
              <a:rPr lang="en-US" smtClean="0"/>
              <a:t>‹#›</a:t>
            </a:fld>
            <a:endParaRPr lang="en-US"/>
          </a:p>
        </p:txBody>
      </p:sp>
    </p:spTree>
    <p:extLst>
      <p:ext uri="{BB962C8B-B14F-4D97-AF65-F5344CB8AC3E}">
        <p14:creationId xmlns:p14="http://schemas.microsoft.com/office/powerpoint/2010/main" val="4236781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CCC120-462D-59A8-309A-AADCF7399D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0F8199-01E8-AB86-6BAE-512C456CC0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1F93BE-A9FC-71F9-3B18-D45AB5C8DF53}"/>
              </a:ext>
            </a:extLst>
          </p:cNvPr>
          <p:cNvSpPr>
            <a:spLocks noGrp="1"/>
          </p:cNvSpPr>
          <p:nvPr>
            <p:ph type="dt" sz="half" idx="10"/>
          </p:nvPr>
        </p:nvSpPr>
        <p:spPr/>
        <p:txBody>
          <a:bodyPr/>
          <a:lstStyle/>
          <a:p>
            <a:fld id="{A61CF8EA-EDB2-4EA0-BD29-86C1398FD325}" type="datetimeFigureOut">
              <a:rPr lang="en-US" smtClean="0"/>
              <a:t>1/25/2024</a:t>
            </a:fld>
            <a:endParaRPr lang="en-US"/>
          </a:p>
        </p:txBody>
      </p:sp>
      <p:sp>
        <p:nvSpPr>
          <p:cNvPr id="5" name="Footer Placeholder 4">
            <a:extLst>
              <a:ext uri="{FF2B5EF4-FFF2-40B4-BE49-F238E27FC236}">
                <a16:creationId xmlns:a16="http://schemas.microsoft.com/office/drawing/2014/main" id="{7C3E5F03-7D1A-0CA0-CC1D-8AB7F98BE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336BD-FDA7-5EA8-B61E-ECC96547AF9F}"/>
              </a:ext>
            </a:extLst>
          </p:cNvPr>
          <p:cNvSpPr>
            <a:spLocks noGrp="1"/>
          </p:cNvSpPr>
          <p:nvPr>
            <p:ph type="sldNum" sz="quarter" idx="12"/>
          </p:nvPr>
        </p:nvSpPr>
        <p:spPr/>
        <p:txBody>
          <a:bodyPr/>
          <a:lstStyle/>
          <a:p>
            <a:fld id="{CB5DE3D2-05C2-4199-9A17-FA7476A27CBF}" type="slidenum">
              <a:rPr lang="en-US" smtClean="0"/>
              <a:t>‹#›</a:t>
            </a:fld>
            <a:endParaRPr lang="en-US"/>
          </a:p>
        </p:txBody>
      </p:sp>
    </p:spTree>
    <p:extLst>
      <p:ext uri="{BB962C8B-B14F-4D97-AF65-F5344CB8AC3E}">
        <p14:creationId xmlns:p14="http://schemas.microsoft.com/office/powerpoint/2010/main" val="3784759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BAF1A-E39A-8991-4BFC-AC44B63EBF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9747EB-5B77-D98B-2581-137F2F7FAC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DFEA9-9531-E697-7E65-68DDADBB7F43}"/>
              </a:ext>
            </a:extLst>
          </p:cNvPr>
          <p:cNvSpPr>
            <a:spLocks noGrp="1"/>
          </p:cNvSpPr>
          <p:nvPr>
            <p:ph type="dt" sz="half" idx="10"/>
          </p:nvPr>
        </p:nvSpPr>
        <p:spPr/>
        <p:txBody>
          <a:bodyPr/>
          <a:lstStyle/>
          <a:p>
            <a:fld id="{A61CF8EA-EDB2-4EA0-BD29-86C1398FD325}" type="datetimeFigureOut">
              <a:rPr lang="en-US" smtClean="0"/>
              <a:t>1/25/2024</a:t>
            </a:fld>
            <a:endParaRPr lang="en-US"/>
          </a:p>
        </p:txBody>
      </p:sp>
      <p:sp>
        <p:nvSpPr>
          <p:cNvPr id="5" name="Footer Placeholder 4">
            <a:extLst>
              <a:ext uri="{FF2B5EF4-FFF2-40B4-BE49-F238E27FC236}">
                <a16:creationId xmlns:a16="http://schemas.microsoft.com/office/drawing/2014/main" id="{1CAD67C0-8970-CAD9-3DD9-AB8B50272E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F0830C-BD80-D723-6081-E48BB3B0F70E}"/>
              </a:ext>
            </a:extLst>
          </p:cNvPr>
          <p:cNvSpPr>
            <a:spLocks noGrp="1"/>
          </p:cNvSpPr>
          <p:nvPr>
            <p:ph type="sldNum" sz="quarter" idx="12"/>
          </p:nvPr>
        </p:nvSpPr>
        <p:spPr/>
        <p:txBody>
          <a:bodyPr/>
          <a:lstStyle/>
          <a:p>
            <a:fld id="{CB5DE3D2-05C2-4199-9A17-FA7476A27CBF}" type="slidenum">
              <a:rPr lang="en-US" smtClean="0"/>
              <a:t>‹#›</a:t>
            </a:fld>
            <a:endParaRPr lang="en-US"/>
          </a:p>
        </p:txBody>
      </p:sp>
    </p:spTree>
    <p:extLst>
      <p:ext uri="{BB962C8B-B14F-4D97-AF65-F5344CB8AC3E}">
        <p14:creationId xmlns:p14="http://schemas.microsoft.com/office/powerpoint/2010/main" val="2548132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9F68A-D810-0DFF-52E6-1B149BE4E5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CB27FB-0009-4D4B-EFE5-4A626C0A0F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250492-FE2D-8D19-05AC-54AC815BB457}"/>
              </a:ext>
            </a:extLst>
          </p:cNvPr>
          <p:cNvSpPr>
            <a:spLocks noGrp="1"/>
          </p:cNvSpPr>
          <p:nvPr>
            <p:ph type="dt" sz="half" idx="10"/>
          </p:nvPr>
        </p:nvSpPr>
        <p:spPr/>
        <p:txBody>
          <a:bodyPr/>
          <a:lstStyle/>
          <a:p>
            <a:fld id="{A61CF8EA-EDB2-4EA0-BD29-86C1398FD325}" type="datetimeFigureOut">
              <a:rPr lang="en-US" smtClean="0"/>
              <a:t>1/25/2024</a:t>
            </a:fld>
            <a:endParaRPr lang="en-US"/>
          </a:p>
        </p:txBody>
      </p:sp>
      <p:sp>
        <p:nvSpPr>
          <p:cNvPr id="5" name="Footer Placeholder 4">
            <a:extLst>
              <a:ext uri="{FF2B5EF4-FFF2-40B4-BE49-F238E27FC236}">
                <a16:creationId xmlns:a16="http://schemas.microsoft.com/office/drawing/2014/main" id="{F589416B-D3C2-56A4-FB31-59AD33F358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B64993-A7EE-6F28-B9AB-793F9D799D6A}"/>
              </a:ext>
            </a:extLst>
          </p:cNvPr>
          <p:cNvSpPr>
            <a:spLocks noGrp="1"/>
          </p:cNvSpPr>
          <p:nvPr>
            <p:ph type="sldNum" sz="quarter" idx="12"/>
          </p:nvPr>
        </p:nvSpPr>
        <p:spPr/>
        <p:txBody>
          <a:bodyPr/>
          <a:lstStyle/>
          <a:p>
            <a:fld id="{CB5DE3D2-05C2-4199-9A17-FA7476A27CBF}" type="slidenum">
              <a:rPr lang="en-US" smtClean="0"/>
              <a:t>‹#›</a:t>
            </a:fld>
            <a:endParaRPr lang="en-US"/>
          </a:p>
        </p:txBody>
      </p:sp>
    </p:spTree>
    <p:extLst>
      <p:ext uri="{BB962C8B-B14F-4D97-AF65-F5344CB8AC3E}">
        <p14:creationId xmlns:p14="http://schemas.microsoft.com/office/powerpoint/2010/main" val="1455342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0FE09-9674-A858-D17A-B6466536C7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FA71AE-CB05-F54B-9A86-B187A0FF32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FD921A-2954-13C9-56A7-C663BAF0F5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59CD17-B18F-D979-BC87-7FFE84CB7B21}"/>
              </a:ext>
            </a:extLst>
          </p:cNvPr>
          <p:cNvSpPr>
            <a:spLocks noGrp="1"/>
          </p:cNvSpPr>
          <p:nvPr>
            <p:ph type="dt" sz="half" idx="10"/>
          </p:nvPr>
        </p:nvSpPr>
        <p:spPr/>
        <p:txBody>
          <a:bodyPr/>
          <a:lstStyle/>
          <a:p>
            <a:fld id="{A61CF8EA-EDB2-4EA0-BD29-86C1398FD325}" type="datetimeFigureOut">
              <a:rPr lang="en-US" smtClean="0"/>
              <a:t>1/25/2024</a:t>
            </a:fld>
            <a:endParaRPr lang="en-US"/>
          </a:p>
        </p:txBody>
      </p:sp>
      <p:sp>
        <p:nvSpPr>
          <p:cNvPr id="6" name="Footer Placeholder 5">
            <a:extLst>
              <a:ext uri="{FF2B5EF4-FFF2-40B4-BE49-F238E27FC236}">
                <a16:creationId xmlns:a16="http://schemas.microsoft.com/office/drawing/2014/main" id="{81B9B020-8FFE-F2B0-FD16-A9AB13BBC0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4962A4-7D66-6CE1-6A2D-2C603EAFF4DF}"/>
              </a:ext>
            </a:extLst>
          </p:cNvPr>
          <p:cNvSpPr>
            <a:spLocks noGrp="1"/>
          </p:cNvSpPr>
          <p:nvPr>
            <p:ph type="sldNum" sz="quarter" idx="12"/>
          </p:nvPr>
        </p:nvSpPr>
        <p:spPr/>
        <p:txBody>
          <a:bodyPr/>
          <a:lstStyle/>
          <a:p>
            <a:fld id="{CB5DE3D2-05C2-4199-9A17-FA7476A27CBF}" type="slidenum">
              <a:rPr lang="en-US" smtClean="0"/>
              <a:t>‹#›</a:t>
            </a:fld>
            <a:endParaRPr lang="en-US"/>
          </a:p>
        </p:txBody>
      </p:sp>
    </p:spTree>
    <p:extLst>
      <p:ext uri="{BB962C8B-B14F-4D97-AF65-F5344CB8AC3E}">
        <p14:creationId xmlns:p14="http://schemas.microsoft.com/office/powerpoint/2010/main" val="293444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8A9B1-9DFB-E565-92A1-DE0BE35B73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521A89-A839-9A38-6B75-D0867018EB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3E8BE7-2A28-94B1-14CA-E5BEB99B64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28C99B-E0FF-E399-8BE7-139DD2AED0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B27372-9DAB-5FBC-F392-31C52E41B4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BA3572-072F-01DC-9422-96770E616F41}"/>
              </a:ext>
            </a:extLst>
          </p:cNvPr>
          <p:cNvSpPr>
            <a:spLocks noGrp="1"/>
          </p:cNvSpPr>
          <p:nvPr>
            <p:ph type="dt" sz="half" idx="10"/>
          </p:nvPr>
        </p:nvSpPr>
        <p:spPr/>
        <p:txBody>
          <a:bodyPr/>
          <a:lstStyle/>
          <a:p>
            <a:fld id="{A61CF8EA-EDB2-4EA0-BD29-86C1398FD325}" type="datetimeFigureOut">
              <a:rPr lang="en-US" smtClean="0"/>
              <a:t>1/25/2024</a:t>
            </a:fld>
            <a:endParaRPr lang="en-US"/>
          </a:p>
        </p:txBody>
      </p:sp>
      <p:sp>
        <p:nvSpPr>
          <p:cNvPr id="8" name="Footer Placeholder 7">
            <a:extLst>
              <a:ext uri="{FF2B5EF4-FFF2-40B4-BE49-F238E27FC236}">
                <a16:creationId xmlns:a16="http://schemas.microsoft.com/office/drawing/2014/main" id="{A20A7CE0-6753-80AD-869F-95BB2C84C6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C109C0-3319-053E-C980-F9FFE5001469}"/>
              </a:ext>
            </a:extLst>
          </p:cNvPr>
          <p:cNvSpPr>
            <a:spLocks noGrp="1"/>
          </p:cNvSpPr>
          <p:nvPr>
            <p:ph type="sldNum" sz="quarter" idx="12"/>
          </p:nvPr>
        </p:nvSpPr>
        <p:spPr/>
        <p:txBody>
          <a:bodyPr/>
          <a:lstStyle/>
          <a:p>
            <a:fld id="{CB5DE3D2-05C2-4199-9A17-FA7476A27CBF}" type="slidenum">
              <a:rPr lang="en-US" smtClean="0"/>
              <a:t>‹#›</a:t>
            </a:fld>
            <a:endParaRPr lang="en-US"/>
          </a:p>
        </p:txBody>
      </p:sp>
    </p:spTree>
    <p:extLst>
      <p:ext uri="{BB962C8B-B14F-4D97-AF65-F5344CB8AC3E}">
        <p14:creationId xmlns:p14="http://schemas.microsoft.com/office/powerpoint/2010/main" val="758028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52288-3430-C4A1-E688-F07230C400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3B8089-BAC4-8C91-661F-C47A7477FF78}"/>
              </a:ext>
            </a:extLst>
          </p:cNvPr>
          <p:cNvSpPr>
            <a:spLocks noGrp="1"/>
          </p:cNvSpPr>
          <p:nvPr>
            <p:ph type="dt" sz="half" idx="10"/>
          </p:nvPr>
        </p:nvSpPr>
        <p:spPr/>
        <p:txBody>
          <a:bodyPr/>
          <a:lstStyle/>
          <a:p>
            <a:fld id="{A61CF8EA-EDB2-4EA0-BD29-86C1398FD325}" type="datetimeFigureOut">
              <a:rPr lang="en-US" smtClean="0"/>
              <a:t>1/25/2024</a:t>
            </a:fld>
            <a:endParaRPr lang="en-US"/>
          </a:p>
        </p:txBody>
      </p:sp>
      <p:sp>
        <p:nvSpPr>
          <p:cNvPr id="4" name="Footer Placeholder 3">
            <a:extLst>
              <a:ext uri="{FF2B5EF4-FFF2-40B4-BE49-F238E27FC236}">
                <a16:creationId xmlns:a16="http://schemas.microsoft.com/office/drawing/2014/main" id="{2FB1EC6A-BB4D-7723-587C-E896D50235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ABD6CD-04D8-80AE-68E7-4F7691582ED4}"/>
              </a:ext>
            </a:extLst>
          </p:cNvPr>
          <p:cNvSpPr>
            <a:spLocks noGrp="1"/>
          </p:cNvSpPr>
          <p:nvPr>
            <p:ph type="sldNum" sz="quarter" idx="12"/>
          </p:nvPr>
        </p:nvSpPr>
        <p:spPr/>
        <p:txBody>
          <a:bodyPr/>
          <a:lstStyle/>
          <a:p>
            <a:fld id="{CB5DE3D2-05C2-4199-9A17-FA7476A27CBF}" type="slidenum">
              <a:rPr lang="en-US" smtClean="0"/>
              <a:t>‹#›</a:t>
            </a:fld>
            <a:endParaRPr lang="en-US"/>
          </a:p>
        </p:txBody>
      </p:sp>
    </p:spTree>
    <p:extLst>
      <p:ext uri="{BB962C8B-B14F-4D97-AF65-F5344CB8AC3E}">
        <p14:creationId xmlns:p14="http://schemas.microsoft.com/office/powerpoint/2010/main" val="763719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A0FC24-CDF3-E61E-D3E3-EBED9CDE74F9}"/>
              </a:ext>
            </a:extLst>
          </p:cNvPr>
          <p:cNvSpPr>
            <a:spLocks noGrp="1"/>
          </p:cNvSpPr>
          <p:nvPr>
            <p:ph type="dt" sz="half" idx="10"/>
          </p:nvPr>
        </p:nvSpPr>
        <p:spPr/>
        <p:txBody>
          <a:bodyPr/>
          <a:lstStyle/>
          <a:p>
            <a:fld id="{A61CF8EA-EDB2-4EA0-BD29-86C1398FD325}" type="datetimeFigureOut">
              <a:rPr lang="en-US" smtClean="0"/>
              <a:t>1/25/2024</a:t>
            </a:fld>
            <a:endParaRPr lang="en-US"/>
          </a:p>
        </p:txBody>
      </p:sp>
      <p:sp>
        <p:nvSpPr>
          <p:cNvPr id="3" name="Footer Placeholder 2">
            <a:extLst>
              <a:ext uri="{FF2B5EF4-FFF2-40B4-BE49-F238E27FC236}">
                <a16:creationId xmlns:a16="http://schemas.microsoft.com/office/drawing/2014/main" id="{397247ED-BE5A-387E-3D65-5A15EC96DF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41A46D-9FDE-D99F-F170-7DEFCB26C9A9}"/>
              </a:ext>
            </a:extLst>
          </p:cNvPr>
          <p:cNvSpPr>
            <a:spLocks noGrp="1"/>
          </p:cNvSpPr>
          <p:nvPr>
            <p:ph type="sldNum" sz="quarter" idx="12"/>
          </p:nvPr>
        </p:nvSpPr>
        <p:spPr/>
        <p:txBody>
          <a:bodyPr/>
          <a:lstStyle/>
          <a:p>
            <a:fld id="{CB5DE3D2-05C2-4199-9A17-FA7476A27CBF}" type="slidenum">
              <a:rPr lang="en-US" smtClean="0"/>
              <a:t>‹#›</a:t>
            </a:fld>
            <a:endParaRPr lang="en-US"/>
          </a:p>
        </p:txBody>
      </p:sp>
    </p:spTree>
    <p:extLst>
      <p:ext uri="{BB962C8B-B14F-4D97-AF65-F5344CB8AC3E}">
        <p14:creationId xmlns:p14="http://schemas.microsoft.com/office/powerpoint/2010/main" val="2429756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3F325-7EF1-C6D1-AC1A-19735CD9AB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B9B6A2-2CAD-D50C-06D1-A35197139B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FE5959-D90D-D453-36CB-AB7447606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0502B8-06FB-85E4-6BC6-A917B4DEB27E}"/>
              </a:ext>
            </a:extLst>
          </p:cNvPr>
          <p:cNvSpPr>
            <a:spLocks noGrp="1"/>
          </p:cNvSpPr>
          <p:nvPr>
            <p:ph type="dt" sz="half" idx="10"/>
          </p:nvPr>
        </p:nvSpPr>
        <p:spPr/>
        <p:txBody>
          <a:bodyPr/>
          <a:lstStyle/>
          <a:p>
            <a:fld id="{A61CF8EA-EDB2-4EA0-BD29-86C1398FD325}" type="datetimeFigureOut">
              <a:rPr lang="en-US" smtClean="0"/>
              <a:t>1/25/2024</a:t>
            </a:fld>
            <a:endParaRPr lang="en-US"/>
          </a:p>
        </p:txBody>
      </p:sp>
      <p:sp>
        <p:nvSpPr>
          <p:cNvPr id="6" name="Footer Placeholder 5">
            <a:extLst>
              <a:ext uri="{FF2B5EF4-FFF2-40B4-BE49-F238E27FC236}">
                <a16:creationId xmlns:a16="http://schemas.microsoft.com/office/drawing/2014/main" id="{B308E8B3-F57D-7375-BCB6-5C05C54A5C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AFE41A-5016-FB11-538F-8EBF8E99A888}"/>
              </a:ext>
            </a:extLst>
          </p:cNvPr>
          <p:cNvSpPr>
            <a:spLocks noGrp="1"/>
          </p:cNvSpPr>
          <p:nvPr>
            <p:ph type="sldNum" sz="quarter" idx="12"/>
          </p:nvPr>
        </p:nvSpPr>
        <p:spPr/>
        <p:txBody>
          <a:bodyPr/>
          <a:lstStyle/>
          <a:p>
            <a:fld id="{CB5DE3D2-05C2-4199-9A17-FA7476A27CBF}" type="slidenum">
              <a:rPr lang="en-US" smtClean="0"/>
              <a:t>‹#›</a:t>
            </a:fld>
            <a:endParaRPr lang="en-US"/>
          </a:p>
        </p:txBody>
      </p:sp>
    </p:spTree>
    <p:extLst>
      <p:ext uri="{BB962C8B-B14F-4D97-AF65-F5344CB8AC3E}">
        <p14:creationId xmlns:p14="http://schemas.microsoft.com/office/powerpoint/2010/main" val="1240852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9DA62-7ADF-2B9F-5DBD-101C39F5FB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C6751D-C0BA-371B-64CC-F4B027D5A5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BBBE56-FDB1-EE32-25D9-655D750450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F8719B-15BE-DCF4-1843-C0D1909575FB}"/>
              </a:ext>
            </a:extLst>
          </p:cNvPr>
          <p:cNvSpPr>
            <a:spLocks noGrp="1"/>
          </p:cNvSpPr>
          <p:nvPr>
            <p:ph type="dt" sz="half" idx="10"/>
          </p:nvPr>
        </p:nvSpPr>
        <p:spPr/>
        <p:txBody>
          <a:bodyPr/>
          <a:lstStyle/>
          <a:p>
            <a:fld id="{A61CF8EA-EDB2-4EA0-BD29-86C1398FD325}" type="datetimeFigureOut">
              <a:rPr lang="en-US" smtClean="0"/>
              <a:t>1/25/2024</a:t>
            </a:fld>
            <a:endParaRPr lang="en-US"/>
          </a:p>
        </p:txBody>
      </p:sp>
      <p:sp>
        <p:nvSpPr>
          <p:cNvPr id="6" name="Footer Placeholder 5">
            <a:extLst>
              <a:ext uri="{FF2B5EF4-FFF2-40B4-BE49-F238E27FC236}">
                <a16:creationId xmlns:a16="http://schemas.microsoft.com/office/drawing/2014/main" id="{81122018-87C0-FBFD-7AA2-46489EB588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4FFF49-FF2B-7C9C-4805-D86691B5839C}"/>
              </a:ext>
            </a:extLst>
          </p:cNvPr>
          <p:cNvSpPr>
            <a:spLocks noGrp="1"/>
          </p:cNvSpPr>
          <p:nvPr>
            <p:ph type="sldNum" sz="quarter" idx="12"/>
          </p:nvPr>
        </p:nvSpPr>
        <p:spPr/>
        <p:txBody>
          <a:bodyPr/>
          <a:lstStyle/>
          <a:p>
            <a:fld id="{CB5DE3D2-05C2-4199-9A17-FA7476A27CBF}" type="slidenum">
              <a:rPr lang="en-US" smtClean="0"/>
              <a:t>‹#›</a:t>
            </a:fld>
            <a:endParaRPr lang="en-US"/>
          </a:p>
        </p:txBody>
      </p:sp>
    </p:spTree>
    <p:extLst>
      <p:ext uri="{BB962C8B-B14F-4D97-AF65-F5344CB8AC3E}">
        <p14:creationId xmlns:p14="http://schemas.microsoft.com/office/powerpoint/2010/main" val="3501144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B35FA9-6D26-EBD7-EDDD-8967CBEA79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098477-68A8-6188-AD1E-B781427A1D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CF5E3-7C5E-310C-54D7-C66C5DBAB1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CF8EA-EDB2-4EA0-BD29-86C1398FD325}" type="datetimeFigureOut">
              <a:rPr lang="en-US" smtClean="0"/>
              <a:t>1/25/2024</a:t>
            </a:fld>
            <a:endParaRPr lang="en-US"/>
          </a:p>
        </p:txBody>
      </p:sp>
      <p:sp>
        <p:nvSpPr>
          <p:cNvPr id="5" name="Footer Placeholder 4">
            <a:extLst>
              <a:ext uri="{FF2B5EF4-FFF2-40B4-BE49-F238E27FC236}">
                <a16:creationId xmlns:a16="http://schemas.microsoft.com/office/drawing/2014/main" id="{3C9F75D7-4B05-F890-7146-7972561F20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B15A55-14EE-DE62-6FE1-E903C95258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5DE3D2-05C2-4199-9A17-FA7476A27CBF}" type="slidenum">
              <a:rPr lang="en-US" smtClean="0"/>
              <a:t>‹#›</a:t>
            </a:fld>
            <a:endParaRPr lang="en-US"/>
          </a:p>
        </p:txBody>
      </p:sp>
    </p:spTree>
    <p:extLst>
      <p:ext uri="{BB962C8B-B14F-4D97-AF65-F5344CB8AC3E}">
        <p14:creationId xmlns:p14="http://schemas.microsoft.com/office/powerpoint/2010/main" val="3511610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wrk.com/blog/guide-to-genai/" TargetMode="External"/><Relationship Id="rId2" Type="http://schemas.openxmlformats.org/officeDocument/2006/relationships/hyperlink" Target="https://www.gartner.com/en/topics/generative-ai"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learn.microsoft.com/en-us/azure/machine-learning/concept-deep-learning-vs-machine-learning"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aka.ms/oaiapply"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learn.microsoft.com/en-us/azure/machine-learning/concept-responsible-ai"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www.techtarget.com/searchenterpriseai/definition/transformer-mode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www.techtarget.com/whatis/definition/Pathways-Language-Model-PaLM"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www2.deloitte.com/uk/en/insights/industry/technology/technology-media-and-telecom-predictions/2023/ai-in-chip-design.html" TargetMode="External"/><Relationship Id="rId2" Type="http://schemas.openxmlformats.org/officeDocument/2006/relationships/hyperlink" Target="https://www.techtarget.com/searchenterpriseai/tip/GitHub-Copilot-vs-ChatGPT-How-do-they-compare"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www.techtarget.com/searchenterpriseai/definition/reinforcement-learning" TargetMode="External"/><Relationship Id="rId2" Type="http://schemas.openxmlformats.org/officeDocument/2006/relationships/hyperlink" Target="https://www.techtarget.com/searchenterpriseai/feature/CNN-vs-GAN-How-are-they-differen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www.techtarget.com/whatis/feature/Conversational-AI-vs-generative-AI-Whats-the-difference" TargetMode="External"/><Relationship Id="rId2" Type="http://schemas.openxmlformats.org/officeDocument/2006/relationships/hyperlink" Target="https://www.techtarget.com/searchenterpriseai/tip/Generative-AI-vs-predictive-AI-Understanding-the-differences"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1C8AB-3BCB-B3D6-6488-2A399ECC795E}"/>
              </a:ext>
            </a:extLst>
          </p:cNvPr>
          <p:cNvSpPr>
            <a:spLocks noGrp="1"/>
          </p:cNvSpPr>
          <p:nvPr>
            <p:ph type="ctrTitle"/>
          </p:nvPr>
        </p:nvSpPr>
        <p:spPr/>
        <p:txBody>
          <a:bodyPr>
            <a:normAutofit fontScale="90000"/>
          </a:bodyPr>
          <a:lstStyle/>
          <a:p>
            <a:r>
              <a:rPr lang="en-US" dirty="0"/>
              <a:t>https://www.cloudskillsboost.google/course_sessions/5018315/video/384243</a:t>
            </a:r>
          </a:p>
        </p:txBody>
      </p:sp>
      <p:sp>
        <p:nvSpPr>
          <p:cNvPr id="3" name="Subtitle 2">
            <a:extLst>
              <a:ext uri="{FF2B5EF4-FFF2-40B4-BE49-F238E27FC236}">
                <a16:creationId xmlns:a16="http://schemas.microsoft.com/office/drawing/2014/main" id="{DFA269B8-9EC5-F5BB-3BF1-283B55D7F47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77286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313E9-D6A7-9627-1954-35A739F48192}"/>
              </a:ext>
            </a:extLst>
          </p:cNvPr>
          <p:cNvSpPr>
            <a:spLocks noGrp="1"/>
          </p:cNvSpPr>
          <p:nvPr>
            <p:ph type="title"/>
          </p:nvPr>
        </p:nvSpPr>
        <p:spPr/>
        <p:txBody>
          <a:bodyPr/>
          <a:lstStyle/>
          <a:p>
            <a:r>
              <a:rPr lang="en-US" b="1" dirty="0"/>
              <a:t>Foundational Model in Machine Learning</a:t>
            </a:r>
            <a:endParaRPr lang="en-US" dirty="0"/>
          </a:p>
        </p:txBody>
      </p:sp>
      <p:sp>
        <p:nvSpPr>
          <p:cNvPr id="3" name="Content Placeholder 2">
            <a:extLst>
              <a:ext uri="{FF2B5EF4-FFF2-40B4-BE49-F238E27FC236}">
                <a16:creationId xmlns:a16="http://schemas.microsoft.com/office/drawing/2014/main" id="{37B75B91-12DC-8699-D75D-352D7B64A8FF}"/>
              </a:ext>
            </a:extLst>
          </p:cNvPr>
          <p:cNvSpPr>
            <a:spLocks noGrp="1"/>
          </p:cNvSpPr>
          <p:nvPr>
            <p:ph idx="1"/>
          </p:nvPr>
        </p:nvSpPr>
        <p:spPr/>
        <p:txBody>
          <a:bodyPr/>
          <a:lstStyle/>
          <a:p>
            <a:r>
              <a:rPr lang="en-US" dirty="0"/>
              <a:t>In the context of machine learning, a foundational model could be a basic algorithm or approach upon which more advanced techniques are built. Linear regression and decision trees are foundational models in supervised learning, for instance.</a:t>
            </a:r>
          </a:p>
          <a:p>
            <a:r>
              <a:rPr lang="en-US" dirty="0"/>
              <a:t>These foundational models are often relatively simple but are crucial in understanding the core concepts of machine learning. They are used as starting points for many machine learning tasks and provide a basis for further exploration and development. Here are a few foundational models in machine learning:</a:t>
            </a:r>
          </a:p>
        </p:txBody>
      </p:sp>
    </p:spTree>
    <p:extLst>
      <p:ext uri="{BB962C8B-B14F-4D97-AF65-F5344CB8AC3E}">
        <p14:creationId xmlns:p14="http://schemas.microsoft.com/office/powerpoint/2010/main" val="3209572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8B4AE-1DDE-C299-184E-59C26A879E4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D15C10A-21AB-C636-3055-3819EDF57DEE}"/>
              </a:ext>
            </a:extLst>
          </p:cNvPr>
          <p:cNvSpPr>
            <a:spLocks noGrp="1"/>
          </p:cNvSpPr>
          <p:nvPr>
            <p:ph idx="1"/>
          </p:nvPr>
        </p:nvSpPr>
        <p:spPr/>
        <p:txBody>
          <a:bodyPr>
            <a:normAutofit fontScale="92500" lnSpcReduction="20000"/>
          </a:bodyPr>
          <a:lstStyle/>
          <a:p>
            <a:r>
              <a:rPr lang="en-US" dirty="0"/>
              <a:t>Linear Regression:</a:t>
            </a:r>
          </a:p>
          <a:p>
            <a:endParaRPr lang="en-US" dirty="0"/>
          </a:p>
          <a:p>
            <a:r>
              <a:rPr lang="en-US" dirty="0"/>
              <a:t>    Linear regression is one of the simplest and most foundational models in machine learning. It deals with modeling the relationship between a dependent variable (target) and one or more independent variables (features) by fitting a linear equation to the observed data.</a:t>
            </a:r>
          </a:p>
          <a:p>
            <a:endParaRPr lang="en-US" dirty="0"/>
          </a:p>
          <a:p>
            <a:r>
              <a:rPr lang="en-US" dirty="0"/>
              <a:t>Logistic Regression:</a:t>
            </a:r>
          </a:p>
          <a:p>
            <a:endParaRPr lang="en-US" dirty="0"/>
          </a:p>
          <a:p>
            <a:r>
              <a:rPr lang="en-US" dirty="0"/>
              <a:t>    Logistic regression is used for binary classification tasks. It models the probability that a given input belongs to one of two classes. Despite the name "regression," it's commonly used in classification problems.</a:t>
            </a:r>
          </a:p>
        </p:txBody>
      </p:sp>
    </p:spTree>
    <p:extLst>
      <p:ext uri="{BB962C8B-B14F-4D97-AF65-F5344CB8AC3E}">
        <p14:creationId xmlns:p14="http://schemas.microsoft.com/office/powerpoint/2010/main" val="1961677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2A4E2-DFB1-39BE-25E2-C3170967A26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470F14-DF2C-A110-FDF4-97431CD9DF8C}"/>
              </a:ext>
            </a:extLst>
          </p:cNvPr>
          <p:cNvSpPr>
            <a:spLocks noGrp="1"/>
          </p:cNvSpPr>
          <p:nvPr>
            <p:ph idx="1"/>
          </p:nvPr>
        </p:nvSpPr>
        <p:spPr/>
        <p:txBody>
          <a:bodyPr>
            <a:normAutofit fontScale="85000" lnSpcReduction="20000"/>
          </a:bodyPr>
          <a:lstStyle/>
          <a:p>
            <a:r>
              <a:rPr lang="en-US" dirty="0"/>
              <a:t>Decision Trees:</a:t>
            </a:r>
          </a:p>
          <a:p>
            <a:endParaRPr lang="en-US" dirty="0"/>
          </a:p>
          <a:p>
            <a:r>
              <a:rPr lang="en-US" dirty="0"/>
              <a:t>    Decision trees are versatile and interpretable models used for both classification and regression tasks. They partition the feature space into regions and assign labels or values based on the majority class or average within each region.</a:t>
            </a:r>
          </a:p>
          <a:p>
            <a:endParaRPr lang="en-US" dirty="0"/>
          </a:p>
          <a:p>
            <a:r>
              <a:rPr lang="en-US" dirty="0"/>
              <a:t>k-Nearest Neighbors (k-NN):</a:t>
            </a:r>
          </a:p>
          <a:p>
            <a:endParaRPr lang="en-US" dirty="0"/>
          </a:p>
          <a:p>
            <a:r>
              <a:rPr lang="en-US" dirty="0"/>
              <a:t>    k-NN is a simple instance-based learning algorithm used for both classification and regression. It predicts the class or value of a new data point based on the majority class or average of its k nearest neighbors in the training data.</a:t>
            </a:r>
          </a:p>
        </p:txBody>
      </p:sp>
    </p:spTree>
    <p:extLst>
      <p:ext uri="{BB962C8B-B14F-4D97-AF65-F5344CB8AC3E}">
        <p14:creationId xmlns:p14="http://schemas.microsoft.com/office/powerpoint/2010/main" val="3886580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C65C6-3AE6-F0B4-DD6C-E67B096DA9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95E08E-CB6E-1591-B40D-CB446E76D788}"/>
              </a:ext>
            </a:extLst>
          </p:cNvPr>
          <p:cNvSpPr>
            <a:spLocks noGrp="1"/>
          </p:cNvSpPr>
          <p:nvPr>
            <p:ph idx="1"/>
          </p:nvPr>
        </p:nvSpPr>
        <p:spPr/>
        <p:txBody>
          <a:bodyPr>
            <a:normAutofit fontScale="85000" lnSpcReduction="20000"/>
          </a:bodyPr>
          <a:lstStyle/>
          <a:p>
            <a:r>
              <a:rPr lang="en-US" dirty="0"/>
              <a:t>Naive Bayes:</a:t>
            </a:r>
          </a:p>
          <a:p>
            <a:endParaRPr lang="en-US" dirty="0"/>
          </a:p>
          <a:p>
            <a:r>
              <a:rPr lang="en-US" dirty="0"/>
              <a:t>    Naive Bayes is a probabilistic model that's particularly useful for text classification tasks, such as spam detection and sentiment analysis. It's based on Bayes' theorem and assumes that features are conditionally independent, which simplifies calculations.</a:t>
            </a:r>
          </a:p>
          <a:p>
            <a:endParaRPr lang="en-US" dirty="0"/>
          </a:p>
          <a:p>
            <a:r>
              <a:rPr lang="en-US" dirty="0"/>
              <a:t>Principal Component Analysis (PCA):</a:t>
            </a:r>
          </a:p>
          <a:p>
            <a:endParaRPr lang="en-US" dirty="0"/>
          </a:p>
          <a:p>
            <a:r>
              <a:rPr lang="en-US" dirty="0"/>
              <a:t>    PCA is a dimensionality reduction technique rather than a predictive model. It's foundational for feature extraction and data visualization. PCA identifies the most significant dimensions (principal components) in high-dimensional data.</a:t>
            </a:r>
          </a:p>
        </p:txBody>
      </p:sp>
    </p:spTree>
    <p:extLst>
      <p:ext uri="{BB962C8B-B14F-4D97-AF65-F5344CB8AC3E}">
        <p14:creationId xmlns:p14="http://schemas.microsoft.com/office/powerpoint/2010/main" val="2650015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63800-3F6F-86F5-14E2-B9BBBB9B7A5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81C1A77-1CFF-E07B-E990-F5EE1123408E}"/>
              </a:ext>
            </a:extLst>
          </p:cNvPr>
          <p:cNvSpPr>
            <a:spLocks noGrp="1"/>
          </p:cNvSpPr>
          <p:nvPr>
            <p:ph idx="1"/>
          </p:nvPr>
        </p:nvSpPr>
        <p:spPr/>
        <p:txBody>
          <a:bodyPr>
            <a:normAutofit fontScale="92500" lnSpcReduction="10000"/>
          </a:bodyPr>
          <a:lstStyle/>
          <a:p>
            <a:r>
              <a:rPr lang="en-US" dirty="0"/>
              <a:t>SVM (Support Vector Machines):</a:t>
            </a:r>
          </a:p>
          <a:p>
            <a:endParaRPr lang="en-US" dirty="0"/>
          </a:p>
          <a:p>
            <a:r>
              <a:rPr lang="en-US" dirty="0"/>
              <a:t>    SVM is a foundational model for both classification and regression. It aims to find a hyperplane that best separates data points of different classes with a maximal margin.</a:t>
            </a:r>
          </a:p>
          <a:p>
            <a:endParaRPr lang="en-US" dirty="0"/>
          </a:p>
          <a:p>
            <a:r>
              <a:rPr lang="en-US" dirty="0"/>
              <a:t>Perceptron:</a:t>
            </a:r>
          </a:p>
          <a:p>
            <a:endParaRPr lang="en-US" dirty="0"/>
          </a:p>
          <a:p>
            <a:r>
              <a:rPr lang="en-US" dirty="0"/>
              <a:t>    The perceptron is one of the earliest models for binary classification. It's a single-layer neural network that can learn linear decision boundaries.</a:t>
            </a:r>
          </a:p>
        </p:txBody>
      </p:sp>
    </p:spTree>
    <p:extLst>
      <p:ext uri="{BB962C8B-B14F-4D97-AF65-F5344CB8AC3E}">
        <p14:creationId xmlns:p14="http://schemas.microsoft.com/office/powerpoint/2010/main" val="3703144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78D8E-0660-7D3B-6871-51B330837D5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93FC1F-E8D5-500E-7880-7A43F8241DC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06C2F6A-86F2-6DA7-60DC-7778F261AA4D}"/>
              </a:ext>
            </a:extLst>
          </p:cNvPr>
          <p:cNvPicPr>
            <a:picLocks noChangeAspect="1"/>
          </p:cNvPicPr>
          <p:nvPr/>
        </p:nvPicPr>
        <p:blipFill>
          <a:blip r:embed="rId2"/>
          <a:stretch>
            <a:fillRect/>
          </a:stretch>
        </p:blipFill>
        <p:spPr>
          <a:xfrm>
            <a:off x="350606" y="221152"/>
            <a:ext cx="10073554" cy="6560127"/>
          </a:xfrm>
          <a:prstGeom prst="rect">
            <a:avLst/>
          </a:prstGeom>
        </p:spPr>
      </p:pic>
    </p:spTree>
    <p:extLst>
      <p:ext uri="{BB962C8B-B14F-4D97-AF65-F5344CB8AC3E}">
        <p14:creationId xmlns:p14="http://schemas.microsoft.com/office/powerpoint/2010/main" val="3780106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4A3CC-DD34-BA27-4F8E-C664E159BA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A3F696E-E346-02CC-B4BB-22C7717CC02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7A5B9F0-6533-D067-2788-7FF5C3B75FA0}"/>
              </a:ext>
            </a:extLst>
          </p:cNvPr>
          <p:cNvPicPr>
            <a:picLocks noChangeAspect="1"/>
          </p:cNvPicPr>
          <p:nvPr/>
        </p:nvPicPr>
        <p:blipFill>
          <a:blip r:embed="rId2"/>
          <a:stretch>
            <a:fillRect/>
          </a:stretch>
        </p:blipFill>
        <p:spPr>
          <a:xfrm>
            <a:off x="1176337" y="1233487"/>
            <a:ext cx="9839325" cy="4391025"/>
          </a:xfrm>
          <a:prstGeom prst="rect">
            <a:avLst/>
          </a:prstGeom>
        </p:spPr>
      </p:pic>
    </p:spTree>
    <p:extLst>
      <p:ext uri="{BB962C8B-B14F-4D97-AF65-F5344CB8AC3E}">
        <p14:creationId xmlns:p14="http://schemas.microsoft.com/office/powerpoint/2010/main" val="1260487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3B907-7DCE-D062-4F39-13AC733B543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0BA8A1A-751E-3231-DD59-2DAA9A6EEB8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B0486BB-6255-FD5D-C591-2B517FA8DFC8}"/>
              </a:ext>
            </a:extLst>
          </p:cNvPr>
          <p:cNvPicPr>
            <a:picLocks noChangeAspect="1"/>
          </p:cNvPicPr>
          <p:nvPr/>
        </p:nvPicPr>
        <p:blipFill>
          <a:blip r:embed="rId2"/>
          <a:stretch>
            <a:fillRect/>
          </a:stretch>
        </p:blipFill>
        <p:spPr>
          <a:xfrm>
            <a:off x="1233487" y="828675"/>
            <a:ext cx="9725025" cy="5200650"/>
          </a:xfrm>
          <a:prstGeom prst="rect">
            <a:avLst/>
          </a:prstGeom>
        </p:spPr>
      </p:pic>
    </p:spTree>
    <p:extLst>
      <p:ext uri="{BB962C8B-B14F-4D97-AF65-F5344CB8AC3E}">
        <p14:creationId xmlns:p14="http://schemas.microsoft.com/office/powerpoint/2010/main" val="216497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E4F3-38AC-514D-2508-4C4E1AB1A2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FD67FD-0A92-FAD2-D91E-BF2CED83B452}"/>
              </a:ext>
            </a:extLst>
          </p:cNvPr>
          <p:cNvSpPr>
            <a:spLocks noGrp="1"/>
          </p:cNvSpPr>
          <p:nvPr>
            <p:ph idx="1"/>
          </p:nvPr>
        </p:nvSpPr>
        <p:spPr/>
        <p:txBody>
          <a:bodyPr/>
          <a:lstStyle/>
          <a:p>
            <a:r>
              <a:rPr lang="en-US" dirty="0"/>
              <a:t>A Foundation model is a large AI model pretrained on vast quantity of data designed to be adapted or fine tuned to wide range of downstream tasks such as sentiment analysis, </a:t>
            </a:r>
            <a:r>
              <a:rPr lang="en-US" dirty="0" err="1"/>
              <a:t>imae</a:t>
            </a:r>
            <a:r>
              <a:rPr lang="en-US" dirty="0"/>
              <a:t> captioning and object recognition. </a:t>
            </a:r>
          </a:p>
          <a:p>
            <a:r>
              <a:rPr lang="en-US" dirty="0"/>
              <a:t>Vertex AI</a:t>
            </a:r>
          </a:p>
          <a:p>
            <a:r>
              <a:rPr lang="en-US" dirty="0"/>
              <a:t>PALM API</a:t>
            </a:r>
          </a:p>
          <a:p>
            <a:r>
              <a:rPr lang="en-US" dirty="0"/>
              <a:t>BERT</a:t>
            </a:r>
          </a:p>
          <a:p>
            <a:r>
              <a:rPr lang="en-US" dirty="0"/>
              <a:t>BARD</a:t>
            </a:r>
          </a:p>
        </p:txBody>
      </p:sp>
    </p:spTree>
    <p:extLst>
      <p:ext uri="{BB962C8B-B14F-4D97-AF65-F5344CB8AC3E}">
        <p14:creationId xmlns:p14="http://schemas.microsoft.com/office/powerpoint/2010/main" val="758641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15AAD-6BAD-E143-050F-840F6EBF86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FC57EB-C896-E583-1ACB-DEAA2318409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1ED16A2-6950-F230-8EBF-6F788F00992E}"/>
              </a:ext>
            </a:extLst>
          </p:cNvPr>
          <p:cNvPicPr>
            <a:picLocks noChangeAspect="1"/>
          </p:cNvPicPr>
          <p:nvPr/>
        </p:nvPicPr>
        <p:blipFill>
          <a:blip r:embed="rId2"/>
          <a:stretch>
            <a:fillRect/>
          </a:stretch>
        </p:blipFill>
        <p:spPr>
          <a:xfrm>
            <a:off x="838199" y="626052"/>
            <a:ext cx="11168513" cy="5425613"/>
          </a:xfrm>
          <a:prstGeom prst="rect">
            <a:avLst/>
          </a:prstGeom>
        </p:spPr>
      </p:pic>
    </p:spTree>
    <p:extLst>
      <p:ext uri="{BB962C8B-B14F-4D97-AF65-F5344CB8AC3E}">
        <p14:creationId xmlns:p14="http://schemas.microsoft.com/office/powerpoint/2010/main" val="4126984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A824D-A2DC-AB82-1396-4990178A803E}"/>
              </a:ext>
            </a:extLst>
          </p:cNvPr>
          <p:cNvSpPr>
            <a:spLocks noGrp="1"/>
          </p:cNvSpPr>
          <p:nvPr>
            <p:ph type="title"/>
          </p:nvPr>
        </p:nvSpPr>
        <p:spPr/>
        <p:txBody>
          <a:bodyPr/>
          <a:lstStyle/>
          <a:p>
            <a:r>
              <a:rPr lang="en-US" dirty="0"/>
              <a:t>Deep Learning</a:t>
            </a:r>
          </a:p>
        </p:txBody>
      </p:sp>
      <p:sp>
        <p:nvSpPr>
          <p:cNvPr id="3" name="Content Placeholder 2">
            <a:extLst>
              <a:ext uri="{FF2B5EF4-FFF2-40B4-BE49-F238E27FC236}">
                <a16:creationId xmlns:a16="http://schemas.microsoft.com/office/drawing/2014/main" id="{1721B7CE-E648-2814-F4B7-74206877AFF4}"/>
              </a:ext>
            </a:extLst>
          </p:cNvPr>
          <p:cNvSpPr>
            <a:spLocks noGrp="1"/>
          </p:cNvSpPr>
          <p:nvPr>
            <p:ph idx="1"/>
          </p:nvPr>
        </p:nvSpPr>
        <p:spPr/>
        <p:txBody>
          <a:bodyPr/>
          <a:lstStyle/>
          <a:p>
            <a:r>
              <a:rPr lang="en-US" dirty="0"/>
              <a:t>Artificial neural network are inspired by human brains made of many interconnected nodes layers of neurons allows to learn more complex pattern than traditional machine learning models. It can use </a:t>
            </a:r>
          </a:p>
        </p:txBody>
      </p:sp>
      <p:pic>
        <p:nvPicPr>
          <p:cNvPr id="4" name="Picture 3">
            <a:extLst>
              <a:ext uri="{FF2B5EF4-FFF2-40B4-BE49-F238E27FC236}">
                <a16:creationId xmlns:a16="http://schemas.microsoft.com/office/drawing/2014/main" id="{12771FEA-FD64-E10E-80A8-20C88DE2B184}"/>
              </a:ext>
            </a:extLst>
          </p:cNvPr>
          <p:cNvPicPr>
            <a:picLocks noChangeAspect="1"/>
          </p:cNvPicPr>
          <p:nvPr/>
        </p:nvPicPr>
        <p:blipFill>
          <a:blip r:embed="rId2"/>
          <a:stretch>
            <a:fillRect/>
          </a:stretch>
        </p:blipFill>
        <p:spPr>
          <a:xfrm>
            <a:off x="1700157" y="3193030"/>
            <a:ext cx="8791686" cy="2983933"/>
          </a:xfrm>
          <a:prstGeom prst="rect">
            <a:avLst/>
          </a:prstGeom>
        </p:spPr>
      </p:pic>
    </p:spTree>
    <p:extLst>
      <p:ext uri="{BB962C8B-B14F-4D97-AF65-F5344CB8AC3E}">
        <p14:creationId xmlns:p14="http://schemas.microsoft.com/office/powerpoint/2010/main" val="1840935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D0384-0C59-0F24-3C62-99E94FEBBFD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BF8CF9-763C-B09E-BC25-E459F7C4AB9D}"/>
              </a:ext>
            </a:extLst>
          </p:cNvPr>
          <p:cNvSpPr>
            <a:spLocks noGrp="1"/>
          </p:cNvSpPr>
          <p:nvPr>
            <p:ph idx="1"/>
          </p:nvPr>
        </p:nvSpPr>
        <p:spPr/>
        <p:txBody>
          <a:bodyPr/>
          <a:lstStyle/>
          <a:p>
            <a:r>
              <a:rPr lang="en-US" dirty="0"/>
              <a:t>Generative AI and LLM model are intersect and part of deep learning models</a:t>
            </a:r>
          </a:p>
        </p:txBody>
      </p:sp>
      <p:pic>
        <p:nvPicPr>
          <p:cNvPr id="5" name="Picture 4">
            <a:extLst>
              <a:ext uri="{FF2B5EF4-FFF2-40B4-BE49-F238E27FC236}">
                <a16:creationId xmlns:a16="http://schemas.microsoft.com/office/drawing/2014/main" id="{14879D1B-730C-909E-EEB3-1EF5F85316F8}"/>
              </a:ext>
            </a:extLst>
          </p:cNvPr>
          <p:cNvPicPr>
            <a:picLocks noChangeAspect="1"/>
          </p:cNvPicPr>
          <p:nvPr/>
        </p:nvPicPr>
        <p:blipFill>
          <a:blip r:embed="rId2"/>
          <a:stretch>
            <a:fillRect/>
          </a:stretch>
        </p:blipFill>
        <p:spPr>
          <a:xfrm>
            <a:off x="960221" y="2701925"/>
            <a:ext cx="9667875" cy="3790950"/>
          </a:xfrm>
          <a:prstGeom prst="rect">
            <a:avLst/>
          </a:prstGeom>
        </p:spPr>
      </p:pic>
    </p:spTree>
    <p:extLst>
      <p:ext uri="{BB962C8B-B14F-4D97-AF65-F5344CB8AC3E}">
        <p14:creationId xmlns:p14="http://schemas.microsoft.com/office/powerpoint/2010/main" val="921964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80FFB-72F4-96C8-13F1-690808AF8F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BF917FF-E91B-474B-6869-A1AFD219F080}"/>
              </a:ext>
            </a:extLst>
          </p:cNvPr>
          <p:cNvSpPr>
            <a:spLocks noGrp="1"/>
          </p:cNvSpPr>
          <p:nvPr>
            <p:ph idx="1"/>
          </p:nvPr>
        </p:nvSpPr>
        <p:spPr/>
        <p:txBody>
          <a:bodyPr/>
          <a:lstStyle/>
          <a:p>
            <a:r>
              <a:rPr lang="en-US" dirty="0"/>
              <a:t>Large, general-purpose language models can be pre trained and then fine-tuned for specific purposes</a:t>
            </a:r>
          </a:p>
        </p:txBody>
      </p:sp>
      <p:pic>
        <p:nvPicPr>
          <p:cNvPr id="5" name="Picture 4">
            <a:extLst>
              <a:ext uri="{FF2B5EF4-FFF2-40B4-BE49-F238E27FC236}">
                <a16:creationId xmlns:a16="http://schemas.microsoft.com/office/drawing/2014/main" id="{187954E7-013F-5FE9-429E-82E58FCA3E7C}"/>
              </a:ext>
            </a:extLst>
          </p:cNvPr>
          <p:cNvPicPr>
            <a:picLocks noChangeAspect="1"/>
          </p:cNvPicPr>
          <p:nvPr/>
        </p:nvPicPr>
        <p:blipFill>
          <a:blip r:embed="rId2"/>
          <a:stretch>
            <a:fillRect/>
          </a:stretch>
        </p:blipFill>
        <p:spPr>
          <a:xfrm>
            <a:off x="1795548" y="2762250"/>
            <a:ext cx="9024851" cy="3702945"/>
          </a:xfrm>
          <a:prstGeom prst="rect">
            <a:avLst/>
          </a:prstGeom>
        </p:spPr>
      </p:pic>
    </p:spTree>
    <p:extLst>
      <p:ext uri="{BB962C8B-B14F-4D97-AF65-F5344CB8AC3E}">
        <p14:creationId xmlns:p14="http://schemas.microsoft.com/office/powerpoint/2010/main" val="1303217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A3A8C-B990-4BF2-8B1E-2D9AECA95C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685EC38-DC41-4CED-40D9-D513CB14E3B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6D5D3CC-E8BA-D78D-6176-0C2BF285D543}"/>
              </a:ext>
            </a:extLst>
          </p:cNvPr>
          <p:cNvPicPr>
            <a:picLocks noChangeAspect="1"/>
          </p:cNvPicPr>
          <p:nvPr/>
        </p:nvPicPr>
        <p:blipFill>
          <a:blip r:embed="rId2"/>
          <a:stretch>
            <a:fillRect/>
          </a:stretch>
        </p:blipFill>
        <p:spPr>
          <a:xfrm>
            <a:off x="966609" y="1690688"/>
            <a:ext cx="10258782" cy="4076268"/>
          </a:xfrm>
          <a:prstGeom prst="rect">
            <a:avLst/>
          </a:prstGeom>
        </p:spPr>
      </p:pic>
    </p:spTree>
    <p:extLst>
      <p:ext uri="{BB962C8B-B14F-4D97-AF65-F5344CB8AC3E}">
        <p14:creationId xmlns:p14="http://schemas.microsoft.com/office/powerpoint/2010/main" val="261009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B0148-A358-7B95-1D1F-6B10D448604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2B673E-2F35-2A73-D112-9CFB875C512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47F7F40-3A84-1EC8-638B-AF9637D4828B}"/>
              </a:ext>
            </a:extLst>
          </p:cNvPr>
          <p:cNvPicPr>
            <a:picLocks noChangeAspect="1"/>
          </p:cNvPicPr>
          <p:nvPr/>
        </p:nvPicPr>
        <p:blipFill>
          <a:blip r:embed="rId2"/>
          <a:stretch>
            <a:fillRect/>
          </a:stretch>
        </p:blipFill>
        <p:spPr>
          <a:xfrm>
            <a:off x="436677" y="681037"/>
            <a:ext cx="10743790" cy="4605858"/>
          </a:xfrm>
          <a:prstGeom prst="rect">
            <a:avLst/>
          </a:prstGeom>
        </p:spPr>
      </p:pic>
    </p:spTree>
    <p:extLst>
      <p:ext uri="{BB962C8B-B14F-4D97-AF65-F5344CB8AC3E}">
        <p14:creationId xmlns:p14="http://schemas.microsoft.com/office/powerpoint/2010/main" val="3066735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77D5E-7C6F-0F34-6F3C-05A3983142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F4CF35-4738-C1FA-810F-74A5AB11F26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A9F2C83-F454-1804-5FAF-1A1988800F20}"/>
              </a:ext>
            </a:extLst>
          </p:cNvPr>
          <p:cNvPicPr>
            <a:picLocks noChangeAspect="1"/>
          </p:cNvPicPr>
          <p:nvPr/>
        </p:nvPicPr>
        <p:blipFill>
          <a:blip r:embed="rId2"/>
          <a:stretch>
            <a:fillRect/>
          </a:stretch>
        </p:blipFill>
        <p:spPr>
          <a:xfrm>
            <a:off x="838200" y="1223962"/>
            <a:ext cx="10277475" cy="4410075"/>
          </a:xfrm>
          <a:prstGeom prst="rect">
            <a:avLst/>
          </a:prstGeom>
        </p:spPr>
      </p:pic>
    </p:spTree>
    <p:extLst>
      <p:ext uri="{BB962C8B-B14F-4D97-AF65-F5344CB8AC3E}">
        <p14:creationId xmlns:p14="http://schemas.microsoft.com/office/powerpoint/2010/main" val="169038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94AE6-5320-062F-087B-09E7B9C9FEC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2FDEB91-67A1-8E47-022B-ED5BCCEC370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12F005B-C82D-757A-E0C3-DDD11157F500}"/>
              </a:ext>
            </a:extLst>
          </p:cNvPr>
          <p:cNvPicPr>
            <a:picLocks noChangeAspect="1"/>
          </p:cNvPicPr>
          <p:nvPr/>
        </p:nvPicPr>
        <p:blipFill>
          <a:blip r:embed="rId2"/>
          <a:stretch>
            <a:fillRect/>
          </a:stretch>
        </p:blipFill>
        <p:spPr>
          <a:xfrm>
            <a:off x="1019175" y="1162050"/>
            <a:ext cx="10153650" cy="4533900"/>
          </a:xfrm>
          <a:prstGeom prst="rect">
            <a:avLst/>
          </a:prstGeom>
        </p:spPr>
      </p:pic>
    </p:spTree>
    <p:extLst>
      <p:ext uri="{BB962C8B-B14F-4D97-AF65-F5344CB8AC3E}">
        <p14:creationId xmlns:p14="http://schemas.microsoft.com/office/powerpoint/2010/main" val="259518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A6F8A-F73C-3557-B5BA-981AF1E09E1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95F3AD-E806-E998-4949-4035C63A91C2}"/>
              </a:ext>
            </a:extLst>
          </p:cNvPr>
          <p:cNvSpPr>
            <a:spLocks noGrp="1"/>
          </p:cNvSpPr>
          <p:nvPr>
            <p:ph idx="1"/>
          </p:nvPr>
        </p:nvSpPr>
        <p:spPr/>
        <p:txBody>
          <a:bodyPr/>
          <a:lstStyle/>
          <a:p>
            <a:r>
              <a:rPr lang="en-US" dirty="0"/>
              <a:t>Parameters define the skill of model in solving a problem such as predicting text.</a:t>
            </a:r>
          </a:p>
          <a:p>
            <a:r>
              <a:rPr lang="en-US" dirty="0"/>
              <a:t>General purposes: models are sufficient to solve common problems. </a:t>
            </a:r>
            <a:r>
              <a:rPr lang="en-US" dirty="0" err="1"/>
              <a:t>Commanity</a:t>
            </a:r>
            <a:r>
              <a:rPr lang="en-US" dirty="0"/>
              <a:t> in human language regardless of the specific tasks domain, resource restriction, very few companies have resources to train such large language model with huge data sets and tremendous number of parameters. How about creating fundamental language models and allows others to use</a:t>
            </a:r>
          </a:p>
          <a:p>
            <a:r>
              <a:rPr lang="en-US" dirty="0"/>
              <a:t>Pretrained LLM model and then fine tune according to task with less data.</a:t>
            </a:r>
          </a:p>
        </p:txBody>
      </p:sp>
    </p:spTree>
    <p:extLst>
      <p:ext uri="{BB962C8B-B14F-4D97-AF65-F5344CB8AC3E}">
        <p14:creationId xmlns:p14="http://schemas.microsoft.com/office/powerpoint/2010/main" val="763002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303D3-06C1-B335-C2DF-3321B41FA4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D87722-91E7-B521-7ECB-5D4A122F896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99C9EBB-B489-F83C-49DA-D67F8D2EADC4}"/>
              </a:ext>
            </a:extLst>
          </p:cNvPr>
          <p:cNvPicPr>
            <a:picLocks noChangeAspect="1"/>
          </p:cNvPicPr>
          <p:nvPr/>
        </p:nvPicPr>
        <p:blipFill>
          <a:blip r:embed="rId2"/>
          <a:stretch>
            <a:fillRect/>
          </a:stretch>
        </p:blipFill>
        <p:spPr>
          <a:xfrm>
            <a:off x="2652106" y="681037"/>
            <a:ext cx="6807778" cy="5528385"/>
          </a:xfrm>
          <a:prstGeom prst="rect">
            <a:avLst/>
          </a:prstGeom>
        </p:spPr>
      </p:pic>
    </p:spTree>
    <p:extLst>
      <p:ext uri="{BB962C8B-B14F-4D97-AF65-F5344CB8AC3E}">
        <p14:creationId xmlns:p14="http://schemas.microsoft.com/office/powerpoint/2010/main" val="3301510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5F16A-111E-513C-55A6-C34EA6C0F4D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95368C-2CBE-A8A1-9EB8-E2D3181F495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57F834D-B355-C1F9-D5AF-292802408EB9}"/>
              </a:ext>
            </a:extLst>
          </p:cNvPr>
          <p:cNvPicPr>
            <a:picLocks noChangeAspect="1"/>
          </p:cNvPicPr>
          <p:nvPr/>
        </p:nvPicPr>
        <p:blipFill>
          <a:blip r:embed="rId2"/>
          <a:stretch>
            <a:fillRect/>
          </a:stretch>
        </p:blipFill>
        <p:spPr>
          <a:xfrm>
            <a:off x="977524" y="900632"/>
            <a:ext cx="10061778" cy="5036038"/>
          </a:xfrm>
          <a:prstGeom prst="rect">
            <a:avLst/>
          </a:prstGeom>
        </p:spPr>
      </p:pic>
    </p:spTree>
    <p:extLst>
      <p:ext uri="{BB962C8B-B14F-4D97-AF65-F5344CB8AC3E}">
        <p14:creationId xmlns:p14="http://schemas.microsoft.com/office/powerpoint/2010/main" val="2790605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13AA2-17FB-6B26-1850-0C88081742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F19066-84CC-3769-64F1-8EF56EE0341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BEAF40E-E2B6-DAC7-E314-1103604D4CB5}"/>
              </a:ext>
            </a:extLst>
          </p:cNvPr>
          <p:cNvPicPr>
            <a:picLocks noChangeAspect="1"/>
          </p:cNvPicPr>
          <p:nvPr/>
        </p:nvPicPr>
        <p:blipFill>
          <a:blip r:embed="rId2"/>
          <a:stretch>
            <a:fillRect/>
          </a:stretch>
        </p:blipFill>
        <p:spPr>
          <a:xfrm>
            <a:off x="257175" y="681037"/>
            <a:ext cx="11612058" cy="5337378"/>
          </a:xfrm>
          <a:prstGeom prst="rect">
            <a:avLst/>
          </a:prstGeom>
        </p:spPr>
      </p:pic>
    </p:spTree>
    <p:extLst>
      <p:ext uri="{BB962C8B-B14F-4D97-AF65-F5344CB8AC3E}">
        <p14:creationId xmlns:p14="http://schemas.microsoft.com/office/powerpoint/2010/main" val="440859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F46D2-7034-EE3C-8354-6CFB6243D3C3}"/>
              </a:ext>
            </a:extLst>
          </p:cNvPr>
          <p:cNvSpPr>
            <a:spLocks noGrp="1"/>
          </p:cNvSpPr>
          <p:nvPr>
            <p:ph type="title"/>
          </p:nvPr>
        </p:nvSpPr>
        <p:spPr/>
        <p:txBody>
          <a:bodyPr/>
          <a:lstStyle/>
          <a:p>
            <a:r>
              <a:rPr lang="en-US" dirty="0"/>
              <a:t>Generative AI</a:t>
            </a:r>
          </a:p>
        </p:txBody>
      </p:sp>
      <p:sp>
        <p:nvSpPr>
          <p:cNvPr id="3" name="Content Placeholder 2">
            <a:extLst>
              <a:ext uri="{FF2B5EF4-FFF2-40B4-BE49-F238E27FC236}">
                <a16:creationId xmlns:a16="http://schemas.microsoft.com/office/drawing/2014/main" id="{48207EBA-ADCD-B978-068B-37D2F10408AA}"/>
              </a:ext>
            </a:extLst>
          </p:cNvPr>
          <p:cNvSpPr>
            <a:spLocks noGrp="1"/>
          </p:cNvSpPr>
          <p:nvPr>
            <p:ph idx="1"/>
          </p:nvPr>
        </p:nvSpPr>
        <p:spPr/>
        <p:txBody>
          <a:bodyPr>
            <a:normAutofit/>
          </a:bodyPr>
          <a:lstStyle/>
          <a:p>
            <a:r>
              <a:rPr lang="en-US" sz="2400" b="0" i="0" dirty="0" err="1">
                <a:solidFill>
                  <a:srgbClr val="111111"/>
                </a:solidFill>
                <a:effectLst/>
                <a:latin typeface="-apple-system"/>
              </a:rPr>
              <a:t>GenAI</a:t>
            </a:r>
            <a:r>
              <a:rPr lang="en-US" sz="2400" b="0" i="0" dirty="0">
                <a:solidFill>
                  <a:srgbClr val="111111"/>
                </a:solidFill>
                <a:effectLst/>
                <a:latin typeface="-apple-system"/>
              </a:rPr>
              <a:t> is a term that refers to </a:t>
            </a:r>
            <a:r>
              <a:rPr lang="en-US" sz="2400" b="1" i="0" dirty="0">
                <a:solidFill>
                  <a:srgbClr val="111111"/>
                </a:solidFill>
                <a:effectLst/>
                <a:latin typeface="-apple-system"/>
              </a:rPr>
              <a:t>Generative Artificial Intelligence</a:t>
            </a:r>
            <a:r>
              <a:rPr lang="en-US" sz="2400" b="0" i="0" dirty="0">
                <a:solidFill>
                  <a:srgbClr val="111111"/>
                </a:solidFill>
                <a:effectLst/>
                <a:latin typeface="-apple-system"/>
              </a:rPr>
              <a:t>. </a:t>
            </a:r>
            <a:r>
              <a:rPr lang="en-US" sz="2400" b="0" i="0" dirty="0">
                <a:effectLst/>
                <a:latin typeface="-apple-system"/>
                <a:hlinkClick r:id="rId2"/>
              </a:rPr>
              <a:t>It is a type of machine learning that uses algorithms to create new data from existing information </a:t>
            </a:r>
            <a:r>
              <a:rPr lang="en-US" sz="2400" b="0" i="0" baseline="30000" dirty="0">
                <a:effectLst/>
                <a:latin typeface="-apple-system"/>
                <a:hlinkClick r:id="rId2"/>
              </a:rPr>
              <a:t>1</a:t>
            </a:r>
            <a:r>
              <a:rPr lang="en-US" sz="2400" b="0" i="0" baseline="30000" dirty="0">
                <a:effectLst/>
                <a:latin typeface="-apple-system"/>
                <a:hlinkClick r:id="rId3"/>
              </a:rPr>
              <a:t>2</a:t>
            </a:r>
            <a:r>
              <a:rPr lang="en-US" sz="2400" b="0" i="0" dirty="0">
                <a:solidFill>
                  <a:srgbClr val="111111"/>
                </a:solidFill>
                <a:effectLst/>
                <a:latin typeface="-apple-system"/>
              </a:rPr>
              <a:t>. Generative AI can learn from existing artifacts to generate new, realistic artifacts (at scale) that reflect the characteristics of the training data but don’t repeat it. </a:t>
            </a:r>
            <a:r>
              <a:rPr lang="en-US" sz="2400" b="0" i="0" dirty="0">
                <a:effectLst/>
                <a:latin typeface="-apple-system"/>
                <a:hlinkClick r:id="rId2"/>
              </a:rPr>
              <a:t>It can produce a variety of novel content, such as images, video, music, speech, text, software code and product designs </a:t>
            </a:r>
            <a:r>
              <a:rPr lang="en-US" sz="2400" dirty="0">
                <a:latin typeface="-apple-system"/>
              </a:rPr>
              <a:t>.</a:t>
            </a:r>
          </a:p>
          <a:p>
            <a:r>
              <a:rPr lang="en-US" sz="2400" b="0" i="0" dirty="0">
                <a:solidFill>
                  <a:srgbClr val="161616"/>
                </a:solidFill>
                <a:effectLst/>
                <a:latin typeface="Segoe UI" panose="020B0502040204020203" pitchFamily="34" charset="0"/>
              </a:rPr>
              <a:t>Generative AI is one of the most powerful advances in technology ever. It enables developers to build applications that consume machine learning models trained with a large volume of data from across the Internet to generate new content that can be indistinguishable from content created by a human.</a:t>
            </a:r>
            <a:endParaRPr lang="en-US" sz="2400" dirty="0"/>
          </a:p>
        </p:txBody>
      </p:sp>
    </p:spTree>
    <p:extLst>
      <p:ext uri="{BB962C8B-B14F-4D97-AF65-F5344CB8AC3E}">
        <p14:creationId xmlns:p14="http://schemas.microsoft.com/office/powerpoint/2010/main" val="16081411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E8364-CD07-524B-73EF-AAECFF5609E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83A25D-3AE8-9972-ADCF-28FDEAD3CAF7}"/>
              </a:ext>
            </a:extLst>
          </p:cNvPr>
          <p:cNvSpPr>
            <a:spLocks noGrp="1"/>
          </p:cNvSpPr>
          <p:nvPr>
            <p:ph idx="1"/>
          </p:nvPr>
        </p:nvSpPr>
        <p:spPr/>
        <p:txBody>
          <a:bodyPr/>
          <a:lstStyle/>
          <a:p>
            <a:r>
              <a:rPr lang="en-US" dirty="0"/>
              <a:t>Vertex AI provides task specific foundation models</a:t>
            </a:r>
          </a:p>
        </p:txBody>
      </p:sp>
      <p:pic>
        <p:nvPicPr>
          <p:cNvPr id="5" name="Picture 4">
            <a:extLst>
              <a:ext uri="{FF2B5EF4-FFF2-40B4-BE49-F238E27FC236}">
                <a16:creationId xmlns:a16="http://schemas.microsoft.com/office/drawing/2014/main" id="{90CB1BD1-BF0D-9A79-3A17-E51AF90C885C}"/>
              </a:ext>
            </a:extLst>
          </p:cNvPr>
          <p:cNvPicPr>
            <a:picLocks noChangeAspect="1"/>
          </p:cNvPicPr>
          <p:nvPr/>
        </p:nvPicPr>
        <p:blipFill>
          <a:blip r:embed="rId2"/>
          <a:stretch>
            <a:fillRect/>
          </a:stretch>
        </p:blipFill>
        <p:spPr>
          <a:xfrm>
            <a:off x="1163782" y="1962089"/>
            <a:ext cx="9080702" cy="4078409"/>
          </a:xfrm>
          <a:prstGeom prst="rect">
            <a:avLst/>
          </a:prstGeom>
        </p:spPr>
      </p:pic>
    </p:spTree>
    <p:extLst>
      <p:ext uri="{BB962C8B-B14F-4D97-AF65-F5344CB8AC3E}">
        <p14:creationId xmlns:p14="http://schemas.microsoft.com/office/powerpoint/2010/main" val="2479022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1BF0-E275-DCF9-E872-10A52B5A0D09}"/>
              </a:ext>
            </a:extLst>
          </p:cNvPr>
          <p:cNvSpPr>
            <a:spLocks noGrp="1"/>
          </p:cNvSpPr>
          <p:nvPr>
            <p:ph type="title"/>
          </p:nvPr>
        </p:nvSpPr>
        <p:spPr/>
        <p:txBody>
          <a:bodyPr/>
          <a:lstStyle/>
          <a:p>
            <a:r>
              <a:rPr lang="en-IN" b="1" i="0" dirty="0">
                <a:solidFill>
                  <a:srgbClr val="161616"/>
                </a:solidFill>
                <a:effectLst/>
                <a:latin typeface="Segoe UI" panose="020B0502040204020203" pitchFamily="34" charset="0"/>
              </a:rPr>
              <a:t>Transformer models</a:t>
            </a:r>
            <a:endParaRPr lang="en-IN" dirty="0"/>
          </a:p>
        </p:txBody>
      </p:sp>
      <p:sp>
        <p:nvSpPr>
          <p:cNvPr id="3" name="Content Placeholder 2">
            <a:extLst>
              <a:ext uri="{FF2B5EF4-FFF2-40B4-BE49-F238E27FC236}">
                <a16:creationId xmlns:a16="http://schemas.microsoft.com/office/drawing/2014/main" id="{E19A4CD0-0AEB-73DC-58ED-DDE464C6E144}"/>
              </a:ext>
            </a:extLst>
          </p:cNvPr>
          <p:cNvSpPr>
            <a:spLocks noGrp="1"/>
          </p:cNvSpPr>
          <p:nvPr>
            <p:ph idx="1"/>
          </p:nvPr>
        </p:nvSpPr>
        <p:spPr>
          <a:xfrm>
            <a:off x="744894" y="1405746"/>
            <a:ext cx="10515600" cy="5246979"/>
          </a:xfrm>
        </p:spPr>
        <p:txBody>
          <a:bodyPr>
            <a:normAutofit lnSpcReduction="10000"/>
          </a:bodyPr>
          <a:lstStyle/>
          <a:p>
            <a:pPr algn="l"/>
            <a:r>
              <a:rPr lang="en-US" sz="2400" b="0" i="0" dirty="0">
                <a:solidFill>
                  <a:srgbClr val="161616"/>
                </a:solidFill>
                <a:effectLst/>
                <a:latin typeface="Segoe UI" panose="020B0502040204020203" pitchFamily="34" charset="0"/>
              </a:rPr>
              <a:t>Transformer models are trained with large volumes of text, enabling them to represent the semantic relationships between words and use those relationships to determine probable sequences of text that make sense. Transformer models with a large enough vocabulary are capable of generating language responses that are tough to distinguish from human responses.</a:t>
            </a:r>
          </a:p>
          <a:p>
            <a:pPr algn="l"/>
            <a:r>
              <a:rPr lang="en-US" sz="2400" b="0" i="0" dirty="0">
                <a:solidFill>
                  <a:srgbClr val="161616"/>
                </a:solidFill>
                <a:effectLst/>
                <a:latin typeface="Segoe UI" panose="020B0502040204020203" pitchFamily="34" charset="0"/>
              </a:rPr>
              <a:t>Transformer model architecture consists of two components, or </a:t>
            </a:r>
            <a:r>
              <a:rPr lang="en-US" sz="2400" b="0" i="1" dirty="0">
                <a:solidFill>
                  <a:srgbClr val="161616"/>
                </a:solidFill>
                <a:effectLst/>
                <a:latin typeface="Segoe UI" panose="020B0502040204020203" pitchFamily="34" charset="0"/>
              </a:rPr>
              <a:t>blocks</a:t>
            </a:r>
            <a:r>
              <a:rPr lang="en-US" sz="2400" b="0" i="0" dirty="0">
                <a:solidFill>
                  <a:srgbClr val="161616"/>
                </a:solidFill>
                <a:effectLst/>
                <a:latin typeface="Segoe UI" panose="020B0502040204020203" pitchFamily="34" charset="0"/>
              </a:rPr>
              <a:t>:</a:t>
            </a:r>
          </a:p>
          <a:p>
            <a:pPr lvl="1"/>
            <a:r>
              <a:rPr lang="en-US" sz="2000" b="0" i="0" dirty="0">
                <a:solidFill>
                  <a:srgbClr val="161616"/>
                </a:solidFill>
                <a:effectLst/>
                <a:latin typeface="Segoe UI" panose="020B0502040204020203" pitchFamily="34" charset="0"/>
              </a:rPr>
              <a:t>An </a:t>
            </a:r>
            <a:r>
              <a:rPr lang="en-US" sz="2000" b="0" i="1" dirty="0">
                <a:solidFill>
                  <a:srgbClr val="161616"/>
                </a:solidFill>
                <a:effectLst/>
                <a:latin typeface="Segoe UI" panose="020B0502040204020203" pitchFamily="34" charset="0"/>
              </a:rPr>
              <a:t>encoder</a:t>
            </a:r>
            <a:r>
              <a:rPr lang="en-US" sz="2000" b="0" i="0" dirty="0">
                <a:solidFill>
                  <a:srgbClr val="161616"/>
                </a:solidFill>
                <a:effectLst/>
                <a:latin typeface="Segoe UI" panose="020B0502040204020203" pitchFamily="34" charset="0"/>
              </a:rPr>
              <a:t> block that creates semantic representations of the training vocabulary.</a:t>
            </a:r>
          </a:p>
          <a:p>
            <a:pPr lvl="1"/>
            <a:r>
              <a:rPr lang="en-US" sz="2000" b="0" i="0" dirty="0">
                <a:solidFill>
                  <a:srgbClr val="161616"/>
                </a:solidFill>
                <a:effectLst/>
                <a:latin typeface="Segoe UI" panose="020B0502040204020203" pitchFamily="34" charset="0"/>
              </a:rPr>
              <a:t>A </a:t>
            </a:r>
            <a:r>
              <a:rPr lang="en-US" sz="2000" b="0" i="1" dirty="0">
                <a:solidFill>
                  <a:srgbClr val="161616"/>
                </a:solidFill>
                <a:effectLst/>
                <a:latin typeface="Segoe UI" panose="020B0502040204020203" pitchFamily="34" charset="0"/>
              </a:rPr>
              <a:t>decoder</a:t>
            </a:r>
            <a:r>
              <a:rPr lang="en-US" sz="2000" b="0" i="0" dirty="0">
                <a:solidFill>
                  <a:srgbClr val="161616"/>
                </a:solidFill>
                <a:effectLst/>
                <a:latin typeface="Segoe UI" panose="020B0502040204020203" pitchFamily="34" charset="0"/>
              </a:rPr>
              <a:t> block that generates new language sequences.</a:t>
            </a:r>
          </a:p>
          <a:p>
            <a:pPr algn="l"/>
            <a:endParaRPr lang="en-US" sz="2400" b="0" i="0" dirty="0">
              <a:solidFill>
                <a:srgbClr val="161616"/>
              </a:solidFill>
              <a:effectLst/>
              <a:latin typeface="Segoe UI" panose="020B0502040204020203" pitchFamily="34" charset="0"/>
            </a:endParaRPr>
          </a:p>
          <a:p>
            <a:pPr algn="l"/>
            <a:r>
              <a:rPr lang="en-US" sz="2400" b="0" i="0" dirty="0">
                <a:solidFill>
                  <a:srgbClr val="161616"/>
                </a:solidFill>
                <a:effectLst/>
                <a:latin typeface="Segoe UI" panose="020B0502040204020203" pitchFamily="34" charset="0"/>
              </a:rPr>
              <a:t>In practice, the specific implementations of the architecture vary – for example, the Bidirectional Encoder Representations from Transformers (BERT) model developed by Google to support their search engine uses only the encoder block, while the Generative Pretrained Transformer (GPT) model developed by OpenAI uses only the decoder block.</a:t>
            </a:r>
          </a:p>
        </p:txBody>
      </p:sp>
    </p:spTree>
    <p:extLst>
      <p:ext uri="{BB962C8B-B14F-4D97-AF65-F5344CB8AC3E}">
        <p14:creationId xmlns:p14="http://schemas.microsoft.com/office/powerpoint/2010/main" val="28038684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D1AB0-31A6-CC01-503B-EA4D527A8F91}"/>
              </a:ext>
            </a:extLst>
          </p:cNvPr>
          <p:cNvSpPr>
            <a:spLocks noGrp="1"/>
          </p:cNvSpPr>
          <p:nvPr>
            <p:ph type="title"/>
          </p:nvPr>
        </p:nvSpPr>
        <p:spPr/>
        <p:txBody>
          <a:bodyPr/>
          <a:lstStyle/>
          <a:p>
            <a:r>
              <a:rPr lang="en-IN" b="1" i="0" dirty="0">
                <a:solidFill>
                  <a:srgbClr val="161616"/>
                </a:solidFill>
                <a:effectLst/>
                <a:latin typeface="Segoe UI" panose="020B0502040204020203" pitchFamily="34" charset="0"/>
              </a:rPr>
              <a:t>Tokenization</a:t>
            </a:r>
            <a:endParaRPr lang="en-IN" dirty="0"/>
          </a:p>
        </p:txBody>
      </p:sp>
      <p:sp>
        <p:nvSpPr>
          <p:cNvPr id="3" name="Content Placeholder 2">
            <a:extLst>
              <a:ext uri="{FF2B5EF4-FFF2-40B4-BE49-F238E27FC236}">
                <a16:creationId xmlns:a16="http://schemas.microsoft.com/office/drawing/2014/main" id="{A6C08288-DD8E-5568-467E-ED0D57992899}"/>
              </a:ext>
            </a:extLst>
          </p:cNvPr>
          <p:cNvSpPr>
            <a:spLocks noGrp="1"/>
          </p:cNvSpPr>
          <p:nvPr>
            <p:ph idx="1"/>
          </p:nvPr>
        </p:nvSpPr>
        <p:spPr>
          <a:xfrm>
            <a:off x="838200" y="1576873"/>
            <a:ext cx="10515600" cy="4600090"/>
          </a:xfrm>
        </p:spPr>
        <p:txBody>
          <a:bodyPr>
            <a:normAutofit fontScale="70000" lnSpcReduction="20000"/>
          </a:bodyPr>
          <a:lstStyle/>
          <a:p>
            <a:pPr marL="0" indent="0" algn="l">
              <a:buNone/>
            </a:pPr>
            <a:r>
              <a:rPr lang="en-US" b="0" i="0" dirty="0">
                <a:solidFill>
                  <a:srgbClr val="161616"/>
                </a:solidFill>
                <a:effectLst/>
                <a:latin typeface="Segoe UI" panose="020B0502040204020203" pitchFamily="34" charset="0"/>
              </a:rPr>
              <a:t>The first step in training a transformer model is to decompose the training text into </a:t>
            </a:r>
            <a:r>
              <a:rPr lang="en-US" b="0" i="1" dirty="0">
                <a:solidFill>
                  <a:srgbClr val="161616"/>
                </a:solidFill>
                <a:effectLst/>
                <a:latin typeface="Segoe UI" panose="020B0502040204020203" pitchFamily="34" charset="0"/>
              </a:rPr>
              <a:t>tokens</a:t>
            </a:r>
            <a:r>
              <a:rPr lang="en-US" b="0" i="0" dirty="0">
                <a:solidFill>
                  <a:srgbClr val="161616"/>
                </a:solidFill>
                <a:effectLst/>
                <a:latin typeface="Segoe UI" panose="020B0502040204020203" pitchFamily="34" charset="0"/>
              </a:rPr>
              <a:t> - in other words, identify each unique text value. For the sake of simplicity, you can think of each distinct word in the training text as a token (though in reality, tokens can be generated for partial words, or combinations of words and punctuation). For example, consider the following sentence:</a:t>
            </a:r>
          </a:p>
          <a:p>
            <a:pPr marL="0" indent="0" algn="l">
              <a:buNone/>
            </a:pPr>
            <a:r>
              <a:rPr lang="en-US" b="0" i="1" dirty="0">
                <a:solidFill>
                  <a:srgbClr val="161616"/>
                </a:solidFill>
                <a:effectLst/>
                <a:latin typeface="Segoe UI" panose="020B0502040204020203" pitchFamily="34" charset="0"/>
              </a:rPr>
              <a:t>I heard a dog bark loudly at a cat</a:t>
            </a:r>
            <a:endParaRPr lang="en-US" b="0" i="0" dirty="0">
              <a:solidFill>
                <a:srgbClr val="161616"/>
              </a:solidFill>
              <a:effectLst/>
              <a:latin typeface="Segoe UI" panose="020B0502040204020203" pitchFamily="34" charset="0"/>
            </a:endParaRPr>
          </a:p>
          <a:p>
            <a:pPr marL="0" indent="0" algn="l">
              <a:buNone/>
            </a:pPr>
            <a:r>
              <a:rPr lang="en-US" b="0" i="0" dirty="0">
                <a:solidFill>
                  <a:srgbClr val="161616"/>
                </a:solidFill>
                <a:effectLst/>
                <a:latin typeface="Segoe UI" panose="020B0502040204020203" pitchFamily="34" charset="0"/>
              </a:rPr>
              <a:t>To tokenize this text, you can identify each discrete word and assign token IDs to them. For example:</a:t>
            </a:r>
          </a:p>
          <a:p>
            <a:pPr marL="0" indent="0" algn="l">
              <a:buNone/>
            </a:pPr>
            <a:endParaRPr lang="en-US" b="0" i="0" dirty="0">
              <a:solidFill>
                <a:srgbClr val="161616"/>
              </a:solidFill>
              <a:effectLst/>
              <a:latin typeface="Segoe UI" panose="020B0502040204020203" pitchFamily="34" charset="0"/>
            </a:endParaRPr>
          </a:p>
          <a:p>
            <a:pPr marL="457200" lvl="1" indent="0">
              <a:buNone/>
            </a:pPr>
            <a:r>
              <a:rPr lang="en-US" b="0" i="0" dirty="0">
                <a:solidFill>
                  <a:srgbClr val="161616"/>
                </a:solidFill>
                <a:effectLst/>
                <a:latin typeface="Segoe UI" panose="020B0502040204020203" pitchFamily="34" charset="0"/>
              </a:rPr>
              <a:t>I (1)</a:t>
            </a:r>
          </a:p>
          <a:p>
            <a:pPr marL="457200" lvl="1" indent="0">
              <a:buNone/>
            </a:pPr>
            <a:r>
              <a:rPr lang="en-US" b="0" i="0" dirty="0">
                <a:solidFill>
                  <a:srgbClr val="161616"/>
                </a:solidFill>
                <a:effectLst/>
                <a:latin typeface="Segoe UI" panose="020B0502040204020203" pitchFamily="34" charset="0"/>
              </a:rPr>
              <a:t>heard (2)</a:t>
            </a:r>
          </a:p>
          <a:p>
            <a:pPr marL="457200" lvl="1" indent="0">
              <a:buNone/>
            </a:pPr>
            <a:r>
              <a:rPr lang="en-US" b="0" i="0" dirty="0">
                <a:solidFill>
                  <a:srgbClr val="161616"/>
                </a:solidFill>
                <a:effectLst/>
                <a:latin typeface="Segoe UI" panose="020B0502040204020203" pitchFamily="34" charset="0"/>
              </a:rPr>
              <a:t>a (3)</a:t>
            </a:r>
          </a:p>
          <a:p>
            <a:pPr marL="457200" lvl="1" indent="0">
              <a:buNone/>
            </a:pPr>
            <a:r>
              <a:rPr lang="en-US" b="0" i="0" dirty="0">
                <a:solidFill>
                  <a:srgbClr val="161616"/>
                </a:solidFill>
                <a:effectLst/>
                <a:latin typeface="Segoe UI" panose="020B0502040204020203" pitchFamily="34" charset="0"/>
              </a:rPr>
              <a:t>dog (4)</a:t>
            </a:r>
          </a:p>
          <a:p>
            <a:pPr marL="457200" lvl="1" indent="0">
              <a:buNone/>
            </a:pPr>
            <a:r>
              <a:rPr lang="en-US" b="0" i="0" dirty="0">
                <a:solidFill>
                  <a:srgbClr val="161616"/>
                </a:solidFill>
                <a:effectLst/>
                <a:latin typeface="Segoe UI" panose="020B0502040204020203" pitchFamily="34" charset="0"/>
              </a:rPr>
              <a:t>bark (5)</a:t>
            </a:r>
          </a:p>
          <a:p>
            <a:pPr marL="457200" lvl="1" indent="0">
              <a:buNone/>
            </a:pPr>
            <a:r>
              <a:rPr lang="en-US" b="0" i="0" dirty="0">
                <a:solidFill>
                  <a:srgbClr val="161616"/>
                </a:solidFill>
                <a:effectLst/>
                <a:latin typeface="Segoe UI" panose="020B0502040204020203" pitchFamily="34" charset="0"/>
              </a:rPr>
              <a:t>loudly (6)</a:t>
            </a:r>
          </a:p>
          <a:p>
            <a:pPr marL="457200" lvl="1" indent="0">
              <a:buNone/>
            </a:pPr>
            <a:r>
              <a:rPr lang="en-US" b="0" i="0" dirty="0">
                <a:solidFill>
                  <a:srgbClr val="161616"/>
                </a:solidFill>
                <a:effectLst/>
                <a:latin typeface="Segoe UI" panose="020B0502040204020203" pitchFamily="34" charset="0"/>
              </a:rPr>
              <a:t>at (7)</a:t>
            </a:r>
          </a:p>
          <a:p>
            <a:pPr marL="457200" lvl="1" indent="0">
              <a:buNone/>
            </a:pPr>
            <a:r>
              <a:rPr lang="en-US" b="0" i="1" dirty="0">
                <a:solidFill>
                  <a:srgbClr val="161616"/>
                </a:solidFill>
                <a:effectLst/>
                <a:latin typeface="Segoe UI" panose="020B0502040204020203" pitchFamily="34" charset="0"/>
              </a:rPr>
              <a:t>("a" is already tokenized as 3)</a:t>
            </a:r>
            <a:endParaRPr lang="en-US" b="0" i="0" dirty="0">
              <a:solidFill>
                <a:srgbClr val="161616"/>
              </a:solidFill>
              <a:effectLst/>
              <a:latin typeface="Segoe UI" panose="020B0502040204020203" pitchFamily="34" charset="0"/>
            </a:endParaRPr>
          </a:p>
          <a:p>
            <a:pPr marL="457200" lvl="1" indent="0">
              <a:buNone/>
            </a:pPr>
            <a:r>
              <a:rPr lang="en-US" b="0" i="0" dirty="0">
                <a:solidFill>
                  <a:srgbClr val="161616"/>
                </a:solidFill>
                <a:effectLst/>
                <a:latin typeface="Segoe UI" panose="020B0502040204020203" pitchFamily="34" charset="0"/>
              </a:rPr>
              <a:t>cat (8)</a:t>
            </a:r>
          </a:p>
          <a:p>
            <a:endParaRPr lang="en-IN" dirty="0"/>
          </a:p>
        </p:txBody>
      </p:sp>
    </p:spTree>
    <p:extLst>
      <p:ext uri="{BB962C8B-B14F-4D97-AF65-F5344CB8AC3E}">
        <p14:creationId xmlns:p14="http://schemas.microsoft.com/office/powerpoint/2010/main" val="403835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4A3BB-A9E9-C512-8B58-373224242383}"/>
              </a:ext>
            </a:extLst>
          </p:cNvPr>
          <p:cNvSpPr>
            <a:spLocks noGrp="1"/>
          </p:cNvSpPr>
          <p:nvPr>
            <p:ph type="title"/>
          </p:nvPr>
        </p:nvSpPr>
        <p:spPr/>
        <p:txBody>
          <a:bodyPr/>
          <a:lstStyle/>
          <a:p>
            <a:r>
              <a:rPr lang="en-IN" b="1" i="0" dirty="0">
                <a:solidFill>
                  <a:srgbClr val="161616"/>
                </a:solidFill>
                <a:effectLst/>
                <a:latin typeface="Segoe UI" panose="020B0502040204020203" pitchFamily="34" charset="0"/>
              </a:rPr>
              <a:t>Embeddings</a:t>
            </a:r>
            <a:endParaRPr lang="en-IN" dirty="0"/>
          </a:p>
        </p:txBody>
      </p:sp>
      <p:sp>
        <p:nvSpPr>
          <p:cNvPr id="3" name="Content Placeholder 2">
            <a:extLst>
              <a:ext uri="{FF2B5EF4-FFF2-40B4-BE49-F238E27FC236}">
                <a16:creationId xmlns:a16="http://schemas.microsoft.com/office/drawing/2014/main" id="{0D503C20-0FED-8835-ACDA-9424DCF603A6}"/>
              </a:ext>
            </a:extLst>
          </p:cNvPr>
          <p:cNvSpPr>
            <a:spLocks noGrp="1"/>
          </p:cNvSpPr>
          <p:nvPr>
            <p:ph idx="1"/>
          </p:nvPr>
        </p:nvSpPr>
        <p:spPr/>
        <p:txBody>
          <a:bodyPr>
            <a:normAutofit fontScale="92500" lnSpcReduction="10000"/>
          </a:bodyPr>
          <a:lstStyle/>
          <a:p>
            <a:r>
              <a:rPr lang="en-US" b="0" i="0" dirty="0">
                <a:solidFill>
                  <a:srgbClr val="161616"/>
                </a:solidFill>
                <a:effectLst/>
                <a:latin typeface="Segoe UI" panose="020B0502040204020203" pitchFamily="34" charset="0"/>
              </a:rPr>
              <a:t>While it may be convenient to represent tokens as simple IDs - essentially creating an index for all the words in the vocabulary, they don't tell us anything about the meaning of the words, or the relationships between them. To create a vocabulary that encapsulates semantic relationships between the tokens, we define contextual vectors, known as </a:t>
            </a:r>
            <a:r>
              <a:rPr lang="en-US" b="0" i="1" dirty="0">
                <a:solidFill>
                  <a:srgbClr val="161616"/>
                </a:solidFill>
                <a:effectLst/>
                <a:latin typeface="Segoe UI" panose="020B0502040204020203" pitchFamily="34" charset="0"/>
              </a:rPr>
              <a:t>embeddings</a:t>
            </a:r>
            <a:r>
              <a:rPr lang="en-US" b="0" i="0" dirty="0">
                <a:solidFill>
                  <a:srgbClr val="161616"/>
                </a:solidFill>
                <a:effectLst/>
                <a:latin typeface="Segoe UI" panose="020B0502040204020203" pitchFamily="34" charset="0"/>
              </a:rPr>
              <a:t>, for them. Vectors are multi-valued numeric representations of information, for example [10, 3, 1] in which each numeric element represents a particular attribute of the information</a:t>
            </a:r>
            <a:endParaRPr lang="en-IN" b="0" i="0" dirty="0">
              <a:solidFill>
                <a:srgbClr val="161616"/>
              </a:solidFill>
              <a:effectLst/>
              <a:latin typeface="Segoe UI" panose="020B0502040204020203" pitchFamily="34" charset="0"/>
            </a:endParaRPr>
          </a:p>
          <a:p>
            <a:r>
              <a:rPr lang="en-US" b="0" i="0" dirty="0">
                <a:solidFill>
                  <a:srgbClr val="161616"/>
                </a:solidFill>
                <a:effectLst/>
                <a:latin typeface="Segoe UI" panose="020B0502040204020203" pitchFamily="34" charset="0"/>
              </a:rPr>
              <a:t>There are multiple ways you can calculate appropriate embeddings for a given set of tokens, including language modeling algorithms like </a:t>
            </a:r>
            <a:r>
              <a:rPr lang="en-US" b="0" i="1" dirty="0">
                <a:solidFill>
                  <a:srgbClr val="161616"/>
                </a:solidFill>
                <a:effectLst/>
                <a:latin typeface="Segoe UI" panose="020B0502040204020203" pitchFamily="34" charset="0"/>
              </a:rPr>
              <a:t>Word2Vec</a:t>
            </a:r>
            <a:r>
              <a:rPr lang="en-US" b="0" i="0" dirty="0">
                <a:solidFill>
                  <a:srgbClr val="161616"/>
                </a:solidFill>
                <a:effectLst/>
                <a:latin typeface="Segoe UI" panose="020B0502040204020203" pitchFamily="34" charset="0"/>
              </a:rPr>
              <a:t> or the </a:t>
            </a:r>
            <a:r>
              <a:rPr lang="en-US" b="0" i="1" dirty="0">
                <a:solidFill>
                  <a:srgbClr val="161616"/>
                </a:solidFill>
                <a:effectLst/>
                <a:latin typeface="Segoe UI" panose="020B0502040204020203" pitchFamily="34" charset="0"/>
              </a:rPr>
              <a:t>encoder</a:t>
            </a:r>
            <a:r>
              <a:rPr lang="en-US" b="0" i="0" dirty="0">
                <a:solidFill>
                  <a:srgbClr val="161616"/>
                </a:solidFill>
                <a:effectLst/>
                <a:latin typeface="Segoe UI" panose="020B0502040204020203" pitchFamily="34" charset="0"/>
              </a:rPr>
              <a:t> block in a transformer model.</a:t>
            </a:r>
            <a:endParaRPr lang="en-IN" dirty="0"/>
          </a:p>
        </p:txBody>
      </p:sp>
    </p:spTree>
    <p:extLst>
      <p:ext uri="{BB962C8B-B14F-4D97-AF65-F5344CB8AC3E}">
        <p14:creationId xmlns:p14="http://schemas.microsoft.com/office/powerpoint/2010/main" val="14234554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1BA07-3C10-0916-FE83-64323B52D861}"/>
              </a:ext>
            </a:extLst>
          </p:cNvPr>
          <p:cNvSpPr>
            <a:spLocks noGrp="1"/>
          </p:cNvSpPr>
          <p:nvPr>
            <p:ph type="title"/>
          </p:nvPr>
        </p:nvSpPr>
        <p:spPr/>
        <p:txBody>
          <a:bodyPr/>
          <a:lstStyle/>
          <a:p>
            <a:r>
              <a:rPr lang="en-IN" b="1" i="0" dirty="0">
                <a:solidFill>
                  <a:srgbClr val="161616"/>
                </a:solidFill>
                <a:effectLst/>
                <a:latin typeface="Segoe UI" panose="020B0502040204020203" pitchFamily="34" charset="0"/>
              </a:rPr>
              <a:t>What is Azure OpenAI</a:t>
            </a:r>
            <a:endParaRPr lang="en-IN" dirty="0"/>
          </a:p>
        </p:txBody>
      </p:sp>
      <p:sp>
        <p:nvSpPr>
          <p:cNvPr id="3" name="Content Placeholder 2">
            <a:extLst>
              <a:ext uri="{FF2B5EF4-FFF2-40B4-BE49-F238E27FC236}">
                <a16:creationId xmlns:a16="http://schemas.microsoft.com/office/drawing/2014/main" id="{FB2C279B-90A1-3F15-8174-377BA7FD5070}"/>
              </a:ext>
            </a:extLst>
          </p:cNvPr>
          <p:cNvSpPr>
            <a:spLocks noGrp="1"/>
          </p:cNvSpPr>
          <p:nvPr>
            <p:ph idx="1"/>
          </p:nvPr>
        </p:nvSpPr>
        <p:spPr/>
        <p:txBody>
          <a:bodyPr>
            <a:normAutofit fontScale="77500" lnSpcReduction="20000"/>
          </a:bodyPr>
          <a:lstStyle/>
          <a:p>
            <a:r>
              <a:rPr lang="en-US" b="0" i="0" dirty="0">
                <a:solidFill>
                  <a:srgbClr val="161616"/>
                </a:solidFill>
                <a:effectLst/>
                <a:latin typeface="Segoe UI" panose="020B0502040204020203" pitchFamily="34" charset="0"/>
              </a:rPr>
              <a:t>Azure OpenAI Service is Microsoft's cloud solution for deploying, customizing, and hosting large language models. Azure OpenAI supports many models that can serve different needs. These models include:</a:t>
            </a:r>
          </a:p>
          <a:p>
            <a:pPr algn="l">
              <a:buFont typeface="Arial" panose="020B0604020202020204" pitchFamily="34" charset="0"/>
              <a:buChar char="•"/>
            </a:pPr>
            <a:r>
              <a:rPr lang="en-US" b="1" i="0" dirty="0">
                <a:solidFill>
                  <a:srgbClr val="161616"/>
                </a:solidFill>
                <a:effectLst/>
                <a:latin typeface="Segoe UI" panose="020B0502040204020203" pitchFamily="34" charset="0"/>
              </a:rPr>
              <a:t>GPT-4 models</a:t>
            </a:r>
            <a:r>
              <a:rPr lang="en-US" b="0" i="0" dirty="0">
                <a:solidFill>
                  <a:srgbClr val="161616"/>
                </a:solidFill>
                <a:effectLst/>
                <a:latin typeface="Segoe UI" panose="020B0502040204020203" pitchFamily="34" charset="0"/>
              </a:rPr>
              <a:t> are the latest generation of </a:t>
            </a:r>
            <a:r>
              <a:rPr lang="en-US" b="0" i="1" dirty="0">
                <a:solidFill>
                  <a:srgbClr val="161616"/>
                </a:solidFill>
                <a:effectLst/>
                <a:latin typeface="Segoe UI" panose="020B0502040204020203" pitchFamily="34" charset="0"/>
              </a:rPr>
              <a:t>generative pretrained</a:t>
            </a:r>
            <a:r>
              <a:rPr lang="en-US" b="0" i="0" dirty="0">
                <a:solidFill>
                  <a:srgbClr val="161616"/>
                </a:solidFill>
                <a:effectLst/>
                <a:latin typeface="Segoe UI" panose="020B0502040204020203" pitchFamily="34" charset="0"/>
              </a:rPr>
              <a:t> (GPT) models that can generate natural language and code completions based on natural language prompts.</a:t>
            </a:r>
          </a:p>
          <a:p>
            <a:pPr algn="l">
              <a:buFont typeface="Arial" panose="020B0604020202020204" pitchFamily="34" charset="0"/>
              <a:buChar char="•"/>
            </a:pPr>
            <a:r>
              <a:rPr lang="en-US" b="1" i="0" dirty="0">
                <a:solidFill>
                  <a:srgbClr val="161616"/>
                </a:solidFill>
                <a:effectLst/>
                <a:latin typeface="Segoe UI" panose="020B0502040204020203" pitchFamily="34" charset="0"/>
              </a:rPr>
              <a:t>GPT 3.5 models</a:t>
            </a:r>
            <a:r>
              <a:rPr lang="en-US" b="0" i="0" dirty="0">
                <a:solidFill>
                  <a:srgbClr val="161616"/>
                </a:solidFill>
                <a:effectLst/>
                <a:latin typeface="Segoe UI" panose="020B0502040204020203" pitchFamily="34" charset="0"/>
              </a:rPr>
              <a:t> can generate natural language and code completions based on natural language prompts. In particular, </a:t>
            </a:r>
            <a:r>
              <a:rPr lang="en-US" b="1" i="0" dirty="0">
                <a:solidFill>
                  <a:srgbClr val="161616"/>
                </a:solidFill>
                <a:effectLst/>
                <a:latin typeface="Segoe UI" panose="020B0502040204020203" pitchFamily="34" charset="0"/>
              </a:rPr>
              <a:t>GPT-35-turbo</a:t>
            </a:r>
            <a:r>
              <a:rPr lang="en-US" b="0" i="0" dirty="0">
                <a:solidFill>
                  <a:srgbClr val="161616"/>
                </a:solidFill>
                <a:effectLst/>
                <a:latin typeface="Segoe UI" panose="020B0502040204020203" pitchFamily="34" charset="0"/>
              </a:rPr>
              <a:t> models are optimized for chat-based interactions and work well in most generative AI scenarios.</a:t>
            </a:r>
          </a:p>
          <a:p>
            <a:pPr algn="l">
              <a:buFont typeface="Arial" panose="020B0604020202020204" pitchFamily="34" charset="0"/>
              <a:buChar char="•"/>
            </a:pPr>
            <a:r>
              <a:rPr lang="en-US" b="1" i="0" dirty="0">
                <a:solidFill>
                  <a:srgbClr val="161616"/>
                </a:solidFill>
                <a:effectLst/>
                <a:latin typeface="Segoe UI" panose="020B0502040204020203" pitchFamily="34" charset="0"/>
              </a:rPr>
              <a:t>Embeddings models</a:t>
            </a:r>
            <a:r>
              <a:rPr lang="en-US" b="0" i="0" dirty="0">
                <a:solidFill>
                  <a:srgbClr val="161616"/>
                </a:solidFill>
                <a:effectLst/>
                <a:latin typeface="Segoe UI" panose="020B0502040204020203" pitchFamily="34" charset="0"/>
              </a:rPr>
              <a:t> convert text into numeric vectors, and are useful in language analytics scenarios such as comparing text sources for similarities.</a:t>
            </a:r>
          </a:p>
          <a:p>
            <a:pPr algn="l">
              <a:buFont typeface="Arial" panose="020B0604020202020204" pitchFamily="34" charset="0"/>
              <a:buChar char="•"/>
            </a:pPr>
            <a:r>
              <a:rPr lang="en-US" b="1" i="0" dirty="0">
                <a:solidFill>
                  <a:srgbClr val="161616"/>
                </a:solidFill>
                <a:effectLst/>
                <a:latin typeface="Segoe UI" panose="020B0502040204020203" pitchFamily="34" charset="0"/>
              </a:rPr>
              <a:t>DALL-E models</a:t>
            </a:r>
            <a:r>
              <a:rPr lang="en-US" b="0" i="0" dirty="0">
                <a:solidFill>
                  <a:srgbClr val="161616"/>
                </a:solidFill>
                <a:effectLst/>
                <a:latin typeface="Segoe UI" panose="020B0502040204020203" pitchFamily="34" charset="0"/>
              </a:rPr>
              <a:t> are used to generate images based on natural language prompts. Currently, DALL-E models are in preview. DALL-E models aren't listed in the Azure OpenAI Studio interface and don't need to be explicitly deployed.</a:t>
            </a:r>
          </a:p>
          <a:p>
            <a:endParaRPr lang="en-IN" dirty="0"/>
          </a:p>
        </p:txBody>
      </p:sp>
    </p:spTree>
    <p:extLst>
      <p:ext uri="{BB962C8B-B14F-4D97-AF65-F5344CB8AC3E}">
        <p14:creationId xmlns:p14="http://schemas.microsoft.com/office/powerpoint/2010/main" val="2571676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19CF-97C2-BBD3-04B2-D0EFDAF02DA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3C27D2F-06F9-27A6-3C86-62D1AF907F6D}"/>
              </a:ext>
            </a:extLst>
          </p:cNvPr>
          <p:cNvSpPr>
            <a:spLocks noGrp="1"/>
          </p:cNvSpPr>
          <p:nvPr>
            <p:ph idx="1"/>
          </p:nvPr>
        </p:nvSpPr>
        <p:spPr/>
        <p:txBody>
          <a:bodyPr/>
          <a:lstStyle/>
          <a:p>
            <a:r>
              <a:rPr lang="en-US" b="0" i="0" dirty="0">
                <a:solidFill>
                  <a:srgbClr val="161616"/>
                </a:solidFill>
                <a:effectLst/>
                <a:latin typeface="Segoe UI" panose="020B0502040204020203" pitchFamily="34" charset="0"/>
              </a:rPr>
              <a:t>In many cases, models can be used as-is. For example, in Azure OpenAI Service, you can deploy a GPT-4 model and immediately start using it from an application. However, you can also use an existing model as a foundational model - a starting point for further training with your own data. This approach is called fine-tuning, and it enables you to train a custom model that builds on the pre-trained model, but which is tuned to data that is relevant for your particular scenario. For example, a legal firm might fine-tune a model with the text from existing contracts and other proprietary legal documents to train a model that is optimized for generating contractual content.</a:t>
            </a:r>
            <a:endParaRPr lang="en-IN" dirty="0"/>
          </a:p>
        </p:txBody>
      </p:sp>
    </p:spTree>
    <p:extLst>
      <p:ext uri="{BB962C8B-B14F-4D97-AF65-F5344CB8AC3E}">
        <p14:creationId xmlns:p14="http://schemas.microsoft.com/office/powerpoint/2010/main" val="19960063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5FC46-ADA8-56EE-C76D-200AD458B0A8}"/>
              </a:ext>
            </a:extLst>
          </p:cNvPr>
          <p:cNvSpPr>
            <a:spLocks noGrp="1"/>
          </p:cNvSpPr>
          <p:nvPr>
            <p:ph type="title"/>
          </p:nvPr>
        </p:nvSpPr>
        <p:spPr/>
        <p:txBody>
          <a:bodyPr/>
          <a:lstStyle/>
          <a:p>
            <a:r>
              <a:rPr lang="en-IN" b="1" i="0" dirty="0">
                <a:solidFill>
                  <a:srgbClr val="161616"/>
                </a:solidFill>
                <a:effectLst/>
                <a:latin typeface="Segoe UI" panose="020B0502040204020203" pitchFamily="34" charset="0"/>
              </a:rPr>
              <a:t>What are copilots</a:t>
            </a:r>
            <a:endParaRPr lang="en-IN" dirty="0"/>
          </a:p>
        </p:txBody>
      </p:sp>
      <p:sp>
        <p:nvSpPr>
          <p:cNvPr id="3" name="Content Placeholder 2">
            <a:extLst>
              <a:ext uri="{FF2B5EF4-FFF2-40B4-BE49-F238E27FC236}">
                <a16:creationId xmlns:a16="http://schemas.microsoft.com/office/drawing/2014/main" id="{BA926288-8D37-B9CA-34E5-A5EBC5E92EBC}"/>
              </a:ext>
            </a:extLst>
          </p:cNvPr>
          <p:cNvSpPr>
            <a:spLocks noGrp="1"/>
          </p:cNvSpPr>
          <p:nvPr>
            <p:ph idx="1"/>
          </p:nvPr>
        </p:nvSpPr>
        <p:spPr/>
        <p:txBody>
          <a:bodyPr/>
          <a:lstStyle/>
          <a:p>
            <a:pPr algn="l"/>
            <a:r>
              <a:rPr lang="en-US" b="0" i="0" dirty="0">
                <a:solidFill>
                  <a:srgbClr val="161616"/>
                </a:solidFill>
                <a:effectLst/>
                <a:latin typeface="Segoe UI" panose="020B0502040204020203" pitchFamily="34" charset="0"/>
              </a:rPr>
              <a:t>Copilots are often integrated into other applications and provide a way for users to get help with common tasks from a generative AI model. Copilots are based on a common architecture, so developers can build custom copilots for various business-specific applications and services.</a:t>
            </a:r>
          </a:p>
          <a:p>
            <a:pPr algn="l"/>
            <a:r>
              <a:rPr lang="en-US" b="0" i="0" dirty="0">
                <a:solidFill>
                  <a:srgbClr val="161616"/>
                </a:solidFill>
                <a:effectLst/>
                <a:latin typeface="Segoe UI" panose="020B0502040204020203" pitchFamily="34" charset="0"/>
              </a:rPr>
              <a:t>You may see copilots appear within the products that you already use, for example, as a chat screen feature that opens up next to your file. These copilots use the content that is created or searched for in the product as specific information for its results.</a:t>
            </a:r>
          </a:p>
          <a:p>
            <a:endParaRPr lang="en-IN" dirty="0"/>
          </a:p>
        </p:txBody>
      </p:sp>
    </p:spTree>
    <p:extLst>
      <p:ext uri="{BB962C8B-B14F-4D97-AF65-F5344CB8AC3E}">
        <p14:creationId xmlns:p14="http://schemas.microsoft.com/office/powerpoint/2010/main" val="30267630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73526-B0CB-B46C-4662-1566FCE2145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85FE2DB-51E1-AA90-966C-3084837E8199}"/>
              </a:ext>
            </a:extLst>
          </p:cNvPr>
          <p:cNvSpPr>
            <a:spLocks noGrp="1"/>
          </p:cNvSpPr>
          <p:nvPr>
            <p:ph idx="1"/>
          </p:nvPr>
        </p:nvSpPr>
        <p:spPr/>
        <p:txBody>
          <a:bodyPr>
            <a:normAutofit fontScale="85000" lnSpcReduction="10000"/>
          </a:bodyPr>
          <a:lstStyle/>
          <a:p>
            <a:pPr algn="l"/>
            <a:r>
              <a:rPr lang="en-US" b="0" i="0" dirty="0">
                <a:solidFill>
                  <a:srgbClr val="161616"/>
                </a:solidFill>
                <a:effectLst/>
                <a:latin typeface="Segoe UI" panose="020B0502040204020203" pitchFamily="34" charset="0"/>
              </a:rPr>
              <a:t>It's helpful to think of how the creation of a large language model is related to the process of creating a copilot application:</a:t>
            </a:r>
          </a:p>
          <a:p>
            <a:pPr lvl="1">
              <a:buFont typeface="+mj-lt"/>
              <a:buAutoNum type="arabicPeriod"/>
            </a:pPr>
            <a:r>
              <a:rPr lang="en-US" b="0" i="0" dirty="0">
                <a:solidFill>
                  <a:srgbClr val="161616"/>
                </a:solidFill>
                <a:effectLst/>
                <a:latin typeface="Segoe UI" panose="020B0502040204020203" pitchFamily="34" charset="0"/>
              </a:rPr>
              <a:t>A large amount of data is used to train a large language model.</a:t>
            </a:r>
          </a:p>
          <a:p>
            <a:pPr lvl="1">
              <a:buFont typeface="+mj-lt"/>
              <a:buAutoNum type="arabicPeriod"/>
            </a:pPr>
            <a:r>
              <a:rPr lang="en-US" b="0" i="0" dirty="0">
                <a:solidFill>
                  <a:srgbClr val="161616"/>
                </a:solidFill>
                <a:effectLst/>
                <a:latin typeface="Segoe UI" panose="020B0502040204020203" pitchFamily="34" charset="0"/>
              </a:rPr>
              <a:t>Services such as Azure OpenAI Service make pretrained models available. Developers can use these pretrained models as they are, or fine-tune them with custom data.</a:t>
            </a:r>
          </a:p>
          <a:p>
            <a:pPr lvl="1">
              <a:buFont typeface="+mj-lt"/>
              <a:buAutoNum type="arabicPeriod"/>
            </a:pPr>
            <a:r>
              <a:rPr lang="en-US" b="0" i="0" dirty="0">
                <a:solidFill>
                  <a:srgbClr val="161616"/>
                </a:solidFill>
                <a:effectLst/>
                <a:latin typeface="Segoe UI" panose="020B0502040204020203" pitchFamily="34" charset="0"/>
              </a:rPr>
              <a:t>Deploying a model makes it available for use in applications.</a:t>
            </a:r>
          </a:p>
          <a:p>
            <a:pPr lvl="1">
              <a:buFont typeface="+mj-lt"/>
              <a:buAutoNum type="arabicPeriod"/>
            </a:pPr>
            <a:r>
              <a:rPr lang="en-US" b="0" i="0" dirty="0">
                <a:solidFill>
                  <a:srgbClr val="161616"/>
                </a:solidFill>
                <a:effectLst/>
                <a:latin typeface="Segoe UI" panose="020B0502040204020203" pitchFamily="34" charset="0"/>
              </a:rPr>
              <a:t>Developers can build copilots that submit prompts to models and generate content for use in applications.</a:t>
            </a:r>
          </a:p>
          <a:p>
            <a:pPr lvl="1">
              <a:buFont typeface="+mj-lt"/>
              <a:buAutoNum type="arabicPeriod"/>
            </a:pPr>
            <a:r>
              <a:rPr lang="en-US" b="0" i="0" dirty="0">
                <a:solidFill>
                  <a:srgbClr val="161616"/>
                </a:solidFill>
                <a:effectLst/>
                <a:latin typeface="Segoe UI" panose="020B0502040204020203" pitchFamily="34" charset="0"/>
              </a:rPr>
              <a:t>Business users can use copilots to boost their productivity and creativity with AI-generated content.</a:t>
            </a:r>
          </a:p>
          <a:p>
            <a:pPr algn="l"/>
            <a:endParaRPr lang="en-US" b="0" i="0" dirty="0">
              <a:solidFill>
                <a:srgbClr val="161616"/>
              </a:solidFill>
              <a:effectLst/>
              <a:latin typeface="Segoe UI" panose="020B0502040204020203" pitchFamily="34" charset="0"/>
            </a:endParaRPr>
          </a:p>
          <a:p>
            <a:pPr algn="l"/>
            <a:r>
              <a:rPr lang="en-US" b="0" i="0" dirty="0">
                <a:solidFill>
                  <a:srgbClr val="161616"/>
                </a:solidFill>
                <a:effectLst/>
                <a:latin typeface="Segoe UI" panose="020B0502040204020203" pitchFamily="34" charset="0"/>
              </a:rPr>
              <a:t>Copilots have the potential to revolutionize the way we work by helping with first drafts, information synthesis, strategic planning, and much more.</a:t>
            </a:r>
          </a:p>
          <a:p>
            <a:endParaRPr lang="en-IN" dirty="0"/>
          </a:p>
        </p:txBody>
      </p:sp>
    </p:spTree>
    <p:extLst>
      <p:ext uri="{BB962C8B-B14F-4D97-AF65-F5344CB8AC3E}">
        <p14:creationId xmlns:p14="http://schemas.microsoft.com/office/powerpoint/2010/main" val="38815059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DA7D3-DDB5-1724-65B1-16989E982483}"/>
              </a:ext>
            </a:extLst>
          </p:cNvPr>
          <p:cNvSpPr>
            <a:spLocks noGrp="1"/>
          </p:cNvSpPr>
          <p:nvPr>
            <p:ph type="title"/>
          </p:nvPr>
        </p:nvSpPr>
        <p:spPr/>
        <p:txBody>
          <a:bodyPr>
            <a:normAutofit/>
          </a:bodyPr>
          <a:lstStyle/>
          <a:p>
            <a:r>
              <a:rPr lang="en-US" b="1" i="0" dirty="0">
                <a:solidFill>
                  <a:srgbClr val="161616"/>
                </a:solidFill>
                <a:effectLst/>
                <a:latin typeface="Segoe UI" panose="020B0502040204020203" pitchFamily="34" charset="0"/>
              </a:rPr>
              <a:t>Improve generative AI responses with prompt engineering</a:t>
            </a:r>
            <a:endParaRPr lang="en-IN" dirty="0"/>
          </a:p>
        </p:txBody>
      </p:sp>
      <p:sp>
        <p:nvSpPr>
          <p:cNvPr id="3" name="Content Placeholder 2">
            <a:extLst>
              <a:ext uri="{FF2B5EF4-FFF2-40B4-BE49-F238E27FC236}">
                <a16:creationId xmlns:a16="http://schemas.microsoft.com/office/drawing/2014/main" id="{615A0755-4B6A-321E-C7F6-88B00952C296}"/>
              </a:ext>
            </a:extLst>
          </p:cNvPr>
          <p:cNvSpPr>
            <a:spLocks noGrp="1"/>
          </p:cNvSpPr>
          <p:nvPr>
            <p:ph idx="1"/>
          </p:nvPr>
        </p:nvSpPr>
        <p:spPr/>
        <p:txBody>
          <a:bodyPr/>
          <a:lstStyle/>
          <a:p>
            <a:r>
              <a:rPr lang="en-US" b="0" i="0" dirty="0">
                <a:solidFill>
                  <a:srgbClr val="161616"/>
                </a:solidFill>
                <a:effectLst/>
                <a:latin typeface="Segoe UI" panose="020B0502040204020203" pitchFamily="34" charset="0"/>
              </a:rPr>
              <a:t>The quality of responses that a generative AI application returns not only depends on the model itself, but on the types of prompts it's given. The term </a:t>
            </a:r>
            <a:r>
              <a:rPr lang="en-US" b="0" i="1" dirty="0">
                <a:solidFill>
                  <a:srgbClr val="161616"/>
                </a:solidFill>
                <a:effectLst/>
                <a:latin typeface="Segoe UI" panose="020B0502040204020203" pitchFamily="34" charset="0"/>
              </a:rPr>
              <a:t>prompt engineering</a:t>
            </a:r>
            <a:r>
              <a:rPr lang="en-US" b="0" i="0" dirty="0">
                <a:solidFill>
                  <a:srgbClr val="161616"/>
                </a:solidFill>
                <a:effectLst/>
                <a:latin typeface="Segoe UI" panose="020B0502040204020203" pitchFamily="34" charset="0"/>
              </a:rPr>
              <a:t> describes the process of prompt improvement. Both developers who design applications and consumers who use those applications can improve the quality of responses from generative AI by considering prompt engineering.</a:t>
            </a:r>
            <a:endParaRPr lang="en-IN" dirty="0"/>
          </a:p>
        </p:txBody>
      </p:sp>
    </p:spTree>
    <p:extLst>
      <p:ext uri="{BB962C8B-B14F-4D97-AF65-F5344CB8AC3E}">
        <p14:creationId xmlns:p14="http://schemas.microsoft.com/office/powerpoint/2010/main" val="820720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4A75-17C3-EE2C-7D10-3A1CD6A7B33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5FCD88C-1114-86A9-00D3-01CC3033F5CB}"/>
              </a:ext>
            </a:extLst>
          </p:cNvPr>
          <p:cNvSpPr>
            <a:spLocks noGrp="1"/>
          </p:cNvSpPr>
          <p:nvPr>
            <p:ph idx="1"/>
          </p:nvPr>
        </p:nvSpPr>
        <p:spPr/>
        <p:txBody>
          <a:bodyPr/>
          <a:lstStyle/>
          <a:p>
            <a:r>
              <a:rPr lang="en-US" b="0" i="0" dirty="0">
                <a:solidFill>
                  <a:srgbClr val="161616"/>
                </a:solidFill>
                <a:effectLst/>
                <a:latin typeface="Segoe UI" panose="020B0502040204020203" pitchFamily="34" charset="0"/>
              </a:rPr>
              <a:t>Generative AI has the potential to revolutionize the way we work by assisting with first drafts, information synthesis, and strategic planning. Copilots, which are AI-powered assistants based on large language models, can be customized for various business-specific applications and services. The quality of responses that a generative AI application returns not only depends on the model itself but also on the types of prompts it's given. Prompt engineering is the process of improving prompts to produce better results.</a:t>
            </a:r>
            <a:endParaRPr lang="en-IN" dirty="0"/>
          </a:p>
        </p:txBody>
      </p:sp>
    </p:spTree>
    <p:extLst>
      <p:ext uri="{BB962C8B-B14F-4D97-AF65-F5344CB8AC3E}">
        <p14:creationId xmlns:p14="http://schemas.microsoft.com/office/powerpoint/2010/main" val="3585594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2326D-F77A-B7EB-1AE3-E47F56E070B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B6B6446-CDEF-C28D-4611-1F5ADB089279}"/>
              </a:ext>
            </a:extLst>
          </p:cNvPr>
          <p:cNvSpPr>
            <a:spLocks noGrp="1"/>
          </p:cNvSpPr>
          <p:nvPr>
            <p:ph idx="1"/>
          </p:nvPr>
        </p:nvSpPr>
        <p:spPr/>
        <p:txBody>
          <a:bodyPr/>
          <a:lstStyle/>
          <a:p>
            <a:r>
              <a:rPr lang="en-US" dirty="0"/>
              <a:t>GPT models are often trained in two stages. First, they are trained, using a large dataset of text from the Internet, to predict the next word. The models are then fine-tuned with additional data, using an algorithm called reinforcement learning from human feedback (RLHF), to produce outputs that are preferred by human labelers.[10, 12, 13] Training language models on large text datasets has given rise to capabilities such as few-shot learning[10] and the ability to carry out a wide range of natural language tasks spanning different domains, including question answering, arithmetic, and classification. Fine-tuning has made these models more controllable and useful. </a:t>
            </a:r>
            <a:endParaRPr lang="en-IN" dirty="0"/>
          </a:p>
        </p:txBody>
      </p:sp>
    </p:spTree>
    <p:extLst>
      <p:ext uri="{BB962C8B-B14F-4D97-AF65-F5344CB8AC3E}">
        <p14:creationId xmlns:p14="http://schemas.microsoft.com/office/powerpoint/2010/main" val="33864765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F3A09-E300-6768-3266-A01102174CC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F4DE9FB-1CDB-D5FB-A182-9D74125378D2}"/>
              </a:ext>
            </a:extLst>
          </p:cNvPr>
          <p:cNvSpPr>
            <a:spLocks noGrp="1"/>
          </p:cNvSpPr>
          <p:nvPr>
            <p:ph idx="1"/>
          </p:nvPr>
        </p:nvSpPr>
        <p:spPr/>
        <p:txBody>
          <a:bodyPr>
            <a:normAutofit fontScale="85000" lnSpcReduction="20000"/>
          </a:bodyPr>
          <a:lstStyle/>
          <a:p>
            <a:pPr algn="l"/>
            <a:r>
              <a:rPr lang="en-US" b="0" i="0" dirty="0">
                <a:solidFill>
                  <a:srgbClr val="161616"/>
                </a:solidFill>
                <a:effectLst/>
                <a:latin typeface="Segoe UI" panose="020B0502040204020203" pitchFamily="34" charset="0"/>
              </a:rPr>
              <a:t>Let's identify where OpenAI models fit into the AI landscape.</a:t>
            </a:r>
          </a:p>
          <a:p>
            <a:pPr algn="l">
              <a:buFont typeface="Arial" panose="020B0604020202020204" pitchFamily="34" charset="0"/>
              <a:buChar char="•"/>
            </a:pPr>
            <a:r>
              <a:rPr lang="en-US" b="1" i="0" dirty="0">
                <a:solidFill>
                  <a:srgbClr val="161616"/>
                </a:solidFill>
                <a:effectLst/>
                <a:latin typeface="Segoe UI" panose="020B0502040204020203" pitchFamily="34" charset="0"/>
              </a:rPr>
              <a:t>Artificial Intelligence</a:t>
            </a:r>
            <a:r>
              <a:rPr lang="en-US" b="0" i="0" dirty="0">
                <a:solidFill>
                  <a:srgbClr val="161616"/>
                </a:solidFill>
                <a:effectLst/>
                <a:latin typeface="Segoe UI" panose="020B0502040204020203" pitchFamily="34" charset="0"/>
              </a:rPr>
              <a:t> imitates human behavior by relying on machines to learn and execute tasks without explicit directions on what to output.</a:t>
            </a:r>
          </a:p>
          <a:p>
            <a:pPr algn="l">
              <a:buFont typeface="Arial" panose="020B0604020202020204" pitchFamily="34" charset="0"/>
              <a:buChar char="•"/>
            </a:pPr>
            <a:r>
              <a:rPr lang="en-US" b="1" i="0" dirty="0">
                <a:solidFill>
                  <a:srgbClr val="161616"/>
                </a:solidFill>
                <a:effectLst/>
                <a:latin typeface="Segoe UI" panose="020B0502040204020203" pitchFamily="34" charset="0"/>
              </a:rPr>
              <a:t>Machine learning</a:t>
            </a:r>
            <a:r>
              <a:rPr lang="en-US" b="0" i="0" dirty="0">
                <a:solidFill>
                  <a:srgbClr val="161616"/>
                </a:solidFill>
                <a:effectLst/>
                <a:latin typeface="Segoe UI" panose="020B0502040204020203" pitchFamily="34" charset="0"/>
              </a:rPr>
              <a:t> algorithms take in data like weather conditions and fit models to the data, to make predictions like how much money a store might make in a given day.</a:t>
            </a:r>
          </a:p>
          <a:p>
            <a:pPr algn="l">
              <a:buFont typeface="Arial" panose="020B0604020202020204" pitchFamily="34" charset="0"/>
              <a:buChar char="•"/>
            </a:pPr>
            <a:r>
              <a:rPr lang="en-US" b="1" i="0" dirty="0">
                <a:solidFill>
                  <a:srgbClr val="161616"/>
                </a:solidFill>
                <a:effectLst/>
                <a:latin typeface="Segoe UI" panose="020B0502040204020203" pitchFamily="34" charset="0"/>
              </a:rPr>
              <a:t>Deep learning</a:t>
            </a:r>
            <a:r>
              <a:rPr lang="en-US" b="0" i="0" dirty="0">
                <a:solidFill>
                  <a:srgbClr val="161616"/>
                </a:solidFill>
                <a:effectLst/>
                <a:latin typeface="Segoe UI" panose="020B0502040204020203" pitchFamily="34" charset="0"/>
              </a:rPr>
              <a:t> models use layers of algorithms in the form of artificial neural networks to return results for more complex use cases. Many Azure AI services are built on deep learning models. You can check out this article to learn more about the </a:t>
            </a:r>
            <a:r>
              <a:rPr lang="en-US" b="0" i="0" u="none" strike="noStrike" dirty="0">
                <a:solidFill>
                  <a:srgbClr val="161616"/>
                </a:solidFill>
                <a:effectLst/>
                <a:latin typeface="Segoe UI" panose="020B0502040204020203" pitchFamily="34" charset="0"/>
                <a:hlinkClick r:id="rId2"/>
              </a:rPr>
              <a:t>difference between machine learning and deep learning.</a:t>
            </a:r>
            <a:endParaRPr lang="en-US" b="0" i="0" dirty="0">
              <a:solidFill>
                <a:srgbClr val="161616"/>
              </a:solidFill>
              <a:effectLst/>
              <a:latin typeface="Segoe UI" panose="020B0502040204020203" pitchFamily="34" charset="0"/>
            </a:endParaRPr>
          </a:p>
          <a:p>
            <a:pPr algn="l">
              <a:buFont typeface="Arial" panose="020B0604020202020204" pitchFamily="34" charset="0"/>
              <a:buChar char="•"/>
            </a:pPr>
            <a:r>
              <a:rPr lang="en-US" b="1" i="0" dirty="0">
                <a:solidFill>
                  <a:srgbClr val="161616"/>
                </a:solidFill>
                <a:effectLst/>
                <a:latin typeface="Segoe UI" panose="020B0502040204020203" pitchFamily="34" charset="0"/>
              </a:rPr>
              <a:t>Generative AI</a:t>
            </a:r>
            <a:r>
              <a:rPr lang="en-US" b="0" i="0" dirty="0">
                <a:solidFill>
                  <a:srgbClr val="161616"/>
                </a:solidFill>
                <a:effectLst/>
                <a:latin typeface="Segoe UI" panose="020B0502040204020203" pitchFamily="34" charset="0"/>
              </a:rPr>
              <a:t> models can produce new content based on what is described in the input. The OpenAI models are a collection of generative AI models that can produce language, code, and images.</a:t>
            </a:r>
          </a:p>
          <a:p>
            <a:endParaRPr lang="en-IN" dirty="0"/>
          </a:p>
        </p:txBody>
      </p:sp>
    </p:spTree>
    <p:extLst>
      <p:ext uri="{BB962C8B-B14F-4D97-AF65-F5344CB8AC3E}">
        <p14:creationId xmlns:p14="http://schemas.microsoft.com/office/powerpoint/2010/main" val="37290241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EA6A5-0BD5-0454-22BB-FF4A323B3B2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06E0A4D-AC49-9F17-ACF7-8E42BEBF7E41}"/>
              </a:ext>
            </a:extLst>
          </p:cNvPr>
          <p:cNvSpPr>
            <a:spLocks noGrp="1"/>
          </p:cNvSpPr>
          <p:nvPr>
            <p:ph idx="1"/>
          </p:nvPr>
        </p:nvSpPr>
        <p:spPr/>
        <p:txBody>
          <a:bodyPr/>
          <a:lstStyle/>
          <a:p>
            <a:r>
              <a:rPr lang="en-US" b="1" i="0" dirty="0">
                <a:solidFill>
                  <a:srgbClr val="161616"/>
                </a:solidFill>
                <a:effectLst/>
                <a:latin typeface="Segoe UI" panose="020B0502040204020203" pitchFamily="34" charset="0"/>
              </a:rPr>
              <a:t>How to use Azure OpenAI</a:t>
            </a:r>
          </a:p>
          <a:p>
            <a:r>
              <a:rPr lang="en-US" b="0" i="0" dirty="0">
                <a:solidFill>
                  <a:srgbClr val="161616"/>
                </a:solidFill>
                <a:effectLst/>
                <a:latin typeface="Segoe UI" panose="020B0502040204020203" pitchFamily="34" charset="0"/>
              </a:rPr>
              <a:t>Currently you need to </a:t>
            </a:r>
            <a:r>
              <a:rPr lang="en-US" b="0" i="0" u="none" strike="noStrike" dirty="0">
                <a:effectLst/>
                <a:latin typeface="Segoe UI" panose="020B0502040204020203" pitchFamily="34" charset="0"/>
                <a:hlinkClick r:id="rId2"/>
              </a:rPr>
              <a:t>apply</a:t>
            </a:r>
            <a:r>
              <a:rPr lang="en-US" b="0" i="0" dirty="0">
                <a:solidFill>
                  <a:srgbClr val="161616"/>
                </a:solidFill>
                <a:effectLst/>
                <a:latin typeface="Segoe UI" panose="020B0502040204020203" pitchFamily="34" charset="0"/>
              </a:rPr>
              <a:t> for access to Azure OpenAI. Once granted access, you can use the service by creating an Azure OpenAI resource, like you would for other Azure services. Once the resource is created, you can use the service through REST APIs, Python SDK, or the web-based interface in the Azure OpenAI Studio.</a:t>
            </a:r>
            <a:endParaRPr lang="en-IN" dirty="0"/>
          </a:p>
        </p:txBody>
      </p:sp>
    </p:spTree>
    <p:extLst>
      <p:ext uri="{BB962C8B-B14F-4D97-AF65-F5344CB8AC3E}">
        <p14:creationId xmlns:p14="http://schemas.microsoft.com/office/powerpoint/2010/main" val="8146385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CA68-B8AC-38FA-F12E-5E66C9BD7C2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ADD3DA0-2612-BCCD-9217-65AA39114C2C}"/>
              </a:ext>
            </a:extLst>
          </p:cNvPr>
          <p:cNvSpPr>
            <a:spLocks noGrp="1"/>
          </p:cNvSpPr>
          <p:nvPr>
            <p:ph idx="1"/>
          </p:nvPr>
        </p:nvSpPr>
        <p:spPr/>
        <p:txBody>
          <a:bodyPr/>
          <a:lstStyle/>
          <a:p>
            <a:pPr algn="l"/>
            <a:r>
              <a:rPr lang="en-US" b="0" i="0" dirty="0">
                <a:solidFill>
                  <a:srgbClr val="161616"/>
                </a:solidFill>
                <a:effectLst/>
                <a:latin typeface="Segoe UI" panose="020B0502040204020203" pitchFamily="34" charset="0"/>
              </a:rPr>
              <a:t>These Azure OpenAI models include:</a:t>
            </a:r>
          </a:p>
          <a:p>
            <a:pPr algn="l">
              <a:buFont typeface="Arial" panose="020B0604020202020204" pitchFamily="34" charset="0"/>
              <a:buChar char="•"/>
            </a:pPr>
            <a:r>
              <a:rPr lang="en-US" b="1" i="0" dirty="0">
                <a:solidFill>
                  <a:srgbClr val="161616"/>
                </a:solidFill>
                <a:effectLst/>
                <a:latin typeface="Segoe UI" panose="020B0502040204020203" pitchFamily="34" charset="0"/>
              </a:rPr>
              <a:t>GPT-4</a:t>
            </a:r>
            <a:r>
              <a:rPr lang="en-US" b="0" i="0" dirty="0">
                <a:solidFill>
                  <a:srgbClr val="161616"/>
                </a:solidFill>
                <a:effectLst/>
                <a:latin typeface="Segoe UI" panose="020B0502040204020203" pitchFamily="34" charset="0"/>
              </a:rPr>
              <a:t> models that represent the latest generative models for natural language and code.</a:t>
            </a:r>
          </a:p>
          <a:p>
            <a:pPr algn="l">
              <a:buFont typeface="Arial" panose="020B0604020202020204" pitchFamily="34" charset="0"/>
              <a:buChar char="•"/>
            </a:pPr>
            <a:r>
              <a:rPr lang="en-US" b="1" i="0" dirty="0">
                <a:solidFill>
                  <a:srgbClr val="161616"/>
                </a:solidFill>
                <a:effectLst/>
                <a:latin typeface="Segoe UI" panose="020B0502040204020203" pitchFamily="34" charset="0"/>
              </a:rPr>
              <a:t>GPT-3.5</a:t>
            </a:r>
            <a:r>
              <a:rPr lang="en-US" b="0" i="0" dirty="0">
                <a:solidFill>
                  <a:srgbClr val="161616"/>
                </a:solidFill>
                <a:effectLst/>
                <a:latin typeface="Segoe UI" panose="020B0502040204020203" pitchFamily="34" charset="0"/>
              </a:rPr>
              <a:t> models that can generate natural language and code responses based on prompts.</a:t>
            </a:r>
          </a:p>
          <a:p>
            <a:pPr algn="l">
              <a:buFont typeface="Arial" panose="020B0604020202020204" pitchFamily="34" charset="0"/>
              <a:buChar char="•"/>
            </a:pPr>
            <a:r>
              <a:rPr lang="en-US" b="1" i="0" dirty="0">
                <a:solidFill>
                  <a:srgbClr val="161616"/>
                </a:solidFill>
                <a:effectLst/>
                <a:latin typeface="Segoe UI" panose="020B0502040204020203" pitchFamily="34" charset="0"/>
              </a:rPr>
              <a:t>Embeddings</a:t>
            </a:r>
            <a:r>
              <a:rPr lang="en-US" b="0" i="0" dirty="0">
                <a:solidFill>
                  <a:srgbClr val="161616"/>
                </a:solidFill>
                <a:effectLst/>
                <a:latin typeface="Segoe UI" panose="020B0502040204020203" pitchFamily="34" charset="0"/>
              </a:rPr>
              <a:t> models that convert text to numeric vectors for analysis - for example comparing sources of text for similarity.</a:t>
            </a:r>
          </a:p>
          <a:p>
            <a:pPr algn="l">
              <a:buFont typeface="Arial" panose="020B0604020202020204" pitchFamily="34" charset="0"/>
              <a:buChar char="•"/>
            </a:pPr>
            <a:r>
              <a:rPr lang="en-US" b="1" i="0" dirty="0">
                <a:solidFill>
                  <a:srgbClr val="161616"/>
                </a:solidFill>
                <a:effectLst/>
                <a:latin typeface="Segoe UI" panose="020B0502040204020203" pitchFamily="34" charset="0"/>
              </a:rPr>
              <a:t>DALL-E</a:t>
            </a:r>
            <a:r>
              <a:rPr lang="en-US" b="0" i="0" dirty="0">
                <a:solidFill>
                  <a:srgbClr val="161616"/>
                </a:solidFill>
                <a:effectLst/>
                <a:latin typeface="Segoe UI" panose="020B0502040204020203" pitchFamily="34" charset="0"/>
              </a:rPr>
              <a:t> models that generate images based on natural language descriptions.</a:t>
            </a:r>
          </a:p>
          <a:p>
            <a:endParaRPr lang="en-IN" dirty="0"/>
          </a:p>
        </p:txBody>
      </p:sp>
    </p:spTree>
    <p:extLst>
      <p:ext uri="{BB962C8B-B14F-4D97-AF65-F5344CB8AC3E}">
        <p14:creationId xmlns:p14="http://schemas.microsoft.com/office/powerpoint/2010/main" val="36345162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00EF-C8DD-DB49-C2B8-731C3A02A216}"/>
              </a:ext>
            </a:extLst>
          </p:cNvPr>
          <p:cNvSpPr>
            <a:spLocks noGrp="1"/>
          </p:cNvSpPr>
          <p:nvPr>
            <p:ph type="title"/>
          </p:nvPr>
        </p:nvSpPr>
        <p:spPr/>
        <p:txBody>
          <a:bodyPr>
            <a:normAutofit/>
          </a:bodyPr>
          <a:lstStyle/>
          <a:p>
            <a:r>
              <a:rPr lang="en-US" b="1" i="0" dirty="0">
                <a:solidFill>
                  <a:srgbClr val="161616"/>
                </a:solidFill>
                <a:effectLst/>
                <a:latin typeface="Segoe UI" panose="020B0502040204020203" pitchFamily="34" charset="0"/>
              </a:rPr>
              <a:t>What does a response from a GPT model look like</a:t>
            </a:r>
            <a:endParaRPr lang="en-IN" dirty="0"/>
          </a:p>
        </p:txBody>
      </p:sp>
      <p:sp>
        <p:nvSpPr>
          <p:cNvPr id="3" name="Content Placeholder 2">
            <a:extLst>
              <a:ext uri="{FF2B5EF4-FFF2-40B4-BE49-F238E27FC236}">
                <a16:creationId xmlns:a16="http://schemas.microsoft.com/office/drawing/2014/main" id="{5DD923F2-12CD-0837-A95D-16B3360D1A74}"/>
              </a:ext>
            </a:extLst>
          </p:cNvPr>
          <p:cNvSpPr>
            <a:spLocks noGrp="1"/>
          </p:cNvSpPr>
          <p:nvPr>
            <p:ph idx="1"/>
          </p:nvPr>
        </p:nvSpPr>
        <p:spPr/>
        <p:txBody>
          <a:bodyPr/>
          <a:lstStyle/>
          <a:p>
            <a:r>
              <a:rPr lang="en-US" b="0" i="0" dirty="0">
                <a:solidFill>
                  <a:srgbClr val="161616"/>
                </a:solidFill>
                <a:effectLst/>
                <a:latin typeface="Segoe UI" panose="020B0502040204020203" pitchFamily="34" charset="0"/>
              </a:rPr>
              <a:t>A key aspect of OpenAI's generative AI is that it takes an input, or </a:t>
            </a:r>
            <a:r>
              <a:rPr lang="en-US" b="1" i="0" dirty="0">
                <a:solidFill>
                  <a:srgbClr val="161616"/>
                </a:solidFill>
                <a:effectLst/>
                <a:latin typeface="Segoe UI" panose="020B0502040204020203" pitchFamily="34" charset="0"/>
              </a:rPr>
              <a:t>prompt</a:t>
            </a:r>
            <a:r>
              <a:rPr lang="en-US" b="0" i="0" dirty="0">
                <a:solidFill>
                  <a:srgbClr val="161616"/>
                </a:solidFill>
                <a:effectLst/>
                <a:latin typeface="Segoe UI" panose="020B0502040204020203" pitchFamily="34" charset="0"/>
              </a:rPr>
              <a:t>, to return a natural language, visual, or code response. GPT tries to infer, or guess, the context of the user's question based on the prompt.</a:t>
            </a:r>
            <a:endParaRPr lang="en-IN" dirty="0"/>
          </a:p>
        </p:txBody>
      </p:sp>
      <p:pic>
        <p:nvPicPr>
          <p:cNvPr id="5" name="Picture 4">
            <a:extLst>
              <a:ext uri="{FF2B5EF4-FFF2-40B4-BE49-F238E27FC236}">
                <a16:creationId xmlns:a16="http://schemas.microsoft.com/office/drawing/2014/main" id="{57884BF6-5E4C-C539-7A7E-5D59159091BF}"/>
              </a:ext>
            </a:extLst>
          </p:cNvPr>
          <p:cNvPicPr>
            <a:picLocks noChangeAspect="1"/>
          </p:cNvPicPr>
          <p:nvPr/>
        </p:nvPicPr>
        <p:blipFill>
          <a:blip r:embed="rId2"/>
          <a:stretch>
            <a:fillRect/>
          </a:stretch>
        </p:blipFill>
        <p:spPr>
          <a:xfrm>
            <a:off x="2967133" y="3318541"/>
            <a:ext cx="6242854" cy="3174333"/>
          </a:xfrm>
          <a:prstGeom prst="rect">
            <a:avLst/>
          </a:prstGeom>
        </p:spPr>
      </p:pic>
    </p:spTree>
    <p:extLst>
      <p:ext uri="{BB962C8B-B14F-4D97-AF65-F5344CB8AC3E}">
        <p14:creationId xmlns:p14="http://schemas.microsoft.com/office/powerpoint/2010/main" val="33089009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3788B-D759-8309-6295-3DFE6C749ADA}"/>
              </a:ext>
            </a:extLst>
          </p:cNvPr>
          <p:cNvSpPr>
            <a:spLocks noGrp="1"/>
          </p:cNvSpPr>
          <p:nvPr>
            <p:ph type="title"/>
          </p:nvPr>
        </p:nvSpPr>
        <p:spPr/>
        <p:txBody>
          <a:bodyPr/>
          <a:lstStyle/>
          <a:p>
            <a:r>
              <a:rPr lang="en-IN" b="1" i="0" dirty="0">
                <a:solidFill>
                  <a:srgbClr val="161616"/>
                </a:solidFill>
                <a:effectLst/>
                <a:latin typeface="Segoe UI" panose="020B0502040204020203" pitchFamily="34" charset="0"/>
              </a:rPr>
              <a:t>GitHub Copilot</a:t>
            </a:r>
            <a:endParaRPr lang="en-IN" dirty="0"/>
          </a:p>
        </p:txBody>
      </p:sp>
      <p:sp>
        <p:nvSpPr>
          <p:cNvPr id="3" name="Content Placeholder 2">
            <a:extLst>
              <a:ext uri="{FF2B5EF4-FFF2-40B4-BE49-F238E27FC236}">
                <a16:creationId xmlns:a16="http://schemas.microsoft.com/office/drawing/2014/main" id="{7E610AB6-F395-81D9-494C-99E91EA8060D}"/>
              </a:ext>
            </a:extLst>
          </p:cNvPr>
          <p:cNvSpPr>
            <a:spLocks noGrp="1"/>
          </p:cNvSpPr>
          <p:nvPr>
            <p:ph idx="1"/>
          </p:nvPr>
        </p:nvSpPr>
        <p:spPr/>
        <p:txBody>
          <a:bodyPr/>
          <a:lstStyle/>
          <a:p>
            <a:pPr algn="l"/>
            <a:r>
              <a:rPr lang="en-US" b="0" i="0" dirty="0">
                <a:solidFill>
                  <a:srgbClr val="161616"/>
                </a:solidFill>
                <a:effectLst/>
                <a:latin typeface="Segoe UI" panose="020B0502040204020203" pitchFamily="34" charset="0"/>
              </a:rPr>
              <a:t>OpenAI partnered with GitHub to create GitHub Copilot, which they call an AI pair programmer. GitHub Copilot integrates the power of OpenAI Codex into a plugin for developer environments like Visual Studio Code.</a:t>
            </a:r>
          </a:p>
          <a:p>
            <a:pPr algn="l"/>
            <a:r>
              <a:rPr lang="en-US" b="0" i="0" dirty="0">
                <a:solidFill>
                  <a:srgbClr val="161616"/>
                </a:solidFill>
                <a:effectLst/>
                <a:latin typeface="Segoe UI" panose="020B0502040204020203" pitchFamily="34" charset="0"/>
              </a:rPr>
              <a:t>Once the plugin is installed and enabled, you can start writing your code, and GitHub Copilot starts automatically suggesting the remainder of the function based on code comments or the function </a:t>
            </a:r>
            <a:r>
              <a:rPr lang="en-US" b="0" i="0" dirty="0" err="1">
                <a:solidFill>
                  <a:srgbClr val="161616"/>
                </a:solidFill>
                <a:effectLst/>
                <a:latin typeface="Segoe UI" panose="020B0502040204020203" pitchFamily="34" charset="0"/>
              </a:rPr>
              <a:t>nam</a:t>
            </a:r>
            <a:endParaRPr lang="en-US" b="0" i="0" dirty="0">
              <a:solidFill>
                <a:srgbClr val="161616"/>
              </a:solidFill>
              <a:effectLst/>
              <a:latin typeface="Segoe UI" panose="020B0502040204020203" pitchFamily="34" charset="0"/>
            </a:endParaRPr>
          </a:p>
          <a:p>
            <a:endParaRPr lang="en-IN" dirty="0"/>
          </a:p>
        </p:txBody>
      </p:sp>
    </p:spTree>
    <p:extLst>
      <p:ext uri="{BB962C8B-B14F-4D97-AF65-F5344CB8AC3E}">
        <p14:creationId xmlns:p14="http://schemas.microsoft.com/office/powerpoint/2010/main" val="37328381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41A3-668F-62CE-9214-20D2711CBB94}"/>
              </a:ext>
            </a:extLst>
          </p:cNvPr>
          <p:cNvSpPr>
            <a:spLocks noGrp="1"/>
          </p:cNvSpPr>
          <p:nvPr>
            <p:ph type="title"/>
          </p:nvPr>
        </p:nvSpPr>
        <p:spPr/>
        <p:txBody>
          <a:bodyPr/>
          <a:lstStyle/>
          <a:p>
            <a:r>
              <a:rPr lang="en-IN" b="1" i="0" dirty="0">
                <a:solidFill>
                  <a:srgbClr val="161616"/>
                </a:solidFill>
                <a:effectLst/>
                <a:latin typeface="Segoe UI" panose="020B0502040204020203" pitchFamily="34" charset="0"/>
              </a:rPr>
              <a:t>DALL-E</a:t>
            </a:r>
            <a:endParaRPr lang="en-IN" dirty="0"/>
          </a:p>
        </p:txBody>
      </p:sp>
      <p:sp>
        <p:nvSpPr>
          <p:cNvPr id="3" name="Content Placeholder 2">
            <a:extLst>
              <a:ext uri="{FF2B5EF4-FFF2-40B4-BE49-F238E27FC236}">
                <a16:creationId xmlns:a16="http://schemas.microsoft.com/office/drawing/2014/main" id="{13039534-2993-C93F-2ADB-69764570FFE4}"/>
              </a:ext>
            </a:extLst>
          </p:cNvPr>
          <p:cNvSpPr>
            <a:spLocks noGrp="1"/>
          </p:cNvSpPr>
          <p:nvPr>
            <p:ph idx="1"/>
          </p:nvPr>
        </p:nvSpPr>
        <p:spPr/>
        <p:txBody>
          <a:bodyPr/>
          <a:lstStyle/>
          <a:p>
            <a:r>
              <a:rPr lang="en-US" b="0" i="0" dirty="0">
                <a:solidFill>
                  <a:srgbClr val="161616"/>
                </a:solidFill>
                <a:effectLst/>
                <a:latin typeface="Segoe UI" panose="020B0502040204020203" pitchFamily="34" charset="0"/>
              </a:rPr>
              <a:t>The model that works with images is called DALL-E. Much like GPT models, subsequent versions of DALL-E are appended onto the name, such as DALL-E 2. Image capabilities generally fall into the three categories of image creation, editing an image, and creating variations of an image.</a:t>
            </a:r>
            <a:endParaRPr lang="en-IN" dirty="0"/>
          </a:p>
        </p:txBody>
      </p:sp>
    </p:spTree>
    <p:extLst>
      <p:ext uri="{BB962C8B-B14F-4D97-AF65-F5344CB8AC3E}">
        <p14:creationId xmlns:p14="http://schemas.microsoft.com/office/powerpoint/2010/main" val="23084138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6FD59-0F04-93FA-BF57-2BC619EFCE0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AEC1353-C2DA-308B-1F2B-AF48D4E6C2E4}"/>
              </a:ext>
            </a:extLst>
          </p:cNvPr>
          <p:cNvSpPr>
            <a:spLocks noGrp="1"/>
          </p:cNvSpPr>
          <p:nvPr>
            <p:ph idx="1"/>
          </p:nvPr>
        </p:nvSpPr>
        <p:spPr/>
        <p:txBody>
          <a:bodyPr>
            <a:normAutofit fontScale="85000" lnSpcReduction="10000"/>
          </a:bodyPr>
          <a:lstStyle/>
          <a:p>
            <a:pPr algn="l"/>
            <a:r>
              <a:rPr lang="en-US" b="0" i="0" dirty="0">
                <a:solidFill>
                  <a:srgbClr val="161616"/>
                </a:solidFill>
                <a:effectLst/>
                <a:latin typeface="Segoe UI" panose="020B0502040204020203" pitchFamily="34" charset="0"/>
              </a:rPr>
              <a:t>Usage of Azure OpenAI should follow the six Microsoft </a:t>
            </a:r>
            <a:r>
              <a:rPr lang="en-US" b="0" i="0" u="none" strike="noStrike" dirty="0">
                <a:solidFill>
                  <a:srgbClr val="161616"/>
                </a:solidFill>
                <a:effectLst/>
                <a:latin typeface="Segoe UI" panose="020B0502040204020203" pitchFamily="34" charset="0"/>
                <a:hlinkClick r:id="rId2"/>
              </a:rPr>
              <a:t>AI principles</a:t>
            </a:r>
            <a:r>
              <a:rPr lang="en-US" b="0" i="0" dirty="0">
                <a:solidFill>
                  <a:srgbClr val="161616"/>
                </a:solidFill>
                <a:effectLst/>
                <a:latin typeface="Segoe UI" panose="020B0502040204020203" pitchFamily="34" charset="0"/>
              </a:rPr>
              <a:t>:</a:t>
            </a:r>
          </a:p>
          <a:p>
            <a:pPr algn="l">
              <a:buFont typeface="Arial" panose="020B0604020202020204" pitchFamily="34" charset="0"/>
              <a:buChar char="•"/>
            </a:pPr>
            <a:r>
              <a:rPr lang="en-US" b="1" i="0" dirty="0">
                <a:solidFill>
                  <a:srgbClr val="161616"/>
                </a:solidFill>
                <a:effectLst/>
                <a:latin typeface="Segoe UI" panose="020B0502040204020203" pitchFamily="34" charset="0"/>
              </a:rPr>
              <a:t>Fairness</a:t>
            </a:r>
            <a:r>
              <a:rPr lang="en-US" b="0" i="0" dirty="0">
                <a:solidFill>
                  <a:srgbClr val="161616"/>
                </a:solidFill>
                <a:effectLst/>
                <a:latin typeface="Segoe UI" panose="020B0502040204020203" pitchFamily="34" charset="0"/>
              </a:rPr>
              <a:t>: AI systems shouldn't make decisions that discriminate against or support bias of a group or individual.</a:t>
            </a:r>
          </a:p>
          <a:p>
            <a:pPr algn="l">
              <a:buFont typeface="Arial" panose="020B0604020202020204" pitchFamily="34" charset="0"/>
              <a:buChar char="•"/>
            </a:pPr>
            <a:r>
              <a:rPr lang="en-US" b="1" i="0" dirty="0">
                <a:solidFill>
                  <a:srgbClr val="161616"/>
                </a:solidFill>
                <a:effectLst/>
                <a:latin typeface="Segoe UI" panose="020B0502040204020203" pitchFamily="34" charset="0"/>
              </a:rPr>
              <a:t>Reliability and Safety</a:t>
            </a:r>
            <a:r>
              <a:rPr lang="en-US" b="0" i="0" dirty="0">
                <a:solidFill>
                  <a:srgbClr val="161616"/>
                </a:solidFill>
                <a:effectLst/>
                <a:latin typeface="Segoe UI" panose="020B0502040204020203" pitchFamily="34" charset="0"/>
              </a:rPr>
              <a:t>: AI systems should respond safely to new situations and potential manipulation.</a:t>
            </a:r>
          </a:p>
          <a:p>
            <a:pPr algn="l">
              <a:buFont typeface="Arial" panose="020B0604020202020204" pitchFamily="34" charset="0"/>
              <a:buChar char="•"/>
            </a:pPr>
            <a:r>
              <a:rPr lang="en-US" b="1" i="0" dirty="0">
                <a:solidFill>
                  <a:srgbClr val="161616"/>
                </a:solidFill>
                <a:effectLst/>
                <a:latin typeface="Segoe UI" panose="020B0502040204020203" pitchFamily="34" charset="0"/>
              </a:rPr>
              <a:t>Privacy and Security</a:t>
            </a:r>
            <a:r>
              <a:rPr lang="en-US" b="0" i="0" dirty="0">
                <a:solidFill>
                  <a:srgbClr val="161616"/>
                </a:solidFill>
                <a:effectLst/>
                <a:latin typeface="Segoe UI" panose="020B0502040204020203" pitchFamily="34" charset="0"/>
              </a:rPr>
              <a:t>: AI systems should be secure and respect data privacy.</a:t>
            </a:r>
          </a:p>
          <a:p>
            <a:pPr algn="l">
              <a:buFont typeface="Arial" panose="020B0604020202020204" pitchFamily="34" charset="0"/>
              <a:buChar char="•"/>
            </a:pPr>
            <a:r>
              <a:rPr lang="en-US" b="1" i="0" dirty="0">
                <a:solidFill>
                  <a:srgbClr val="161616"/>
                </a:solidFill>
                <a:effectLst/>
                <a:latin typeface="Segoe UI" panose="020B0502040204020203" pitchFamily="34" charset="0"/>
              </a:rPr>
              <a:t>Inclusiveness</a:t>
            </a:r>
            <a:r>
              <a:rPr lang="en-US" b="0" i="0" dirty="0">
                <a:solidFill>
                  <a:srgbClr val="161616"/>
                </a:solidFill>
                <a:effectLst/>
                <a:latin typeface="Segoe UI" panose="020B0502040204020203" pitchFamily="34" charset="0"/>
              </a:rPr>
              <a:t>: AI systems should empower everyone and engage people.</a:t>
            </a:r>
          </a:p>
          <a:p>
            <a:pPr algn="l">
              <a:buFont typeface="Arial" panose="020B0604020202020204" pitchFamily="34" charset="0"/>
              <a:buChar char="•"/>
            </a:pPr>
            <a:r>
              <a:rPr lang="en-US" b="1" i="0" dirty="0">
                <a:solidFill>
                  <a:srgbClr val="161616"/>
                </a:solidFill>
                <a:effectLst/>
                <a:latin typeface="Segoe UI" panose="020B0502040204020203" pitchFamily="34" charset="0"/>
              </a:rPr>
              <a:t>Accountability</a:t>
            </a:r>
            <a:r>
              <a:rPr lang="en-US" b="0" i="0" dirty="0">
                <a:solidFill>
                  <a:srgbClr val="161616"/>
                </a:solidFill>
                <a:effectLst/>
                <a:latin typeface="Segoe UI" panose="020B0502040204020203" pitchFamily="34" charset="0"/>
              </a:rPr>
              <a:t>: People must be accountable for how AI systems operate.</a:t>
            </a:r>
          </a:p>
          <a:p>
            <a:pPr algn="l">
              <a:buFont typeface="Arial" panose="020B0604020202020204" pitchFamily="34" charset="0"/>
              <a:buChar char="•"/>
            </a:pPr>
            <a:r>
              <a:rPr lang="en-US" b="1" i="0" dirty="0">
                <a:solidFill>
                  <a:srgbClr val="161616"/>
                </a:solidFill>
                <a:effectLst/>
                <a:latin typeface="Segoe UI" panose="020B0502040204020203" pitchFamily="34" charset="0"/>
              </a:rPr>
              <a:t>Transparency</a:t>
            </a:r>
            <a:r>
              <a:rPr lang="en-US" b="0" i="0" dirty="0">
                <a:solidFill>
                  <a:srgbClr val="161616"/>
                </a:solidFill>
                <a:effectLst/>
                <a:latin typeface="Segoe UI" panose="020B0502040204020203" pitchFamily="34" charset="0"/>
              </a:rPr>
              <a:t>: AI systems should have explanations so users can understand how they're built and used.</a:t>
            </a:r>
          </a:p>
          <a:p>
            <a:endParaRPr lang="en-IN" dirty="0"/>
          </a:p>
        </p:txBody>
      </p:sp>
    </p:spTree>
    <p:extLst>
      <p:ext uri="{BB962C8B-B14F-4D97-AF65-F5344CB8AC3E}">
        <p14:creationId xmlns:p14="http://schemas.microsoft.com/office/powerpoint/2010/main" val="34406812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5FD5D-509E-9CC1-D92F-4A8A96F831B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E2D6BD8-4851-CF19-3A87-4DD000DE401B}"/>
              </a:ext>
            </a:extLst>
          </p:cNvPr>
          <p:cNvSpPr>
            <a:spLocks noGrp="1"/>
          </p:cNvSpPr>
          <p:nvPr>
            <p:ph idx="1"/>
          </p:nvPr>
        </p:nvSpPr>
        <p:spPr/>
        <p:txBody>
          <a:bodyPr/>
          <a:lstStyle/>
          <a:p>
            <a:r>
              <a:rPr lang="en-US" b="0" i="0" dirty="0">
                <a:solidFill>
                  <a:srgbClr val="161616"/>
                </a:solidFill>
                <a:effectLst/>
                <a:latin typeface="Segoe UI" panose="020B0502040204020203" pitchFamily="34" charset="0"/>
              </a:rPr>
              <a:t>OpenAI is a research company that developed ChatGPT, a chatbot that uses generative AI models. Azure OpenAI provides access to many of OpenAI's AI models</a:t>
            </a:r>
            <a:endParaRPr lang="en-IN" dirty="0"/>
          </a:p>
        </p:txBody>
      </p:sp>
    </p:spTree>
    <p:extLst>
      <p:ext uri="{BB962C8B-B14F-4D97-AF65-F5344CB8AC3E}">
        <p14:creationId xmlns:p14="http://schemas.microsoft.com/office/powerpoint/2010/main" val="32363414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3EBD-F3BD-4ADF-131B-DD24BCED713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C3BC53A-A61B-B4BF-C989-2F4C3D4CC1B1}"/>
              </a:ext>
            </a:extLst>
          </p:cNvPr>
          <p:cNvSpPr>
            <a:spLocks noGrp="1"/>
          </p:cNvSpPr>
          <p:nvPr>
            <p:ph idx="1"/>
          </p:nvPr>
        </p:nvSpPr>
        <p:spPr/>
        <p:txBody>
          <a:bodyPr>
            <a:normAutofit lnSpcReduction="10000"/>
          </a:bodyPr>
          <a:lstStyle/>
          <a:p>
            <a:pPr marL="0" indent="0" algn="l">
              <a:buNone/>
            </a:pPr>
            <a:r>
              <a:rPr lang="en-US" b="0" i="0" dirty="0">
                <a:solidFill>
                  <a:srgbClr val="161616"/>
                </a:solidFill>
                <a:effectLst/>
                <a:latin typeface="Segoe UI" panose="020B0502040204020203" pitchFamily="34" charset="0"/>
              </a:rPr>
              <a:t>The Microsoft guidance for responsible generative AI is designed to be practical and actionable. It defines a four stage process to develop and implement a plan for responsible AI when using generative models. The four stages in the process are:</a:t>
            </a:r>
          </a:p>
          <a:p>
            <a:pPr lvl="1">
              <a:buFont typeface="+mj-lt"/>
              <a:buAutoNum type="arabicPeriod"/>
            </a:pPr>
            <a:r>
              <a:rPr lang="en-US" b="0" i="1" dirty="0">
                <a:solidFill>
                  <a:srgbClr val="161616"/>
                </a:solidFill>
                <a:effectLst/>
                <a:latin typeface="Segoe UI" panose="020B0502040204020203" pitchFamily="34" charset="0"/>
              </a:rPr>
              <a:t>Identify</a:t>
            </a:r>
            <a:r>
              <a:rPr lang="en-US" b="0" i="0" dirty="0">
                <a:solidFill>
                  <a:srgbClr val="161616"/>
                </a:solidFill>
                <a:effectLst/>
                <a:latin typeface="Segoe UI" panose="020B0502040204020203" pitchFamily="34" charset="0"/>
              </a:rPr>
              <a:t> potential harms that are relevant to your planned solution.</a:t>
            </a:r>
          </a:p>
          <a:p>
            <a:pPr lvl="1">
              <a:buFont typeface="+mj-lt"/>
              <a:buAutoNum type="arabicPeriod"/>
            </a:pPr>
            <a:r>
              <a:rPr lang="en-US" b="0" i="1" dirty="0">
                <a:solidFill>
                  <a:srgbClr val="161616"/>
                </a:solidFill>
                <a:effectLst/>
                <a:latin typeface="Segoe UI" panose="020B0502040204020203" pitchFamily="34" charset="0"/>
              </a:rPr>
              <a:t>Measure</a:t>
            </a:r>
            <a:r>
              <a:rPr lang="en-US" b="0" i="0" dirty="0">
                <a:solidFill>
                  <a:srgbClr val="161616"/>
                </a:solidFill>
                <a:effectLst/>
                <a:latin typeface="Segoe UI" panose="020B0502040204020203" pitchFamily="34" charset="0"/>
              </a:rPr>
              <a:t> the presence of these harms in the outputs generated by your solution.</a:t>
            </a:r>
          </a:p>
          <a:p>
            <a:pPr lvl="1">
              <a:buFont typeface="+mj-lt"/>
              <a:buAutoNum type="arabicPeriod"/>
            </a:pPr>
            <a:r>
              <a:rPr lang="en-US" b="0" i="1" dirty="0">
                <a:solidFill>
                  <a:srgbClr val="161616"/>
                </a:solidFill>
                <a:effectLst/>
                <a:latin typeface="Segoe UI" panose="020B0502040204020203" pitchFamily="34" charset="0"/>
              </a:rPr>
              <a:t>Mitigate</a:t>
            </a:r>
            <a:r>
              <a:rPr lang="en-US" b="0" i="0" dirty="0">
                <a:solidFill>
                  <a:srgbClr val="161616"/>
                </a:solidFill>
                <a:effectLst/>
                <a:latin typeface="Segoe UI" panose="020B0502040204020203" pitchFamily="34" charset="0"/>
              </a:rPr>
              <a:t> the harms at multiple layers in your solution to minimize their presence and impact, and ensure transparent communication about potential risks to users.</a:t>
            </a:r>
          </a:p>
          <a:p>
            <a:pPr lvl="1">
              <a:buFont typeface="+mj-lt"/>
              <a:buAutoNum type="arabicPeriod"/>
            </a:pPr>
            <a:r>
              <a:rPr lang="en-US" b="0" i="1" dirty="0">
                <a:solidFill>
                  <a:srgbClr val="161616"/>
                </a:solidFill>
                <a:effectLst/>
                <a:latin typeface="Segoe UI" panose="020B0502040204020203" pitchFamily="34" charset="0"/>
              </a:rPr>
              <a:t>Operate</a:t>
            </a:r>
            <a:r>
              <a:rPr lang="en-US" b="0" i="0" dirty="0">
                <a:solidFill>
                  <a:srgbClr val="161616"/>
                </a:solidFill>
                <a:effectLst/>
                <a:latin typeface="Segoe UI" panose="020B0502040204020203" pitchFamily="34" charset="0"/>
              </a:rPr>
              <a:t> the solution responsibly by defining and following a deployment and operational readiness plan.</a:t>
            </a:r>
          </a:p>
          <a:p>
            <a:endParaRPr lang="en-IN" dirty="0"/>
          </a:p>
        </p:txBody>
      </p:sp>
    </p:spTree>
    <p:extLst>
      <p:ext uri="{BB962C8B-B14F-4D97-AF65-F5344CB8AC3E}">
        <p14:creationId xmlns:p14="http://schemas.microsoft.com/office/powerpoint/2010/main" val="25637400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56E67-3DFC-66D9-37E9-CEB38F3A6887}"/>
              </a:ext>
            </a:extLst>
          </p:cNvPr>
          <p:cNvSpPr>
            <a:spLocks noGrp="1"/>
          </p:cNvSpPr>
          <p:nvPr>
            <p:ph type="title"/>
          </p:nvPr>
        </p:nvSpPr>
        <p:spPr/>
        <p:txBody>
          <a:bodyPr/>
          <a:lstStyle/>
          <a:p>
            <a:r>
              <a:rPr lang="en-IN" dirty="0"/>
              <a:t>Hallucinations</a:t>
            </a:r>
          </a:p>
        </p:txBody>
      </p:sp>
      <p:sp>
        <p:nvSpPr>
          <p:cNvPr id="3" name="Content Placeholder 2">
            <a:extLst>
              <a:ext uri="{FF2B5EF4-FFF2-40B4-BE49-F238E27FC236}">
                <a16:creationId xmlns:a16="http://schemas.microsoft.com/office/drawing/2014/main" id="{1F32BA8B-B4EC-0149-8E7B-E932FAF308C7}"/>
              </a:ext>
            </a:extLst>
          </p:cNvPr>
          <p:cNvSpPr>
            <a:spLocks noGrp="1"/>
          </p:cNvSpPr>
          <p:nvPr>
            <p:ph idx="1"/>
          </p:nvPr>
        </p:nvSpPr>
        <p:spPr/>
        <p:txBody>
          <a:bodyPr/>
          <a:lstStyle/>
          <a:p>
            <a:r>
              <a:rPr lang="en-US" dirty="0"/>
              <a:t>GPT-4 has the tendency to “hallucinate,”9 i.e. “produce content that is nonsensical or untruthful in relation to certain sources.”[31, 32] This tendency can be particularly harmful as models become increasingly convincing and believable, leading to overreliance on them by users</a:t>
            </a:r>
          </a:p>
          <a:p>
            <a:r>
              <a:rPr lang="en-IN" dirty="0"/>
              <a:t>zero-shot classifier)</a:t>
            </a:r>
          </a:p>
        </p:txBody>
      </p:sp>
    </p:spTree>
    <p:extLst>
      <p:ext uri="{BB962C8B-B14F-4D97-AF65-F5344CB8AC3E}">
        <p14:creationId xmlns:p14="http://schemas.microsoft.com/office/powerpoint/2010/main" val="4281335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3EEC9-3FEF-EE8F-9F2A-32BE32776F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5AFA93-99B7-4A23-51BC-9C668708D7F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9E99B27-EF1C-B4D6-8B49-1DCEA9854C63}"/>
              </a:ext>
            </a:extLst>
          </p:cNvPr>
          <p:cNvPicPr>
            <a:picLocks noChangeAspect="1"/>
          </p:cNvPicPr>
          <p:nvPr/>
        </p:nvPicPr>
        <p:blipFill>
          <a:blip r:embed="rId2"/>
          <a:stretch>
            <a:fillRect/>
          </a:stretch>
        </p:blipFill>
        <p:spPr>
          <a:xfrm>
            <a:off x="433042" y="365125"/>
            <a:ext cx="10920758" cy="4954992"/>
          </a:xfrm>
          <a:prstGeom prst="rect">
            <a:avLst/>
          </a:prstGeom>
        </p:spPr>
      </p:pic>
    </p:spTree>
    <p:extLst>
      <p:ext uri="{BB962C8B-B14F-4D97-AF65-F5344CB8AC3E}">
        <p14:creationId xmlns:p14="http://schemas.microsoft.com/office/powerpoint/2010/main" val="1014083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4F6A1-D7BC-1E25-9FE3-52C9117E9E1A}"/>
              </a:ext>
            </a:extLst>
          </p:cNvPr>
          <p:cNvSpPr>
            <a:spLocks noGrp="1"/>
          </p:cNvSpPr>
          <p:nvPr>
            <p:ph type="title"/>
          </p:nvPr>
        </p:nvSpPr>
        <p:spPr/>
        <p:txBody>
          <a:bodyPr/>
          <a:lstStyle/>
          <a:p>
            <a:r>
              <a:rPr lang="en-IN" b="1" i="0" dirty="0">
                <a:solidFill>
                  <a:srgbClr val="161616"/>
                </a:solidFill>
                <a:effectLst/>
                <a:latin typeface="Segoe UI" panose="020B0502040204020203" pitchFamily="34" charset="0"/>
              </a:rPr>
              <a:t>Measure potential harms</a:t>
            </a:r>
            <a:endParaRPr lang="en-IN" dirty="0"/>
          </a:p>
        </p:txBody>
      </p:sp>
      <p:sp>
        <p:nvSpPr>
          <p:cNvPr id="3" name="Content Placeholder 2">
            <a:extLst>
              <a:ext uri="{FF2B5EF4-FFF2-40B4-BE49-F238E27FC236}">
                <a16:creationId xmlns:a16="http://schemas.microsoft.com/office/drawing/2014/main" id="{87ED7354-452E-611B-3313-3B1FE1D5B8F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4945858-80E8-022D-8F37-7EA0C1AA0827}"/>
              </a:ext>
            </a:extLst>
          </p:cNvPr>
          <p:cNvPicPr>
            <a:picLocks noChangeAspect="1"/>
          </p:cNvPicPr>
          <p:nvPr/>
        </p:nvPicPr>
        <p:blipFill>
          <a:blip r:embed="rId2"/>
          <a:stretch>
            <a:fillRect/>
          </a:stretch>
        </p:blipFill>
        <p:spPr>
          <a:xfrm>
            <a:off x="838200" y="1522194"/>
            <a:ext cx="6678916" cy="4524043"/>
          </a:xfrm>
          <a:prstGeom prst="rect">
            <a:avLst/>
          </a:prstGeom>
        </p:spPr>
      </p:pic>
    </p:spTree>
    <p:extLst>
      <p:ext uri="{BB962C8B-B14F-4D97-AF65-F5344CB8AC3E}">
        <p14:creationId xmlns:p14="http://schemas.microsoft.com/office/powerpoint/2010/main" val="40859405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9ACDD-5B85-DA0C-984A-E57809A2776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371F5C-BC2A-5DB6-B559-391839D3D38A}"/>
              </a:ext>
            </a:extLst>
          </p:cNvPr>
          <p:cNvSpPr>
            <a:spLocks noGrp="1"/>
          </p:cNvSpPr>
          <p:nvPr>
            <p:ph idx="1"/>
          </p:nvPr>
        </p:nvSpPr>
        <p:spPr/>
        <p:txBody>
          <a:bodyPr/>
          <a:lstStyle/>
          <a:p>
            <a:r>
              <a:rPr lang="en-US" b="0" i="0" dirty="0">
                <a:solidFill>
                  <a:srgbClr val="161616"/>
                </a:solidFill>
                <a:effectLst/>
                <a:latin typeface="Segoe UI" panose="020B0502040204020203" pitchFamily="34" charset="0"/>
              </a:rPr>
              <a:t>Using a </a:t>
            </a:r>
            <a:r>
              <a:rPr lang="en-US" b="0" i="1" dirty="0">
                <a:solidFill>
                  <a:srgbClr val="161616"/>
                </a:solidFill>
                <a:effectLst/>
                <a:latin typeface="Segoe UI" panose="020B0502040204020203" pitchFamily="34" charset="0"/>
              </a:rPr>
              <a:t>retrieval augmented generation</a:t>
            </a:r>
            <a:r>
              <a:rPr lang="en-US" b="0" i="0" dirty="0">
                <a:solidFill>
                  <a:srgbClr val="161616"/>
                </a:solidFill>
                <a:effectLst/>
                <a:latin typeface="Segoe UI" panose="020B0502040204020203" pitchFamily="34" charset="0"/>
              </a:rPr>
              <a:t> (RAG) approach to retrieve contextual data from trusted data sources and include it in prompts.</a:t>
            </a:r>
          </a:p>
          <a:p>
            <a:r>
              <a:rPr lang="en-US" b="0" i="0" dirty="0">
                <a:solidFill>
                  <a:srgbClr val="161616"/>
                </a:solidFill>
                <a:effectLst/>
                <a:latin typeface="Segoe UI" panose="020B0502040204020203" pitchFamily="34" charset="0"/>
              </a:rPr>
              <a:t>One of the most effective ways to mitigate harmful responses from generative AI models in Azure OpenAI is to use </a:t>
            </a:r>
            <a:r>
              <a:rPr lang="en-US" b="0" i="1" dirty="0">
                <a:solidFill>
                  <a:srgbClr val="161616"/>
                </a:solidFill>
                <a:effectLst/>
                <a:latin typeface="Segoe UI" panose="020B0502040204020203" pitchFamily="34" charset="0"/>
              </a:rPr>
              <a:t>content filters</a:t>
            </a:r>
            <a:r>
              <a:rPr lang="en-US" b="0" i="0" dirty="0">
                <a:solidFill>
                  <a:srgbClr val="161616"/>
                </a:solidFill>
                <a:effectLst/>
                <a:latin typeface="Segoe UI" panose="020B0502040204020203" pitchFamily="34" charset="0"/>
              </a:rPr>
              <a:t>. </a:t>
            </a:r>
          </a:p>
          <a:p>
            <a:r>
              <a:rPr lang="en-US" b="0" i="0" dirty="0">
                <a:solidFill>
                  <a:srgbClr val="222222"/>
                </a:solidFill>
                <a:effectLst/>
                <a:latin typeface="segoe-ui_normal"/>
              </a:rPr>
              <a:t>Content filtering is one element of an effective approach to responsible AI when working with generative AI models.</a:t>
            </a:r>
            <a:endParaRPr lang="en-IN" dirty="0"/>
          </a:p>
        </p:txBody>
      </p:sp>
    </p:spTree>
    <p:extLst>
      <p:ext uri="{BB962C8B-B14F-4D97-AF65-F5344CB8AC3E}">
        <p14:creationId xmlns:p14="http://schemas.microsoft.com/office/powerpoint/2010/main" val="15974343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D18C-92FA-53E7-200F-D21C91D1DFB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751016C-CE8D-0CEA-3260-8013730B7093}"/>
              </a:ext>
            </a:extLst>
          </p:cNvPr>
          <p:cNvSpPr>
            <a:spLocks noGrp="1"/>
          </p:cNvSpPr>
          <p:nvPr>
            <p:ph idx="1"/>
          </p:nvPr>
        </p:nvSpPr>
        <p:spPr>
          <a:xfrm>
            <a:off x="698240" y="4609889"/>
            <a:ext cx="10515600" cy="4351338"/>
          </a:xfrm>
        </p:spPr>
        <p:txBody>
          <a:bodyPr/>
          <a:lstStyle/>
          <a:p>
            <a:r>
              <a:rPr lang="en-US" b="0" i="0" dirty="0">
                <a:solidFill>
                  <a:srgbClr val="222222"/>
                </a:solidFill>
                <a:effectLst/>
                <a:latin typeface="segoe-ui_normal"/>
              </a:rPr>
              <a:t>Filters are applied for each of these categories to prompts and completions, with a severity setting of </a:t>
            </a:r>
            <a:r>
              <a:rPr lang="en-US" b="1" i="0" dirty="0">
                <a:solidFill>
                  <a:srgbClr val="222222"/>
                </a:solidFill>
                <a:effectLst/>
                <a:latin typeface="segoe-ui_normal"/>
              </a:rPr>
              <a:t>safe</a:t>
            </a:r>
            <a:r>
              <a:rPr lang="en-US" b="0" i="0" dirty="0">
                <a:solidFill>
                  <a:srgbClr val="222222"/>
                </a:solidFill>
                <a:effectLst/>
                <a:latin typeface="segoe-ui_normal"/>
              </a:rPr>
              <a:t>, </a:t>
            </a:r>
            <a:r>
              <a:rPr lang="en-US" b="1" i="0" dirty="0">
                <a:solidFill>
                  <a:srgbClr val="222222"/>
                </a:solidFill>
                <a:effectLst/>
                <a:latin typeface="segoe-ui_normal"/>
              </a:rPr>
              <a:t>low</a:t>
            </a:r>
            <a:r>
              <a:rPr lang="en-US" b="0" i="0" dirty="0">
                <a:solidFill>
                  <a:srgbClr val="222222"/>
                </a:solidFill>
                <a:effectLst/>
                <a:latin typeface="segoe-ui_normal"/>
              </a:rPr>
              <a:t>, </a:t>
            </a:r>
            <a:r>
              <a:rPr lang="en-US" b="1" i="0" dirty="0">
                <a:solidFill>
                  <a:srgbClr val="222222"/>
                </a:solidFill>
                <a:effectLst/>
                <a:latin typeface="segoe-ui_normal"/>
              </a:rPr>
              <a:t>medium</a:t>
            </a:r>
            <a:r>
              <a:rPr lang="en-US" b="0" i="0" dirty="0">
                <a:solidFill>
                  <a:srgbClr val="222222"/>
                </a:solidFill>
                <a:effectLst/>
                <a:latin typeface="segoe-ui_normal"/>
              </a:rPr>
              <a:t>, and </a:t>
            </a:r>
            <a:r>
              <a:rPr lang="en-US" b="1" i="0" dirty="0">
                <a:solidFill>
                  <a:srgbClr val="222222"/>
                </a:solidFill>
                <a:effectLst/>
                <a:latin typeface="segoe-ui_normal"/>
              </a:rPr>
              <a:t>high</a:t>
            </a:r>
            <a:r>
              <a:rPr lang="en-US" b="0" i="0" dirty="0">
                <a:solidFill>
                  <a:srgbClr val="222222"/>
                </a:solidFill>
                <a:effectLst/>
                <a:latin typeface="segoe-ui_normal"/>
              </a:rPr>
              <a:t> used to determine what specific kinds of language are intercepted and prevented by the filter.</a:t>
            </a:r>
            <a:endParaRPr lang="en-IN" dirty="0"/>
          </a:p>
        </p:txBody>
      </p:sp>
      <p:pic>
        <p:nvPicPr>
          <p:cNvPr id="5" name="Picture 4">
            <a:extLst>
              <a:ext uri="{FF2B5EF4-FFF2-40B4-BE49-F238E27FC236}">
                <a16:creationId xmlns:a16="http://schemas.microsoft.com/office/drawing/2014/main" id="{6F995929-9B4B-C391-F734-DB3C176A51A9}"/>
              </a:ext>
            </a:extLst>
          </p:cNvPr>
          <p:cNvPicPr>
            <a:picLocks noChangeAspect="1"/>
          </p:cNvPicPr>
          <p:nvPr/>
        </p:nvPicPr>
        <p:blipFill>
          <a:blip r:embed="rId2"/>
          <a:stretch>
            <a:fillRect/>
          </a:stretch>
        </p:blipFill>
        <p:spPr>
          <a:xfrm>
            <a:off x="535331" y="1690688"/>
            <a:ext cx="10990706" cy="2657377"/>
          </a:xfrm>
          <a:prstGeom prst="rect">
            <a:avLst/>
          </a:prstGeom>
        </p:spPr>
      </p:pic>
    </p:spTree>
    <p:extLst>
      <p:ext uri="{BB962C8B-B14F-4D97-AF65-F5344CB8AC3E}">
        <p14:creationId xmlns:p14="http://schemas.microsoft.com/office/powerpoint/2010/main" val="21875536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C8729-2715-EBE7-BAB8-313A9F36406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24CB0A3-A512-37C5-EE96-7E5A81CE58ED}"/>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6D0D0F25-2D86-3417-E5AC-B20176E3C9AC}"/>
              </a:ext>
            </a:extLst>
          </p:cNvPr>
          <p:cNvPicPr>
            <a:picLocks noChangeAspect="1"/>
          </p:cNvPicPr>
          <p:nvPr/>
        </p:nvPicPr>
        <p:blipFill>
          <a:blip r:embed="rId2"/>
          <a:stretch>
            <a:fillRect/>
          </a:stretch>
        </p:blipFill>
        <p:spPr>
          <a:xfrm>
            <a:off x="1294563" y="1253331"/>
            <a:ext cx="9040543" cy="4351338"/>
          </a:xfrm>
          <a:prstGeom prst="rect">
            <a:avLst/>
          </a:prstGeom>
        </p:spPr>
      </p:pic>
    </p:spTree>
    <p:extLst>
      <p:ext uri="{BB962C8B-B14F-4D97-AF65-F5344CB8AC3E}">
        <p14:creationId xmlns:p14="http://schemas.microsoft.com/office/powerpoint/2010/main" val="40862782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3216E-1A28-7C2A-7B2C-99E781127D9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378C3EB-1EF5-56B2-38B3-9960F465FCF8}"/>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A7002B2B-CE0B-36EB-4923-680EF043E015}"/>
              </a:ext>
            </a:extLst>
          </p:cNvPr>
          <p:cNvPicPr>
            <a:picLocks noChangeAspect="1"/>
          </p:cNvPicPr>
          <p:nvPr/>
        </p:nvPicPr>
        <p:blipFill>
          <a:blip r:embed="rId2"/>
          <a:stretch>
            <a:fillRect/>
          </a:stretch>
        </p:blipFill>
        <p:spPr>
          <a:xfrm>
            <a:off x="1958021" y="1168342"/>
            <a:ext cx="7361558" cy="3718882"/>
          </a:xfrm>
          <a:prstGeom prst="rect">
            <a:avLst/>
          </a:prstGeom>
        </p:spPr>
      </p:pic>
    </p:spTree>
    <p:extLst>
      <p:ext uri="{BB962C8B-B14F-4D97-AF65-F5344CB8AC3E}">
        <p14:creationId xmlns:p14="http://schemas.microsoft.com/office/powerpoint/2010/main" val="13884471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07ADD-0B28-49C5-5289-6BFAF122B62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16FD200-F592-349E-5B00-DB8D7C58CD8E}"/>
              </a:ext>
            </a:extLst>
          </p:cNvPr>
          <p:cNvSpPr>
            <a:spLocks noGrp="1"/>
          </p:cNvSpPr>
          <p:nvPr>
            <p:ph idx="1"/>
          </p:nvPr>
        </p:nvSpPr>
        <p:spPr/>
        <p:txBody>
          <a:bodyPr/>
          <a:lstStyle/>
          <a:p>
            <a:r>
              <a:rPr lang="en-US" b="0" i="0" dirty="0">
                <a:solidFill>
                  <a:srgbClr val="666666"/>
                </a:solidFill>
                <a:effectLst/>
                <a:latin typeface="Arial" panose="020B0604020202020204" pitchFamily="34" charset="0"/>
              </a:rPr>
              <a:t> </a:t>
            </a:r>
            <a:r>
              <a:rPr lang="en-US" b="0" i="0" u="sng" dirty="0">
                <a:solidFill>
                  <a:srgbClr val="007CAD"/>
                </a:solidFill>
                <a:effectLst/>
                <a:latin typeface="Arial" panose="020B0604020202020204" pitchFamily="34" charset="0"/>
                <a:hlinkClick r:id="rId2"/>
              </a:rPr>
              <a:t>Transformers</a:t>
            </a:r>
            <a:r>
              <a:rPr lang="en-US" b="0" i="0" dirty="0">
                <a:solidFill>
                  <a:srgbClr val="666666"/>
                </a:solidFill>
                <a:effectLst/>
                <a:latin typeface="Arial" panose="020B0604020202020204" pitchFamily="34" charset="0"/>
              </a:rPr>
              <a:t> are a type of machine learning that made it possible for researchers to train ever-larger models without having to label all of the data in advance. New models could thus be trained on billions of pages of text, resulting in answers with more depth. In addition, transformers unlocked a new notion called </a:t>
            </a:r>
            <a:r>
              <a:rPr lang="en-US" b="0" i="1" dirty="0">
                <a:solidFill>
                  <a:srgbClr val="666666"/>
                </a:solidFill>
                <a:effectLst/>
                <a:latin typeface="Arial" panose="020B0604020202020204" pitchFamily="34" charset="0"/>
              </a:rPr>
              <a:t>attention</a:t>
            </a:r>
            <a:r>
              <a:rPr lang="en-US" b="0" i="0" dirty="0">
                <a:solidFill>
                  <a:srgbClr val="666666"/>
                </a:solidFill>
                <a:effectLst/>
                <a:latin typeface="Arial" panose="020B0604020202020204" pitchFamily="34" charset="0"/>
              </a:rPr>
              <a:t> that enabled models to track the connections between words across pages, chapters and books rather than just in individual sentences. And not just words: Transformers could also use their ability to track connections to analyze code, proteins, chemicals and DNA.</a:t>
            </a:r>
            <a:endParaRPr lang="en-IN" dirty="0"/>
          </a:p>
        </p:txBody>
      </p:sp>
    </p:spTree>
    <p:extLst>
      <p:ext uri="{BB962C8B-B14F-4D97-AF65-F5344CB8AC3E}">
        <p14:creationId xmlns:p14="http://schemas.microsoft.com/office/powerpoint/2010/main" val="37403793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F9BC5-0CFC-4AB8-6571-96CED32D86D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906ADD0-D6C6-A54B-456D-E00BAC56BA05}"/>
              </a:ext>
            </a:extLst>
          </p:cNvPr>
          <p:cNvSpPr>
            <a:spLocks noGrp="1"/>
          </p:cNvSpPr>
          <p:nvPr>
            <p:ph idx="1"/>
          </p:nvPr>
        </p:nvSpPr>
        <p:spPr>
          <a:xfrm>
            <a:off x="838200" y="5355771"/>
            <a:ext cx="10515600" cy="821192"/>
          </a:xfrm>
        </p:spPr>
        <p:txBody>
          <a:bodyPr>
            <a:normAutofit fontScale="77500" lnSpcReduction="20000"/>
          </a:bodyPr>
          <a:lstStyle/>
          <a:p>
            <a:r>
              <a:rPr lang="en-US" b="0" i="0" dirty="0">
                <a:solidFill>
                  <a:srgbClr val="666666"/>
                </a:solidFill>
                <a:effectLst/>
                <a:latin typeface="Arial" panose="020B0604020202020204" pitchFamily="34" charset="0"/>
              </a:rPr>
              <a:t>Google has since unveiled a new version of Bard built on its most advanced LLM, </a:t>
            </a:r>
            <a:r>
              <a:rPr lang="en-US" b="0" i="0" u="sng" dirty="0" err="1">
                <a:solidFill>
                  <a:srgbClr val="007CAD"/>
                </a:solidFill>
                <a:effectLst/>
                <a:latin typeface="Arial" panose="020B0604020202020204" pitchFamily="34" charset="0"/>
                <a:hlinkClick r:id="rId2"/>
              </a:rPr>
              <a:t>PaLM</a:t>
            </a:r>
            <a:r>
              <a:rPr lang="en-US" b="0" i="0" u="sng" dirty="0">
                <a:solidFill>
                  <a:srgbClr val="007CAD"/>
                </a:solidFill>
                <a:effectLst/>
                <a:latin typeface="Arial" panose="020B0604020202020204" pitchFamily="34" charset="0"/>
                <a:hlinkClick r:id="rId2"/>
              </a:rPr>
              <a:t> 2</a:t>
            </a:r>
            <a:r>
              <a:rPr lang="en-US" b="0" i="0" dirty="0">
                <a:solidFill>
                  <a:srgbClr val="666666"/>
                </a:solidFill>
                <a:effectLst/>
                <a:latin typeface="Arial" panose="020B0604020202020204" pitchFamily="34" charset="0"/>
              </a:rPr>
              <a:t>, which allows Bard to be more efficient and visual in its response to user queries</a:t>
            </a:r>
            <a:endParaRPr lang="en-IN" dirty="0"/>
          </a:p>
        </p:txBody>
      </p:sp>
      <p:pic>
        <p:nvPicPr>
          <p:cNvPr id="5" name="Picture 4">
            <a:extLst>
              <a:ext uri="{FF2B5EF4-FFF2-40B4-BE49-F238E27FC236}">
                <a16:creationId xmlns:a16="http://schemas.microsoft.com/office/drawing/2014/main" id="{CC353A74-6442-8241-76E5-7CC8D6688C70}"/>
              </a:ext>
            </a:extLst>
          </p:cNvPr>
          <p:cNvPicPr>
            <a:picLocks noChangeAspect="1"/>
          </p:cNvPicPr>
          <p:nvPr/>
        </p:nvPicPr>
        <p:blipFill>
          <a:blip r:embed="rId3"/>
          <a:stretch>
            <a:fillRect/>
          </a:stretch>
        </p:blipFill>
        <p:spPr>
          <a:xfrm>
            <a:off x="838200" y="495407"/>
            <a:ext cx="8798727" cy="3955296"/>
          </a:xfrm>
          <a:prstGeom prst="rect">
            <a:avLst/>
          </a:prstGeom>
        </p:spPr>
      </p:pic>
    </p:spTree>
    <p:extLst>
      <p:ext uri="{BB962C8B-B14F-4D97-AF65-F5344CB8AC3E}">
        <p14:creationId xmlns:p14="http://schemas.microsoft.com/office/powerpoint/2010/main" val="39051724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98523-CE65-06D9-D3E6-AB31303EF01E}"/>
              </a:ext>
            </a:extLst>
          </p:cNvPr>
          <p:cNvSpPr>
            <a:spLocks noGrp="1"/>
          </p:cNvSpPr>
          <p:nvPr>
            <p:ph type="title"/>
          </p:nvPr>
        </p:nvSpPr>
        <p:spPr/>
        <p:txBody>
          <a:bodyPr/>
          <a:lstStyle/>
          <a:p>
            <a:r>
              <a:rPr lang="en-US" b="1" i="0" dirty="0">
                <a:solidFill>
                  <a:srgbClr val="323232"/>
                </a:solidFill>
                <a:effectLst/>
                <a:latin typeface="Arial" panose="020B0604020202020204" pitchFamily="34" charset="0"/>
              </a:rPr>
              <a:t>What are use cases for generative AI</a:t>
            </a:r>
            <a:endParaRPr lang="en-IN" dirty="0"/>
          </a:p>
        </p:txBody>
      </p:sp>
      <p:sp>
        <p:nvSpPr>
          <p:cNvPr id="3" name="Content Placeholder 2">
            <a:extLst>
              <a:ext uri="{FF2B5EF4-FFF2-40B4-BE49-F238E27FC236}">
                <a16:creationId xmlns:a16="http://schemas.microsoft.com/office/drawing/2014/main" id="{9E5BF702-F02F-0145-45F6-22E250126319}"/>
              </a:ext>
            </a:extLst>
          </p:cNvPr>
          <p:cNvSpPr>
            <a:spLocks noGrp="1"/>
          </p:cNvSpPr>
          <p:nvPr>
            <p:ph idx="1"/>
          </p:nvPr>
        </p:nvSpPr>
        <p:spPr/>
        <p:txBody>
          <a:bodyPr>
            <a:normAutofit/>
          </a:bodyPr>
          <a:lstStyle/>
          <a:p>
            <a:r>
              <a:rPr lang="en-US" b="0" i="0" dirty="0">
                <a:solidFill>
                  <a:srgbClr val="666666"/>
                </a:solidFill>
                <a:effectLst/>
                <a:latin typeface="Arial" panose="020B0604020202020204" pitchFamily="34" charset="0"/>
              </a:rPr>
              <a:t>Implementing chatbots for customer service and technical support.</a:t>
            </a:r>
          </a:p>
          <a:p>
            <a:pPr algn="l">
              <a:buFont typeface="Arial" panose="020B0604020202020204" pitchFamily="34" charset="0"/>
              <a:buChar char="•"/>
            </a:pPr>
            <a:r>
              <a:rPr lang="en-US" b="0" i="0" dirty="0">
                <a:solidFill>
                  <a:srgbClr val="666666"/>
                </a:solidFill>
                <a:effectLst/>
                <a:latin typeface="Arial" panose="020B0604020202020204" pitchFamily="34" charset="0"/>
              </a:rPr>
              <a:t>Automating the manual process of writing content.</a:t>
            </a:r>
          </a:p>
          <a:p>
            <a:pPr algn="l">
              <a:buFont typeface="Arial" panose="020B0604020202020204" pitchFamily="34" charset="0"/>
              <a:buChar char="•"/>
            </a:pPr>
            <a:r>
              <a:rPr lang="en-US" b="0" i="0" dirty="0">
                <a:solidFill>
                  <a:srgbClr val="666666"/>
                </a:solidFill>
                <a:effectLst/>
                <a:latin typeface="Arial" panose="020B0604020202020204" pitchFamily="34" charset="0"/>
              </a:rPr>
              <a:t>Reducing the effort of responding to emails.</a:t>
            </a:r>
          </a:p>
          <a:p>
            <a:pPr algn="l">
              <a:buFont typeface="Arial" panose="020B0604020202020204" pitchFamily="34" charset="0"/>
              <a:buChar char="•"/>
            </a:pPr>
            <a:r>
              <a:rPr lang="en-US" b="0" i="0" dirty="0">
                <a:solidFill>
                  <a:srgbClr val="666666"/>
                </a:solidFill>
                <a:effectLst/>
                <a:latin typeface="Arial" panose="020B0604020202020204" pitchFamily="34" charset="0"/>
              </a:rPr>
              <a:t>Improving the response to specific technical queries.</a:t>
            </a:r>
          </a:p>
          <a:p>
            <a:pPr algn="l">
              <a:buFont typeface="Arial" panose="020B0604020202020204" pitchFamily="34" charset="0"/>
              <a:buChar char="•"/>
            </a:pPr>
            <a:r>
              <a:rPr lang="en-US" b="0" i="0" dirty="0">
                <a:solidFill>
                  <a:srgbClr val="666666"/>
                </a:solidFill>
                <a:effectLst/>
                <a:latin typeface="Arial" panose="020B0604020202020204" pitchFamily="34" charset="0"/>
              </a:rPr>
              <a:t>Creating realistic representations of people.</a:t>
            </a:r>
          </a:p>
          <a:p>
            <a:pPr algn="l">
              <a:buFont typeface="Arial" panose="020B0604020202020204" pitchFamily="34" charset="0"/>
              <a:buChar char="•"/>
            </a:pPr>
            <a:r>
              <a:rPr lang="en-US" b="0" i="0" dirty="0">
                <a:solidFill>
                  <a:srgbClr val="666666"/>
                </a:solidFill>
                <a:effectLst/>
                <a:latin typeface="Arial" panose="020B0604020202020204" pitchFamily="34" charset="0"/>
              </a:rPr>
              <a:t>Summarizing complex information into a coherent narrative.</a:t>
            </a:r>
          </a:p>
          <a:p>
            <a:pPr algn="l">
              <a:buFont typeface="Arial" panose="020B0604020202020204" pitchFamily="34" charset="0"/>
              <a:buChar char="•"/>
            </a:pPr>
            <a:r>
              <a:rPr lang="en-US" b="0" i="0" dirty="0">
                <a:solidFill>
                  <a:srgbClr val="666666"/>
                </a:solidFill>
                <a:effectLst/>
                <a:latin typeface="Arial" panose="020B0604020202020204" pitchFamily="34" charset="0"/>
              </a:rPr>
              <a:t>Simplifying the process of creating content in a particular style.</a:t>
            </a:r>
          </a:p>
          <a:p>
            <a:endParaRPr lang="en-IN" dirty="0"/>
          </a:p>
        </p:txBody>
      </p:sp>
    </p:spTree>
    <p:extLst>
      <p:ext uri="{BB962C8B-B14F-4D97-AF65-F5344CB8AC3E}">
        <p14:creationId xmlns:p14="http://schemas.microsoft.com/office/powerpoint/2010/main" val="15598938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8316-D464-BB52-B8D9-4F98B04766FF}"/>
              </a:ext>
            </a:extLst>
          </p:cNvPr>
          <p:cNvSpPr>
            <a:spLocks noGrp="1"/>
          </p:cNvSpPr>
          <p:nvPr>
            <p:ph type="title"/>
          </p:nvPr>
        </p:nvSpPr>
        <p:spPr/>
        <p:txBody>
          <a:bodyPr>
            <a:normAutofit/>
          </a:bodyPr>
          <a:lstStyle/>
          <a:p>
            <a:r>
              <a:rPr lang="en-US" b="1" i="0" dirty="0">
                <a:solidFill>
                  <a:srgbClr val="323232"/>
                </a:solidFill>
                <a:effectLst/>
                <a:latin typeface="Arial" panose="020B0604020202020204" pitchFamily="34" charset="0"/>
              </a:rPr>
              <a:t>What are some examples of generative AI tools</a:t>
            </a:r>
            <a:endParaRPr lang="en-IN" dirty="0"/>
          </a:p>
        </p:txBody>
      </p:sp>
      <p:sp>
        <p:nvSpPr>
          <p:cNvPr id="3" name="Content Placeholder 2">
            <a:extLst>
              <a:ext uri="{FF2B5EF4-FFF2-40B4-BE49-F238E27FC236}">
                <a16:creationId xmlns:a16="http://schemas.microsoft.com/office/drawing/2014/main" id="{E68381DF-1A3B-70CB-A1A5-A6F11DF8495C}"/>
              </a:ext>
            </a:extLst>
          </p:cNvPr>
          <p:cNvSpPr>
            <a:spLocks noGrp="1"/>
          </p:cNvSpPr>
          <p:nvPr>
            <p:ph idx="1"/>
          </p:nvPr>
        </p:nvSpPr>
        <p:spPr/>
        <p:txBody>
          <a:bodyPr/>
          <a:lstStyle/>
          <a:p>
            <a:pPr algn="l">
              <a:buFont typeface="Arial" panose="020B0604020202020204" pitchFamily="34" charset="0"/>
              <a:buChar char="•"/>
            </a:pPr>
            <a:r>
              <a:rPr lang="en-IN" b="0" i="0" dirty="0">
                <a:solidFill>
                  <a:srgbClr val="666666"/>
                </a:solidFill>
                <a:effectLst/>
                <a:latin typeface="Arial" panose="020B0604020202020204" pitchFamily="34" charset="0"/>
              </a:rPr>
              <a:t>Text generation tools include GPT, Jasper, AI-Writer and Lex.</a:t>
            </a:r>
          </a:p>
          <a:p>
            <a:pPr algn="l">
              <a:buFont typeface="Arial" panose="020B0604020202020204" pitchFamily="34" charset="0"/>
              <a:buChar char="•"/>
            </a:pPr>
            <a:r>
              <a:rPr lang="en-IN" b="0" i="0" dirty="0">
                <a:solidFill>
                  <a:srgbClr val="666666"/>
                </a:solidFill>
                <a:effectLst/>
                <a:latin typeface="Arial" panose="020B0604020202020204" pitchFamily="34" charset="0"/>
              </a:rPr>
              <a:t>Image generation tools include Dall-E 2, </a:t>
            </a:r>
            <a:r>
              <a:rPr lang="en-IN" b="0" i="0" dirty="0" err="1">
                <a:solidFill>
                  <a:srgbClr val="666666"/>
                </a:solidFill>
                <a:effectLst/>
                <a:latin typeface="Arial" panose="020B0604020202020204" pitchFamily="34" charset="0"/>
              </a:rPr>
              <a:t>Midjourney</a:t>
            </a:r>
            <a:r>
              <a:rPr lang="en-IN" b="0" i="0" dirty="0">
                <a:solidFill>
                  <a:srgbClr val="666666"/>
                </a:solidFill>
                <a:effectLst/>
                <a:latin typeface="Arial" panose="020B0604020202020204" pitchFamily="34" charset="0"/>
              </a:rPr>
              <a:t> and Stable Diffusion, </a:t>
            </a:r>
            <a:r>
              <a:rPr lang="en-IN" b="0" i="0">
                <a:solidFill>
                  <a:srgbClr val="666666"/>
                </a:solidFill>
                <a:effectLst/>
                <a:latin typeface="Arial" panose="020B0604020202020204" pitchFamily="34" charset="0"/>
              </a:rPr>
              <a:t>cariyon.</a:t>
            </a:r>
            <a:endParaRPr lang="en-IN" b="0" i="0" dirty="0">
              <a:solidFill>
                <a:srgbClr val="666666"/>
              </a:solidFill>
              <a:effectLst/>
              <a:latin typeface="Arial" panose="020B0604020202020204" pitchFamily="34" charset="0"/>
            </a:endParaRPr>
          </a:p>
          <a:p>
            <a:pPr algn="l">
              <a:buFont typeface="Arial" panose="020B0604020202020204" pitchFamily="34" charset="0"/>
              <a:buChar char="•"/>
            </a:pPr>
            <a:r>
              <a:rPr lang="en-IN" b="0" i="0" dirty="0">
                <a:solidFill>
                  <a:srgbClr val="666666"/>
                </a:solidFill>
                <a:effectLst/>
                <a:latin typeface="Arial" panose="020B0604020202020204" pitchFamily="34" charset="0"/>
              </a:rPr>
              <a:t>Music generation tools include Amper, </a:t>
            </a:r>
            <a:r>
              <a:rPr lang="en-IN" b="0" i="0" dirty="0" err="1">
                <a:solidFill>
                  <a:srgbClr val="666666"/>
                </a:solidFill>
                <a:effectLst/>
                <a:latin typeface="Arial" panose="020B0604020202020204" pitchFamily="34" charset="0"/>
              </a:rPr>
              <a:t>Dadabots</a:t>
            </a:r>
            <a:r>
              <a:rPr lang="en-IN" b="0" i="0" dirty="0">
                <a:solidFill>
                  <a:srgbClr val="666666"/>
                </a:solidFill>
                <a:effectLst/>
                <a:latin typeface="Arial" panose="020B0604020202020204" pitchFamily="34" charset="0"/>
              </a:rPr>
              <a:t> and </a:t>
            </a:r>
            <a:r>
              <a:rPr lang="en-IN" b="0" i="0" dirty="0" err="1">
                <a:solidFill>
                  <a:srgbClr val="666666"/>
                </a:solidFill>
                <a:effectLst/>
                <a:latin typeface="Arial" panose="020B0604020202020204" pitchFamily="34" charset="0"/>
              </a:rPr>
              <a:t>MuseNet</a:t>
            </a:r>
            <a:r>
              <a:rPr lang="en-IN" b="0" i="0" dirty="0">
                <a:solidFill>
                  <a:srgbClr val="666666"/>
                </a:solidFill>
                <a:effectLst/>
                <a:latin typeface="Arial" panose="020B0604020202020204" pitchFamily="34" charset="0"/>
              </a:rPr>
              <a:t>.</a:t>
            </a:r>
          </a:p>
          <a:p>
            <a:pPr algn="l">
              <a:buFont typeface="Arial" panose="020B0604020202020204" pitchFamily="34" charset="0"/>
              <a:buChar char="•"/>
            </a:pPr>
            <a:r>
              <a:rPr lang="en-IN" b="0" i="0" dirty="0">
                <a:solidFill>
                  <a:srgbClr val="666666"/>
                </a:solidFill>
                <a:effectLst/>
                <a:latin typeface="Arial" panose="020B0604020202020204" pitchFamily="34" charset="0"/>
              </a:rPr>
              <a:t>Code generation tools include </a:t>
            </a:r>
            <a:r>
              <a:rPr lang="en-IN" b="0" i="0" dirty="0" err="1">
                <a:solidFill>
                  <a:srgbClr val="666666"/>
                </a:solidFill>
                <a:effectLst/>
                <a:latin typeface="Arial" panose="020B0604020202020204" pitchFamily="34" charset="0"/>
              </a:rPr>
              <a:t>CodeStarter</a:t>
            </a:r>
            <a:r>
              <a:rPr lang="en-IN" b="0" i="0" dirty="0">
                <a:solidFill>
                  <a:srgbClr val="666666"/>
                </a:solidFill>
                <a:effectLst/>
                <a:latin typeface="Arial" panose="020B0604020202020204" pitchFamily="34" charset="0"/>
              </a:rPr>
              <a:t>, Codex, </a:t>
            </a:r>
            <a:r>
              <a:rPr lang="en-IN" b="0" i="0" u="sng" dirty="0">
                <a:solidFill>
                  <a:srgbClr val="007CAD"/>
                </a:solidFill>
                <a:effectLst/>
                <a:latin typeface="Arial" panose="020B0604020202020204" pitchFamily="34" charset="0"/>
                <a:hlinkClick r:id="rId2"/>
              </a:rPr>
              <a:t>GitHub Copilot</a:t>
            </a:r>
            <a:r>
              <a:rPr lang="en-IN" b="0" i="0" dirty="0">
                <a:solidFill>
                  <a:srgbClr val="666666"/>
                </a:solidFill>
                <a:effectLst/>
                <a:latin typeface="Arial" panose="020B0604020202020204" pitchFamily="34" charset="0"/>
              </a:rPr>
              <a:t> and </a:t>
            </a:r>
            <a:r>
              <a:rPr lang="en-IN" b="0" i="0" dirty="0" err="1">
                <a:solidFill>
                  <a:srgbClr val="666666"/>
                </a:solidFill>
                <a:effectLst/>
                <a:latin typeface="Arial" panose="020B0604020202020204" pitchFamily="34" charset="0"/>
              </a:rPr>
              <a:t>Tabnine</a:t>
            </a:r>
            <a:r>
              <a:rPr lang="en-IN" b="0" i="0" dirty="0">
                <a:solidFill>
                  <a:srgbClr val="666666"/>
                </a:solidFill>
                <a:effectLst/>
                <a:latin typeface="Arial" panose="020B0604020202020204" pitchFamily="34" charset="0"/>
              </a:rPr>
              <a:t>.</a:t>
            </a:r>
          </a:p>
          <a:p>
            <a:pPr algn="l">
              <a:buFont typeface="Arial" panose="020B0604020202020204" pitchFamily="34" charset="0"/>
              <a:buChar char="•"/>
            </a:pPr>
            <a:r>
              <a:rPr lang="en-IN" b="0" i="0" dirty="0">
                <a:solidFill>
                  <a:srgbClr val="666666"/>
                </a:solidFill>
                <a:effectLst/>
                <a:latin typeface="Arial" panose="020B0604020202020204" pitchFamily="34" charset="0"/>
              </a:rPr>
              <a:t>Voice synthesis tools include Descript, </a:t>
            </a:r>
            <a:r>
              <a:rPr lang="en-IN" b="0" i="0" dirty="0" err="1">
                <a:solidFill>
                  <a:srgbClr val="666666"/>
                </a:solidFill>
                <a:effectLst/>
                <a:latin typeface="Arial" panose="020B0604020202020204" pitchFamily="34" charset="0"/>
              </a:rPr>
              <a:t>Listnr</a:t>
            </a:r>
            <a:r>
              <a:rPr lang="en-IN" b="0" i="0" dirty="0">
                <a:solidFill>
                  <a:srgbClr val="666666"/>
                </a:solidFill>
                <a:effectLst/>
                <a:latin typeface="Arial" panose="020B0604020202020204" pitchFamily="34" charset="0"/>
              </a:rPr>
              <a:t> and Podcast.ai.</a:t>
            </a:r>
          </a:p>
          <a:p>
            <a:pPr algn="l">
              <a:buFont typeface="Arial" panose="020B0604020202020204" pitchFamily="34" charset="0"/>
              <a:buChar char="•"/>
            </a:pPr>
            <a:r>
              <a:rPr lang="en-IN" b="0" i="0" dirty="0">
                <a:solidFill>
                  <a:srgbClr val="666666"/>
                </a:solidFill>
                <a:effectLst/>
                <a:latin typeface="Arial" panose="020B0604020202020204" pitchFamily="34" charset="0"/>
              </a:rPr>
              <a:t>AI chip design </a:t>
            </a:r>
            <a:r>
              <a:rPr lang="en-IN" b="0" i="0" u="sng" dirty="0">
                <a:solidFill>
                  <a:srgbClr val="007CAD"/>
                </a:solidFill>
                <a:effectLst/>
                <a:latin typeface="Arial" panose="020B0604020202020204" pitchFamily="34" charset="0"/>
                <a:hlinkClick r:id="rId3"/>
              </a:rPr>
              <a:t>tool</a:t>
            </a:r>
            <a:r>
              <a:rPr lang="en-IN" b="0" i="0" dirty="0">
                <a:solidFill>
                  <a:srgbClr val="666666"/>
                </a:solidFill>
                <a:effectLst/>
                <a:latin typeface="Arial" panose="020B0604020202020204" pitchFamily="34" charset="0"/>
              </a:rPr>
              <a:t> companies include Synopsys, Cadence, Google and Nvidia.</a:t>
            </a:r>
          </a:p>
          <a:p>
            <a:endParaRPr lang="en-IN" dirty="0"/>
          </a:p>
        </p:txBody>
      </p:sp>
    </p:spTree>
    <p:extLst>
      <p:ext uri="{BB962C8B-B14F-4D97-AF65-F5344CB8AC3E}">
        <p14:creationId xmlns:p14="http://schemas.microsoft.com/office/powerpoint/2010/main" val="11056838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C61BD-337E-6778-DE19-455C677C7C8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916F624-3C28-5A38-B8CE-96B12C57CC1D}"/>
              </a:ext>
            </a:extLst>
          </p:cNvPr>
          <p:cNvSpPr>
            <a:spLocks noGrp="1"/>
          </p:cNvSpPr>
          <p:nvPr>
            <p:ph idx="1"/>
          </p:nvPr>
        </p:nvSpPr>
        <p:spPr/>
        <p:txBody>
          <a:bodyPr/>
          <a:lstStyle/>
          <a:p>
            <a:r>
              <a:rPr lang="en-US" b="0" i="0" dirty="0">
                <a:solidFill>
                  <a:srgbClr val="666666"/>
                </a:solidFill>
                <a:effectLst/>
                <a:latin typeface="Arial" panose="020B0604020202020204" pitchFamily="34" charset="0"/>
              </a:rPr>
              <a:t>Generative AI focuses on creating new and original content, chat responses, designs, synthetic data or even deepfakes. It's particularly valuable in creative fields and for novel problem-solving, as it can autonomously generate many types of new outputs.</a:t>
            </a:r>
          </a:p>
          <a:p>
            <a:r>
              <a:rPr lang="en-US" b="0" i="0" dirty="0">
                <a:solidFill>
                  <a:srgbClr val="666666"/>
                </a:solidFill>
                <a:effectLst/>
                <a:latin typeface="Arial" panose="020B0604020202020204" pitchFamily="34" charset="0"/>
              </a:rPr>
              <a:t>Generative AI, as noted above, relies on neural network techniques such as transformers, GANs and VAEs. Other kinds of AI, in distinction, use techniques </a:t>
            </a:r>
            <a:r>
              <a:rPr lang="en-US" b="0" i="0" u="sng" dirty="0">
                <a:solidFill>
                  <a:srgbClr val="007CAD"/>
                </a:solidFill>
                <a:effectLst/>
                <a:latin typeface="Arial" panose="020B0604020202020204" pitchFamily="34" charset="0"/>
                <a:hlinkClick r:id="rId2"/>
              </a:rPr>
              <a:t>including convolutional neural networks</a:t>
            </a:r>
            <a:r>
              <a:rPr lang="en-US" b="0" i="0" dirty="0">
                <a:solidFill>
                  <a:srgbClr val="666666"/>
                </a:solidFill>
                <a:effectLst/>
                <a:latin typeface="Arial" panose="020B0604020202020204" pitchFamily="34" charset="0"/>
              </a:rPr>
              <a:t>, recurrent neural networks and </a:t>
            </a:r>
            <a:r>
              <a:rPr lang="en-US" b="0" i="0" u="sng" dirty="0">
                <a:solidFill>
                  <a:srgbClr val="007CAD"/>
                </a:solidFill>
                <a:effectLst/>
                <a:latin typeface="Arial" panose="020B0604020202020204" pitchFamily="34" charset="0"/>
                <a:hlinkClick r:id="rId3"/>
              </a:rPr>
              <a:t>reinforcement learning</a:t>
            </a:r>
            <a:r>
              <a:rPr lang="en-US" b="0" i="0" dirty="0">
                <a:solidFill>
                  <a:srgbClr val="666666"/>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4078337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A3936-14A3-92B6-6764-24CE95A23B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F4F869-9225-C176-3F95-D8BF49533BC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1FEF116-5AE1-BCEE-1C84-37C07B990EA5}"/>
              </a:ext>
            </a:extLst>
          </p:cNvPr>
          <p:cNvPicPr>
            <a:picLocks noChangeAspect="1"/>
          </p:cNvPicPr>
          <p:nvPr/>
        </p:nvPicPr>
        <p:blipFill>
          <a:blip r:embed="rId2"/>
          <a:stretch>
            <a:fillRect/>
          </a:stretch>
        </p:blipFill>
        <p:spPr>
          <a:xfrm>
            <a:off x="838199" y="617328"/>
            <a:ext cx="10305587" cy="4854081"/>
          </a:xfrm>
          <a:prstGeom prst="rect">
            <a:avLst/>
          </a:prstGeom>
        </p:spPr>
      </p:pic>
    </p:spTree>
    <p:extLst>
      <p:ext uri="{BB962C8B-B14F-4D97-AF65-F5344CB8AC3E}">
        <p14:creationId xmlns:p14="http://schemas.microsoft.com/office/powerpoint/2010/main" val="40074011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4D12E-2FF4-48F4-C268-91E39F62D18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D919523-B0AD-FD07-94C6-894EE6312528}"/>
              </a:ext>
            </a:extLst>
          </p:cNvPr>
          <p:cNvSpPr>
            <a:spLocks noGrp="1"/>
          </p:cNvSpPr>
          <p:nvPr>
            <p:ph idx="1"/>
          </p:nvPr>
        </p:nvSpPr>
        <p:spPr/>
        <p:txBody>
          <a:bodyPr/>
          <a:lstStyle/>
          <a:p>
            <a:r>
              <a:rPr lang="en-US" b="0" i="0" dirty="0">
                <a:solidFill>
                  <a:srgbClr val="666666"/>
                </a:solidFill>
                <a:effectLst/>
                <a:latin typeface="Arial" panose="020B0604020202020204" pitchFamily="34" charset="0"/>
              </a:rPr>
              <a:t>Ian Goodfellow introduced GANs in 2014. This deep learning technique provided a novel approach for organizing competing neural networks to generate and then rate content variations. These could generate realistic people, voices, music and text. This inspired interest in -- and fear of -- how generative AI could be used to create realistic deepfakes that impersonate voices and people in videos.</a:t>
            </a:r>
            <a:endParaRPr lang="en-IN" dirty="0"/>
          </a:p>
        </p:txBody>
      </p:sp>
    </p:spTree>
    <p:extLst>
      <p:ext uri="{BB962C8B-B14F-4D97-AF65-F5344CB8AC3E}">
        <p14:creationId xmlns:p14="http://schemas.microsoft.com/office/powerpoint/2010/main" val="28021968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56242-98C1-642D-8FA2-F9827873D82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0672B31-80A9-EBA6-5F61-3BEBEE2767E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538DCF7-24B2-FCCC-DD76-78BD19C8C4B0}"/>
              </a:ext>
            </a:extLst>
          </p:cNvPr>
          <p:cNvPicPr>
            <a:picLocks noChangeAspect="1"/>
          </p:cNvPicPr>
          <p:nvPr/>
        </p:nvPicPr>
        <p:blipFill>
          <a:blip r:embed="rId2"/>
          <a:stretch>
            <a:fillRect/>
          </a:stretch>
        </p:blipFill>
        <p:spPr>
          <a:xfrm>
            <a:off x="1154456" y="681037"/>
            <a:ext cx="8828915" cy="4973314"/>
          </a:xfrm>
          <a:prstGeom prst="rect">
            <a:avLst/>
          </a:prstGeom>
        </p:spPr>
      </p:pic>
    </p:spTree>
    <p:extLst>
      <p:ext uri="{BB962C8B-B14F-4D97-AF65-F5344CB8AC3E}">
        <p14:creationId xmlns:p14="http://schemas.microsoft.com/office/powerpoint/2010/main" val="32357588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3D54E-7EA9-47B7-4319-40ECA315E5C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FA236A0-8D5B-A7F8-A096-3D232E997BFA}"/>
              </a:ext>
            </a:extLst>
          </p:cNvPr>
          <p:cNvSpPr>
            <a:spLocks noGrp="1"/>
          </p:cNvSpPr>
          <p:nvPr>
            <p:ph idx="1"/>
          </p:nvPr>
        </p:nvSpPr>
        <p:spPr/>
        <p:txBody>
          <a:bodyPr/>
          <a:lstStyle/>
          <a:p>
            <a:pPr algn="l"/>
            <a:r>
              <a:rPr lang="en-US" b="0" i="0" u="sng" dirty="0">
                <a:solidFill>
                  <a:srgbClr val="007CAD"/>
                </a:solidFill>
                <a:effectLst/>
                <a:latin typeface="Arial" panose="020B0604020202020204" pitchFamily="34" charset="0"/>
                <a:hlinkClick r:id="rId2"/>
              </a:rPr>
              <a:t>Predictive AI</a:t>
            </a:r>
            <a:r>
              <a:rPr lang="en-US" b="0" i="0" dirty="0">
                <a:solidFill>
                  <a:srgbClr val="666666"/>
                </a:solidFill>
                <a:effectLst/>
                <a:latin typeface="Arial" panose="020B0604020202020204" pitchFamily="34" charset="0"/>
              </a:rPr>
              <a:t>, in distinction to generative AI, uses patterns in historical data to forecast outcomes, classify events and actionable insights. Organizations use predictive AI to sharpen decision-making and develop data-driven strategies.</a:t>
            </a:r>
          </a:p>
          <a:p>
            <a:pPr algn="l"/>
            <a:r>
              <a:rPr lang="en-US" b="0" i="0" u="sng" dirty="0">
                <a:solidFill>
                  <a:srgbClr val="007CAD"/>
                </a:solidFill>
                <a:effectLst/>
                <a:latin typeface="Arial" panose="020B0604020202020204" pitchFamily="34" charset="0"/>
                <a:hlinkClick r:id="rId3"/>
              </a:rPr>
              <a:t>Conversational AI</a:t>
            </a:r>
            <a:r>
              <a:rPr lang="en-US" b="0" i="0" dirty="0">
                <a:solidFill>
                  <a:srgbClr val="666666"/>
                </a:solidFill>
                <a:effectLst/>
                <a:latin typeface="Arial" panose="020B0604020202020204" pitchFamily="34" charset="0"/>
              </a:rPr>
              <a:t> helps AI systems like virtual assistants, chatbots and customer service apps interact and engage with humans in a natural way. It uses techniques from NLP and machine learning to understand language and provide human-like text or speech responses.</a:t>
            </a:r>
          </a:p>
          <a:p>
            <a:endParaRPr lang="en-IN" dirty="0"/>
          </a:p>
        </p:txBody>
      </p:sp>
    </p:spTree>
    <p:extLst>
      <p:ext uri="{BB962C8B-B14F-4D97-AF65-F5344CB8AC3E}">
        <p14:creationId xmlns:p14="http://schemas.microsoft.com/office/powerpoint/2010/main" val="39160137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DED30-8D06-F3CF-077F-3B3F4312CB9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2220CDB-C26D-B36B-6F80-2597210CD323}"/>
              </a:ext>
            </a:extLst>
          </p:cNvPr>
          <p:cNvSpPr>
            <a:spLocks noGrp="1"/>
          </p:cNvSpPr>
          <p:nvPr>
            <p:ph idx="1"/>
          </p:nvPr>
        </p:nvSpPr>
        <p:spPr/>
        <p:txBody>
          <a:bodyPr/>
          <a:lstStyle/>
          <a:p>
            <a:r>
              <a:rPr lang="en-US" b="0" i="0" dirty="0">
                <a:solidFill>
                  <a:srgbClr val="374151"/>
                </a:solidFill>
                <a:effectLst/>
                <a:latin typeface="ui-sans-serif"/>
              </a:rPr>
              <a:t>To create word embeddings (word-to-vector mappings), you can use pre-trained models such as Word2Vec, </a:t>
            </a:r>
            <a:r>
              <a:rPr lang="en-US" b="0" i="0" dirty="0" err="1">
                <a:solidFill>
                  <a:srgbClr val="374151"/>
                </a:solidFill>
                <a:effectLst/>
                <a:latin typeface="ui-sans-serif"/>
              </a:rPr>
              <a:t>GloVe</a:t>
            </a:r>
            <a:r>
              <a:rPr lang="en-US" b="0" i="0" dirty="0">
                <a:solidFill>
                  <a:srgbClr val="374151"/>
                </a:solidFill>
                <a:effectLst/>
                <a:latin typeface="ui-sans-serif"/>
              </a:rPr>
              <a:t>, or </a:t>
            </a:r>
            <a:r>
              <a:rPr lang="en-US" b="0" i="0" dirty="0" err="1">
                <a:solidFill>
                  <a:srgbClr val="374151"/>
                </a:solidFill>
                <a:effectLst/>
                <a:latin typeface="ui-sans-serif"/>
              </a:rPr>
              <a:t>FastText</a:t>
            </a:r>
            <a:r>
              <a:rPr lang="en-US" b="0" i="0" dirty="0">
                <a:solidFill>
                  <a:srgbClr val="374151"/>
                </a:solidFill>
                <a:effectLst/>
                <a:latin typeface="ui-sans-serif"/>
              </a:rPr>
              <a:t> provided by libraries like </a:t>
            </a:r>
            <a:r>
              <a:rPr lang="en-US" b="0" i="0" dirty="0" err="1">
                <a:solidFill>
                  <a:srgbClr val="374151"/>
                </a:solidFill>
                <a:effectLst/>
                <a:latin typeface="ui-sans-serif"/>
              </a:rPr>
              <a:t>gensim</a:t>
            </a:r>
            <a:r>
              <a:rPr lang="en-US" b="0" i="0" dirty="0">
                <a:solidFill>
                  <a:srgbClr val="374151"/>
                </a:solidFill>
                <a:effectLst/>
                <a:latin typeface="ui-sans-serif"/>
              </a:rPr>
              <a:t> or </a:t>
            </a:r>
            <a:r>
              <a:rPr lang="en-US" b="0" i="0" dirty="0" err="1">
                <a:solidFill>
                  <a:srgbClr val="374151"/>
                </a:solidFill>
                <a:effectLst/>
                <a:latin typeface="ui-sans-serif"/>
              </a:rPr>
              <a:t>spaCy</a:t>
            </a:r>
            <a:r>
              <a:rPr lang="en-US" b="0" i="0" dirty="0">
                <a:solidFill>
                  <a:srgbClr val="374151"/>
                </a:solidFill>
                <a:effectLst/>
                <a:latin typeface="ui-sans-serif"/>
              </a:rPr>
              <a:t>. In this example, I will demonstrate creating word vectors using </a:t>
            </a:r>
            <a:r>
              <a:rPr lang="en-US" b="0" i="0" dirty="0" err="1">
                <a:solidFill>
                  <a:srgbClr val="374151"/>
                </a:solidFill>
                <a:effectLst/>
                <a:latin typeface="ui-sans-serif"/>
              </a:rPr>
              <a:t>gensim's</a:t>
            </a:r>
            <a:r>
              <a:rPr lang="en-US" b="0" i="0" dirty="0">
                <a:solidFill>
                  <a:srgbClr val="374151"/>
                </a:solidFill>
                <a:effectLst/>
                <a:latin typeface="ui-sans-serif"/>
              </a:rPr>
              <a:t> Word2Vec model trained on Google News dataset.</a:t>
            </a:r>
            <a:endParaRPr lang="en-IN" dirty="0"/>
          </a:p>
        </p:txBody>
      </p:sp>
    </p:spTree>
    <p:extLst>
      <p:ext uri="{BB962C8B-B14F-4D97-AF65-F5344CB8AC3E}">
        <p14:creationId xmlns:p14="http://schemas.microsoft.com/office/powerpoint/2010/main" val="3127470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70333-4D4D-4DE4-F3F3-8B1147B552B5}"/>
              </a:ext>
            </a:extLst>
          </p:cNvPr>
          <p:cNvSpPr>
            <a:spLocks noGrp="1"/>
          </p:cNvSpPr>
          <p:nvPr>
            <p:ph type="title"/>
          </p:nvPr>
        </p:nvSpPr>
        <p:spPr/>
        <p:txBody>
          <a:bodyPr/>
          <a:lstStyle/>
          <a:p>
            <a:r>
              <a:rPr lang="en-IN" dirty="0"/>
              <a:t>Learning Resources</a:t>
            </a:r>
          </a:p>
        </p:txBody>
      </p:sp>
      <p:sp>
        <p:nvSpPr>
          <p:cNvPr id="3" name="Content Placeholder 2">
            <a:extLst>
              <a:ext uri="{FF2B5EF4-FFF2-40B4-BE49-F238E27FC236}">
                <a16:creationId xmlns:a16="http://schemas.microsoft.com/office/drawing/2014/main" id="{E7ED27D6-706E-0633-72A4-0CEDAE83E50B}"/>
              </a:ext>
            </a:extLst>
          </p:cNvPr>
          <p:cNvSpPr>
            <a:spLocks noGrp="1"/>
          </p:cNvSpPr>
          <p:nvPr>
            <p:ph idx="1"/>
          </p:nvPr>
        </p:nvSpPr>
        <p:spPr/>
        <p:txBody>
          <a:bodyPr/>
          <a:lstStyle/>
          <a:p>
            <a:r>
              <a:rPr lang="en-IN" dirty="0"/>
              <a:t>https://openai.com/gpt-4</a:t>
            </a:r>
          </a:p>
        </p:txBody>
      </p:sp>
    </p:spTree>
    <p:extLst>
      <p:ext uri="{BB962C8B-B14F-4D97-AF65-F5344CB8AC3E}">
        <p14:creationId xmlns:p14="http://schemas.microsoft.com/office/powerpoint/2010/main" val="596583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84AD5-4566-E20B-0FFA-5E8BFEC8B0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7E038CE-6B28-02F9-1B81-C667F0C087B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C4E53E4-84DD-2EC2-54A3-8D72490FBD99}"/>
              </a:ext>
            </a:extLst>
          </p:cNvPr>
          <p:cNvPicPr>
            <a:picLocks noChangeAspect="1"/>
          </p:cNvPicPr>
          <p:nvPr/>
        </p:nvPicPr>
        <p:blipFill>
          <a:blip r:embed="rId2"/>
          <a:stretch>
            <a:fillRect/>
          </a:stretch>
        </p:blipFill>
        <p:spPr>
          <a:xfrm>
            <a:off x="717232" y="681037"/>
            <a:ext cx="11043948" cy="5220999"/>
          </a:xfrm>
          <a:prstGeom prst="rect">
            <a:avLst/>
          </a:prstGeom>
        </p:spPr>
      </p:pic>
      <p:pic>
        <p:nvPicPr>
          <p:cNvPr id="7" name="Picture 6">
            <a:extLst>
              <a:ext uri="{FF2B5EF4-FFF2-40B4-BE49-F238E27FC236}">
                <a16:creationId xmlns:a16="http://schemas.microsoft.com/office/drawing/2014/main" id="{BA08A471-C60F-3CEC-36AB-82FC1CEB27EA}"/>
              </a:ext>
            </a:extLst>
          </p:cNvPr>
          <p:cNvPicPr>
            <a:picLocks noChangeAspect="1"/>
          </p:cNvPicPr>
          <p:nvPr/>
        </p:nvPicPr>
        <p:blipFill>
          <a:blip r:embed="rId3"/>
          <a:stretch>
            <a:fillRect/>
          </a:stretch>
        </p:blipFill>
        <p:spPr>
          <a:xfrm>
            <a:off x="2318352" y="4327035"/>
            <a:ext cx="2605120" cy="1849928"/>
          </a:xfrm>
          <a:prstGeom prst="rect">
            <a:avLst/>
          </a:prstGeom>
        </p:spPr>
      </p:pic>
    </p:spTree>
    <p:extLst>
      <p:ext uri="{BB962C8B-B14F-4D97-AF65-F5344CB8AC3E}">
        <p14:creationId xmlns:p14="http://schemas.microsoft.com/office/powerpoint/2010/main" val="3777380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85F2C-CF13-EBEF-2661-DB2286A926F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C92D2B-51BD-5D36-EC33-7A074522804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9C3B1B5-E54F-9608-4ED4-73189DF22FD4}"/>
              </a:ext>
            </a:extLst>
          </p:cNvPr>
          <p:cNvPicPr>
            <a:picLocks noChangeAspect="1"/>
          </p:cNvPicPr>
          <p:nvPr/>
        </p:nvPicPr>
        <p:blipFill>
          <a:blip r:embed="rId2"/>
          <a:stretch>
            <a:fillRect/>
          </a:stretch>
        </p:blipFill>
        <p:spPr>
          <a:xfrm>
            <a:off x="2133600" y="1676400"/>
            <a:ext cx="7924800" cy="3505200"/>
          </a:xfrm>
          <a:prstGeom prst="rect">
            <a:avLst/>
          </a:prstGeom>
        </p:spPr>
      </p:pic>
    </p:spTree>
    <p:extLst>
      <p:ext uri="{BB962C8B-B14F-4D97-AF65-F5344CB8AC3E}">
        <p14:creationId xmlns:p14="http://schemas.microsoft.com/office/powerpoint/2010/main" val="2476165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467A2-B974-E420-F948-B2FBAD8509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04D4B42-02B7-A0E1-6360-324A2BB42BB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51C1916-415E-A5FD-831D-D3E7E5DBAE76}"/>
              </a:ext>
            </a:extLst>
          </p:cNvPr>
          <p:cNvPicPr>
            <a:picLocks noChangeAspect="1"/>
          </p:cNvPicPr>
          <p:nvPr/>
        </p:nvPicPr>
        <p:blipFill>
          <a:blip r:embed="rId2"/>
          <a:stretch>
            <a:fillRect/>
          </a:stretch>
        </p:blipFill>
        <p:spPr>
          <a:xfrm>
            <a:off x="959860" y="365125"/>
            <a:ext cx="11476384" cy="5520286"/>
          </a:xfrm>
          <a:prstGeom prst="rect">
            <a:avLst/>
          </a:prstGeom>
        </p:spPr>
      </p:pic>
    </p:spTree>
    <p:extLst>
      <p:ext uri="{BB962C8B-B14F-4D97-AF65-F5344CB8AC3E}">
        <p14:creationId xmlns:p14="http://schemas.microsoft.com/office/powerpoint/2010/main" val="39571520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675</TotalTime>
  <Words>3451</Words>
  <Application>Microsoft Office PowerPoint</Application>
  <PresentationFormat>Widescreen</PresentationFormat>
  <Paragraphs>159</Paragraphs>
  <Slides>64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64</vt:i4>
      </vt:variant>
    </vt:vector>
  </HeadingPairs>
  <TitlesOfParts>
    <vt:vector size="72" baseType="lpstr">
      <vt:lpstr>-apple-system</vt:lpstr>
      <vt:lpstr>Arial</vt:lpstr>
      <vt:lpstr>Calibri</vt:lpstr>
      <vt:lpstr>Calibri Light</vt:lpstr>
      <vt:lpstr>Segoe UI</vt:lpstr>
      <vt:lpstr>segoe-ui_normal</vt:lpstr>
      <vt:lpstr>ui-sans-serif</vt:lpstr>
      <vt:lpstr>Office Theme</vt:lpstr>
      <vt:lpstr>https://www.cloudskillsboost.google/course_sessions/5018315/video/384243</vt:lpstr>
      <vt:lpstr>Deep Learning</vt:lpstr>
      <vt:lpstr>Generative AI</vt:lpstr>
      <vt:lpstr>PowerPoint Presentation</vt:lpstr>
      <vt:lpstr>PowerPoint Presentation</vt:lpstr>
      <vt:lpstr>PowerPoint Presentation</vt:lpstr>
      <vt:lpstr>PowerPoint Presentation</vt:lpstr>
      <vt:lpstr>PowerPoint Presentation</vt:lpstr>
      <vt:lpstr>PowerPoint Presentation</vt:lpstr>
      <vt:lpstr>Foundational Model in 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Transformer models</vt:lpstr>
      <vt:lpstr>Tokenization</vt:lpstr>
      <vt:lpstr>Embeddings</vt:lpstr>
      <vt:lpstr>What is Azure OpenAI</vt:lpstr>
      <vt:lpstr>PowerPoint Presentation</vt:lpstr>
      <vt:lpstr>What are copilots</vt:lpstr>
      <vt:lpstr>PowerPoint Presentation</vt:lpstr>
      <vt:lpstr>Improve generative AI responses with prompt engineering</vt:lpstr>
      <vt:lpstr>PowerPoint Presentation</vt:lpstr>
      <vt:lpstr>PowerPoint Presentation</vt:lpstr>
      <vt:lpstr>PowerPoint Presentation</vt:lpstr>
      <vt:lpstr>PowerPoint Presentation</vt:lpstr>
      <vt:lpstr>What does a response from a GPT model look like</vt:lpstr>
      <vt:lpstr>GitHub Copilot</vt:lpstr>
      <vt:lpstr>DALL-E</vt:lpstr>
      <vt:lpstr>PowerPoint Presentation</vt:lpstr>
      <vt:lpstr>PowerPoint Presentation</vt:lpstr>
      <vt:lpstr>PowerPoint Presentation</vt:lpstr>
      <vt:lpstr>Hallucinations</vt:lpstr>
      <vt:lpstr>Measure potential harms</vt:lpstr>
      <vt:lpstr>PowerPoint Presentation</vt:lpstr>
      <vt:lpstr>PowerPoint Presentation</vt:lpstr>
      <vt:lpstr>PowerPoint Presentation</vt:lpstr>
      <vt:lpstr>PowerPoint Presentation</vt:lpstr>
      <vt:lpstr>PowerPoint Presentation</vt:lpstr>
      <vt:lpstr>PowerPoint Presentation</vt:lpstr>
      <vt:lpstr>What are use cases for generative AI</vt:lpstr>
      <vt:lpstr>What are some examples of generative AI tools</vt:lpstr>
      <vt:lpstr>PowerPoint Presentation</vt:lpstr>
      <vt:lpstr>PowerPoint Presentation</vt:lpstr>
      <vt:lpstr>PowerPoint Presentation</vt:lpstr>
      <vt:lpstr>PowerPoint Presentation</vt:lpstr>
      <vt:lpstr>PowerPoint Presentation</vt:lpstr>
      <vt:lpstr>Learning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https://www.cloudskillsboost.google/course_sessions/5018315/video/384243</dc:title>
  <dc:creator>Agrawal Shanu (CR/RAI1-IN)</dc:creator>
  <cp:lastModifiedBy>Shanu Agrawal</cp:lastModifiedBy>
  <cp:revision>4</cp:revision>
  <dcterms:created xsi:type="dcterms:W3CDTF">2023-09-25T04:58:34Z</dcterms:created>
  <dcterms:modified xsi:type="dcterms:W3CDTF">2024-01-25T12:41:09Z</dcterms:modified>
</cp:coreProperties>
</file>