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0" r:id="rId3"/>
    <p:sldId id="265" r:id="rId4"/>
    <p:sldId id="344" r:id="rId5"/>
    <p:sldId id="341" r:id="rId6"/>
    <p:sldId id="345" r:id="rId7"/>
    <p:sldId id="343" r:id="rId8"/>
    <p:sldId id="346" r:id="rId9"/>
    <p:sldId id="366" r:id="rId10"/>
    <p:sldId id="347" r:id="rId11"/>
    <p:sldId id="348" r:id="rId12"/>
    <p:sldId id="388" r:id="rId13"/>
    <p:sldId id="349" r:id="rId14"/>
    <p:sldId id="351" r:id="rId15"/>
    <p:sldId id="350" r:id="rId16"/>
    <p:sldId id="257" r:id="rId17"/>
    <p:sldId id="258" r:id="rId18"/>
    <p:sldId id="259" r:id="rId19"/>
    <p:sldId id="260" r:id="rId20"/>
    <p:sldId id="354" r:id="rId21"/>
    <p:sldId id="355" r:id="rId22"/>
    <p:sldId id="358" r:id="rId23"/>
    <p:sldId id="359" r:id="rId24"/>
    <p:sldId id="362" r:id="rId25"/>
    <p:sldId id="360" r:id="rId26"/>
    <p:sldId id="367" r:id="rId27"/>
    <p:sldId id="368" r:id="rId28"/>
    <p:sldId id="369" r:id="rId29"/>
    <p:sldId id="329" r:id="rId30"/>
    <p:sldId id="365" r:id="rId31"/>
    <p:sldId id="361" r:id="rId32"/>
    <p:sldId id="371" r:id="rId33"/>
    <p:sldId id="372" r:id="rId34"/>
    <p:sldId id="375" r:id="rId35"/>
    <p:sldId id="376" r:id="rId36"/>
    <p:sldId id="363" r:id="rId37"/>
    <p:sldId id="374" r:id="rId38"/>
    <p:sldId id="377" r:id="rId39"/>
    <p:sldId id="378" r:id="rId40"/>
    <p:sldId id="356" r:id="rId41"/>
    <p:sldId id="357" r:id="rId42"/>
    <p:sldId id="380" r:id="rId43"/>
    <p:sldId id="382" r:id="rId44"/>
    <p:sldId id="381" r:id="rId45"/>
    <p:sldId id="383" r:id="rId46"/>
    <p:sldId id="384" r:id="rId47"/>
    <p:sldId id="385" r:id="rId48"/>
    <p:sldId id="386" r:id="rId49"/>
    <p:sldId id="387" r:id="rId50"/>
    <p:sldId id="262" r:id="rId51"/>
    <p:sldId id="263" r:id="rId52"/>
    <p:sldId id="264" r:id="rId53"/>
    <p:sldId id="352" r:id="rId54"/>
    <p:sldId id="373"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91" d="100"/>
          <a:sy n="91" d="100"/>
        </p:scale>
        <p:origin x="34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4545-5CD5-E840-A6D1-0D3D47171E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BCACBB-E589-5C6D-337A-465D30E55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18480C-1323-101D-A5B7-998735B111B9}"/>
              </a:ext>
            </a:extLst>
          </p:cNvPr>
          <p:cNvSpPr>
            <a:spLocks noGrp="1"/>
          </p:cNvSpPr>
          <p:nvPr>
            <p:ph type="dt" sz="half" idx="10"/>
          </p:nvPr>
        </p:nvSpPr>
        <p:spPr/>
        <p:txBody>
          <a:bodyPr/>
          <a:lstStyle/>
          <a:p>
            <a:fld id="{2ABF7B6E-DEFF-4ECD-941D-B0712D3FFA69}" type="datetimeFigureOut">
              <a:rPr lang="en-US" smtClean="0"/>
              <a:t>11/30/2023</a:t>
            </a:fld>
            <a:endParaRPr lang="en-US"/>
          </a:p>
        </p:txBody>
      </p:sp>
      <p:sp>
        <p:nvSpPr>
          <p:cNvPr id="5" name="Footer Placeholder 4">
            <a:extLst>
              <a:ext uri="{FF2B5EF4-FFF2-40B4-BE49-F238E27FC236}">
                <a16:creationId xmlns:a16="http://schemas.microsoft.com/office/drawing/2014/main" id="{F24B78F3-19B0-A510-5147-3F1F3752F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09388-C743-F1D2-710A-CE154753FEFC}"/>
              </a:ext>
            </a:extLst>
          </p:cNvPr>
          <p:cNvSpPr>
            <a:spLocks noGrp="1"/>
          </p:cNvSpPr>
          <p:nvPr>
            <p:ph type="sldNum" sz="quarter" idx="12"/>
          </p:nvPr>
        </p:nvSpPr>
        <p:spPr/>
        <p:txBody>
          <a:bodyPr/>
          <a:lstStyle/>
          <a:p>
            <a:fld id="{CCB02A0F-A10B-4C6E-8BFE-2D889DCF70CB}" type="slidenum">
              <a:rPr lang="en-US" smtClean="0"/>
              <a:t>‹#›</a:t>
            </a:fld>
            <a:endParaRPr lang="en-US"/>
          </a:p>
        </p:txBody>
      </p:sp>
    </p:spTree>
    <p:extLst>
      <p:ext uri="{BB962C8B-B14F-4D97-AF65-F5344CB8AC3E}">
        <p14:creationId xmlns:p14="http://schemas.microsoft.com/office/powerpoint/2010/main" val="243242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C4AE-E0ED-4282-0410-B3F8EA334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812E24-C385-2D39-455C-730FE39C99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E6D000-2489-7BA9-1ED7-C9AA069A0EAB}"/>
              </a:ext>
            </a:extLst>
          </p:cNvPr>
          <p:cNvSpPr>
            <a:spLocks noGrp="1"/>
          </p:cNvSpPr>
          <p:nvPr>
            <p:ph type="dt" sz="half" idx="10"/>
          </p:nvPr>
        </p:nvSpPr>
        <p:spPr/>
        <p:txBody>
          <a:bodyPr/>
          <a:lstStyle/>
          <a:p>
            <a:fld id="{2ABF7B6E-DEFF-4ECD-941D-B0712D3FFA69}" type="datetimeFigureOut">
              <a:rPr lang="en-US" smtClean="0"/>
              <a:t>11/30/2023</a:t>
            </a:fld>
            <a:endParaRPr lang="en-US"/>
          </a:p>
        </p:txBody>
      </p:sp>
      <p:sp>
        <p:nvSpPr>
          <p:cNvPr id="5" name="Footer Placeholder 4">
            <a:extLst>
              <a:ext uri="{FF2B5EF4-FFF2-40B4-BE49-F238E27FC236}">
                <a16:creationId xmlns:a16="http://schemas.microsoft.com/office/drawing/2014/main" id="{CA47F921-1434-3F72-4EA6-428818991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B66AB-B70B-5909-19FB-8E2577B92E7B}"/>
              </a:ext>
            </a:extLst>
          </p:cNvPr>
          <p:cNvSpPr>
            <a:spLocks noGrp="1"/>
          </p:cNvSpPr>
          <p:nvPr>
            <p:ph type="sldNum" sz="quarter" idx="12"/>
          </p:nvPr>
        </p:nvSpPr>
        <p:spPr/>
        <p:txBody>
          <a:bodyPr/>
          <a:lstStyle/>
          <a:p>
            <a:fld id="{CCB02A0F-A10B-4C6E-8BFE-2D889DCF70CB}" type="slidenum">
              <a:rPr lang="en-US" smtClean="0"/>
              <a:t>‹#›</a:t>
            </a:fld>
            <a:endParaRPr lang="en-US"/>
          </a:p>
        </p:txBody>
      </p:sp>
    </p:spTree>
    <p:extLst>
      <p:ext uri="{BB962C8B-B14F-4D97-AF65-F5344CB8AC3E}">
        <p14:creationId xmlns:p14="http://schemas.microsoft.com/office/powerpoint/2010/main" val="412777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5D10D5-7DB4-15D2-82FD-69AE901E8B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11509D-1846-9A0D-8E04-3C267172C2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24089-3464-E869-E0DC-1BCD7011DC4B}"/>
              </a:ext>
            </a:extLst>
          </p:cNvPr>
          <p:cNvSpPr>
            <a:spLocks noGrp="1"/>
          </p:cNvSpPr>
          <p:nvPr>
            <p:ph type="dt" sz="half" idx="10"/>
          </p:nvPr>
        </p:nvSpPr>
        <p:spPr/>
        <p:txBody>
          <a:bodyPr/>
          <a:lstStyle/>
          <a:p>
            <a:fld id="{2ABF7B6E-DEFF-4ECD-941D-B0712D3FFA69}" type="datetimeFigureOut">
              <a:rPr lang="en-US" smtClean="0"/>
              <a:t>11/30/2023</a:t>
            </a:fld>
            <a:endParaRPr lang="en-US"/>
          </a:p>
        </p:txBody>
      </p:sp>
      <p:sp>
        <p:nvSpPr>
          <p:cNvPr id="5" name="Footer Placeholder 4">
            <a:extLst>
              <a:ext uri="{FF2B5EF4-FFF2-40B4-BE49-F238E27FC236}">
                <a16:creationId xmlns:a16="http://schemas.microsoft.com/office/drawing/2014/main" id="{0AAC92D8-D376-66AE-4436-C4E0AAB46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11C02-735E-B746-341E-6FCC0652E06B}"/>
              </a:ext>
            </a:extLst>
          </p:cNvPr>
          <p:cNvSpPr>
            <a:spLocks noGrp="1"/>
          </p:cNvSpPr>
          <p:nvPr>
            <p:ph type="sldNum" sz="quarter" idx="12"/>
          </p:nvPr>
        </p:nvSpPr>
        <p:spPr/>
        <p:txBody>
          <a:bodyPr/>
          <a:lstStyle/>
          <a:p>
            <a:fld id="{CCB02A0F-A10B-4C6E-8BFE-2D889DCF70CB}" type="slidenum">
              <a:rPr lang="en-US" smtClean="0"/>
              <a:t>‹#›</a:t>
            </a:fld>
            <a:endParaRPr lang="en-US"/>
          </a:p>
        </p:txBody>
      </p:sp>
    </p:spTree>
    <p:extLst>
      <p:ext uri="{BB962C8B-B14F-4D97-AF65-F5344CB8AC3E}">
        <p14:creationId xmlns:p14="http://schemas.microsoft.com/office/powerpoint/2010/main" val="72727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6F7C-9956-7D73-7CD2-C91954E1D6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963D63-ECA2-E495-DA96-1F1B81152A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D8F11-B498-844F-B056-28139FDF537C}"/>
              </a:ext>
            </a:extLst>
          </p:cNvPr>
          <p:cNvSpPr>
            <a:spLocks noGrp="1"/>
          </p:cNvSpPr>
          <p:nvPr>
            <p:ph type="dt" sz="half" idx="10"/>
          </p:nvPr>
        </p:nvSpPr>
        <p:spPr/>
        <p:txBody>
          <a:bodyPr/>
          <a:lstStyle/>
          <a:p>
            <a:fld id="{2ABF7B6E-DEFF-4ECD-941D-B0712D3FFA69}" type="datetimeFigureOut">
              <a:rPr lang="en-US" smtClean="0"/>
              <a:t>11/30/2023</a:t>
            </a:fld>
            <a:endParaRPr lang="en-US"/>
          </a:p>
        </p:txBody>
      </p:sp>
      <p:sp>
        <p:nvSpPr>
          <p:cNvPr id="5" name="Footer Placeholder 4">
            <a:extLst>
              <a:ext uri="{FF2B5EF4-FFF2-40B4-BE49-F238E27FC236}">
                <a16:creationId xmlns:a16="http://schemas.microsoft.com/office/drawing/2014/main" id="{AF74C4E7-6529-85AA-3B93-73BAB0806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1C219-277C-ECF9-5AAD-4C6940068F10}"/>
              </a:ext>
            </a:extLst>
          </p:cNvPr>
          <p:cNvSpPr>
            <a:spLocks noGrp="1"/>
          </p:cNvSpPr>
          <p:nvPr>
            <p:ph type="sldNum" sz="quarter" idx="12"/>
          </p:nvPr>
        </p:nvSpPr>
        <p:spPr/>
        <p:txBody>
          <a:bodyPr/>
          <a:lstStyle/>
          <a:p>
            <a:fld id="{CCB02A0F-A10B-4C6E-8BFE-2D889DCF70CB}" type="slidenum">
              <a:rPr lang="en-US" smtClean="0"/>
              <a:t>‹#›</a:t>
            </a:fld>
            <a:endParaRPr lang="en-US"/>
          </a:p>
        </p:txBody>
      </p:sp>
    </p:spTree>
    <p:extLst>
      <p:ext uri="{BB962C8B-B14F-4D97-AF65-F5344CB8AC3E}">
        <p14:creationId xmlns:p14="http://schemas.microsoft.com/office/powerpoint/2010/main" val="3776035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94C8-4CE9-6EF6-D2BE-2721EF608B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F9E938-9A5F-84F8-B440-EC8FFC4EEB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A67622-6297-496F-A186-C3BFF0AAFFD9}"/>
              </a:ext>
            </a:extLst>
          </p:cNvPr>
          <p:cNvSpPr>
            <a:spLocks noGrp="1"/>
          </p:cNvSpPr>
          <p:nvPr>
            <p:ph type="dt" sz="half" idx="10"/>
          </p:nvPr>
        </p:nvSpPr>
        <p:spPr/>
        <p:txBody>
          <a:bodyPr/>
          <a:lstStyle/>
          <a:p>
            <a:fld id="{2ABF7B6E-DEFF-4ECD-941D-B0712D3FFA69}" type="datetimeFigureOut">
              <a:rPr lang="en-US" smtClean="0"/>
              <a:t>11/30/2023</a:t>
            </a:fld>
            <a:endParaRPr lang="en-US"/>
          </a:p>
        </p:txBody>
      </p:sp>
      <p:sp>
        <p:nvSpPr>
          <p:cNvPr id="5" name="Footer Placeholder 4">
            <a:extLst>
              <a:ext uri="{FF2B5EF4-FFF2-40B4-BE49-F238E27FC236}">
                <a16:creationId xmlns:a16="http://schemas.microsoft.com/office/drawing/2014/main" id="{9A398E1E-800D-70C8-D940-56450199BF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BE558-5C79-D12E-1173-5349B306159C}"/>
              </a:ext>
            </a:extLst>
          </p:cNvPr>
          <p:cNvSpPr>
            <a:spLocks noGrp="1"/>
          </p:cNvSpPr>
          <p:nvPr>
            <p:ph type="sldNum" sz="quarter" idx="12"/>
          </p:nvPr>
        </p:nvSpPr>
        <p:spPr/>
        <p:txBody>
          <a:bodyPr/>
          <a:lstStyle/>
          <a:p>
            <a:fld id="{CCB02A0F-A10B-4C6E-8BFE-2D889DCF70CB}" type="slidenum">
              <a:rPr lang="en-US" smtClean="0"/>
              <a:t>‹#›</a:t>
            </a:fld>
            <a:endParaRPr lang="en-US"/>
          </a:p>
        </p:txBody>
      </p:sp>
    </p:spTree>
    <p:extLst>
      <p:ext uri="{BB962C8B-B14F-4D97-AF65-F5344CB8AC3E}">
        <p14:creationId xmlns:p14="http://schemas.microsoft.com/office/powerpoint/2010/main" val="1204187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FFBF-3149-C803-F2FF-70E2807250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710C5D-FAFA-28A0-D149-34C68DAF6B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F97594-3D11-C8B9-8AA7-9695745E51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7EF410-7364-538E-9E35-575595E6E917}"/>
              </a:ext>
            </a:extLst>
          </p:cNvPr>
          <p:cNvSpPr>
            <a:spLocks noGrp="1"/>
          </p:cNvSpPr>
          <p:nvPr>
            <p:ph type="dt" sz="half" idx="10"/>
          </p:nvPr>
        </p:nvSpPr>
        <p:spPr/>
        <p:txBody>
          <a:bodyPr/>
          <a:lstStyle/>
          <a:p>
            <a:fld id="{2ABF7B6E-DEFF-4ECD-941D-B0712D3FFA69}" type="datetimeFigureOut">
              <a:rPr lang="en-US" smtClean="0"/>
              <a:t>11/30/2023</a:t>
            </a:fld>
            <a:endParaRPr lang="en-US"/>
          </a:p>
        </p:txBody>
      </p:sp>
      <p:sp>
        <p:nvSpPr>
          <p:cNvPr id="6" name="Footer Placeholder 5">
            <a:extLst>
              <a:ext uri="{FF2B5EF4-FFF2-40B4-BE49-F238E27FC236}">
                <a16:creationId xmlns:a16="http://schemas.microsoft.com/office/drawing/2014/main" id="{D7FB053E-2A76-AEF6-8327-6F6B901EA1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9CD80-EE9A-E668-068A-DD0429B36C52}"/>
              </a:ext>
            </a:extLst>
          </p:cNvPr>
          <p:cNvSpPr>
            <a:spLocks noGrp="1"/>
          </p:cNvSpPr>
          <p:nvPr>
            <p:ph type="sldNum" sz="quarter" idx="12"/>
          </p:nvPr>
        </p:nvSpPr>
        <p:spPr/>
        <p:txBody>
          <a:bodyPr/>
          <a:lstStyle/>
          <a:p>
            <a:fld id="{CCB02A0F-A10B-4C6E-8BFE-2D889DCF70CB}" type="slidenum">
              <a:rPr lang="en-US" smtClean="0"/>
              <a:t>‹#›</a:t>
            </a:fld>
            <a:endParaRPr lang="en-US"/>
          </a:p>
        </p:txBody>
      </p:sp>
    </p:spTree>
    <p:extLst>
      <p:ext uri="{BB962C8B-B14F-4D97-AF65-F5344CB8AC3E}">
        <p14:creationId xmlns:p14="http://schemas.microsoft.com/office/powerpoint/2010/main" val="2522825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7F30-37A1-CC29-AC8F-E0B265A141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ABB35-B885-EF7E-7037-3D83F30A0A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745D3C-AA83-1604-DA77-0638997530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B4C59C-C310-D78A-D3A4-A642715DF4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940E9B-1C63-8326-3B8C-239FD088E3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4B7EC6-62A1-4B03-8E4E-85D1D3764827}"/>
              </a:ext>
            </a:extLst>
          </p:cNvPr>
          <p:cNvSpPr>
            <a:spLocks noGrp="1"/>
          </p:cNvSpPr>
          <p:nvPr>
            <p:ph type="dt" sz="half" idx="10"/>
          </p:nvPr>
        </p:nvSpPr>
        <p:spPr/>
        <p:txBody>
          <a:bodyPr/>
          <a:lstStyle/>
          <a:p>
            <a:fld id="{2ABF7B6E-DEFF-4ECD-941D-B0712D3FFA69}" type="datetimeFigureOut">
              <a:rPr lang="en-US" smtClean="0"/>
              <a:t>11/30/2023</a:t>
            </a:fld>
            <a:endParaRPr lang="en-US"/>
          </a:p>
        </p:txBody>
      </p:sp>
      <p:sp>
        <p:nvSpPr>
          <p:cNvPr id="8" name="Footer Placeholder 7">
            <a:extLst>
              <a:ext uri="{FF2B5EF4-FFF2-40B4-BE49-F238E27FC236}">
                <a16:creationId xmlns:a16="http://schemas.microsoft.com/office/drawing/2014/main" id="{3C6F5038-5313-38DE-7F2A-4F1C3FC582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89DACB-B1CF-C417-C9A0-4F1857FAA37A}"/>
              </a:ext>
            </a:extLst>
          </p:cNvPr>
          <p:cNvSpPr>
            <a:spLocks noGrp="1"/>
          </p:cNvSpPr>
          <p:nvPr>
            <p:ph type="sldNum" sz="quarter" idx="12"/>
          </p:nvPr>
        </p:nvSpPr>
        <p:spPr/>
        <p:txBody>
          <a:bodyPr/>
          <a:lstStyle/>
          <a:p>
            <a:fld id="{CCB02A0F-A10B-4C6E-8BFE-2D889DCF70CB}" type="slidenum">
              <a:rPr lang="en-US" smtClean="0"/>
              <a:t>‹#›</a:t>
            </a:fld>
            <a:endParaRPr lang="en-US"/>
          </a:p>
        </p:txBody>
      </p:sp>
    </p:spTree>
    <p:extLst>
      <p:ext uri="{BB962C8B-B14F-4D97-AF65-F5344CB8AC3E}">
        <p14:creationId xmlns:p14="http://schemas.microsoft.com/office/powerpoint/2010/main" val="3735444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1D9C-393A-7E33-6E7B-2E275BDF28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989325-6AED-5FDE-5169-217559FE2138}"/>
              </a:ext>
            </a:extLst>
          </p:cNvPr>
          <p:cNvSpPr>
            <a:spLocks noGrp="1"/>
          </p:cNvSpPr>
          <p:nvPr>
            <p:ph type="dt" sz="half" idx="10"/>
          </p:nvPr>
        </p:nvSpPr>
        <p:spPr/>
        <p:txBody>
          <a:bodyPr/>
          <a:lstStyle/>
          <a:p>
            <a:fld id="{2ABF7B6E-DEFF-4ECD-941D-B0712D3FFA69}" type="datetimeFigureOut">
              <a:rPr lang="en-US" smtClean="0"/>
              <a:t>11/30/2023</a:t>
            </a:fld>
            <a:endParaRPr lang="en-US"/>
          </a:p>
        </p:txBody>
      </p:sp>
      <p:sp>
        <p:nvSpPr>
          <p:cNvPr id="4" name="Footer Placeholder 3">
            <a:extLst>
              <a:ext uri="{FF2B5EF4-FFF2-40B4-BE49-F238E27FC236}">
                <a16:creationId xmlns:a16="http://schemas.microsoft.com/office/drawing/2014/main" id="{F6224B76-F321-82E0-EA50-4945DDF526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27472B-5B5D-D3E8-1E94-A8C4ED9CC40F}"/>
              </a:ext>
            </a:extLst>
          </p:cNvPr>
          <p:cNvSpPr>
            <a:spLocks noGrp="1"/>
          </p:cNvSpPr>
          <p:nvPr>
            <p:ph type="sldNum" sz="quarter" idx="12"/>
          </p:nvPr>
        </p:nvSpPr>
        <p:spPr/>
        <p:txBody>
          <a:bodyPr/>
          <a:lstStyle/>
          <a:p>
            <a:fld id="{CCB02A0F-A10B-4C6E-8BFE-2D889DCF70CB}" type="slidenum">
              <a:rPr lang="en-US" smtClean="0"/>
              <a:t>‹#›</a:t>
            </a:fld>
            <a:endParaRPr lang="en-US"/>
          </a:p>
        </p:txBody>
      </p:sp>
    </p:spTree>
    <p:extLst>
      <p:ext uri="{BB962C8B-B14F-4D97-AF65-F5344CB8AC3E}">
        <p14:creationId xmlns:p14="http://schemas.microsoft.com/office/powerpoint/2010/main" val="146347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96C7BC-7270-7682-64D2-820FFBADA2F7}"/>
              </a:ext>
            </a:extLst>
          </p:cNvPr>
          <p:cNvSpPr>
            <a:spLocks noGrp="1"/>
          </p:cNvSpPr>
          <p:nvPr>
            <p:ph type="dt" sz="half" idx="10"/>
          </p:nvPr>
        </p:nvSpPr>
        <p:spPr/>
        <p:txBody>
          <a:bodyPr/>
          <a:lstStyle/>
          <a:p>
            <a:fld id="{2ABF7B6E-DEFF-4ECD-941D-B0712D3FFA69}" type="datetimeFigureOut">
              <a:rPr lang="en-US" smtClean="0"/>
              <a:t>11/30/2023</a:t>
            </a:fld>
            <a:endParaRPr lang="en-US"/>
          </a:p>
        </p:txBody>
      </p:sp>
      <p:sp>
        <p:nvSpPr>
          <p:cNvPr id="3" name="Footer Placeholder 2">
            <a:extLst>
              <a:ext uri="{FF2B5EF4-FFF2-40B4-BE49-F238E27FC236}">
                <a16:creationId xmlns:a16="http://schemas.microsoft.com/office/drawing/2014/main" id="{B2254D87-A0C0-B9F1-511E-82B10F1F32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D345C9-697E-C351-F400-A1132884EE60}"/>
              </a:ext>
            </a:extLst>
          </p:cNvPr>
          <p:cNvSpPr>
            <a:spLocks noGrp="1"/>
          </p:cNvSpPr>
          <p:nvPr>
            <p:ph type="sldNum" sz="quarter" idx="12"/>
          </p:nvPr>
        </p:nvSpPr>
        <p:spPr/>
        <p:txBody>
          <a:bodyPr/>
          <a:lstStyle/>
          <a:p>
            <a:fld id="{CCB02A0F-A10B-4C6E-8BFE-2D889DCF70CB}" type="slidenum">
              <a:rPr lang="en-US" smtClean="0"/>
              <a:t>‹#›</a:t>
            </a:fld>
            <a:endParaRPr lang="en-US"/>
          </a:p>
        </p:txBody>
      </p:sp>
    </p:spTree>
    <p:extLst>
      <p:ext uri="{BB962C8B-B14F-4D97-AF65-F5344CB8AC3E}">
        <p14:creationId xmlns:p14="http://schemas.microsoft.com/office/powerpoint/2010/main" val="37023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BEED-0EA7-B45D-7569-E4C0FE3C0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A057DB-CFC7-A0CB-0581-DC3BCF5BD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7E5D21-778F-C95D-8DC4-B9E40CBA7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71563-B8DF-A66F-EF0E-85C6EC7CE139}"/>
              </a:ext>
            </a:extLst>
          </p:cNvPr>
          <p:cNvSpPr>
            <a:spLocks noGrp="1"/>
          </p:cNvSpPr>
          <p:nvPr>
            <p:ph type="dt" sz="half" idx="10"/>
          </p:nvPr>
        </p:nvSpPr>
        <p:spPr/>
        <p:txBody>
          <a:bodyPr/>
          <a:lstStyle/>
          <a:p>
            <a:fld id="{2ABF7B6E-DEFF-4ECD-941D-B0712D3FFA69}" type="datetimeFigureOut">
              <a:rPr lang="en-US" smtClean="0"/>
              <a:t>11/30/2023</a:t>
            </a:fld>
            <a:endParaRPr lang="en-US"/>
          </a:p>
        </p:txBody>
      </p:sp>
      <p:sp>
        <p:nvSpPr>
          <p:cNvPr id="6" name="Footer Placeholder 5">
            <a:extLst>
              <a:ext uri="{FF2B5EF4-FFF2-40B4-BE49-F238E27FC236}">
                <a16:creationId xmlns:a16="http://schemas.microsoft.com/office/drawing/2014/main" id="{6E1D35AA-45D9-0396-AA70-CAE21FACFB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C94B3-1949-A0FA-D39D-CDD40A4C5BFD}"/>
              </a:ext>
            </a:extLst>
          </p:cNvPr>
          <p:cNvSpPr>
            <a:spLocks noGrp="1"/>
          </p:cNvSpPr>
          <p:nvPr>
            <p:ph type="sldNum" sz="quarter" idx="12"/>
          </p:nvPr>
        </p:nvSpPr>
        <p:spPr/>
        <p:txBody>
          <a:bodyPr/>
          <a:lstStyle/>
          <a:p>
            <a:fld id="{CCB02A0F-A10B-4C6E-8BFE-2D889DCF70CB}" type="slidenum">
              <a:rPr lang="en-US" smtClean="0"/>
              <a:t>‹#›</a:t>
            </a:fld>
            <a:endParaRPr lang="en-US"/>
          </a:p>
        </p:txBody>
      </p:sp>
    </p:spTree>
    <p:extLst>
      <p:ext uri="{BB962C8B-B14F-4D97-AF65-F5344CB8AC3E}">
        <p14:creationId xmlns:p14="http://schemas.microsoft.com/office/powerpoint/2010/main" val="2704429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3A7B-DE6D-041E-20AA-CEF35E3B72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254F30-97EB-ACC5-403E-3FC33C46E5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B352DA-E8B5-AFB5-B916-E88BB4862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72BE13-D614-5F55-7E36-C7B8CAFF399E}"/>
              </a:ext>
            </a:extLst>
          </p:cNvPr>
          <p:cNvSpPr>
            <a:spLocks noGrp="1"/>
          </p:cNvSpPr>
          <p:nvPr>
            <p:ph type="dt" sz="half" idx="10"/>
          </p:nvPr>
        </p:nvSpPr>
        <p:spPr/>
        <p:txBody>
          <a:bodyPr/>
          <a:lstStyle/>
          <a:p>
            <a:fld id="{2ABF7B6E-DEFF-4ECD-941D-B0712D3FFA69}" type="datetimeFigureOut">
              <a:rPr lang="en-US" smtClean="0"/>
              <a:t>11/30/2023</a:t>
            </a:fld>
            <a:endParaRPr lang="en-US"/>
          </a:p>
        </p:txBody>
      </p:sp>
      <p:sp>
        <p:nvSpPr>
          <p:cNvPr id="6" name="Footer Placeholder 5">
            <a:extLst>
              <a:ext uri="{FF2B5EF4-FFF2-40B4-BE49-F238E27FC236}">
                <a16:creationId xmlns:a16="http://schemas.microsoft.com/office/drawing/2014/main" id="{5352598C-8E40-D288-18F5-9EC85E9592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96801B-2EC8-047A-17CE-96C3AB2A686D}"/>
              </a:ext>
            </a:extLst>
          </p:cNvPr>
          <p:cNvSpPr>
            <a:spLocks noGrp="1"/>
          </p:cNvSpPr>
          <p:nvPr>
            <p:ph type="sldNum" sz="quarter" idx="12"/>
          </p:nvPr>
        </p:nvSpPr>
        <p:spPr/>
        <p:txBody>
          <a:bodyPr/>
          <a:lstStyle/>
          <a:p>
            <a:fld id="{CCB02A0F-A10B-4C6E-8BFE-2D889DCF70CB}" type="slidenum">
              <a:rPr lang="en-US" smtClean="0"/>
              <a:t>‹#›</a:t>
            </a:fld>
            <a:endParaRPr lang="en-US"/>
          </a:p>
        </p:txBody>
      </p:sp>
    </p:spTree>
    <p:extLst>
      <p:ext uri="{BB962C8B-B14F-4D97-AF65-F5344CB8AC3E}">
        <p14:creationId xmlns:p14="http://schemas.microsoft.com/office/powerpoint/2010/main" val="3205485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430DA-E50D-1837-3580-F440E0CCF3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AB3AE9-2D87-0FA9-47B4-3B0F71BBF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89E02-5480-FB01-EC59-BC939435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F7B6E-DEFF-4ECD-941D-B0712D3FFA69}" type="datetimeFigureOut">
              <a:rPr lang="en-US" smtClean="0"/>
              <a:t>11/30/2023</a:t>
            </a:fld>
            <a:endParaRPr lang="en-US"/>
          </a:p>
        </p:txBody>
      </p:sp>
      <p:sp>
        <p:nvSpPr>
          <p:cNvPr id="5" name="Footer Placeholder 4">
            <a:extLst>
              <a:ext uri="{FF2B5EF4-FFF2-40B4-BE49-F238E27FC236}">
                <a16:creationId xmlns:a16="http://schemas.microsoft.com/office/drawing/2014/main" id="{9FE65EE7-2F70-646C-00FB-D107CB5E7B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B04606-9828-286E-14BB-3102DFC590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02A0F-A10B-4C6E-8BFE-2D889DCF70CB}" type="slidenum">
              <a:rPr lang="en-US" smtClean="0"/>
              <a:t>‹#›</a:t>
            </a:fld>
            <a:endParaRPr lang="en-US"/>
          </a:p>
        </p:txBody>
      </p:sp>
    </p:spTree>
    <p:extLst>
      <p:ext uri="{BB962C8B-B14F-4D97-AF65-F5344CB8AC3E}">
        <p14:creationId xmlns:p14="http://schemas.microsoft.com/office/powerpoint/2010/main" val="531663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neptune.ai/blog/balanced-accuracy"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cikit-learn.org/stable/modules/cross_validation.html" TargetMode="External"/><Relationship Id="rId2" Type="http://schemas.openxmlformats.org/officeDocument/2006/relationships/hyperlink" Target="https://en.wikipedia.org/wiki/Cross-validation_(statistic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youtube.com/watch?v=gJo0uNL-5Qw"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scikit-learn.org/stable/modules/model_evaluation.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56F5-E1CD-1917-FA89-A2246063816F}"/>
              </a:ext>
            </a:extLst>
          </p:cNvPr>
          <p:cNvSpPr>
            <a:spLocks noGrp="1"/>
          </p:cNvSpPr>
          <p:nvPr>
            <p:ph type="ctrTitle"/>
          </p:nvPr>
        </p:nvSpPr>
        <p:spPr/>
        <p:txBody>
          <a:bodyPr/>
          <a:lstStyle/>
          <a:p>
            <a:r>
              <a:rPr lang="en-US" dirty="0"/>
              <a:t>Performance Metric</a:t>
            </a:r>
          </a:p>
        </p:txBody>
      </p:sp>
    </p:spTree>
    <p:extLst>
      <p:ext uri="{BB962C8B-B14F-4D97-AF65-F5344CB8AC3E}">
        <p14:creationId xmlns:p14="http://schemas.microsoft.com/office/powerpoint/2010/main" val="3842471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2147-43C7-AADB-9BDB-C3810A7976E4}"/>
              </a:ext>
            </a:extLst>
          </p:cNvPr>
          <p:cNvSpPr>
            <a:spLocks noGrp="1"/>
          </p:cNvSpPr>
          <p:nvPr>
            <p:ph type="title"/>
          </p:nvPr>
        </p:nvSpPr>
        <p:spPr>
          <a:xfrm>
            <a:off x="838200" y="365126"/>
            <a:ext cx="10515600" cy="957648"/>
          </a:xfrm>
        </p:spPr>
        <p:txBody>
          <a:bodyPr/>
          <a:lstStyle/>
          <a:p>
            <a:r>
              <a:rPr lang="en-US" dirty="0"/>
              <a:t>Classification Threshold</a:t>
            </a:r>
          </a:p>
        </p:txBody>
      </p:sp>
      <p:sp>
        <p:nvSpPr>
          <p:cNvPr id="3" name="Content Placeholder 2">
            <a:extLst>
              <a:ext uri="{FF2B5EF4-FFF2-40B4-BE49-F238E27FC236}">
                <a16:creationId xmlns:a16="http://schemas.microsoft.com/office/drawing/2014/main" id="{DA619181-E602-DDE7-405E-3A677C6AC245}"/>
              </a:ext>
            </a:extLst>
          </p:cNvPr>
          <p:cNvSpPr>
            <a:spLocks noGrp="1"/>
          </p:cNvSpPr>
          <p:nvPr>
            <p:ph idx="1"/>
          </p:nvPr>
        </p:nvSpPr>
        <p:spPr>
          <a:xfrm>
            <a:off x="935854" y="1417252"/>
            <a:ext cx="10515600" cy="5075622"/>
          </a:xfrm>
        </p:spPr>
        <p:txBody>
          <a:bodyPr>
            <a:normAutofit fontScale="92500" lnSpcReduction="10000"/>
          </a:bodyPr>
          <a:lstStyle/>
          <a:p>
            <a:r>
              <a:rPr lang="en-US" dirty="0"/>
              <a:t>Precision and recall can change according to classification threshold</a:t>
            </a:r>
          </a:p>
          <a:p>
            <a:r>
              <a:rPr lang="en-US" dirty="0"/>
              <a:t>We need to trade off b/w precision and recall. That is, improving precision typically reduces recall and vice versa. </a:t>
            </a:r>
          </a:p>
          <a:p>
            <a:endParaRPr lang="en-US" dirty="0"/>
          </a:p>
          <a:p>
            <a:endParaRPr lang="en-US" dirty="0"/>
          </a:p>
          <a:p>
            <a:endParaRPr lang="en-US" dirty="0"/>
          </a:p>
          <a:p>
            <a:endParaRPr lang="en-US" dirty="0"/>
          </a:p>
          <a:p>
            <a:endParaRPr lang="en-US" dirty="0"/>
          </a:p>
          <a:p>
            <a:r>
              <a:rPr lang="en-US" dirty="0"/>
              <a:t>Here if we increase the classification threshold, actually spam class precision will increase as out of total predicted spam all be correct.</a:t>
            </a:r>
          </a:p>
          <a:p>
            <a:r>
              <a:rPr lang="en-US" dirty="0"/>
              <a:t>Vice versa recall will decrease as out of total actual spam we are able to predict less</a:t>
            </a:r>
          </a:p>
          <a:p>
            <a:endParaRPr lang="en-US" dirty="0"/>
          </a:p>
        </p:txBody>
      </p:sp>
      <p:pic>
        <p:nvPicPr>
          <p:cNvPr id="6" name="Picture 5">
            <a:extLst>
              <a:ext uri="{FF2B5EF4-FFF2-40B4-BE49-F238E27FC236}">
                <a16:creationId xmlns:a16="http://schemas.microsoft.com/office/drawing/2014/main" id="{D98EFBEB-8BE9-7DBC-F8BC-93EDCD8E5C40}"/>
              </a:ext>
            </a:extLst>
          </p:cNvPr>
          <p:cNvPicPr>
            <a:picLocks noChangeAspect="1"/>
          </p:cNvPicPr>
          <p:nvPr/>
        </p:nvPicPr>
        <p:blipFill>
          <a:blip r:embed="rId2"/>
          <a:stretch>
            <a:fillRect/>
          </a:stretch>
        </p:blipFill>
        <p:spPr>
          <a:xfrm>
            <a:off x="1160940" y="2539522"/>
            <a:ext cx="9639300" cy="2009775"/>
          </a:xfrm>
          <a:prstGeom prst="rect">
            <a:avLst/>
          </a:prstGeom>
        </p:spPr>
      </p:pic>
      <p:cxnSp>
        <p:nvCxnSpPr>
          <p:cNvPr id="8" name="Straight Arrow Connector 7">
            <a:extLst>
              <a:ext uri="{FF2B5EF4-FFF2-40B4-BE49-F238E27FC236}">
                <a16:creationId xmlns:a16="http://schemas.microsoft.com/office/drawing/2014/main" id="{EE472703-E564-87DB-CD79-4BC945DFE368}"/>
              </a:ext>
            </a:extLst>
          </p:cNvPr>
          <p:cNvCxnSpPr>
            <a:cxnSpLocks/>
          </p:cNvCxnSpPr>
          <p:nvPr/>
        </p:nvCxnSpPr>
        <p:spPr>
          <a:xfrm>
            <a:off x="6622741" y="2860828"/>
            <a:ext cx="0" cy="13671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74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2147-43C7-AADB-9BDB-C3810A7976E4}"/>
              </a:ext>
            </a:extLst>
          </p:cNvPr>
          <p:cNvSpPr>
            <a:spLocks noGrp="1"/>
          </p:cNvSpPr>
          <p:nvPr>
            <p:ph type="title"/>
          </p:nvPr>
        </p:nvSpPr>
        <p:spPr>
          <a:xfrm>
            <a:off x="838200" y="365126"/>
            <a:ext cx="10515600" cy="957648"/>
          </a:xfrm>
        </p:spPr>
        <p:txBody>
          <a:bodyPr/>
          <a:lstStyle/>
          <a:p>
            <a:r>
              <a:rPr lang="en-US" dirty="0"/>
              <a:t>Classification Threshold</a:t>
            </a:r>
          </a:p>
        </p:txBody>
      </p:sp>
      <p:sp>
        <p:nvSpPr>
          <p:cNvPr id="3" name="Content Placeholder 2">
            <a:extLst>
              <a:ext uri="{FF2B5EF4-FFF2-40B4-BE49-F238E27FC236}">
                <a16:creationId xmlns:a16="http://schemas.microsoft.com/office/drawing/2014/main" id="{DA619181-E602-DDE7-405E-3A677C6AC245}"/>
              </a:ext>
            </a:extLst>
          </p:cNvPr>
          <p:cNvSpPr>
            <a:spLocks noGrp="1"/>
          </p:cNvSpPr>
          <p:nvPr>
            <p:ph idx="1"/>
          </p:nvPr>
        </p:nvSpPr>
        <p:spPr>
          <a:xfrm>
            <a:off x="935854" y="1417252"/>
            <a:ext cx="10515600" cy="5075622"/>
          </a:xfrm>
        </p:spPr>
        <p:txBody>
          <a:bodyPr>
            <a:normAutofit/>
          </a:bodyPr>
          <a:lstStyle/>
          <a:p>
            <a:endParaRPr lang="en-US" dirty="0"/>
          </a:p>
          <a:p>
            <a:endParaRPr lang="en-US" dirty="0"/>
          </a:p>
          <a:p>
            <a:endParaRPr lang="en-US" dirty="0"/>
          </a:p>
          <a:p>
            <a:endParaRPr lang="en-US" dirty="0"/>
          </a:p>
          <a:p>
            <a:endParaRPr lang="en-US" dirty="0"/>
          </a:p>
          <a:p>
            <a:r>
              <a:rPr lang="en-US" dirty="0"/>
              <a:t>Here if we decrease the classification threshold, actually spam class recall will increase as out of total actual spam all able to predict.</a:t>
            </a:r>
          </a:p>
          <a:p>
            <a:r>
              <a:rPr lang="en-US" dirty="0"/>
              <a:t>Vice versa precision will decrease as now some not spam also getting classified as spam.</a:t>
            </a:r>
          </a:p>
        </p:txBody>
      </p:sp>
      <p:pic>
        <p:nvPicPr>
          <p:cNvPr id="6" name="Picture 5">
            <a:extLst>
              <a:ext uri="{FF2B5EF4-FFF2-40B4-BE49-F238E27FC236}">
                <a16:creationId xmlns:a16="http://schemas.microsoft.com/office/drawing/2014/main" id="{D98EFBEB-8BE9-7DBC-F8BC-93EDCD8E5C40}"/>
              </a:ext>
            </a:extLst>
          </p:cNvPr>
          <p:cNvPicPr>
            <a:picLocks noChangeAspect="1"/>
          </p:cNvPicPr>
          <p:nvPr/>
        </p:nvPicPr>
        <p:blipFill>
          <a:blip r:embed="rId2"/>
          <a:stretch>
            <a:fillRect/>
          </a:stretch>
        </p:blipFill>
        <p:spPr>
          <a:xfrm>
            <a:off x="935854" y="1322774"/>
            <a:ext cx="9639300" cy="2009775"/>
          </a:xfrm>
          <a:prstGeom prst="rect">
            <a:avLst/>
          </a:prstGeom>
        </p:spPr>
      </p:pic>
      <p:cxnSp>
        <p:nvCxnSpPr>
          <p:cNvPr id="8" name="Straight Arrow Connector 7">
            <a:extLst>
              <a:ext uri="{FF2B5EF4-FFF2-40B4-BE49-F238E27FC236}">
                <a16:creationId xmlns:a16="http://schemas.microsoft.com/office/drawing/2014/main" id="{EE472703-E564-87DB-CD79-4BC945DFE368}"/>
              </a:ext>
            </a:extLst>
          </p:cNvPr>
          <p:cNvCxnSpPr>
            <a:cxnSpLocks/>
          </p:cNvCxnSpPr>
          <p:nvPr/>
        </p:nvCxnSpPr>
        <p:spPr>
          <a:xfrm>
            <a:off x="4678532" y="1644080"/>
            <a:ext cx="0" cy="13671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828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42A6-4343-EAB0-21B7-797B276D8D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9AABA8-8F43-2333-90DC-B60458F63668}"/>
              </a:ext>
            </a:extLst>
          </p:cNvPr>
          <p:cNvSpPr>
            <a:spLocks noGrp="1"/>
          </p:cNvSpPr>
          <p:nvPr>
            <p:ph idx="1"/>
          </p:nvPr>
        </p:nvSpPr>
        <p:spPr/>
        <p:txBody>
          <a:bodyPr/>
          <a:lstStyle/>
          <a:p>
            <a:pPr marL="0" marR="0"/>
            <a:r>
              <a:rPr lang="en-US" sz="1800" dirty="0">
                <a:effectLst/>
                <a:latin typeface="Times New Roman" panose="02020603050405020304" pitchFamily="18" charset="0"/>
                <a:ea typeface="Times New Roman" panose="02020603050405020304" pitchFamily="18" charset="0"/>
              </a:rPr>
              <a:t>As I have explained before it depends on the problem in hand to decide which on to maximize. Here are few sample examples which will give you an idea:</a:t>
            </a:r>
          </a:p>
          <a:p>
            <a:pPr marL="342900" marR="0" lvl="0" indent="-342900">
              <a:tabLst>
                <a:tab pos="457200" algn="l"/>
              </a:tabLst>
            </a:pPr>
            <a:r>
              <a:rPr lang="en-US" sz="1800" dirty="0">
                <a:effectLst/>
                <a:latin typeface="Times New Roman" panose="02020603050405020304" pitchFamily="18" charset="0"/>
                <a:ea typeface="Times New Roman" panose="02020603050405020304" pitchFamily="18" charset="0"/>
              </a:rPr>
              <a:t>Covid positive detection — Health authorities cannot afford to have any person to roam around freely with the virus in her body. In other words, a model cannot afford to falsely detect a person healthy (FN=0)while she is carrying the virus. The target here is to minimize FN which means we need to maximize Recall.</a:t>
            </a:r>
          </a:p>
          <a:p>
            <a:pPr marL="342900" marR="0" lvl="0" indent="-342900">
              <a:tabLst>
                <a:tab pos="457200" algn="l"/>
              </a:tabLst>
            </a:pPr>
            <a:r>
              <a:rPr lang="en-US" sz="1800" dirty="0">
                <a:effectLst/>
                <a:latin typeface="Times New Roman" panose="02020603050405020304" pitchFamily="18" charset="0"/>
                <a:ea typeface="Times New Roman" panose="02020603050405020304" pitchFamily="18" charset="0"/>
              </a:rPr>
              <a:t>Spam Filtering — While tagging emails as spam, we need to make sure that no valid emails are being tagged as spam because the user may lose some important communication. Here, our goal is to minimize the FP </a:t>
            </a:r>
            <a:r>
              <a:rPr lang="en-US" sz="1800" dirty="0" err="1">
                <a:effectLst/>
                <a:latin typeface="Times New Roman" panose="02020603050405020304" pitchFamily="18" charset="0"/>
                <a:ea typeface="Times New Roman" panose="02020603050405020304" pitchFamily="18" charset="0"/>
              </a:rPr>
              <a:t>ie</a:t>
            </a:r>
            <a:r>
              <a:rPr lang="en-US" sz="1800" dirty="0">
                <a:effectLst/>
                <a:latin typeface="Times New Roman" panose="02020603050405020304" pitchFamily="18" charset="0"/>
                <a:ea typeface="Times New Roman" panose="02020603050405020304" pitchFamily="18" charset="0"/>
              </a:rPr>
              <a:t>., maximize Precision.</a:t>
            </a:r>
          </a:p>
          <a:p>
            <a:pPr marL="342900" marR="0" lvl="0" indent="-342900">
              <a:tabLst>
                <a:tab pos="457200" algn="l"/>
              </a:tabLst>
            </a:pPr>
            <a:r>
              <a:rPr lang="en-US" sz="1800" dirty="0">
                <a:effectLst/>
                <a:latin typeface="Times New Roman" panose="02020603050405020304" pitchFamily="18" charset="0"/>
                <a:ea typeface="Times New Roman" panose="02020603050405020304" pitchFamily="18" charset="0"/>
              </a:rPr>
              <a:t>Fraudulent Transaction — Using similar logic, a bank cannot afford to allow any fraudulent transactions through its security gateway </a:t>
            </a:r>
            <a:r>
              <a:rPr lang="en-US" sz="1800" dirty="0" err="1">
                <a:effectLst/>
                <a:latin typeface="Times New Roman" panose="02020603050405020304" pitchFamily="18" charset="0"/>
                <a:ea typeface="Times New Roman" panose="02020603050405020304" pitchFamily="18" charset="0"/>
              </a:rPr>
              <a:t>ie</a:t>
            </a:r>
            <a:r>
              <a:rPr lang="en-US" sz="1800" dirty="0">
                <a:effectLst/>
                <a:latin typeface="Times New Roman" panose="02020603050405020304" pitchFamily="18" charset="0"/>
                <a:ea typeface="Times New Roman" panose="02020603050405020304" pitchFamily="18" charset="0"/>
              </a:rPr>
              <a:t>., minimize FN. For bank it still alright if a few valid transactions are flagged as fraudulent. Again, higher Recall.</a:t>
            </a:r>
          </a:p>
          <a:p>
            <a:endParaRPr lang="en-US" dirty="0"/>
          </a:p>
        </p:txBody>
      </p:sp>
    </p:spTree>
    <p:extLst>
      <p:ext uri="{BB962C8B-B14F-4D97-AF65-F5344CB8AC3E}">
        <p14:creationId xmlns:p14="http://schemas.microsoft.com/office/powerpoint/2010/main" val="439928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81CE-C767-F8D3-506A-142965A1469B}"/>
              </a:ext>
            </a:extLst>
          </p:cNvPr>
          <p:cNvSpPr>
            <a:spLocks noGrp="1"/>
          </p:cNvSpPr>
          <p:nvPr>
            <p:ph type="title"/>
          </p:nvPr>
        </p:nvSpPr>
        <p:spPr/>
        <p:txBody>
          <a:bodyPr/>
          <a:lstStyle/>
          <a:p>
            <a:r>
              <a:rPr lang="en-US" dirty="0"/>
              <a:t>F1- Score</a:t>
            </a:r>
          </a:p>
        </p:txBody>
      </p:sp>
      <p:sp>
        <p:nvSpPr>
          <p:cNvPr id="3" name="Content Placeholder 2">
            <a:extLst>
              <a:ext uri="{FF2B5EF4-FFF2-40B4-BE49-F238E27FC236}">
                <a16:creationId xmlns:a16="http://schemas.microsoft.com/office/drawing/2014/main" id="{78624F56-FD19-5036-DAE1-E8A705DCB67C}"/>
              </a:ext>
            </a:extLst>
          </p:cNvPr>
          <p:cNvSpPr>
            <a:spLocks noGrp="1"/>
          </p:cNvSpPr>
          <p:nvPr>
            <p:ph idx="1"/>
          </p:nvPr>
        </p:nvSpPr>
        <p:spPr/>
        <p:txBody>
          <a:bodyPr/>
          <a:lstStyle/>
          <a:p>
            <a:r>
              <a:rPr lang="en-US" dirty="0"/>
              <a:t>As precision and Recall are threshold dependent, we use single metric to combine both precision and recall.</a:t>
            </a:r>
          </a:p>
          <a:p>
            <a:endParaRPr lang="en-US" dirty="0"/>
          </a:p>
          <a:p>
            <a:endParaRPr lang="en-US" dirty="0"/>
          </a:p>
          <a:p>
            <a:endParaRPr lang="en-US" dirty="0"/>
          </a:p>
          <a:p>
            <a:endParaRPr lang="en-US" dirty="0"/>
          </a:p>
          <a:p>
            <a:r>
              <a:rPr lang="en-US" dirty="0"/>
              <a:t>We select classification threshold for which F1 score is maximum.</a:t>
            </a:r>
          </a:p>
        </p:txBody>
      </p:sp>
      <p:pic>
        <p:nvPicPr>
          <p:cNvPr id="4" name="Picture 3">
            <a:extLst>
              <a:ext uri="{FF2B5EF4-FFF2-40B4-BE49-F238E27FC236}">
                <a16:creationId xmlns:a16="http://schemas.microsoft.com/office/drawing/2014/main" id="{4E698F87-3B23-D78C-9684-49277B69D41B}"/>
              </a:ext>
            </a:extLst>
          </p:cNvPr>
          <p:cNvPicPr>
            <a:picLocks noChangeAspect="1"/>
          </p:cNvPicPr>
          <p:nvPr/>
        </p:nvPicPr>
        <p:blipFill>
          <a:blip r:embed="rId2"/>
          <a:stretch>
            <a:fillRect/>
          </a:stretch>
        </p:blipFill>
        <p:spPr>
          <a:xfrm>
            <a:off x="1188498" y="2952101"/>
            <a:ext cx="9815004" cy="1556863"/>
          </a:xfrm>
          <a:prstGeom prst="rect">
            <a:avLst/>
          </a:prstGeom>
        </p:spPr>
      </p:pic>
    </p:spTree>
    <p:extLst>
      <p:ext uri="{BB962C8B-B14F-4D97-AF65-F5344CB8AC3E}">
        <p14:creationId xmlns:p14="http://schemas.microsoft.com/office/powerpoint/2010/main" val="248905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8E747-C617-E204-A192-B347B0D7AFB9}"/>
              </a:ext>
            </a:extLst>
          </p:cNvPr>
          <p:cNvSpPr>
            <a:spLocks noGrp="1"/>
          </p:cNvSpPr>
          <p:nvPr>
            <p:ph type="title"/>
          </p:nvPr>
        </p:nvSpPr>
        <p:spPr/>
        <p:txBody>
          <a:bodyPr/>
          <a:lstStyle/>
          <a:p>
            <a:r>
              <a:rPr lang="en-US" dirty="0"/>
              <a:t>Classification Report</a:t>
            </a:r>
          </a:p>
        </p:txBody>
      </p:sp>
      <p:sp>
        <p:nvSpPr>
          <p:cNvPr id="3" name="Content Placeholder 2">
            <a:extLst>
              <a:ext uri="{FF2B5EF4-FFF2-40B4-BE49-F238E27FC236}">
                <a16:creationId xmlns:a16="http://schemas.microsoft.com/office/drawing/2014/main" id="{3044594C-50C5-080A-C069-ADA8475E9764}"/>
              </a:ext>
            </a:extLst>
          </p:cNvPr>
          <p:cNvSpPr>
            <a:spLocks noGrp="1"/>
          </p:cNvSpPr>
          <p:nvPr>
            <p:ph idx="1"/>
          </p:nvPr>
        </p:nvSpPr>
        <p:spPr/>
        <p:txBody>
          <a:bodyPr/>
          <a:lstStyle/>
          <a:p>
            <a:r>
              <a:rPr lang="en-US" dirty="0"/>
              <a:t>Using the classification report module in python we can get all performance metrics.</a:t>
            </a:r>
          </a:p>
          <a:p>
            <a:pPr lvl="1">
              <a:buFont typeface="Wingdings" panose="05000000000000000000" pitchFamily="2" charset="2"/>
              <a:buChar char="ü"/>
            </a:pPr>
            <a:r>
              <a:rPr lang="en-US" dirty="0"/>
              <a:t>Precision</a:t>
            </a:r>
          </a:p>
          <a:p>
            <a:pPr lvl="1">
              <a:buFont typeface="Wingdings" panose="05000000000000000000" pitchFamily="2" charset="2"/>
              <a:buChar char="ü"/>
            </a:pPr>
            <a:r>
              <a:rPr lang="en-US" dirty="0"/>
              <a:t>Recall</a:t>
            </a:r>
          </a:p>
          <a:p>
            <a:pPr lvl="1">
              <a:buFont typeface="Wingdings" panose="05000000000000000000" pitchFamily="2" charset="2"/>
              <a:buChar char="ü"/>
            </a:pPr>
            <a:r>
              <a:rPr lang="en-US" dirty="0"/>
              <a:t>F-score</a:t>
            </a:r>
          </a:p>
          <a:p>
            <a:pPr lvl="1">
              <a:buFont typeface="Wingdings" panose="05000000000000000000" pitchFamily="2" charset="2"/>
              <a:buChar char="ü"/>
            </a:pPr>
            <a:r>
              <a:rPr lang="en-US" dirty="0"/>
              <a:t>Support for each class</a:t>
            </a:r>
          </a:p>
          <a:p>
            <a:pPr lvl="1">
              <a:buFont typeface="Wingdings" panose="05000000000000000000" pitchFamily="2" charset="2"/>
              <a:buChar char="ü"/>
            </a:pPr>
            <a:r>
              <a:rPr lang="en-US" dirty="0"/>
              <a:t>Total accuracy</a:t>
            </a:r>
          </a:p>
          <a:p>
            <a:pPr lvl="1">
              <a:buFont typeface="Wingdings" panose="05000000000000000000" pitchFamily="2" charset="2"/>
              <a:buChar char="ü"/>
            </a:pPr>
            <a:r>
              <a:rPr lang="en-US" dirty="0"/>
              <a:t>Macro and weighted precision, recall, f1 score </a:t>
            </a:r>
          </a:p>
        </p:txBody>
      </p:sp>
    </p:spTree>
    <p:extLst>
      <p:ext uri="{BB962C8B-B14F-4D97-AF65-F5344CB8AC3E}">
        <p14:creationId xmlns:p14="http://schemas.microsoft.com/office/powerpoint/2010/main" val="2106531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F7F479-5BF1-D071-2E1D-03F1358F70F8}"/>
              </a:ext>
            </a:extLst>
          </p:cNvPr>
          <p:cNvPicPr>
            <a:picLocks noGrp="1" noChangeAspect="1"/>
          </p:cNvPicPr>
          <p:nvPr>
            <p:ph idx="1"/>
          </p:nvPr>
        </p:nvPicPr>
        <p:blipFill>
          <a:blip r:embed="rId2"/>
          <a:stretch>
            <a:fillRect/>
          </a:stretch>
        </p:blipFill>
        <p:spPr>
          <a:xfrm>
            <a:off x="630314" y="1482378"/>
            <a:ext cx="7675485" cy="3689180"/>
          </a:xfrm>
        </p:spPr>
      </p:pic>
      <p:graphicFrame>
        <p:nvGraphicFramePr>
          <p:cNvPr id="6" name="Table 4">
            <a:extLst>
              <a:ext uri="{FF2B5EF4-FFF2-40B4-BE49-F238E27FC236}">
                <a16:creationId xmlns:a16="http://schemas.microsoft.com/office/drawing/2014/main" id="{BDBE991C-424C-43CC-22DA-828E28396656}"/>
              </a:ext>
            </a:extLst>
          </p:cNvPr>
          <p:cNvGraphicFramePr>
            <a:graphicFrameLocks noGrp="1"/>
          </p:cNvGraphicFramePr>
          <p:nvPr>
            <p:extLst>
              <p:ext uri="{D42A27DB-BD31-4B8C-83A1-F6EECF244321}">
                <p14:modId xmlns:p14="http://schemas.microsoft.com/office/powerpoint/2010/main" val="2120109515"/>
              </p:ext>
            </p:extLst>
          </p:nvPr>
        </p:nvGraphicFramePr>
        <p:xfrm>
          <a:off x="7215820" y="902761"/>
          <a:ext cx="4422066" cy="1602927"/>
        </p:xfrm>
        <a:graphic>
          <a:graphicData uri="http://schemas.openxmlformats.org/drawingml/2006/table">
            <a:tbl>
              <a:tblPr firstRow="1" firstCol="1" bandRow="1">
                <a:tableStyleId>{5C22544A-7EE6-4342-B048-85BDC9FD1C3A}</a:tableStyleId>
              </a:tblPr>
              <a:tblGrid>
                <a:gridCol w="1518120">
                  <a:extLst>
                    <a:ext uri="{9D8B030D-6E8A-4147-A177-3AD203B41FA5}">
                      <a16:colId xmlns:a16="http://schemas.microsoft.com/office/drawing/2014/main" val="3410324993"/>
                    </a:ext>
                  </a:extLst>
                </a:gridCol>
                <a:gridCol w="755026">
                  <a:extLst>
                    <a:ext uri="{9D8B030D-6E8A-4147-A177-3AD203B41FA5}">
                      <a16:colId xmlns:a16="http://schemas.microsoft.com/office/drawing/2014/main" val="2497184112"/>
                    </a:ext>
                  </a:extLst>
                </a:gridCol>
                <a:gridCol w="718727">
                  <a:extLst>
                    <a:ext uri="{9D8B030D-6E8A-4147-A177-3AD203B41FA5}">
                      <a16:colId xmlns:a16="http://schemas.microsoft.com/office/drawing/2014/main" val="1298390554"/>
                    </a:ext>
                  </a:extLst>
                </a:gridCol>
                <a:gridCol w="704207">
                  <a:extLst>
                    <a:ext uri="{9D8B030D-6E8A-4147-A177-3AD203B41FA5}">
                      <a16:colId xmlns:a16="http://schemas.microsoft.com/office/drawing/2014/main" val="3998428838"/>
                    </a:ext>
                  </a:extLst>
                </a:gridCol>
                <a:gridCol w="725986">
                  <a:extLst>
                    <a:ext uri="{9D8B030D-6E8A-4147-A177-3AD203B41FA5}">
                      <a16:colId xmlns:a16="http://schemas.microsoft.com/office/drawing/2014/main" val="2419362451"/>
                    </a:ext>
                  </a:extLst>
                </a:gridCol>
              </a:tblGrid>
              <a:tr h="317063">
                <a:tc>
                  <a:txBody>
                    <a:bodyPr/>
                    <a:lstStyle/>
                    <a:p>
                      <a:r>
                        <a:rPr lang="en-US" sz="1400" dirty="0"/>
                        <a:t>Actual\Predicted</a:t>
                      </a:r>
                    </a:p>
                  </a:txBody>
                  <a:tcPr/>
                </a:tc>
                <a:tc>
                  <a:txBody>
                    <a:bodyPr/>
                    <a:lstStyle/>
                    <a:p>
                      <a:r>
                        <a:rPr lang="en-US" sz="1400" dirty="0"/>
                        <a:t>Class 0</a:t>
                      </a:r>
                    </a:p>
                  </a:txBody>
                  <a:tcPr/>
                </a:tc>
                <a:tc>
                  <a:txBody>
                    <a:bodyPr/>
                    <a:lstStyle/>
                    <a:p>
                      <a:r>
                        <a:rPr lang="en-US" sz="1400" dirty="0"/>
                        <a:t>Class 1</a:t>
                      </a:r>
                    </a:p>
                  </a:txBody>
                  <a:tcPr/>
                </a:tc>
                <a:tc>
                  <a:txBody>
                    <a:bodyPr/>
                    <a:lstStyle/>
                    <a:p>
                      <a:r>
                        <a:rPr lang="en-US" sz="1400" dirty="0"/>
                        <a:t>Class 2</a:t>
                      </a:r>
                    </a:p>
                  </a:txBody>
                  <a:tcPr/>
                </a:tc>
                <a:tc>
                  <a:txBody>
                    <a:bodyPr/>
                    <a:lstStyle/>
                    <a:p>
                      <a:r>
                        <a:rPr lang="en-US" sz="1400" dirty="0"/>
                        <a:t>Total</a:t>
                      </a:r>
                    </a:p>
                  </a:txBody>
                  <a:tcPr/>
                </a:tc>
                <a:extLst>
                  <a:ext uri="{0D108BD9-81ED-4DB2-BD59-A6C34878D82A}">
                    <a16:rowId xmlns:a16="http://schemas.microsoft.com/office/drawing/2014/main" val="3191935802"/>
                  </a:ext>
                </a:extLst>
              </a:tr>
              <a:tr h="321466">
                <a:tc>
                  <a:txBody>
                    <a:bodyPr/>
                    <a:lstStyle/>
                    <a:p>
                      <a:r>
                        <a:rPr lang="en-US" sz="1400" dirty="0"/>
                        <a:t>Class 0</a:t>
                      </a:r>
                    </a:p>
                  </a:txBody>
                  <a:tcPr/>
                </a:tc>
                <a:tc>
                  <a:txBody>
                    <a:bodyPr/>
                    <a:lstStyle/>
                    <a:p>
                      <a:r>
                        <a:rPr lang="en-US" sz="1400" dirty="0"/>
                        <a:t>2</a:t>
                      </a:r>
                    </a:p>
                  </a:txBody>
                  <a:tcPr/>
                </a:tc>
                <a:tc>
                  <a:txBody>
                    <a:bodyPr/>
                    <a:lstStyle/>
                    <a:p>
                      <a:r>
                        <a:rPr lang="en-US" sz="1400" dirty="0"/>
                        <a:t>0</a:t>
                      </a:r>
                    </a:p>
                  </a:txBody>
                  <a:tcPr/>
                </a:tc>
                <a:tc>
                  <a:txBody>
                    <a:bodyPr/>
                    <a:lstStyle/>
                    <a:p>
                      <a:r>
                        <a:rPr lang="en-US" sz="1400" dirty="0"/>
                        <a:t>0</a:t>
                      </a:r>
                    </a:p>
                  </a:txBody>
                  <a:tcPr/>
                </a:tc>
                <a:tc>
                  <a:txBody>
                    <a:bodyPr/>
                    <a:lstStyle/>
                    <a:p>
                      <a:r>
                        <a:rPr lang="en-US" sz="1400" b="1" dirty="0"/>
                        <a:t>2</a:t>
                      </a:r>
                    </a:p>
                  </a:txBody>
                  <a:tcPr/>
                </a:tc>
                <a:extLst>
                  <a:ext uri="{0D108BD9-81ED-4DB2-BD59-A6C34878D82A}">
                    <a16:rowId xmlns:a16="http://schemas.microsoft.com/office/drawing/2014/main" val="982571572"/>
                  </a:ext>
                </a:extLst>
              </a:tr>
              <a:tr h="321466">
                <a:tc>
                  <a:txBody>
                    <a:bodyPr/>
                    <a:lstStyle/>
                    <a:p>
                      <a:r>
                        <a:rPr lang="en-US" sz="1400" dirty="0"/>
                        <a:t>Class 1</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0</a:t>
                      </a:r>
                    </a:p>
                  </a:txBody>
                  <a:tcPr/>
                </a:tc>
                <a:tc>
                  <a:txBody>
                    <a:bodyPr/>
                    <a:lstStyle/>
                    <a:p>
                      <a:r>
                        <a:rPr lang="en-US" sz="1400" b="1" dirty="0"/>
                        <a:t>1</a:t>
                      </a:r>
                    </a:p>
                  </a:txBody>
                  <a:tcPr/>
                </a:tc>
                <a:extLst>
                  <a:ext uri="{0D108BD9-81ED-4DB2-BD59-A6C34878D82A}">
                    <a16:rowId xmlns:a16="http://schemas.microsoft.com/office/drawing/2014/main" val="1122287768"/>
                  </a:ext>
                </a:extLst>
              </a:tr>
              <a:tr h="321466">
                <a:tc>
                  <a:txBody>
                    <a:bodyPr/>
                    <a:lstStyle/>
                    <a:p>
                      <a:r>
                        <a:rPr lang="en-US" sz="1400" dirty="0"/>
                        <a:t>Class 2</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1</a:t>
                      </a:r>
                    </a:p>
                  </a:txBody>
                  <a:tcPr/>
                </a:tc>
                <a:tc>
                  <a:txBody>
                    <a:bodyPr/>
                    <a:lstStyle/>
                    <a:p>
                      <a:r>
                        <a:rPr lang="en-US" sz="1400" b="1" dirty="0"/>
                        <a:t>2</a:t>
                      </a:r>
                    </a:p>
                  </a:txBody>
                  <a:tcPr/>
                </a:tc>
                <a:extLst>
                  <a:ext uri="{0D108BD9-81ED-4DB2-BD59-A6C34878D82A}">
                    <a16:rowId xmlns:a16="http://schemas.microsoft.com/office/drawing/2014/main" val="1361132083"/>
                  </a:ext>
                </a:extLst>
              </a:tr>
              <a:tr h="321466">
                <a:tc>
                  <a:txBody>
                    <a:bodyPr/>
                    <a:lstStyle/>
                    <a:p>
                      <a:r>
                        <a:rPr lang="en-US" sz="1400" b="1" dirty="0"/>
                        <a:t>Total </a:t>
                      </a:r>
                    </a:p>
                  </a:txBody>
                  <a:tcPr/>
                </a:tc>
                <a:tc>
                  <a:txBody>
                    <a:bodyPr/>
                    <a:lstStyle/>
                    <a:p>
                      <a:r>
                        <a:rPr lang="en-US" sz="1400" b="1" dirty="0"/>
                        <a:t>3</a:t>
                      </a:r>
                    </a:p>
                  </a:txBody>
                  <a:tcPr/>
                </a:tc>
                <a:tc>
                  <a:txBody>
                    <a:bodyPr/>
                    <a:lstStyle/>
                    <a:p>
                      <a:r>
                        <a:rPr lang="en-US" sz="1400" b="1" dirty="0"/>
                        <a:t>1</a:t>
                      </a:r>
                    </a:p>
                  </a:txBody>
                  <a:tcPr/>
                </a:tc>
                <a:tc>
                  <a:txBody>
                    <a:bodyPr/>
                    <a:lstStyle/>
                    <a:p>
                      <a:r>
                        <a:rPr lang="en-US" sz="1400" b="1" dirty="0"/>
                        <a:t>1</a:t>
                      </a:r>
                    </a:p>
                  </a:txBody>
                  <a:tcPr/>
                </a:tc>
                <a:tc>
                  <a:txBody>
                    <a:bodyPr/>
                    <a:lstStyle/>
                    <a:p>
                      <a:r>
                        <a:rPr lang="en-US" sz="1400" b="1" dirty="0"/>
                        <a:t>5</a:t>
                      </a:r>
                    </a:p>
                  </a:txBody>
                  <a:tcPr/>
                </a:tc>
                <a:extLst>
                  <a:ext uri="{0D108BD9-81ED-4DB2-BD59-A6C34878D82A}">
                    <a16:rowId xmlns:a16="http://schemas.microsoft.com/office/drawing/2014/main" val="1177252311"/>
                  </a:ext>
                </a:extLst>
              </a:tr>
            </a:tbl>
          </a:graphicData>
        </a:graphic>
      </p:graphicFrame>
      <p:graphicFrame>
        <p:nvGraphicFramePr>
          <p:cNvPr id="7" name="Table 4">
            <a:extLst>
              <a:ext uri="{FF2B5EF4-FFF2-40B4-BE49-F238E27FC236}">
                <a16:creationId xmlns:a16="http://schemas.microsoft.com/office/drawing/2014/main" id="{FA7C5786-E242-4DCE-F17B-25672E4691FC}"/>
              </a:ext>
            </a:extLst>
          </p:cNvPr>
          <p:cNvGraphicFramePr>
            <a:graphicFrameLocks noGrp="1"/>
          </p:cNvGraphicFramePr>
          <p:nvPr>
            <p:extLst>
              <p:ext uri="{D42A27DB-BD31-4B8C-83A1-F6EECF244321}">
                <p14:modId xmlns:p14="http://schemas.microsoft.com/office/powerpoint/2010/main" val="3821252933"/>
              </p:ext>
            </p:extLst>
          </p:nvPr>
        </p:nvGraphicFramePr>
        <p:xfrm>
          <a:off x="7482889" y="3655442"/>
          <a:ext cx="4154997" cy="1281461"/>
        </p:xfrm>
        <a:graphic>
          <a:graphicData uri="http://schemas.openxmlformats.org/drawingml/2006/table">
            <a:tbl>
              <a:tblPr firstRow="1" firstCol="1" bandRow="1">
                <a:tableStyleId>{5C22544A-7EE6-4342-B048-85BDC9FD1C3A}</a:tableStyleId>
              </a:tblPr>
              <a:tblGrid>
                <a:gridCol w="2108306">
                  <a:extLst>
                    <a:ext uri="{9D8B030D-6E8A-4147-A177-3AD203B41FA5}">
                      <a16:colId xmlns:a16="http://schemas.microsoft.com/office/drawing/2014/main" val="3410324993"/>
                    </a:ext>
                  </a:extLst>
                </a:gridCol>
                <a:gridCol w="1048551">
                  <a:extLst>
                    <a:ext uri="{9D8B030D-6E8A-4147-A177-3AD203B41FA5}">
                      <a16:colId xmlns:a16="http://schemas.microsoft.com/office/drawing/2014/main" val="2497184112"/>
                    </a:ext>
                  </a:extLst>
                </a:gridCol>
                <a:gridCol w="998140">
                  <a:extLst>
                    <a:ext uri="{9D8B030D-6E8A-4147-A177-3AD203B41FA5}">
                      <a16:colId xmlns:a16="http://schemas.microsoft.com/office/drawing/2014/main" val="1298390554"/>
                    </a:ext>
                  </a:extLst>
                </a:gridCol>
              </a:tblGrid>
              <a:tr h="317063">
                <a:tc>
                  <a:txBody>
                    <a:bodyPr/>
                    <a:lstStyle/>
                    <a:p>
                      <a:r>
                        <a:rPr lang="en-US" sz="1400" dirty="0"/>
                        <a:t>Actual</a:t>
                      </a:r>
                    </a:p>
                  </a:txBody>
                  <a:tcPr/>
                </a:tc>
                <a:tc>
                  <a:txBody>
                    <a:bodyPr/>
                    <a:lstStyle/>
                    <a:p>
                      <a:r>
                        <a:rPr lang="en-US" sz="1400" dirty="0"/>
                        <a:t>Precision</a:t>
                      </a:r>
                    </a:p>
                  </a:txBody>
                  <a:tcPr/>
                </a:tc>
                <a:tc>
                  <a:txBody>
                    <a:bodyPr/>
                    <a:lstStyle/>
                    <a:p>
                      <a:r>
                        <a:rPr lang="en-US" sz="1400" dirty="0"/>
                        <a:t>Recall </a:t>
                      </a:r>
                    </a:p>
                  </a:txBody>
                  <a:tcPr/>
                </a:tc>
                <a:extLst>
                  <a:ext uri="{0D108BD9-81ED-4DB2-BD59-A6C34878D82A}">
                    <a16:rowId xmlns:a16="http://schemas.microsoft.com/office/drawing/2014/main" val="3191935802"/>
                  </a:ext>
                </a:extLst>
              </a:tr>
              <a:tr h="321466">
                <a:tc>
                  <a:txBody>
                    <a:bodyPr/>
                    <a:lstStyle/>
                    <a:p>
                      <a:r>
                        <a:rPr lang="en-US" sz="1400" dirty="0"/>
                        <a:t>Class 0</a:t>
                      </a:r>
                    </a:p>
                  </a:txBody>
                  <a:tcPr/>
                </a:tc>
                <a:tc>
                  <a:txBody>
                    <a:bodyPr/>
                    <a:lstStyle/>
                    <a:p>
                      <a:r>
                        <a:rPr lang="en-US" sz="1400" dirty="0"/>
                        <a:t>2/3</a:t>
                      </a:r>
                    </a:p>
                  </a:txBody>
                  <a:tcPr/>
                </a:tc>
                <a:tc>
                  <a:txBody>
                    <a:bodyPr/>
                    <a:lstStyle/>
                    <a:p>
                      <a:r>
                        <a:rPr lang="en-US" sz="1400" dirty="0"/>
                        <a:t>2/2</a:t>
                      </a:r>
                    </a:p>
                  </a:txBody>
                  <a:tcPr/>
                </a:tc>
                <a:extLst>
                  <a:ext uri="{0D108BD9-81ED-4DB2-BD59-A6C34878D82A}">
                    <a16:rowId xmlns:a16="http://schemas.microsoft.com/office/drawing/2014/main" val="982571572"/>
                  </a:ext>
                </a:extLst>
              </a:tr>
              <a:tr h="321466">
                <a:tc>
                  <a:txBody>
                    <a:bodyPr/>
                    <a:lstStyle/>
                    <a:p>
                      <a:r>
                        <a:rPr lang="en-US" sz="1400" dirty="0"/>
                        <a:t>Class 1</a:t>
                      </a:r>
                    </a:p>
                  </a:txBody>
                  <a:tcPr/>
                </a:tc>
                <a:tc>
                  <a:txBody>
                    <a:bodyPr/>
                    <a:lstStyle/>
                    <a:p>
                      <a:r>
                        <a:rPr lang="en-US" sz="1400" dirty="0"/>
                        <a:t>0/1</a:t>
                      </a:r>
                    </a:p>
                  </a:txBody>
                  <a:tcPr/>
                </a:tc>
                <a:tc>
                  <a:txBody>
                    <a:bodyPr/>
                    <a:lstStyle/>
                    <a:p>
                      <a:r>
                        <a:rPr lang="en-US" sz="1400" dirty="0"/>
                        <a:t>0/1</a:t>
                      </a:r>
                    </a:p>
                  </a:txBody>
                  <a:tcPr/>
                </a:tc>
                <a:extLst>
                  <a:ext uri="{0D108BD9-81ED-4DB2-BD59-A6C34878D82A}">
                    <a16:rowId xmlns:a16="http://schemas.microsoft.com/office/drawing/2014/main" val="1122287768"/>
                  </a:ext>
                </a:extLst>
              </a:tr>
              <a:tr h="321466">
                <a:tc>
                  <a:txBody>
                    <a:bodyPr/>
                    <a:lstStyle/>
                    <a:p>
                      <a:r>
                        <a:rPr lang="en-US" sz="1400" dirty="0"/>
                        <a:t>Class 2</a:t>
                      </a:r>
                    </a:p>
                  </a:txBody>
                  <a:tcPr/>
                </a:tc>
                <a:tc>
                  <a:txBody>
                    <a:bodyPr/>
                    <a:lstStyle/>
                    <a:p>
                      <a:r>
                        <a:rPr lang="en-US" sz="1400" dirty="0"/>
                        <a:t>1/1</a:t>
                      </a:r>
                    </a:p>
                  </a:txBody>
                  <a:tcPr/>
                </a:tc>
                <a:tc>
                  <a:txBody>
                    <a:bodyPr/>
                    <a:lstStyle/>
                    <a:p>
                      <a:r>
                        <a:rPr lang="en-US" sz="1400" dirty="0"/>
                        <a:t>1/2</a:t>
                      </a:r>
                    </a:p>
                  </a:txBody>
                  <a:tcPr/>
                </a:tc>
                <a:extLst>
                  <a:ext uri="{0D108BD9-81ED-4DB2-BD59-A6C34878D82A}">
                    <a16:rowId xmlns:a16="http://schemas.microsoft.com/office/drawing/2014/main" val="1361132083"/>
                  </a:ext>
                </a:extLst>
              </a:tr>
            </a:tbl>
          </a:graphicData>
        </a:graphic>
      </p:graphicFrame>
      <p:sp>
        <p:nvSpPr>
          <p:cNvPr id="8" name="TextBox 7">
            <a:extLst>
              <a:ext uri="{FF2B5EF4-FFF2-40B4-BE49-F238E27FC236}">
                <a16:creationId xmlns:a16="http://schemas.microsoft.com/office/drawing/2014/main" id="{7FF8F960-F14D-329B-6E26-6CD3AD8389A3}"/>
              </a:ext>
            </a:extLst>
          </p:cNvPr>
          <p:cNvSpPr txBox="1"/>
          <p:nvPr/>
        </p:nvSpPr>
        <p:spPr>
          <a:xfrm>
            <a:off x="816745" y="5397982"/>
            <a:ext cx="8220722" cy="923330"/>
          </a:xfrm>
          <a:prstGeom prst="rect">
            <a:avLst/>
          </a:prstGeom>
          <a:noFill/>
        </p:spPr>
        <p:txBody>
          <a:bodyPr wrap="square" rtlCol="0">
            <a:spAutoFit/>
          </a:bodyPr>
          <a:lstStyle/>
          <a:p>
            <a:r>
              <a:rPr lang="en-US" dirty="0"/>
              <a:t>Macro avg(balanced calculation) for precision = (0.67+0.00+1)/3 = 0.56</a:t>
            </a:r>
          </a:p>
          <a:p>
            <a:r>
              <a:rPr lang="en-US" dirty="0"/>
              <a:t>weighted avg(balanced calculation) for precision = (0.67*2+0.00+1*2)/5 =0.67</a:t>
            </a:r>
          </a:p>
          <a:p>
            <a:endParaRPr lang="en-US" dirty="0"/>
          </a:p>
        </p:txBody>
      </p:sp>
    </p:spTree>
    <p:extLst>
      <p:ext uri="{BB962C8B-B14F-4D97-AF65-F5344CB8AC3E}">
        <p14:creationId xmlns:p14="http://schemas.microsoft.com/office/powerpoint/2010/main" val="3330573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3EA85-FBB5-36C5-FAFF-1784766259BD}"/>
              </a:ext>
            </a:extLst>
          </p:cNvPr>
          <p:cNvSpPr>
            <a:spLocks noGrp="1"/>
          </p:cNvSpPr>
          <p:nvPr>
            <p:ph type="title"/>
          </p:nvPr>
        </p:nvSpPr>
        <p:spPr>
          <a:xfrm>
            <a:off x="838200" y="223082"/>
            <a:ext cx="10515600" cy="1325563"/>
          </a:xfrm>
        </p:spPr>
        <p:txBody>
          <a:bodyPr/>
          <a:lstStyle/>
          <a:p>
            <a:r>
              <a:rPr lang="en-US" b="1" dirty="0"/>
              <a:t>Balanced Accuracy</a:t>
            </a:r>
            <a:endParaRPr lang="en-US" dirty="0"/>
          </a:p>
        </p:txBody>
      </p:sp>
      <p:sp>
        <p:nvSpPr>
          <p:cNvPr id="3" name="Content Placeholder 2">
            <a:extLst>
              <a:ext uri="{FF2B5EF4-FFF2-40B4-BE49-F238E27FC236}">
                <a16:creationId xmlns:a16="http://schemas.microsoft.com/office/drawing/2014/main" id="{6D147F8B-C93A-AA4A-ACDF-BC89794956B5}"/>
              </a:ext>
            </a:extLst>
          </p:cNvPr>
          <p:cNvSpPr>
            <a:spLocks noGrp="1"/>
          </p:cNvSpPr>
          <p:nvPr>
            <p:ph idx="1"/>
          </p:nvPr>
        </p:nvSpPr>
        <p:spPr>
          <a:xfrm>
            <a:off x="731668" y="1447184"/>
            <a:ext cx="10515600" cy="5045691"/>
          </a:xfrm>
        </p:spPr>
        <p:txBody>
          <a:bodyPr>
            <a:normAutofit/>
          </a:bodyPr>
          <a:lstStyle/>
          <a:p>
            <a:r>
              <a:rPr lang="en-US" sz="2400" dirty="0"/>
              <a:t>When Both the class or all class are equally important accuracy, precision and recall are not enough specially in case of </a:t>
            </a:r>
            <a:r>
              <a:rPr lang="en-US" sz="2400" b="1" dirty="0"/>
              <a:t>class imbalance</a:t>
            </a:r>
          </a:p>
          <a:p>
            <a:r>
              <a:rPr lang="en-US" sz="2400" dirty="0"/>
              <a:t>We use balanced accuracy, Average of recall scores per class. The best value is 1 and the worst value is 0 </a:t>
            </a:r>
          </a:p>
          <a:p>
            <a:r>
              <a:rPr lang="en-US" sz="2400" dirty="0"/>
              <a:t>for balanced datasets, the balance accuracy is equal to accuracy.</a:t>
            </a:r>
          </a:p>
          <a:p>
            <a:pPr marL="0" indent="0">
              <a:buNone/>
            </a:pPr>
            <a:endParaRPr lang="en-US" sz="2400" dirty="0"/>
          </a:p>
          <a:p>
            <a:pPr marL="0" indent="0">
              <a:buNone/>
            </a:pPr>
            <a:r>
              <a:rPr lang="en-US" sz="2400" dirty="0"/>
              <a:t>When 2 classes, Balanced accuracy =  (Recall(Class 1)+ Recall(class 2))/2</a:t>
            </a:r>
          </a:p>
          <a:p>
            <a:pPr marL="0" indent="0">
              <a:buNone/>
            </a:pPr>
            <a:r>
              <a:rPr lang="en-US" sz="2400" dirty="0"/>
              <a:t>When 3 classes, Balanced accuracy=  </a:t>
            </a:r>
          </a:p>
          <a:p>
            <a:pPr marL="0" indent="0">
              <a:buNone/>
            </a:pPr>
            <a:r>
              <a:rPr lang="en-US" sz="2400" dirty="0"/>
              <a:t>(Recall(Class 1)+ Recall(class 2)+Recall(class 3))/3</a:t>
            </a:r>
          </a:p>
          <a:p>
            <a:pPr marL="0" indent="0">
              <a:buNone/>
            </a:pPr>
            <a:r>
              <a:rPr lang="en-US" sz="2400" b="1" dirty="0"/>
              <a:t>In classification report in recall column balanced accuracy and weighted accuracy can be seen</a:t>
            </a:r>
          </a:p>
          <a:p>
            <a:pPr marL="0" indent="0">
              <a:buNone/>
            </a:pPr>
            <a:endParaRPr lang="en-US" dirty="0"/>
          </a:p>
          <a:p>
            <a:endParaRPr lang="en-US" dirty="0"/>
          </a:p>
        </p:txBody>
      </p:sp>
    </p:spTree>
    <p:extLst>
      <p:ext uri="{BB962C8B-B14F-4D97-AF65-F5344CB8AC3E}">
        <p14:creationId xmlns:p14="http://schemas.microsoft.com/office/powerpoint/2010/main" val="193081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047F-6B01-D2B9-96A7-C58F051108B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611DA61-662F-BCE6-184F-21D94DFFBC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66783"/>
            <a:ext cx="3549473" cy="2382391"/>
          </a:xfrm>
        </p:spPr>
      </p:pic>
      <p:sp>
        <p:nvSpPr>
          <p:cNvPr id="7" name="TextBox 6">
            <a:extLst>
              <a:ext uri="{FF2B5EF4-FFF2-40B4-BE49-F238E27FC236}">
                <a16:creationId xmlns:a16="http://schemas.microsoft.com/office/drawing/2014/main" id="{2589E683-343F-ACDD-31F7-6B90E5EC8F0A}"/>
              </a:ext>
            </a:extLst>
          </p:cNvPr>
          <p:cNvSpPr txBox="1"/>
          <p:nvPr/>
        </p:nvSpPr>
        <p:spPr>
          <a:xfrm>
            <a:off x="4757069" y="2166783"/>
            <a:ext cx="6094520" cy="2308324"/>
          </a:xfrm>
          <a:prstGeom prst="rect">
            <a:avLst/>
          </a:prstGeom>
          <a:noFill/>
        </p:spPr>
        <p:txBody>
          <a:bodyPr wrap="square">
            <a:spAutoFit/>
          </a:bodyPr>
          <a:lstStyle/>
          <a:p>
            <a:r>
              <a:rPr lang="en-US" dirty="0"/>
              <a:t>Sensitivity : Recall for positive class</a:t>
            </a:r>
          </a:p>
          <a:p>
            <a:r>
              <a:rPr lang="en-US" dirty="0"/>
              <a:t>= Correct Predicted positive/ Total Real Positives</a:t>
            </a:r>
          </a:p>
          <a:p>
            <a:r>
              <a:rPr lang="en-US" dirty="0"/>
              <a:t>= 20/(20+70) = 0.22 ~ 22%</a:t>
            </a:r>
          </a:p>
          <a:p>
            <a:endParaRPr lang="en-US" dirty="0"/>
          </a:p>
          <a:p>
            <a:r>
              <a:rPr lang="en-US" dirty="0"/>
              <a:t>Specificity : Recall for negative class</a:t>
            </a:r>
          </a:p>
          <a:p>
            <a:r>
              <a:rPr lang="en-US" dirty="0"/>
              <a:t>= correct predicted negative/ Total Real Negatives</a:t>
            </a:r>
          </a:p>
          <a:p>
            <a:r>
              <a:rPr lang="en-US" dirty="0"/>
              <a:t>= 5000/ (30+5000)</a:t>
            </a:r>
          </a:p>
          <a:p>
            <a:r>
              <a:rPr lang="en-US" dirty="0"/>
              <a:t>= 0.994 ~99%</a:t>
            </a:r>
          </a:p>
        </p:txBody>
      </p:sp>
      <p:sp>
        <p:nvSpPr>
          <p:cNvPr id="8" name="Rectangle 1">
            <a:extLst>
              <a:ext uri="{FF2B5EF4-FFF2-40B4-BE49-F238E27FC236}">
                <a16:creationId xmlns:a16="http://schemas.microsoft.com/office/drawing/2014/main" id="{85A6B40C-6DBA-B50E-9C12-412C4B2B4E2D}"/>
              </a:ext>
            </a:extLst>
          </p:cNvPr>
          <p:cNvSpPr>
            <a:spLocks noChangeArrowheads="1"/>
          </p:cNvSpPr>
          <p:nvPr/>
        </p:nvSpPr>
        <p:spPr bwMode="auto">
          <a:xfrm>
            <a:off x="1005396" y="4830966"/>
            <a:ext cx="87888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Balanced Accuracy = (Sensitivity + Specificity) / 2 = 22.2 + 99.4 / 2 = 60.80%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Accuracy = (20+5000)/(5000+20+70+30)=  5020/ 5120 = 0.98 = 98%</a:t>
            </a:r>
          </a:p>
        </p:txBody>
      </p:sp>
      <p:sp>
        <p:nvSpPr>
          <p:cNvPr id="10" name="TextBox 9">
            <a:extLst>
              <a:ext uri="{FF2B5EF4-FFF2-40B4-BE49-F238E27FC236}">
                <a16:creationId xmlns:a16="http://schemas.microsoft.com/office/drawing/2014/main" id="{1B37ADF9-17AC-360E-4EEC-BC3A8DBDE348}"/>
              </a:ext>
            </a:extLst>
          </p:cNvPr>
          <p:cNvSpPr txBox="1"/>
          <p:nvPr/>
        </p:nvSpPr>
        <p:spPr>
          <a:xfrm>
            <a:off x="1005395" y="5547530"/>
            <a:ext cx="9846193" cy="369332"/>
          </a:xfrm>
          <a:prstGeom prst="rect">
            <a:avLst/>
          </a:prstGeom>
          <a:noFill/>
        </p:spPr>
        <p:txBody>
          <a:bodyPr wrap="square">
            <a:spAutoFit/>
          </a:bodyPr>
          <a:lstStyle/>
          <a:p>
            <a:r>
              <a:rPr lang="en-US" dirty="0"/>
              <a:t>This makes the score lower than what accuracy predicts as it gives the same weight to both classes.</a:t>
            </a:r>
          </a:p>
        </p:txBody>
      </p:sp>
    </p:spTree>
    <p:extLst>
      <p:ext uri="{BB962C8B-B14F-4D97-AF65-F5344CB8AC3E}">
        <p14:creationId xmlns:p14="http://schemas.microsoft.com/office/powerpoint/2010/main" val="3712241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89E683-343F-ACDD-31F7-6B90E5EC8F0A}"/>
              </a:ext>
            </a:extLst>
          </p:cNvPr>
          <p:cNvSpPr txBox="1"/>
          <p:nvPr/>
        </p:nvSpPr>
        <p:spPr>
          <a:xfrm>
            <a:off x="5761017" y="1091085"/>
            <a:ext cx="6094520" cy="3139321"/>
          </a:xfrm>
          <a:prstGeom prst="rect">
            <a:avLst/>
          </a:prstGeom>
          <a:noFill/>
        </p:spPr>
        <p:txBody>
          <a:bodyPr wrap="square">
            <a:spAutoFit/>
          </a:bodyPr>
          <a:lstStyle/>
          <a:p>
            <a:r>
              <a:rPr lang="en-US"/>
              <a:t>Class P Recall = 10/67 =  14.9 %</a:t>
            </a:r>
          </a:p>
          <a:p>
            <a:endParaRPr lang="en-US"/>
          </a:p>
          <a:p>
            <a:r>
              <a:rPr lang="en-US"/>
              <a:t>Class Q recall= 545/585 =  93.1 %</a:t>
            </a:r>
          </a:p>
          <a:p>
            <a:endParaRPr lang="en-US"/>
          </a:p>
          <a:p>
            <a:r>
              <a:rPr lang="en-US"/>
              <a:t>Class R Recall = 11/272 = 4%</a:t>
            </a:r>
          </a:p>
          <a:p>
            <a:endParaRPr lang="en-US"/>
          </a:p>
          <a:p>
            <a:r>
              <a:rPr lang="en-US"/>
              <a:t>Class S Recall = 3/13 = 23%</a:t>
            </a:r>
          </a:p>
          <a:p>
            <a:endParaRPr lang="en-US"/>
          </a:p>
          <a:p>
            <a:r>
              <a:rPr lang="en-US"/>
              <a:t>Balanced Accuracy = (14.9+93.1+4+23)/4 = 33.7 %</a:t>
            </a:r>
          </a:p>
          <a:p>
            <a:endParaRPr lang="en-US"/>
          </a:p>
          <a:p>
            <a:r>
              <a:rPr lang="en-US"/>
              <a:t>Accuracy = (10+545+11+3)/937 =  60.7%</a:t>
            </a:r>
            <a:endParaRPr lang="en-US" dirty="0"/>
          </a:p>
        </p:txBody>
      </p:sp>
      <p:pic>
        <p:nvPicPr>
          <p:cNvPr id="9" name="Content Placeholder 8">
            <a:extLst>
              <a:ext uri="{FF2B5EF4-FFF2-40B4-BE49-F238E27FC236}">
                <a16:creationId xmlns:a16="http://schemas.microsoft.com/office/drawing/2014/main" id="{AAD515AA-6206-C70B-70FC-A7DD64176B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98" y="785165"/>
            <a:ext cx="4878580" cy="4351338"/>
          </a:xfrm>
        </p:spPr>
      </p:pic>
      <p:sp>
        <p:nvSpPr>
          <p:cNvPr id="11" name="TextBox 10">
            <a:extLst>
              <a:ext uri="{FF2B5EF4-FFF2-40B4-BE49-F238E27FC236}">
                <a16:creationId xmlns:a16="http://schemas.microsoft.com/office/drawing/2014/main" id="{0F75308E-F9BF-B9AA-8468-786E2FF23E8F}"/>
              </a:ext>
            </a:extLst>
          </p:cNvPr>
          <p:cNvSpPr txBox="1"/>
          <p:nvPr/>
        </p:nvSpPr>
        <p:spPr>
          <a:xfrm>
            <a:off x="731668" y="5606847"/>
            <a:ext cx="6094520" cy="646331"/>
          </a:xfrm>
          <a:prstGeom prst="rect">
            <a:avLst/>
          </a:prstGeom>
          <a:noFill/>
        </p:spPr>
        <p:txBody>
          <a:bodyPr wrap="square">
            <a:spAutoFit/>
          </a:bodyPr>
          <a:lstStyle/>
          <a:p>
            <a:r>
              <a:rPr lang="en-US" dirty="0">
                <a:hlinkClick r:id="rId3"/>
              </a:rPr>
              <a:t>https://neptune.ai/blog/balanced-accuracy</a:t>
            </a:r>
            <a:endParaRPr lang="en-US" dirty="0"/>
          </a:p>
          <a:p>
            <a:endParaRPr lang="en-US" dirty="0"/>
          </a:p>
        </p:txBody>
      </p:sp>
      <p:sp>
        <p:nvSpPr>
          <p:cNvPr id="13" name="TextBox 12">
            <a:extLst>
              <a:ext uri="{FF2B5EF4-FFF2-40B4-BE49-F238E27FC236}">
                <a16:creationId xmlns:a16="http://schemas.microsoft.com/office/drawing/2014/main" id="{B0C4D4FE-E281-9215-97CC-C33625EFA437}"/>
              </a:ext>
            </a:extLst>
          </p:cNvPr>
          <p:cNvSpPr txBox="1"/>
          <p:nvPr/>
        </p:nvSpPr>
        <p:spPr>
          <a:xfrm>
            <a:off x="5761017" y="4674838"/>
            <a:ext cx="6094520" cy="923330"/>
          </a:xfrm>
          <a:prstGeom prst="rect">
            <a:avLst/>
          </a:prstGeom>
          <a:noFill/>
        </p:spPr>
        <p:txBody>
          <a:bodyPr wrap="square">
            <a:spAutoFit/>
          </a:bodyPr>
          <a:lstStyle/>
          <a:p>
            <a:pPr marL="0" indent="0">
              <a:buNone/>
            </a:pPr>
            <a:r>
              <a:rPr lang="en-US" dirty="0">
                <a:solidFill>
                  <a:schemeClr val="accent5">
                    <a:lumMod val="75000"/>
                  </a:schemeClr>
                </a:solidFill>
              </a:rPr>
              <a:t>from </a:t>
            </a:r>
            <a:r>
              <a:rPr lang="en-US" dirty="0" err="1">
                <a:solidFill>
                  <a:schemeClr val="accent5">
                    <a:lumMod val="75000"/>
                  </a:schemeClr>
                </a:solidFill>
              </a:rPr>
              <a:t>sklearn.metrics</a:t>
            </a:r>
            <a:r>
              <a:rPr lang="en-US" dirty="0">
                <a:solidFill>
                  <a:schemeClr val="accent5">
                    <a:lumMod val="75000"/>
                  </a:schemeClr>
                </a:solidFill>
              </a:rPr>
              <a:t> import </a:t>
            </a:r>
            <a:r>
              <a:rPr lang="en-US" dirty="0" err="1">
                <a:solidFill>
                  <a:schemeClr val="accent5">
                    <a:lumMod val="75000"/>
                  </a:schemeClr>
                </a:solidFill>
              </a:rPr>
              <a:t>balanced_accuracy_score</a:t>
            </a:r>
            <a:endParaRPr lang="en-US" dirty="0">
              <a:solidFill>
                <a:schemeClr val="accent5">
                  <a:lumMod val="75000"/>
                </a:schemeClr>
              </a:solidFill>
            </a:endParaRPr>
          </a:p>
          <a:p>
            <a:pPr marL="0" indent="0">
              <a:buNone/>
            </a:pPr>
            <a:r>
              <a:rPr lang="en-US" dirty="0" err="1">
                <a:solidFill>
                  <a:schemeClr val="accent5">
                    <a:lumMod val="75000"/>
                  </a:schemeClr>
                </a:solidFill>
              </a:rPr>
              <a:t>bal_acc</a:t>
            </a:r>
            <a:r>
              <a:rPr lang="en-US" dirty="0">
                <a:solidFill>
                  <a:schemeClr val="accent5">
                    <a:lumMod val="75000"/>
                  </a:schemeClr>
                </a:solidFill>
              </a:rPr>
              <a:t>= </a:t>
            </a:r>
            <a:r>
              <a:rPr lang="en-US" dirty="0" err="1">
                <a:solidFill>
                  <a:schemeClr val="accent5">
                    <a:lumMod val="75000"/>
                  </a:schemeClr>
                </a:solidFill>
              </a:rPr>
              <a:t>balanced_accuracy_score</a:t>
            </a:r>
            <a:r>
              <a:rPr lang="en-US" dirty="0">
                <a:solidFill>
                  <a:schemeClr val="accent5">
                    <a:lumMod val="75000"/>
                  </a:schemeClr>
                </a:solidFill>
              </a:rPr>
              <a:t>(</a:t>
            </a:r>
            <a:r>
              <a:rPr lang="en-US" dirty="0" err="1">
                <a:solidFill>
                  <a:schemeClr val="accent5">
                    <a:lumMod val="75000"/>
                  </a:schemeClr>
                </a:solidFill>
              </a:rPr>
              <a:t>test_data</a:t>
            </a:r>
            <a:r>
              <a:rPr lang="en-US" dirty="0">
                <a:solidFill>
                  <a:schemeClr val="accent5">
                    <a:lumMod val="75000"/>
                  </a:schemeClr>
                </a:solidFill>
              </a:rPr>
              <a:t>['Outcome'], </a:t>
            </a:r>
            <a:r>
              <a:rPr lang="en-US" dirty="0" err="1">
                <a:solidFill>
                  <a:schemeClr val="accent5">
                    <a:lumMod val="75000"/>
                  </a:schemeClr>
                </a:solidFill>
              </a:rPr>
              <a:t>model.predict</a:t>
            </a:r>
            <a:r>
              <a:rPr lang="en-US" dirty="0">
                <a:solidFill>
                  <a:schemeClr val="accent5">
                    <a:lumMod val="75000"/>
                  </a:schemeClr>
                </a:solidFill>
              </a:rPr>
              <a:t>(</a:t>
            </a:r>
            <a:r>
              <a:rPr lang="en-US" dirty="0" err="1">
                <a:solidFill>
                  <a:schemeClr val="accent5">
                    <a:lumMod val="75000"/>
                  </a:schemeClr>
                </a:solidFill>
              </a:rPr>
              <a:t>X_test</a:t>
            </a:r>
            <a:r>
              <a:rPr lang="en-US" dirty="0">
                <a:solidFill>
                  <a:schemeClr val="accent5">
                    <a:lumMod val="75000"/>
                  </a:schemeClr>
                </a:solidFill>
              </a:rPr>
              <a:t>) )</a:t>
            </a:r>
          </a:p>
        </p:txBody>
      </p:sp>
    </p:spTree>
    <p:extLst>
      <p:ext uri="{BB962C8B-B14F-4D97-AF65-F5344CB8AC3E}">
        <p14:creationId xmlns:p14="http://schemas.microsoft.com/office/powerpoint/2010/main" val="3508182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F17D-3790-4DD1-CE8F-B59DCEBBF55D}"/>
              </a:ext>
            </a:extLst>
          </p:cNvPr>
          <p:cNvSpPr>
            <a:spLocks noGrp="1"/>
          </p:cNvSpPr>
          <p:nvPr>
            <p:ph type="title"/>
          </p:nvPr>
        </p:nvSpPr>
        <p:spPr/>
        <p:txBody>
          <a:bodyPr/>
          <a:lstStyle/>
          <a:p>
            <a:r>
              <a:rPr lang="en-US" b="1" dirty="0"/>
              <a:t>Balanced Accuracy vs F1 Score</a:t>
            </a:r>
            <a:endParaRPr lang="en-US" dirty="0"/>
          </a:p>
        </p:txBody>
      </p:sp>
      <p:sp>
        <p:nvSpPr>
          <p:cNvPr id="3" name="Content Placeholder 2">
            <a:extLst>
              <a:ext uri="{FF2B5EF4-FFF2-40B4-BE49-F238E27FC236}">
                <a16:creationId xmlns:a16="http://schemas.microsoft.com/office/drawing/2014/main" id="{7CAE79E2-CEB2-3509-684E-5CE91129EC9C}"/>
              </a:ext>
            </a:extLst>
          </p:cNvPr>
          <p:cNvSpPr>
            <a:spLocks noGrp="1"/>
          </p:cNvSpPr>
          <p:nvPr>
            <p:ph idx="1"/>
          </p:nvPr>
        </p:nvSpPr>
        <p:spPr/>
        <p:txBody>
          <a:bodyPr/>
          <a:lstStyle/>
          <a:p>
            <a:r>
              <a:rPr lang="en-US" sz="2400" dirty="0"/>
              <a:t>F1 keeps the balance between precision and recall, and specific for one class</a:t>
            </a:r>
          </a:p>
          <a:p>
            <a:pPr marL="457200" lvl="1" indent="0">
              <a:buNone/>
            </a:pPr>
            <a:r>
              <a:rPr lang="en-US" sz="2000" dirty="0"/>
              <a:t>F1 = 2 * ([precision * recall] / [precision + recall])</a:t>
            </a:r>
          </a:p>
          <a:p>
            <a:r>
              <a:rPr lang="en-US" sz="2400" dirty="0"/>
              <a:t>When all classes are equally important, and we have balanced data, normal accuracy is enough</a:t>
            </a:r>
          </a:p>
          <a:p>
            <a:pPr>
              <a:buFont typeface="Arial" panose="020B0604020202020204" pitchFamily="34" charset="0"/>
              <a:buChar char="•"/>
            </a:pPr>
            <a:r>
              <a:rPr lang="en-US" sz="2400" dirty="0"/>
              <a:t>When all classes are equally important, and we have imbalance data, balance accuracy is better measurement</a:t>
            </a:r>
          </a:p>
          <a:p>
            <a:pPr>
              <a:buFont typeface="Arial" panose="020B0604020202020204" pitchFamily="34" charset="0"/>
              <a:buChar char="•"/>
            </a:pPr>
            <a:r>
              <a:rPr lang="en-US" sz="2400" dirty="0"/>
              <a:t>F1 is a great scoring metric for both balance and imbalanced data when more attention is needed on the one class. </a:t>
            </a:r>
          </a:p>
          <a:p>
            <a:pPr marL="0" indent="0">
              <a:buNone/>
            </a:pPr>
            <a:endParaRPr lang="en-US" dirty="0"/>
          </a:p>
        </p:txBody>
      </p:sp>
    </p:spTree>
    <p:extLst>
      <p:ext uri="{BB962C8B-B14F-4D97-AF65-F5344CB8AC3E}">
        <p14:creationId xmlns:p14="http://schemas.microsoft.com/office/powerpoint/2010/main" val="288949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D921-27B7-A61D-F9B3-16DFEFC8566F}"/>
              </a:ext>
            </a:extLst>
          </p:cNvPr>
          <p:cNvSpPr>
            <a:spLocks noGrp="1"/>
          </p:cNvSpPr>
          <p:nvPr>
            <p:ph type="title"/>
          </p:nvPr>
        </p:nvSpPr>
        <p:spPr/>
        <p:txBody>
          <a:bodyPr>
            <a:normAutofit/>
          </a:bodyPr>
          <a:lstStyle/>
          <a:p>
            <a:r>
              <a:rPr lang="en-US" sz="4000" dirty="0"/>
              <a:t>Evaluation Metric/ </a:t>
            </a:r>
            <a:r>
              <a:rPr lang="en-US" sz="4000" b="1" dirty="0"/>
              <a:t>Performance Measurement</a:t>
            </a:r>
            <a:endParaRPr lang="en-US" sz="4000" dirty="0"/>
          </a:p>
        </p:txBody>
      </p:sp>
      <p:sp>
        <p:nvSpPr>
          <p:cNvPr id="3" name="Content Placeholder 2">
            <a:extLst>
              <a:ext uri="{FF2B5EF4-FFF2-40B4-BE49-F238E27FC236}">
                <a16:creationId xmlns:a16="http://schemas.microsoft.com/office/drawing/2014/main" id="{286B9DA6-E59C-041B-11C4-DA021E64612F}"/>
              </a:ext>
            </a:extLst>
          </p:cNvPr>
          <p:cNvSpPr>
            <a:spLocks noGrp="1"/>
          </p:cNvSpPr>
          <p:nvPr>
            <p:ph idx="1"/>
          </p:nvPr>
        </p:nvSpPr>
        <p:spPr/>
        <p:txBody>
          <a:bodyPr>
            <a:normAutofit/>
          </a:bodyPr>
          <a:lstStyle/>
          <a:p>
            <a:r>
              <a:rPr lang="en-US" dirty="0"/>
              <a:t>The loss function shows a measure of model performance during model training.</a:t>
            </a:r>
          </a:p>
          <a:p>
            <a:r>
              <a:rPr lang="en-US" dirty="0"/>
              <a:t>Evaluation Metrics are used to judge and measure model performance after training.</a:t>
            </a:r>
          </a:p>
        </p:txBody>
      </p:sp>
    </p:spTree>
    <p:extLst>
      <p:ext uri="{BB962C8B-B14F-4D97-AF65-F5344CB8AC3E}">
        <p14:creationId xmlns:p14="http://schemas.microsoft.com/office/powerpoint/2010/main" val="3215637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56F5-E1CD-1917-FA89-A2246063816F}"/>
              </a:ext>
            </a:extLst>
          </p:cNvPr>
          <p:cNvSpPr>
            <a:spLocks noGrp="1"/>
          </p:cNvSpPr>
          <p:nvPr>
            <p:ph type="ctrTitle"/>
          </p:nvPr>
        </p:nvSpPr>
        <p:spPr/>
        <p:txBody>
          <a:bodyPr/>
          <a:lstStyle/>
          <a:p>
            <a:r>
              <a:rPr lang="en-US" dirty="0"/>
              <a:t>Model Selection</a:t>
            </a:r>
          </a:p>
        </p:txBody>
      </p:sp>
    </p:spTree>
    <p:extLst>
      <p:ext uri="{BB962C8B-B14F-4D97-AF65-F5344CB8AC3E}">
        <p14:creationId xmlns:p14="http://schemas.microsoft.com/office/powerpoint/2010/main" val="4291641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F6FA-6DA1-93D9-106E-8CA295110204}"/>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CA1A8148-9950-2CA8-E2E1-D1C4FC3D37E4}"/>
              </a:ext>
            </a:extLst>
          </p:cNvPr>
          <p:cNvSpPr>
            <a:spLocks noGrp="1"/>
          </p:cNvSpPr>
          <p:nvPr>
            <p:ph idx="1"/>
          </p:nvPr>
        </p:nvSpPr>
        <p:spPr/>
        <p:txBody>
          <a:bodyPr>
            <a:normAutofit/>
          </a:bodyPr>
          <a:lstStyle/>
          <a:p>
            <a:pPr marL="0" indent="0">
              <a:buNone/>
            </a:pPr>
            <a:r>
              <a:rPr lang="en-US" sz="2400" dirty="0"/>
              <a:t>Always get the question</a:t>
            </a:r>
          </a:p>
          <a:p>
            <a:r>
              <a:rPr lang="en-US" sz="2400" dirty="0"/>
              <a:t>Which model/algorithm is the best?</a:t>
            </a:r>
          </a:p>
          <a:p>
            <a:r>
              <a:rPr lang="en-US" sz="2400" dirty="0"/>
              <a:t>Which model is robust/reliable with accuracy or structure, parameter weights?</a:t>
            </a:r>
          </a:p>
          <a:p>
            <a:r>
              <a:rPr lang="en-US" sz="2400" dirty="0"/>
              <a:t>Which model is interpretable?</a:t>
            </a:r>
          </a:p>
          <a:p>
            <a:pPr marL="0" indent="0">
              <a:buNone/>
            </a:pPr>
            <a:endParaRPr lang="en-US" sz="2400" dirty="0"/>
          </a:p>
          <a:p>
            <a:pPr marL="0" indent="0">
              <a:buNone/>
            </a:pPr>
            <a:r>
              <a:rPr lang="en-US" sz="2400" dirty="0"/>
              <a:t>We can get multiple models even for same algorithm with</a:t>
            </a:r>
          </a:p>
          <a:p>
            <a:r>
              <a:rPr lang="en-US" sz="2400" dirty="0"/>
              <a:t>Variation in training data</a:t>
            </a:r>
          </a:p>
          <a:p>
            <a:r>
              <a:rPr lang="en-US" sz="2400" dirty="0"/>
              <a:t>Change in hyperparameters, parameter grid </a:t>
            </a:r>
          </a:p>
          <a:p>
            <a:endParaRPr lang="en-US" dirty="0"/>
          </a:p>
        </p:txBody>
      </p:sp>
    </p:spTree>
    <p:extLst>
      <p:ext uri="{BB962C8B-B14F-4D97-AF65-F5344CB8AC3E}">
        <p14:creationId xmlns:p14="http://schemas.microsoft.com/office/powerpoint/2010/main" val="1742189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769E-59B8-931E-AC50-A58C052700CB}"/>
              </a:ext>
            </a:extLst>
          </p:cNvPr>
          <p:cNvSpPr>
            <a:spLocks noGrp="1"/>
          </p:cNvSpPr>
          <p:nvPr>
            <p:ph type="title"/>
          </p:nvPr>
        </p:nvSpPr>
        <p:spPr>
          <a:xfrm>
            <a:off x="838200" y="152061"/>
            <a:ext cx="10515600" cy="1325563"/>
          </a:xfrm>
        </p:spPr>
        <p:txBody>
          <a:bodyPr/>
          <a:lstStyle/>
          <a:p>
            <a:r>
              <a:rPr lang="en-US" dirty="0"/>
              <a:t>Train &amp;Test data</a:t>
            </a:r>
          </a:p>
        </p:txBody>
      </p:sp>
      <p:sp>
        <p:nvSpPr>
          <p:cNvPr id="3" name="Content Placeholder 2">
            <a:extLst>
              <a:ext uri="{FF2B5EF4-FFF2-40B4-BE49-F238E27FC236}">
                <a16:creationId xmlns:a16="http://schemas.microsoft.com/office/drawing/2014/main" id="{B9A54212-6731-6123-2742-7A442E703ED3}"/>
              </a:ext>
            </a:extLst>
          </p:cNvPr>
          <p:cNvSpPr>
            <a:spLocks noGrp="1"/>
          </p:cNvSpPr>
          <p:nvPr>
            <p:ph idx="1"/>
          </p:nvPr>
        </p:nvSpPr>
        <p:spPr>
          <a:xfrm>
            <a:off x="989120" y="1477623"/>
            <a:ext cx="10515600" cy="4940931"/>
          </a:xfrm>
        </p:spPr>
        <p:txBody>
          <a:bodyPr>
            <a:normAutofit/>
          </a:bodyPr>
          <a:lstStyle/>
          <a:p>
            <a:pPr marL="0" indent="0">
              <a:buNone/>
            </a:pPr>
            <a:r>
              <a:rPr lang="en-US" sz="2400" dirty="0"/>
              <a:t>Suppose that we have clinical measurements (e.g., weight, blood pressure, height, age, family history of disease) for several patients, as well as information about whether each patient has diabetes. </a:t>
            </a:r>
          </a:p>
          <a:p>
            <a:r>
              <a:rPr lang="en-US" sz="2400" dirty="0"/>
              <a:t>We can use these patients' data to train a model and predict risk of diabetes based on clinical measurements.</a:t>
            </a:r>
          </a:p>
          <a:p>
            <a:r>
              <a:rPr lang="en-US" sz="2400" dirty="0"/>
              <a:t>In practice, we want this method to accurately predict diabetes risk for future patients based on their clinical measurements. We are not very interested in train data, since we already know which of those patients have diabetes.</a:t>
            </a:r>
          </a:p>
          <a:p>
            <a:endParaRPr lang="en-US" dirty="0"/>
          </a:p>
          <a:p>
            <a:pPr marL="0" indent="0">
              <a:buNone/>
            </a:pPr>
            <a:r>
              <a:rPr lang="en-US" dirty="0"/>
              <a:t>Due to this, we always divide whole data into train and test</a:t>
            </a:r>
          </a:p>
        </p:txBody>
      </p:sp>
    </p:spTree>
    <p:extLst>
      <p:ext uri="{BB962C8B-B14F-4D97-AF65-F5344CB8AC3E}">
        <p14:creationId xmlns:p14="http://schemas.microsoft.com/office/powerpoint/2010/main" val="194923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5FF6-CD81-6A1F-1748-1E40560AADCA}"/>
              </a:ext>
            </a:extLst>
          </p:cNvPr>
          <p:cNvSpPr>
            <a:spLocks noGrp="1"/>
          </p:cNvSpPr>
          <p:nvPr>
            <p:ph type="title"/>
          </p:nvPr>
        </p:nvSpPr>
        <p:spPr/>
        <p:txBody>
          <a:bodyPr/>
          <a:lstStyle/>
          <a:p>
            <a:r>
              <a:rPr lang="en-US" dirty="0"/>
              <a:t>Train &amp;Test data</a:t>
            </a:r>
          </a:p>
        </p:txBody>
      </p:sp>
      <p:sp>
        <p:nvSpPr>
          <p:cNvPr id="3" name="Content Placeholder 2">
            <a:extLst>
              <a:ext uri="{FF2B5EF4-FFF2-40B4-BE49-F238E27FC236}">
                <a16:creationId xmlns:a16="http://schemas.microsoft.com/office/drawing/2014/main" id="{96A8EDD5-888A-B97D-D706-55F4BA8F328A}"/>
              </a:ext>
            </a:extLst>
          </p:cNvPr>
          <p:cNvSpPr>
            <a:spLocks noGrp="1"/>
          </p:cNvSpPr>
          <p:nvPr>
            <p:ph idx="1"/>
          </p:nvPr>
        </p:nvSpPr>
        <p:spPr>
          <a:xfrm>
            <a:off x="838200" y="1690688"/>
            <a:ext cx="10515600" cy="4351338"/>
          </a:xfrm>
        </p:spPr>
        <p:txBody>
          <a:bodyPr>
            <a:normAutofit lnSpcReduction="10000"/>
          </a:bodyPr>
          <a:lstStyle/>
          <a:p>
            <a:r>
              <a:rPr lang="en-US" sz="2400" dirty="0"/>
              <a:t>We can keep some percentage of train data for testing, </a:t>
            </a:r>
          </a:p>
          <a:p>
            <a:pPr lvl="1"/>
            <a:r>
              <a:rPr lang="en-US" sz="2000" dirty="0"/>
              <a:t>80% for training, and 20% for testing.</a:t>
            </a:r>
          </a:p>
          <a:p>
            <a:pPr lvl="1"/>
            <a:r>
              <a:rPr lang="en-US" sz="2000" dirty="0"/>
              <a:t>90% for training, and 10% for testing…..</a:t>
            </a:r>
          </a:p>
          <a:p>
            <a:pPr lvl="1"/>
            <a:endParaRPr lang="en-US" dirty="0"/>
          </a:p>
          <a:p>
            <a:pPr marL="0" indent="0">
              <a:buNone/>
            </a:pPr>
            <a:r>
              <a:rPr lang="en-US" sz="2000" dirty="0">
                <a:solidFill>
                  <a:schemeClr val="accent5">
                    <a:lumMod val="75000"/>
                  </a:schemeClr>
                </a:solidFill>
              </a:rPr>
              <a:t># Split in train and test data </a:t>
            </a:r>
          </a:p>
          <a:p>
            <a:pPr marL="0" indent="0">
              <a:buNone/>
            </a:pPr>
            <a:r>
              <a:rPr lang="en-US" sz="2000" dirty="0">
                <a:solidFill>
                  <a:schemeClr val="accent5">
                    <a:lumMod val="75000"/>
                  </a:schemeClr>
                </a:solidFill>
              </a:rPr>
              <a:t>from </a:t>
            </a:r>
            <a:r>
              <a:rPr lang="en-US" sz="2000" dirty="0" err="1">
                <a:solidFill>
                  <a:schemeClr val="accent5">
                    <a:lumMod val="75000"/>
                  </a:schemeClr>
                </a:solidFill>
              </a:rPr>
              <a:t>sklearn.model_selection</a:t>
            </a:r>
            <a:r>
              <a:rPr lang="en-US" sz="2000" dirty="0">
                <a:solidFill>
                  <a:schemeClr val="accent5">
                    <a:lumMod val="75000"/>
                  </a:schemeClr>
                </a:solidFill>
              </a:rPr>
              <a:t> import </a:t>
            </a:r>
            <a:r>
              <a:rPr lang="en-US" sz="2000" dirty="0" err="1">
                <a:solidFill>
                  <a:schemeClr val="accent5">
                    <a:lumMod val="75000"/>
                  </a:schemeClr>
                </a:solidFill>
              </a:rPr>
              <a:t>train_test_split</a:t>
            </a:r>
            <a:endParaRPr lang="en-US" sz="2000" dirty="0">
              <a:solidFill>
                <a:schemeClr val="accent5">
                  <a:lumMod val="75000"/>
                </a:schemeClr>
              </a:solidFill>
            </a:endParaRPr>
          </a:p>
          <a:p>
            <a:pPr marL="0" indent="0">
              <a:buNone/>
            </a:pPr>
            <a:r>
              <a:rPr lang="en-US" sz="2000" dirty="0" err="1">
                <a:solidFill>
                  <a:schemeClr val="accent5">
                    <a:lumMod val="75000"/>
                  </a:schemeClr>
                </a:solidFill>
              </a:rPr>
              <a:t>train_data</a:t>
            </a:r>
            <a:r>
              <a:rPr lang="en-US" sz="2000" dirty="0">
                <a:solidFill>
                  <a:schemeClr val="accent5">
                    <a:lumMod val="75000"/>
                  </a:schemeClr>
                </a:solidFill>
              </a:rPr>
              <a:t>, </a:t>
            </a:r>
            <a:r>
              <a:rPr lang="en-US" sz="2000" dirty="0" err="1">
                <a:solidFill>
                  <a:schemeClr val="accent5">
                    <a:lumMod val="75000"/>
                  </a:schemeClr>
                </a:solidFill>
              </a:rPr>
              <a:t>test_data</a:t>
            </a:r>
            <a:r>
              <a:rPr lang="en-US" sz="2000" dirty="0">
                <a:solidFill>
                  <a:schemeClr val="accent5">
                    <a:lumMod val="75000"/>
                  </a:schemeClr>
                </a:solidFill>
              </a:rPr>
              <a:t>= </a:t>
            </a:r>
            <a:r>
              <a:rPr lang="en-US" sz="2000" dirty="0" err="1">
                <a:solidFill>
                  <a:schemeClr val="accent5">
                    <a:lumMod val="75000"/>
                  </a:schemeClr>
                </a:solidFill>
              </a:rPr>
              <a:t>train_test_split</a:t>
            </a:r>
            <a:r>
              <a:rPr lang="en-US" sz="2000" dirty="0">
                <a:solidFill>
                  <a:schemeClr val="accent5">
                    <a:lumMod val="75000"/>
                  </a:schemeClr>
                </a:solidFill>
              </a:rPr>
              <a:t>(data, </a:t>
            </a:r>
            <a:r>
              <a:rPr lang="en-US" sz="2000" dirty="0" err="1">
                <a:solidFill>
                  <a:schemeClr val="accent5">
                    <a:lumMod val="75000"/>
                  </a:schemeClr>
                </a:solidFill>
              </a:rPr>
              <a:t>test_size</a:t>
            </a:r>
            <a:r>
              <a:rPr lang="en-US" sz="2000" dirty="0">
                <a:solidFill>
                  <a:schemeClr val="accent5">
                    <a:lumMod val="75000"/>
                  </a:schemeClr>
                </a:solidFill>
              </a:rPr>
              <a:t>=0.25, </a:t>
            </a:r>
            <a:r>
              <a:rPr lang="en-US" sz="2000" dirty="0" err="1">
                <a:solidFill>
                  <a:schemeClr val="accent5">
                    <a:lumMod val="75000"/>
                  </a:schemeClr>
                </a:solidFill>
              </a:rPr>
              <a:t>random_state</a:t>
            </a:r>
            <a:r>
              <a:rPr lang="en-US" sz="2000" dirty="0">
                <a:solidFill>
                  <a:schemeClr val="accent5">
                    <a:lumMod val="75000"/>
                  </a:schemeClr>
                </a:solidFill>
              </a:rPr>
              <a:t>= 123)</a:t>
            </a:r>
          </a:p>
          <a:p>
            <a:pPr marL="0" indent="0">
              <a:buNone/>
            </a:pPr>
            <a:r>
              <a:rPr lang="en-US" sz="2000" dirty="0">
                <a:solidFill>
                  <a:schemeClr val="accent5">
                    <a:lumMod val="75000"/>
                  </a:schemeClr>
                </a:solidFill>
              </a:rPr>
              <a:t> </a:t>
            </a:r>
            <a:r>
              <a:rPr lang="en-US" sz="2000" dirty="0" err="1">
                <a:solidFill>
                  <a:schemeClr val="accent5">
                    <a:lumMod val="75000"/>
                  </a:schemeClr>
                </a:solidFill>
              </a:rPr>
              <a:t>X_train</a:t>
            </a:r>
            <a:r>
              <a:rPr lang="en-US" sz="2000" dirty="0">
                <a:solidFill>
                  <a:schemeClr val="accent5">
                    <a:lumMod val="75000"/>
                  </a:schemeClr>
                </a:solidFill>
              </a:rPr>
              <a:t>, </a:t>
            </a:r>
            <a:r>
              <a:rPr lang="en-US" sz="2000" dirty="0" err="1">
                <a:solidFill>
                  <a:schemeClr val="accent5">
                    <a:lumMod val="75000"/>
                  </a:schemeClr>
                </a:solidFill>
              </a:rPr>
              <a:t>X_test</a:t>
            </a:r>
            <a:r>
              <a:rPr lang="en-US" sz="2000" dirty="0">
                <a:solidFill>
                  <a:schemeClr val="accent5">
                    <a:lumMod val="75000"/>
                  </a:schemeClr>
                </a:solidFill>
              </a:rPr>
              <a:t>, </a:t>
            </a:r>
            <a:r>
              <a:rPr lang="en-US" sz="2000" dirty="0" err="1">
                <a:solidFill>
                  <a:schemeClr val="accent5">
                    <a:lumMod val="75000"/>
                  </a:schemeClr>
                </a:solidFill>
              </a:rPr>
              <a:t>y_train</a:t>
            </a:r>
            <a:r>
              <a:rPr lang="en-US" sz="2000" dirty="0">
                <a:solidFill>
                  <a:schemeClr val="accent5">
                    <a:lumMod val="75000"/>
                  </a:schemeClr>
                </a:solidFill>
              </a:rPr>
              <a:t>, </a:t>
            </a:r>
            <a:r>
              <a:rPr lang="en-US" sz="2000" dirty="0" err="1">
                <a:solidFill>
                  <a:schemeClr val="accent5">
                    <a:lumMod val="75000"/>
                  </a:schemeClr>
                </a:solidFill>
              </a:rPr>
              <a:t>y_test</a:t>
            </a:r>
            <a:r>
              <a:rPr lang="en-US" sz="2000" dirty="0">
                <a:solidFill>
                  <a:schemeClr val="accent5">
                    <a:lumMod val="75000"/>
                  </a:schemeClr>
                </a:solidFill>
              </a:rPr>
              <a:t> = </a:t>
            </a:r>
            <a:r>
              <a:rPr lang="en-US" sz="2000" dirty="0" err="1">
                <a:solidFill>
                  <a:schemeClr val="accent5">
                    <a:lumMod val="75000"/>
                  </a:schemeClr>
                </a:solidFill>
              </a:rPr>
              <a:t>train_test_split</a:t>
            </a:r>
            <a:r>
              <a:rPr lang="en-US" sz="2000" dirty="0">
                <a:solidFill>
                  <a:schemeClr val="accent5">
                    <a:lumMod val="75000"/>
                  </a:schemeClr>
                </a:solidFill>
              </a:rPr>
              <a:t>( X, y, </a:t>
            </a:r>
            <a:r>
              <a:rPr lang="en-US" sz="2000" dirty="0" err="1">
                <a:solidFill>
                  <a:schemeClr val="accent5">
                    <a:lumMod val="75000"/>
                  </a:schemeClr>
                </a:solidFill>
              </a:rPr>
              <a:t>test_size</a:t>
            </a:r>
            <a:r>
              <a:rPr lang="en-US" sz="2000" dirty="0">
                <a:solidFill>
                  <a:schemeClr val="accent5">
                    <a:lumMod val="75000"/>
                  </a:schemeClr>
                </a:solidFill>
              </a:rPr>
              <a:t>=0.4, </a:t>
            </a:r>
            <a:r>
              <a:rPr lang="en-US" sz="2000" dirty="0" err="1">
                <a:solidFill>
                  <a:schemeClr val="accent5">
                    <a:lumMod val="75000"/>
                  </a:schemeClr>
                </a:solidFill>
              </a:rPr>
              <a:t>random_state</a:t>
            </a:r>
            <a:r>
              <a:rPr lang="en-US" sz="2000" dirty="0">
                <a:solidFill>
                  <a:schemeClr val="accent5">
                    <a:lumMod val="75000"/>
                  </a:schemeClr>
                </a:solidFill>
              </a:rPr>
              <a:t>=0)</a:t>
            </a:r>
          </a:p>
          <a:p>
            <a:pPr marL="0" indent="0">
              <a:buNone/>
            </a:pPr>
            <a:endParaRPr lang="en-US" sz="2000" dirty="0">
              <a:solidFill>
                <a:schemeClr val="accent5">
                  <a:lumMod val="75000"/>
                </a:schemeClr>
              </a:solidFill>
            </a:endParaRPr>
          </a:p>
          <a:p>
            <a:r>
              <a:rPr lang="en-US" sz="2400" dirty="0" err="1"/>
              <a:t>Train_test_split</a:t>
            </a:r>
            <a:r>
              <a:rPr lang="en-US" sz="2400" dirty="0"/>
              <a:t> randomly divides data in to testing and training.</a:t>
            </a:r>
          </a:p>
          <a:p>
            <a:r>
              <a:rPr lang="en-US" sz="2400" dirty="0"/>
              <a:t>We fix the </a:t>
            </a:r>
            <a:r>
              <a:rPr lang="en-US" sz="2400" dirty="0" err="1"/>
              <a:t>random_state</a:t>
            </a:r>
            <a:r>
              <a:rPr lang="en-US" sz="2400" dirty="0"/>
              <a:t> to avoid the random variation each time.</a:t>
            </a:r>
          </a:p>
        </p:txBody>
      </p:sp>
    </p:spTree>
    <p:extLst>
      <p:ext uri="{BB962C8B-B14F-4D97-AF65-F5344CB8AC3E}">
        <p14:creationId xmlns:p14="http://schemas.microsoft.com/office/powerpoint/2010/main" val="448229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1CC171-4D77-E2B5-2523-664F16583385}"/>
              </a:ext>
            </a:extLst>
          </p:cNvPr>
          <p:cNvPicPr>
            <a:picLocks noChangeAspect="1"/>
          </p:cNvPicPr>
          <p:nvPr/>
        </p:nvPicPr>
        <p:blipFill>
          <a:blip r:embed="rId2"/>
          <a:stretch>
            <a:fillRect/>
          </a:stretch>
        </p:blipFill>
        <p:spPr>
          <a:xfrm>
            <a:off x="1413537" y="1048120"/>
            <a:ext cx="8867775" cy="4229100"/>
          </a:xfrm>
          <a:prstGeom prst="rect">
            <a:avLst/>
          </a:prstGeom>
        </p:spPr>
      </p:pic>
    </p:spTree>
    <p:extLst>
      <p:ext uri="{BB962C8B-B14F-4D97-AF65-F5344CB8AC3E}">
        <p14:creationId xmlns:p14="http://schemas.microsoft.com/office/powerpoint/2010/main" val="3716822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005D7-B051-8F36-FF75-8688AA2A9EBD}"/>
              </a:ext>
            </a:extLst>
          </p:cNvPr>
          <p:cNvSpPr>
            <a:spLocks noGrp="1"/>
          </p:cNvSpPr>
          <p:nvPr>
            <p:ph type="title"/>
          </p:nvPr>
        </p:nvSpPr>
        <p:spPr/>
        <p:txBody>
          <a:bodyPr/>
          <a:lstStyle/>
          <a:p>
            <a:r>
              <a:rPr lang="en-US" dirty="0"/>
              <a:t>Test data problems</a:t>
            </a:r>
          </a:p>
        </p:txBody>
      </p:sp>
      <p:sp>
        <p:nvSpPr>
          <p:cNvPr id="3" name="Content Placeholder 2">
            <a:extLst>
              <a:ext uri="{FF2B5EF4-FFF2-40B4-BE49-F238E27FC236}">
                <a16:creationId xmlns:a16="http://schemas.microsoft.com/office/drawing/2014/main" id="{563DDC9B-32D9-227F-9D77-6AB0F09C7F77}"/>
              </a:ext>
            </a:extLst>
          </p:cNvPr>
          <p:cNvSpPr>
            <a:spLocks noGrp="1"/>
          </p:cNvSpPr>
          <p:nvPr>
            <p:ph idx="1"/>
          </p:nvPr>
        </p:nvSpPr>
        <p:spPr/>
        <p:txBody>
          <a:bodyPr>
            <a:normAutofit/>
          </a:bodyPr>
          <a:lstStyle/>
          <a:p>
            <a:r>
              <a:rPr lang="en-US" dirty="0"/>
              <a:t>Sometimes while dividing the data into train and test split we might be lucky all good data will be test data, and model be biased towards one test data.</a:t>
            </a:r>
          </a:p>
          <a:p>
            <a:r>
              <a:rPr lang="en-US" dirty="0"/>
              <a:t>But it will perform poorly on new set of test data</a:t>
            </a:r>
          </a:p>
          <a:p>
            <a:r>
              <a:rPr lang="en-US" dirty="0"/>
              <a:t>Also the test data might be completely different from train data</a:t>
            </a:r>
          </a:p>
          <a:p>
            <a:r>
              <a:rPr lang="en-US" altLang="en-US" dirty="0"/>
              <a:t>What if we don’t have enough data to set aside a test dataset?</a:t>
            </a:r>
          </a:p>
          <a:p>
            <a:r>
              <a:rPr lang="en-US" altLang="en-US" dirty="0"/>
              <a:t>Cross-Validation:</a:t>
            </a:r>
          </a:p>
          <a:p>
            <a:pPr marL="674688" lvl="1" indent="-438150"/>
            <a:r>
              <a:rPr lang="en-US" altLang="en-US" dirty="0"/>
              <a:t>Each data point is used </a:t>
            </a:r>
            <a:r>
              <a:rPr lang="en-US" altLang="en-US" i="1" dirty="0"/>
              <a:t>both</a:t>
            </a:r>
            <a:r>
              <a:rPr lang="en-US" altLang="en-US" dirty="0"/>
              <a:t> as train and test data.</a:t>
            </a:r>
            <a:endParaRPr lang="en-US" altLang="en-US" i="1" dirty="0"/>
          </a:p>
          <a:p>
            <a:endParaRPr lang="en-US" dirty="0"/>
          </a:p>
        </p:txBody>
      </p:sp>
    </p:spTree>
    <p:extLst>
      <p:ext uri="{BB962C8B-B14F-4D97-AF65-F5344CB8AC3E}">
        <p14:creationId xmlns:p14="http://schemas.microsoft.com/office/powerpoint/2010/main" val="1587142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277C-AD3E-F3B0-BFD8-B0AFEEDF63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202635-049F-C1C2-CF5C-C53334D67C43}"/>
              </a:ext>
            </a:extLst>
          </p:cNvPr>
          <p:cNvSpPr>
            <a:spLocks noGrp="1"/>
          </p:cNvSpPr>
          <p:nvPr>
            <p:ph idx="1"/>
          </p:nvPr>
        </p:nvSpPr>
        <p:spPr/>
        <p:txBody>
          <a:bodyPr>
            <a:normAutofit lnSpcReduction="10000"/>
          </a:bodyPr>
          <a:lstStyle/>
          <a:p>
            <a:r>
              <a:rPr lang="en-US" dirty="0"/>
              <a:t>When evaluating different settings (“hyperparameters”) for estimators, such as the C setting that must be manually set for an SVM, there is still a risk of overfitting on the test set because the parameters can be tweaked until the estimator performs optimally. </a:t>
            </a:r>
          </a:p>
          <a:p>
            <a:r>
              <a:rPr lang="en-US" dirty="0"/>
              <a:t>This way, knowledge about the test set can “leak” into the model and evaluation metrics no longer report on generalization performance. </a:t>
            </a:r>
          </a:p>
          <a:p>
            <a:r>
              <a:rPr lang="en-US" dirty="0"/>
              <a:t>To solve this problem, yet another part of the dataset can be held out as a so-called “validation set”: training proceeds on the training set, after which evaluation is done on the validation set, and when the experiment seems to be successful, final evaluation can be done on the test set.</a:t>
            </a:r>
          </a:p>
        </p:txBody>
      </p:sp>
    </p:spTree>
    <p:extLst>
      <p:ext uri="{BB962C8B-B14F-4D97-AF65-F5344CB8AC3E}">
        <p14:creationId xmlns:p14="http://schemas.microsoft.com/office/powerpoint/2010/main" val="1856797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563E-DDC1-303E-CE0B-B0E9656E99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A6DBD6-7DE3-B4EA-5835-C2C333C956F9}"/>
              </a:ext>
            </a:extLst>
          </p:cNvPr>
          <p:cNvSpPr>
            <a:spLocks noGrp="1"/>
          </p:cNvSpPr>
          <p:nvPr>
            <p:ph idx="1"/>
          </p:nvPr>
        </p:nvSpPr>
        <p:spPr/>
        <p:txBody>
          <a:bodyPr/>
          <a:lstStyle/>
          <a:p>
            <a:r>
              <a:rPr lang="en-US" dirty="0"/>
              <a:t>However, by partitioning the available data into three sets, we drastically reduce the number of samples which can be used for learning the model, and the results can depend on a particular random choice for the pair of (train, validation) sets.</a:t>
            </a:r>
          </a:p>
          <a:p>
            <a:r>
              <a:rPr lang="en-US" dirty="0"/>
              <a:t>A solution to this problem is a procedure called </a:t>
            </a:r>
            <a:r>
              <a:rPr lang="en-US" dirty="0">
                <a:hlinkClick r:id="rId2"/>
              </a:rPr>
              <a:t>cross-validation</a:t>
            </a:r>
            <a:r>
              <a:rPr lang="en-US" dirty="0"/>
              <a:t> (CV for short). A test set should still be held out for final evaluation. </a:t>
            </a:r>
          </a:p>
          <a:p>
            <a:r>
              <a:rPr lang="en-US" dirty="0"/>
              <a:t>In the basic approach, called </a:t>
            </a:r>
            <a:r>
              <a:rPr lang="en-US" i="1" dirty="0"/>
              <a:t>k</a:t>
            </a:r>
            <a:r>
              <a:rPr lang="en-US" dirty="0"/>
              <a:t>-fold CV, the training set is split into </a:t>
            </a:r>
            <a:r>
              <a:rPr lang="en-US" i="1" dirty="0"/>
              <a:t>k</a:t>
            </a:r>
            <a:r>
              <a:rPr lang="en-US" dirty="0"/>
              <a:t> smaller sets (other approaches are described below, but generally follow the same principles). </a:t>
            </a:r>
          </a:p>
          <a:p>
            <a:endParaRPr lang="en-US" dirty="0"/>
          </a:p>
        </p:txBody>
      </p:sp>
      <p:sp>
        <p:nvSpPr>
          <p:cNvPr id="5" name="TextBox 4">
            <a:extLst>
              <a:ext uri="{FF2B5EF4-FFF2-40B4-BE49-F238E27FC236}">
                <a16:creationId xmlns:a16="http://schemas.microsoft.com/office/drawing/2014/main" id="{25B84C98-B162-E0D4-5E21-292984655C06}"/>
              </a:ext>
            </a:extLst>
          </p:cNvPr>
          <p:cNvSpPr txBox="1"/>
          <p:nvPr/>
        </p:nvSpPr>
        <p:spPr>
          <a:xfrm>
            <a:off x="1023151" y="5807631"/>
            <a:ext cx="6094520" cy="646331"/>
          </a:xfrm>
          <a:prstGeom prst="rect">
            <a:avLst/>
          </a:prstGeom>
          <a:noFill/>
        </p:spPr>
        <p:txBody>
          <a:bodyPr wrap="square">
            <a:spAutoFit/>
          </a:bodyPr>
          <a:lstStyle/>
          <a:p>
            <a:r>
              <a:rPr lang="en-US" dirty="0">
                <a:hlinkClick r:id="rId3"/>
              </a:rPr>
              <a:t>https://scikit-learn.org/stable/modules/cross_validation.html</a:t>
            </a:r>
            <a:endParaRPr lang="en-US" dirty="0"/>
          </a:p>
          <a:p>
            <a:endParaRPr lang="en-US" dirty="0"/>
          </a:p>
        </p:txBody>
      </p:sp>
    </p:spTree>
    <p:extLst>
      <p:ext uri="{BB962C8B-B14F-4D97-AF65-F5344CB8AC3E}">
        <p14:creationId xmlns:p14="http://schemas.microsoft.com/office/powerpoint/2010/main" val="686975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2B30-FA00-B303-E82B-B86524648A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A4AF84-C9D1-F656-BE55-A21BAC931BF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91F5274-3329-1948-6233-434BAF218D72}"/>
              </a:ext>
            </a:extLst>
          </p:cNvPr>
          <p:cNvPicPr>
            <a:picLocks noChangeAspect="1"/>
          </p:cNvPicPr>
          <p:nvPr/>
        </p:nvPicPr>
        <p:blipFill>
          <a:blip r:embed="rId2"/>
          <a:stretch>
            <a:fillRect/>
          </a:stretch>
        </p:blipFill>
        <p:spPr>
          <a:xfrm>
            <a:off x="974832" y="565626"/>
            <a:ext cx="9660616" cy="6066279"/>
          </a:xfrm>
          <a:prstGeom prst="rect">
            <a:avLst/>
          </a:prstGeom>
        </p:spPr>
      </p:pic>
    </p:spTree>
    <p:extLst>
      <p:ext uri="{BB962C8B-B14F-4D97-AF65-F5344CB8AC3E}">
        <p14:creationId xmlns:p14="http://schemas.microsoft.com/office/powerpoint/2010/main" val="3212022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74FF-9863-88D2-036E-BEA9AEA63D03}"/>
              </a:ext>
            </a:extLst>
          </p:cNvPr>
          <p:cNvSpPr>
            <a:spLocks noGrp="1"/>
          </p:cNvSpPr>
          <p:nvPr>
            <p:ph type="title"/>
          </p:nvPr>
        </p:nvSpPr>
        <p:spPr>
          <a:xfrm>
            <a:off x="710214" y="232655"/>
            <a:ext cx="10515600" cy="1325563"/>
          </a:xfrm>
        </p:spPr>
        <p:txBody>
          <a:bodyPr/>
          <a:lstStyle/>
          <a:p>
            <a:r>
              <a:rPr lang="en-US" dirty="0"/>
              <a:t>K fold Cross validation</a:t>
            </a:r>
          </a:p>
        </p:txBody>
      </p:sp>
      <p:pic>
        <p:nvPicPr>
          <p:cNvPr id="5" name="Picture 4">
            <a:extLst>
              <a:ext uri="{FF2B5EF4-FFF2-40B4-BE49-F238E27FC236}">
                <a16:creationId xmlns:a16="http://schemas.microsoft.com/office/drawing/2014/main" id="{FE52B6F0-DF8D-C015-932C-B2EB3F51A113}"/>
              </a:ext>
            </a:extLst>
          </p:cNvPr>
          <p:cNvPicPr>
            <a:picLocks noChangeAspect="1"/>
          </p:cNvPicPr>
          <p:nvPr/>
        </p:nvPicPr>
        <p:blipFill>
          <a:blip r:embed="rId2"/>
          <a:stretch>
            <a:fillRect/>
          </a:stretch>
        </p:blipFill>
        <p:spPr>
          <a:xfrm>
            <a:off x="748081" y="2277586"/>
            <a:ext cx="10163175" cy="4362450"/>
          </a:xfrm>
          <a:prstGeom prst="rect">
            <a:avLst/>
          </a:prstGeom>
        </p:spPr>
      </p:pic>
      <p:sp>
        <p:nvSpPr>
          <p:cNvPr id="6" name="TextBox 5">
            <a:extLst>
              <a:ext uri="{FF2B5EF4-FFF2-40B4-BE49-F238E27FC236}">
                <a16:creationId xmlns:a16="http://schemas.microsoft.com/office/drawing/2014/main" id="{E48EE8C8-E6B6-335F-198C-F5316D630670}"/>
              </a:ext>
            </a:extLst>
          </p:cNvPr>
          <p:cNvSpPr txBox="1"/>
          <p:nvPr/>
        </p:nvSpPr>
        <p:spPr>
          <a:xfrm>
            <a:off x="710214" y="1518082"/>
            <a:ext cx="9392574" cy="646331"/>
          </a:xfrm>
          <a:prstGeom prst="rect">
            <a:avLst/>
          </a:prstGeom>
          <a:noFill/>
        </p:spPr>
        <p:txBody>
          <a:bodyPr wrap="square" rtlCol="0">
            <a:spAutoFit/>
          </a:bodyPr>
          <a:lstStyle/>
          <a:p>
            <a:r>
              <a:rPr lang="en-US" dirty="0"/>
              <a:t>Here we divide data in 5 parts (k=5) and build 5 models keeping one part separate , and accuracy from all models will be averaged to get model performance.</a:t>
            </a:r>
          </a:p>
        </p:txBody>
      </p:sp>
    </p:spTree>
    <p:extLst>
      <p:ext uri="{BB962C8B-B14F-4D97-AF65-F5344CB8AC3E}">
        <p14:creationId xmlns:p14="http://schemas.microsoft.com/office/powerpoint/2010/main" val="3149931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316" y="374004"/>
            <a:ext cx="10515600" cy="993158"/>
          </a:xfrm>
        </p:spPr>
        <p:txBody>
          <a:bodyPr/>
          <a:lstStyle/>
          <a:p>
            <a:r>
              <a:rPr lang="en-US" b="1" dirty="0"/>
              <a:t>Performance Measurement</a:t>
            </a:r>
          </a:p>
        </p:txBody>
      </p:sp>
      <p:sp>
        <p:nvSpPr>
          <p:cNvPr id="3" name="Content Placeholder 2"/>
          <p:cNvSpPr>
            <a:spLocks noGrp="1"/>
          </p:cNvSpPr>
          <p:nvPr>
            <p:ph idx="1"/>
          </p:nvPr>
        </p:nvSpPr>
        <p:spPr>
          <a:xfrm>
            <a:off x="394316" y="1489229"/>
            <a:ext cx="11049000" cy="5181600"/>
          </a:xfrm>
        </p:spPr>
        <p:txBody>
          <a:bodyPr>
            <a:normAutofit/>
          </a:bodyPr>
          <a:lstStyle/>
          <a:p>
            <a:r>
              <a:rPr lang="en-US" sz="2000" dirty="0"/>
              <a:t>A </a:t>
            </a:r>
            <a:r>
              <a:rPr lang="en-US" sz="2000" b="1" dirty="0"/>
              <a:t>confusion matrix </a:t>
            </a:r>
            <a:r>
              <a:rPr lang="en-US" sz="2000" dirty="0"/>
              <a:t>is a table that categorizes predictions according to whether they match the actual value in the data.</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When the predicted value is the same as the actual value, this is a correct classification. Correct predictions fall on the diagonal in the confusion matrix (denoted by </a:t>
            </a:r>
            <a:r>
              <a:rPr lang="en-US" sz="2000" b="1" dirty="0"/>
              <a:t>O</a:t>
            </a:r>
            <a:r>
              <a:rPr lang="en-US" sz="2000" dirty="0"/>
              <a:t>). </a:t>
            </a:r>
          </a:p>
          <a:p>
            <a:r>
              <a:rPr lang="en-US" sz="2000" dirty="0"/>
              <a:t>The off-diagonal matrix cells (denoted by </a:t>
            </a:r>
            <a:r>
              <a:rPr lang="en-US" sz="2000" b="1" dirty="0"/>
              <a:t>X</a:t>
            </a:r>
            <a:r>
              <a:rPr lang="en-US" sz="2000" dirty="0"/>
              <a:t>) indicate the cases where the predicted value differs from the actual value. These are incorrect predictions.</a:t>
            </a:r>
          </a:p>
        </p:txBody>
      </p:sp>
      <p:pic>
        <p:nvPicPr>
          <p:cNvPr id="4" name="Picture 3"/>
          <p:cNvPicPr>
            <a:picLocks noChangeAspect="1"/>
          </p:cNvPicPr>
          <p:nvPr/>
        </p:nvPicPr>
        <p:blipFill>
          <a:blip r:embed="rId2"/>
          <a:stretch>
            <a:fillRect/>
          </a:stretch>
        </p:blipFill>
        <p:spPr>
          <a:xfrm>
            <a:off x="3052438" y="2066433"/>
            <a:ext cx="4572000" cy="2069081"/>
          </a:xfrm>
          <a:prstGeom prst="rect">
            <a:avLst/>
          </a:prstGeom>
        </p:spPr>
      </p:pic>
    </p:spTree>
    <p:extLst>
      <p:ext uri="{BB962C8B-B14F-4D97-AF65-F5344CB8AC3E}">
        <p14:creationId xmlns:p14="http://schemas.microsoft.com/office/powerpoint/2010/main" val="1604801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2F319D-A7FB-ACF5-57BC-0FB7D04BB8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0356" y="964055"/>
            <a:ext cx="7351400" cy="4929890"/>
          </a:xfrm>
        </p:spPr>
      </p:pic>
    </p:spTree>
    <p:extLst>
      <p:ext uri="{BB962C8B-B14F-4D97-AF65-F5344CB8AC3E}">
        <p14:creationId xmlns:p14="http://schemas.microsoft.com/office/powerpoint/2010/main" val="854867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9ADE1-09AF-DCE5-15E1-002822AA9860}"/>
              </a:ext>
            </a:extLst>
          </p:cNvPr>
          <p:cNvSpPr>
            <a:spLocks noGrp="1"/>
          </p:cNvSpPr>
          <p:nvPr>
            <p:ph type="title"/>
          </p:nvPr>
        </p:nvSpPr>
        <p:spPr/>
        <p:txBody>
          <a:bodyPr/>
          <a:lstStyle/>
          <a:p>
            <a:r>
              <a:rPr lang="en-US" dirty="0"/>
              <a:t>Python Implementation</a:t>
            </a:r>
          </a:p>
        </p:txBody>
      </p:sp>
      <p:sp>
        <p:nvSpPr>
          <p:cNvPr id="3" name="Content Placeholder 2">
            <a:extLst>
              <a:ext uri="{FF2B5EF4-FFF2-40B4-BE49-F238E27FC236}">
                <a16:creationId xmlns:a16="http://schemas.microsoft.com/office/drawing/2014/main" id="{29A9F087-9E85-3968-B821-B803F4520F01}"/>
              </a:ext>
            </a:extLst>
          </p:cNvPr>
          <p:cNvSpPr>
            <a:spLocks noGrp="1"/>
          </p:cNvSpPr>
          <p:nvPr>
            <p:ph idx="1"/>
          </p:nvPr>
        </p:nvSpPr>
        <p:spPr/>
        <p:txBody>
          <a:bodyPr>
            <a:normAutofit/>
          </a:bodyPr>
          <a:lstStyle/>
          <a:p>
            <a:pPr marL="0" indent="0">
              <a:buNone/>
            </a:pPr>
            <a:r>
              <a:rPr lang="en-US" sz="2400" dirty="0">
                <a:solidFill>
                  <a:schemeClr val="accent5">
                    <a:lumMod val="75000"/>
                  </a:schemeClr>
                </a:solidFill>
              </a:rPr>
              <a:t>from </a:t>
            </a:r>
            <a:r>
              <a:rPr lang="en-US" sz="2400" dirty="0" err="1">
                <a:solidFill>
                  <a:schemeClr val="accent5">
                    <a:lumMod val="75000"/>
                  </a:schemeClr>
                </a:solidFill>
              </a:rPr>
              <a:t>sklearn.model_selection</a:t>
            </a:r>
            <a:r>
              <a:rPr lang="en-US" sz="2400" dirty="0">
                <a:solidFill>
                  <a:schemeClr val="accent5">
                    <a:lumMod val="75000"/>
                  </a:schemeClr>
                </a:solidFill>
              </a:rPr>
              <a:t> import </a:t>
            </a:r>
            <a:r>
              <a:rPr lang="en-US" sz="2400" dirty="0" err="1">
                <a:solidFill>
                  <a:schemeClr val="accent5">
                    <a:lumMod val="75000"/>
                  </a:schemeClr>
                </a:solidFill>
              </a:rPr>
              <a:t>cross_val_score</a:t>
            </a:r>
            <a:endParaRPr lang="en-US" sz="2400" dirty="0">
              <a:solidFill>
                <a:schemeClr val="accent5">
                  <a:lumMod val="75000"/>
                </a:schemeClr>
              </a:solidFill>
            </a:endParaRPr>
          </a:p>
          <a:p>
            <a:pPr marL="0" indent="0">
              <a:buNone/>
            </a:pPr>
            <a:r>
              <a:rPr lang="en-US" sz="2400" dirty="0">
                <a:solidFill>
                  <a:schemeClr val="accent5">
                    <a:lumMod val="75000"/>
                  </a:schemeClr>
                </a:solidFill>
              </a:rPr>
              <a:t>model = </a:t>
            </a:r>
            <a:r>
              <a:rPr lang="en-US" sz="2400" dirty="0" err="1">
                <a:solidFill>
                  <a:schemeClr val="accent5">
                    <a:lumMod val="75000"/>
                  </a:schemeClr>
                </a:solidFill>
              </a:rPr>
              <a:t>tree.DecisionTreeClassifier</a:t>
            </a:r>
            <a:r>
              <a:rPr lang="en-US" sz="2400" dirty="0">
                <a:solidFill>
                  <a:schemeClr val="accent5">
                    <a:lumMod val="75000"/>
                  </a:schemeClr>
                </a:solidFill>
              </a:rPr>
              <a:t>(</a:t>
            </a:r>
            <a:r>
              <a:rPr lang="en-US" sz="2400" dirty="0" err="1">
                <a:solidFill>
                  <a:schemeClr val="accent5">
                    <a:lumMod val="75000"/>
                  </a:schemeClr>
                </a:solidFill>
              </a:rPr>
              <a:t>max_depth</a:t>
            </a:r>
            <a:r>
              <a:rPr lang="en-US" sz="2400" dirty="0">
                <a:solidFill>
                  <a:schemeClr val="accent5">
                    <a:lumMod val="75000"/>
                  </a:schemeClr>
                </a:solidFill>
              </a:rPr>
              <a:t>=4, </a:t>
            </a:r>
            <a:r>
              <a:rPr lang="en-US" sz="2400" dirty="0" err="1">
                <a:solidFill>
                  <a:schemeClr val="accent5">
                    <a:lumMod val="75000"/>
                  </a:schemeClr>
                </a:solidFill>
              </a:rPr>
              <a:t>random_state</a:t>
            </a:r>
            <a:r>
              <a:rPr lang="en-US" sz="2400" dirty="0">
                <a:solidFill>
                  <a:schemeClr val="accent5">
                    <a:lumMod val="75000"/>
                  </a:schemeClr>
                </a:solidFill>
              </a:rPr>
              <a:t>=42)</a:t>
            </a:r>
          </a:p>
          <a:p>
            <a:pPr marL="0" indent="0">
              <a:buNone/>
            </a:pPr>
            <a:r>
              <a:rPr lang="en-US" sz="2400" dirty="0" err="1">
                <a:solidFill>
                  <a:schemeClr val="accent5">
                    <a:lumMod val="75000"/>
                  </a:schemeClr>
                </a:solidFill>
              </a:rPr>
              <a:t>cross_val_score</a:t>
            </a:r>
            <a:r>
              <a:rPr lang="en-US" sz="2400" dirty="0">
                <a:solidFill>
                  <a:schemeClr val="accent5">
                    <a:lumMod val="75000"/>
                  </a:schemeClr>
                </a:solidFill>
              </a:rPr>
              <a:t>(model, </a:t>
            </a:r>
            <a:r>
              <a:rPr lang="en-US" sz="2400" dirty="0" err="1">
                <a:solidFill>
                  <a:schemeClr val="accent5">
                    <a:lumMod val="75000"/>
                  </a:schemeClr>
                </a:solidFill>
              </a:rPr>
              <a:t>X_train</a:t>
            </a:r>
            <a:r>
              <a:rPr lang="en-US" sz="2400" dirty="0">
                <a:solidFill>
                  <a:schemeClr val="accent5">
                    <a:lumMod val="75000"/>
                  </a:schemeClr>
                </a:solidFill>
              </a:rPr>
              <a:t>, </a:t>
            </a:r>
            <a:r>
              <a:rPr lang="en-US" sz="2400" dirty="0" err="1">
                <a:solidFill>
                  <a:schemeClr val="accent5">
                    <a:lumMod val="75000"/>
                  </a:schemeClr>
                </a:solidFill>
              </a:rPr>
              <a:t>Y_train</a:t>
            </a:r>
            <a:r>
              <a:rPr lang="en-US" sz="2400" dirty="0">
                <a:solidFill>
                  <a:schemeClr val="accent5">
                    <a:lumMod val="75000"/>
                  </a:schemeClr>
                </a:solidFill>
              </a:rPr>
              <a:t>, cv=3)</a:t>
            </a:r>
          </a:p>
          <a:p>
            <a:endParaRPr lang="en-US" dirty="0"/>
          </a:p>
          <a:p>
            <a:pPr marL="0" indent="0">
              <a:buNone/>
            </a:pPr>
            <a:r>
              <a:rPr lang="en-US" dirty="0"/>
              <a:t>Note: In the code above, the function of the argument </a:t>
            </a:r>
            <a:r>
              <a:rPr lang="en-US" dirty="0" err="1"/>
              <a:t>n_jobs</a:t>
            </a:r>
            <a:r>
              <a:rPr lang="en-US" dirty="0"/>
              <a:t> = -1 is to train multiple decision trees parallelly.</a:t>
            </a:r>
          </a:p>
          <a:p>
            <a:pPr marL="0" indent="0">
              <a:buNone/>
            </a:pPr>
            <a:endParaRPr lang="en-US" dirty="0"/>
          </a:p>
          <a:p>
            <a:pPr marL="0" indent="0">
              <a:buNone/>
            </a:pPr>
            <a:r>
              <a:rPr lang="en-US" dirty="0"/>
              <a:t>Tutorial from Code Basics</a:t>
            </a:r>
          </a:p>
          <a:p>
            <a:pPr marL="0" indent="0">
              <a:buNone/>
            </a:pPr>
            <a:r>
              <a:rPr lang="en-US" dirty="0">
                <a:hlinkClick r:id="rId2"/>
              </a:rPr>
              <a:t>https://www.youtube.com/watch?v=gJo0uNL-5Qw</a:t>
            </a:r>
            <a:endParaRPr lang="en-US" dirty="0"/>
          </a:p>
          <a:p>
            <a:pPr marL="0" indent="0">
              <a:buNone/>
            </a:pPr>
            <a:endParaRPr lang="en-US" dirty="0"/>
          </a:p>
        </p:txBody>
      </p:sp>
    </p:spTree>
    <p:extLst>
      <p:ext uri="{BB962C8B-B14F-4D97-AF65-F5344CB8AC3E}">
        <p14:creationId xmlns:p14="http://schemas.microsoft.com/office/powerpoint/2010/main" val="2185564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7AA7-74DC-79A1-292C-18D667AFD0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1ABC0A-D1DA-DFEA-AEF9-A2577F544D7F}"/>
              </a:ext>
            </a:extLst>
          </p:cNvPr>
          <p:cNvSpPr>
            <a:spLocks noGrp="1"/>
          </p:cNvSpPr>
          <p:nvPr>
            <p:ph idx="1"/>
          </p:nvPr>
        </p:nvSpPr>
        <p:spPr/>
        <p:txBody>
          <a:bodyPr/>
          <a:lstStyle/>
          <a:p>
            <a:r>
              <a:rPr lang="en-US" dirty="0"/>
              <a:t>By default, the score computed at each CV iteration is the score method of the estimator. It is possible to change this by using the scoring parameter:</a:t>
            </a:r>
          </a:p>
          <a:p>
            <a:endParaRPr lang="en-US" dirty="0"/>
          </a:p>
          <a:p>
            <a:pPr marL="0" indent="0">
              <a:buNone/>
            </a:pPr>
            <a:r>
              <a:rPr lang="en-US" dirty="0">
                <a:solidFill>
                  <a:schemeClr val="accent1"/>
                </a:solidFill>
              </a:rPr>
              <a:t>from </a:t>
            </a:r>
            <a:r>
              <a:rPr lang="en-US" dirty="0" err="1">
                <a:solidFill>
                  <a:schemeClr val="accent1"/>
                </a:solidFill>
              </a:rPr>
              <a:t>sklearn</a:t>
            </a:r>
            <a:r>
              <a:rPr lang="en-US" dirty="0">
                <a:solidFill>
                  <a:schemeClr val="accent1"/>
                </a:solidFill>
              </a:rPr>
              <a:t> import metrics</a:t>
            </a:r>
          </a:p>
          <a:p>
            <a:pPr marL="0" indent="0">
              <a:buNone/>
            </a:pPr>
            <a:r>
              <a:rPr lang="en-US" dirty="0">
                <a:solidFill>
                  <a:schemeClr val="accent1"/>
                </a:solidFill>
              </a:rPr>
              <a:t>scores = </a:t>
            </a:r>
            <a:r>
              <a:rPr lang="en-US" dirty="0" err="1">
                <a:solidFill>
                  <a:schemeClr val="accent1"/>
                </a:solidFill>
              </a:rPr>
              <a:t>cross_val_score</a:t>
            </a:r>
            <a:r>
              <a:rPr lang="en-US" dirty="0">
                <a:solidFill>
                  <a:schemeClr val="accent1"/>
                </a:solidFill>
              </a:rPr>
              <a:t>(</a:t>
            </a:r>
            <a:r>
              <a:rPr lang="en-US" dirty="0" err="1">
                <a:solidFill>
                  <a:schemeClr val="accent1"/>
                </a:solidFill>
              </a:rPr>
              <a:t>clf</a:t>
            </a:r>
            <a:r>
              <a:rPr lang="en-US" dirty="0">
                <a:solidFill>
                  <a:schemeClr val="accent1"/>
                </a:solidFill>
              </a:rPr>
              <a:t>, X, y, cv=5, scoring='f1_macro')</a:t>
            </a:r>
          </a:p>
          <a:p>
            <a:pPr marL="0" indent="0">
              <a:buNone/>
            </a:pPr>
            <a:r>
              <a:rPr lang="en-US" dirty="0">
                <a:solidFill>
                  <a:schemeClr val="accent1"/>
                </a:solidFill>
              </a:rPr>
              <a:t>scores</a:t>
            </a:r>
          </a:p>
        </p:txBody>
      </p:sp>
    </p:spTree>
    <p:extLst>
      <p:ext uri="{BB962C8B-B14F-4D97-AF65-F5344CB8AC3E}">
        <p14:creationId xmlns:p14="http://schemas.microsoft.com/office/powerpoint/2010/main" val="684650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684F-C9E1-D864-9577-94DB8A8F98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C757B9-2F8D-2868-2570-16492D7C20E6}"/>
              </a:ext>
            </a:extLst>
          </p:cNvPr>
          <p:cNvSpPr>
            <a:spLocks noGrp="1"/>
          </p:cNvSpPr>
          <p:nvPr>
            <p:ph idx="1"/>
          </p:nvPr>
        </p:nvSpPr>
        <p:spPr>
          <a:xfrm>
            <a:off x="634014" y="1852258"/>
            <a:ext cx="10515600" cy="4351338"/>
          </a:xfrm>
        </p:spPr>
        <p:txBody>
          <a:bodyPr>
            <a:normAutofit/>
          </a:bodyPr>
          <a:lstStyle/>
          <a:p>
            <a:pPr marL="0" indent="0">
              <a:buNone/>
            </a:pPr>
            <a:r>
              <a:rPr lang="en-US" dirty="0"/>
              <a:t>When the cv argument is an integer, </a:t>
            </a:r>
            <a:r>
              <a:rPr lang="en-US" dirty="0" err="1"/>
              <a:t>cross_val_score</a:t>
            </a:r>
            <a:r>
              <a:rPr lang="en-US" dirty="0"/>
              <a:t> uses the </a:t>
            </a:r>
            <a:r>
              <a:rPr lang="en-US" dirty="0" err="1"/>
              <a:t>KFold</a:t>
            </a:r>
            <a:r>
              <a:rPr lang="en-US" dirty="0"/>
              <a:t> or </a:t>
            </a:r>
            <a:r>
              <a:rPr lang="en-US" dirty="0" err="1"/>
              <a:t>StratifiedKFold</a:t>
            </a:r>
            <a:r>
              <a:rPr lang="en-US" dirty="0"/>
              <a:t> strategies by default</a:t>
            </a:r>
          </a:p>
          <a:p>
            <a:pPr marL="0" indent="0">
              <a:buNone/>
            </a:pPr>
            <a:endParaRPr lang="en-US" dirty="0"/>
          </a:p>
          <a:p>
            <a:pPr marL="0" indent="0">
              <a:buNone/>
            </a:pPr>
            <a:r>
              <a:rPr lang="en-US" dirty="0">
                <a:solidFill>
                  <a:schemeClr val="accent1"/>
                </a:solidFill>
              </a:rPr>
              <a:t>from </a:t>
            </a:r>
            <a:r>
              <a:rPr lang="en-US" dirty="0" err="1">
                <a:solidFill>
                  <a:schemeClr val="accent1"/>
                </a:solidFill>
              </a:rPr>
              <a:t>sklearn.model_selection</a:t>
            </a:r>
            <a:r>
              <a:rPr lang="en-US" dirty="0">
                <a:solidFill>
                  <a:schemeClr val="accent1"/>
                </a:solidFill>
              </a:rPr>
              <a:t> import </a:t>
            </a:r>
            <a:r>
              <a:rPr lang="en-US" dirty="0" err="1">
                <a:solidFill>
                  <a:schemeClr val="accent1"/>
                </a:solidFill>
              </a:rPr>
              <a:t>ShuffleSplit</a:t>
            </a:r>
            <a:endParaRPr lang="en-US" dirty="0">
              <a:solidFill>
                <a:schemeClr val="accent1"/>
              </a:solidFill>
            </a:endParaRPr>
          </a:p>
          <a:p>
            <a:pPr marL="0" indent="0">
              <a:buNone/>
            </a:pPr>
            <a:r>
              <a:rPr lang="en-US" dirty="0">
                <a:solidFill>
                  <a:schemeClr val="accent1"/>
                </a:solidFill>
              </a:rPr>
              <a:t>cv = </a:t>
            </a:r>
            <a:r>
              <a:rPr lang="en-US" dirty="0" err="1">
                <a:solidFill>
                  <a:schemeClr val="accent1"/>
                </a:solidFill>
              </a:rPr>
              <a:t>ShuffleSplit</a:t>
            </a:r>
            <a:r>
              <a:rPr lang="en-US" dirty="0">
                <a:solidFill>
                  <a:schemeClr val="accent1"/>
                </a:solidFill>
              </a:rPr>
              <a:t>(</a:t>
            </a:r>
            <a:r>
              <a:rPr lang="en-US" dirty="0" err="1">
                <a:solidFill>
                  <a:schemeClr val="accent1"/>
                </a:solidFill>
              </a:rPr>
              <a:t>n_splits</a:t>
            </a:r>
            <a:r>
              <a:rPr lang="en-US" dirty="0">
                <a:solidFill>
                  <a:schemeClr val="accent1"/>
                </a:solidFill>
              </a:rPr>
              <a:t>=5, </a:t>
            </a:r>
            <a:r>
              <a:rPr lang="en-US" dirty="0" err="1">
                <a:solidFill>
                  <a:schemeClr val="accent1"/>
                </a:solidFill>
              </a:rPr>
              <a:t>test_size</a:t>
            </a:r>
            <a:r>
              <a:rPr lang="en-US" dirty="0">
                <a:solidFill>
                  <a:schemeClr val="accent1"/>
                </a:solidFill>
              </a:rPr>
              <a:t>=0.3, </a:t>
            </a:r>
            <a:r>
              <a:rPr lang="en-US" dirty="0" err="1">
                <a:solidFill>
                  <a:schemeClr val="accent1"/>
                </a:solidFill>
              </a:rPr>
              <a:t>random_state</a:t>
            </a:r>
            <a:r>
              <a:rPr lang="en-US" dirty="0">
                <a:solidFill>
                  <a:schemeClr val="accent1"/>
                </a:solidFill>
              </a:rPr>
              <a:t>=0)</a:t>
            </a:r>
          </a:p>
          <a:p>
            <a:pPr marL="0" indent="0">
              <a:buNone/>
            </a:pPr>
            <a:r>
              <a:rPr lang="en-US" dirty="0" err="1">
                <a:solidFill>
                  <a:schemeClr val="accent1"/>
                </a:solidFill>
              </a:rPr>
              <a:t>cross_val_score</a:t>
            </a:r>
            <a:r>
              <a:rPr lang="en-US" dirty="0">
                <a:solidFill>
                  <a:schemeClr val="accent1"/>
                </a:solidFill>
              </a:rPr>
              <a:t>(</a:t>
            </a:r>
            <a:r>
              <a:rPr lang="en-US" dirty="0" err="1">
                <a:solidFill>
                  <a:schemeClr val="accent1"/>
                </a:solidFill>
              </a:rPr>
              <a:t>clf</a:t>
            </a:r>
            <a:r>
              <a:rPr lang="en-US" dirty="0">
                <a:solidFill>
                  <a:schemeClr val="accent1"/>
                </a:solidFill>
              </a:rPr>
              <a:t>, X, y, cv=cv)</a:t>
            </a:r>
          </a:p>
          <a:p>
            <a:pPr marL="0" indent="0">
              <a:buNone/>
            </a:pPr>
            <a:endParaRPr lang="en-US" dirty="0">
              <a:solidFill>
                <a:schemeClr val="accent1"/>
              </a:solidFill>
            </a:endParaRPr>
          </a:p>
          <a:p>
            <a:pPr marL="0" indent="0">
              <a:buNone/>
            </a:pPr>
            <a:r>
              <a:rPr lang="en-US" dirty="0" err="1"/>
              <a:t>ShuffleSplit</a:t>
            </a:r>
            <a:r>
              <a:rPr lang="en-US" dirty="0"/>
              <a:t>: </a:t>
            </a:r>
            <a:r>
              <a:rPr lang="en-US" dirty="0" err="1"/>
              <a:t>shuffing</a:t>
            </a:r>
            <a:r>
              <a:rPr lang="en-US" dirty="0"/>
              <a:t> the data and divide into train and test. This random splits do not guarantee that all folds will be different</a:t>
            </a:r>
            <a:endParaRPr lang="en-US" dirty="0">
              <a:solidFill>
                <a:schemeClr val="accent1"/>
              </a:solidFill>
            </a:endParaRPr>
          </a:p>
        </p:txBody>
      </p:sp>
    </p:spTree>
    <p:extLst>
      <p:ext uri="{BB962C8B-B14F-4D97-AF65-F5344CB8AC3E}">
        <p14:creationId xmlns:p14="http://schemas.microsoft.com/office/powerpoint/2010/main" val="1543346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FA7C-7D44-A893-8767-DCE721B829D9}"/>
              </a:ext>
            </a:extLst>
          </p:cNvPr>
          <p:cNvSpPr>
            <a:spLocks noGrp="1"/>
          </p:cNvSpPr>
          <p:nvPr>
            <p:ph type="title"/>
          </p:nvPr>
        </p:nvSpPr>
        <p:spPr/>
        <p:txBody>
          <a:bodyPr/>
          <a:lstStyle/>
          <a:p>
            <a:r>
              <a:rPr lang="en-US" dirty="0"/>
              <a:t>Stratified Sampling</a:t>
            </a:r>
          </a:p>
        </p:txBody>
      </p:sp>
      <p:sp>
        <p:nvSpPr>
          <p:cNvPr id="3" name="Content Placeholder 2">
            <a:extLst>
              <a:ext uri="{FF2B5EF4-FFF2-40B4-BE49-F238E27FC236}">
                <a16:creationId xmlns:a16="http://schemas.microsoft.com/office/drawing/2014/main" id="{9719718B-FFBA-6CC0-5320-074847CAE570}"/>
              </a:ext>
            </a:extLst>
          </p:cNvPr>
          <p:cNvSpPr>
            <a:spLocks noGrp="1"/>
          </p:cNvSpPr>
          <p:nvPr>
            <p:ph idx="1"/>
          </p:nvPr>
        </p:nvSpPr>
        <p:spPr/>
        <p:txBody>
          <a:bodyPr>
            <a:normAutofit fontScale="92500"/>
          </a:bodyPr>
          <a:lstStyle/>
          <a:p>
            <a:r>
              <a:rPr lang="en-US" dirty="0"/>
              <a:t>Some classification problems can exhibit a large imbalance in the distribution of the target classes: for instance there could be several times more negative samples than positive samples. </a:t>
            </a:r>
          </a:p>
          <a:p>
            <a:r>
              <a:rPr lang="en-US" dirty="0"/>
              <a:t>In such cases it is recommended to use stratified sampling as implemented in </a:t>
            </a:r>
            <a:r>
              <a:rPr lang="en-US" dirty="0" err="1"/>
              <a:t>StratifiedKFold</a:t>
            </a:r>
            <a:r>
              <a:rPr lang="en-US" dirty="0"/>
              <a:t> and </a:t>
            </a:r>
            <a:r>
              <a:rPr lang="en-US" dirty="0" err="1"/>
              <a:t>StratifiedShuffleSplit</a:t>
            </a:r>
            <a:r>
              <a:rPr lang="en-US" dirty="0"/>
              <a:t> to ensure that relative class frequencies is approximately preserved in each train and validation fold</a:t>
            </a:r>
          </a:p>
          <a:p>
            <a:r>
              <a:rPr lang="en-US" dirty="0"/>
              <a:t>Stratified Sampling is a sampling technique used to obtain samples that best represent the population. It reduces bias in selecting samples by dividing the population into homogeneous subgroups called </a:t>
            </a:r>
            <a:r>
              <a:rPr lang="en-US" b="1" dirty="0"/>
              <a:t>strata</a:t>
            </a:r>
            <a:r>
              <a:rPr lang="en-US" dirty="0"/>
              <a:t>, and randomly sampling data from each stratum(singular form of strata). </a:t>
            </a:r>
          </a:p>
          <a:p>
            <a:endParaRPr lang="en-US" dirty="0"/>
          </a:p>
          <a:p>
            <a:endParaRPr lang="en-US" dirty="0"/>
          </a:p>
        </p:txBody>
      </p:sp>
    </p:spTree>
    <p:extLst>
      <p:ext uri="{BB962C8B-B14F-4D97-AF65-F5344CB8AC3E}">
        <p14:creationId xmlns:p14="http://schemas.microsoft.com/office/powerpoint/2010/main" val="1482341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549FF-1547-4CC1-B71C-D686059D77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96A108-62D8-00FE-1B35-C137B8C8681F}"/>
              </a:ext>
            </a:extLst>
          </p:cNvPr>
          <p:cNvSpPr>
            <a:spLocks noGrp="1"/>
          </p:cNvSpPr>
          <p:nvPr>
            <p:ph idx="1"/>
          </p:nvPr>
        </p:nvSpPr>
        <p:spPr/>
        <p:txBody>
          <a:bodyPr/>
          <a:lstStyle/>
          <a:p>
            <a:pPr marL="0" indent="0">
              <a:buNone/>
            </a:pPr>
            <a:r>
              <a:rPr lang="en-US" dirty="0">
                <a:solidFill>
                  <a:schemeClr val="accent1"/>
                </a:solidFill>
              </a:rPr>
              <a:t>from </a:t>
            </a:r>
            <a:r>
              <a:rPr lang="en-US" dirty="0" err="1">
                <a:solidFill>
                  <a:schemeClr val="accent1"/>
                </a:solidFill>
              </a:rPr>
              <a:t>sklearn.model_selection</a:t>
            </a:r>
            <a:r>
              <a:rPr lang="en-US" dirty="0">
                <a:solidFill>
                  <a:schemeClr val="accent1"/>
                </a:solidFill>
              </a:rPr>
              <a:t> import </a:t>
            </a:r>
            <a:r>
              <a:rPr lang="en-US" dirty="0" err="1">
                <a:solidFill>
                  <a:schemeClr val="accent1"/>
                </a:solidFill>
              </a:rPr>
              <a:t>StratifiedKFold</a:t>
            </a:r>
            <a:r>
              <a:rPr lang="en-US" dirty="0">
                <a:solidFill>
                  <a:schemeClr val="accent1"/>
                </a:solidFill>
              </a:rPr>
              <a:t>, </a:t>
            </a:r>
            <a:r>
              <a:rPr lang="en-US" dirty="0" err="1">
                <a:solidFill>
                  <a:schemeClr val="accent1"/>
                </a:solidFill>
              </a:rPr>
              <a:t>KFold</a:t>
            </a:r>
            <a:endParaRPr lang="en-US" dirty="0">
              <a:solidFill>
                <a:schemeClr val="accent1"/>
              </a:solidFill>
            </a:endParaRPr>
          </a:p>
          <a:p>
            <a:pPr marL="0" indent="0">
              <a:buNone/>
            </a:pPr>
            <a:r>
              <a:rPr lang="en-US" dirty="0" err="1">
                <a:solidFill>
                  <a:schemeClr val="accent1"/>
                </a:solidFill>
              </a:rPr>
              <a:t>skf</a:t>
            </a:r>
            <a:r>
              <a:rPr lang="en-US" dirty="0">
                <a:solidFill>
                  <a:schemeClr val="accent1"/>
                </a:solidFill>
              </a:rPr>
              <a:t> = </a:t>
            </a:r>
            <a:r>
              <a:rPr lang="en-US" dirty="0" err="1">
                <a:solidFill>
                  <a:schemeClr val="accent1"/>
                </a:solidFill>
              </a:rPr>
              <a:t>StratifiedKFold</a:t>
            </a:r>
            <a:r>
              <a:rPr lang="en-US" dirty="0">
                <a:solidFill>
                  <a:schemeClr val="accent1"/>
                </a:solidFill>
              </a:rPr>
              <a:t>(</a:t>
            </a:r>
            <a:r>
              <a:rPr lang="en-US" dirty="0" err="1">
                <a:solidFill>
                  <a:schemeClr val="accent1"/>
                </a:solidFill>
              </a:rPr>
              <a:t>n_splits</a:t>
            </a:r>
            <a:r>
              <a:rPr lang="en-US" dirty="0">
                <a:solidFill>
                  <a:schemeClr val="accent1"/>
                </a:solidFill>
              </a:rPr>
              <a:t>=3)</a:t>
            </a:r>
          </a:p>
          <a:p>
            <a:pPr marL="0" indent="0">
              <a:buNone/>
            </a:pPr>
            <a:r>
              <a:rPr lang="en-US" dirty="0" err="1">
                <a:solidFill>
                  <a:schemeClr val="accent1"/>
                </a:solidFill>
              </a:rPr>
              <a:t>cross_val_score</a:t>
            </a:r>
            <a:r>
              <a:rPr lang="en-US" dirty="0">
                <a:solidFill>
                  <a:schemeClr val="accent1"/>
                </a:solidFill>
              </a:rPr>
              <a:t>(</a:t>
            </a:r>
            <a:r>
              <a:rPr lang="en-US" dirty="0" err="1">
                <a:solidFill>
                  <a:schemeClr val="accent1"/>
                </a:solidFill>
              </a:rPr>
              <a:t>clf</a:t>
            </a:r>
            <a:r>
              <a:rPr lang="en-US" dirty="0">
                <a:solidFill>
                  <a:schemeClr val="accent1"/>
                </a:solidFill>
              </a:rPr>
              <a:t>, X, y, cv=</a:t>
            </a:r>
            <a:r>
              <a:rPr lang="en-US" dirty="0" err="1">
                <a:solidFill>
                  <a:schemeClr val="accent1"/>
                </a:solidFill>
              </a:rPr>
              <a:t>skf</a:t>
            </a:r>
            <a:r>
              <a:rPr lang="en-US" dirty="0">
                <a:solidFill>
                  <a:schemeClr val="accent1"/>
                </a:solidFill>
              </a:rPr>
              <a:t>)</a:t>
            </a:r>
          </a:p>
          <a:p>
            <a:pPr marL="0" indent="0">
              <a:buNone/>
            </a:pPr>
            <a:endParaRPr lang="en-US" dirty="0"/>
          </a:p>
        </p:txBody>
      </p:sp>
    </p:spTree>
    <p:extLst>
      <p:ext uri="{BB962C8B-B14F-4D97-AF65-F5344CB8AC3E}">
        <p14:creationId xmlns:p14="http://schemas.microsoft.com/office/powerpoint/2010/main" val="699649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57263-2DAB-2CA1-1B33-95F52D6EECA3}"/>
              </a:ext>
            </a:extLst>
          </p:cNvPr>
          <p:cNvSpPr>
            <a:spLocks noGrp="1"/>
          </p:cNvSpPr>
          <p:nvPr>
            <p:ph idx="1"/>
          </p:nvPr>
        </p:nvSpPr>
        <p:spPr>
          <a:xfrm>
            <a:off x="625136" y="1253331"/>
            <a:ext cx="10515600" cy="4351338"/>
          </a:xfrm>
        </p:spPr>
        <p:txBody>
          <a:bodyPr>
            <a:normAutofit lnSpcReduction="10000"/>
          </a:bodyPr>
          <a:lstStyle/>
          <a:p>
            <a:r>
              <a:rPr lang="en-US" dirty="0"/>
              <a:t>Problem K-fold cross validation : </a:t>
            </a:r>
          </a:p>
          <a:p>
            <a:pPr lvl="1"/>
            <a:r>
              <a:rPr lang="en-US" dirty="0"/>
              <a:t>When it divides data into folds, doesn’t care about the class distribution</a:t>
            </a:r>
          </a:p>
          <a:p>
            <a:pPr lvl="1"/>
            <a:r>
              <a:rPr lang="en-US" dirty="0"/>
              <a:t>It might happen in one-fold 1 class 0 data is present and in fold 2 class 1 is present </a:t>
            </a:r>
          </a:p>
          <a:p>
            <a:pPr lvl="1"/>
            <a:r>
              <a:rPr lang="en-US" dirty="0"/>
              <a:t>Also it sequentially divides the data in fold, not randomly if data is </a:t>
            </a:r>
            <a:r>
              <a:rPr lang="en-US" dirty="0" err="1"/>
              <a:t>arranaged</a:t>
            </a:r>
            <a:r>
              <a:rPr lang="en-US" dirty="0"/>
              <a:t> from 0 to 1, folds will not have same distribution of training data.</a:t>
            </a:r>
          </a:p>
          <a:p>
            <a:pPr lvl="1"/>
            <a:endParaRPr lang="en-US" dirty="0"/>
          </a:p>
          <a:p>
            <a:r>
              <a:rPr lang="en-US" dirty="0"/>
              <a:t>Stratified K-fold cross validation : It maintains the class distribution of each category in each fold</a:t>
            </a:r>
          </a:p>
          <a:p>
            <a:pPr marL="0" indent="0">
              <a:buNone/>
            </a:pPr>
            <a:r>
              <a:rPr lang="en-US" dirty="0">
                <a:solidFill>
                  <a:schemeClr val="accent5">
                    <a:lumMod val="75000"/>
                  </a:schemeClr>
                </a:solidFill>
              </a:rPr>
              <a:t>from </a:t>
            </a:r>
            <a:r>
              <a:rPr lang="en-US" dirty="0" err="1">
                <a:solidFill>
                  <a:schemeClr val="accent5">
                    <a:lumMod val="75000"/>
                  </a:schemeClr>
                </a:solidFill>
              </a:rPr>
              <a:t>sklearn.model_selection</a:t>
            </a:r>
            <a:r>
              <a:rPr lang="en-US" dirty="0">
                <a:solidFill>
                  <a:schemeClr val="accent5">
                    <a:lumMod val="75000"/>
                  </a:schemeClr>
                </a:solidFill>
              </a:rPr>
              <a:t> import </a:t>
            </a:r>
            <a:r>
              <a:rPr lang="en-US" dirty="0" err="1">
                <a:solidFill>
                  <a:schemeClr val="accent5">
                    <a:lumMod val="75000"/>
                  </a:schemeClr>
                </a:solidFill>
              </a:rPr>
              <a:t>StratifiedKFold</a:t>
            </a:r>
            <a:endParaRPr lang="en-US" dirty="0">
              <a:solidFill>
                <a:schemeClr val="accent5">
                  <a:lumMod val="75000"/>
                </a:schemeClr>
              </a:solidFill>
            </a:endParaRPr>
          </a:p>
          <a:p>
            <a:pPr marL="0" indent="0">
              <a:buNone/>
            </a:pPr>
            <a:r>
              <a:rPr lang="en-US" dirty="0">
                <a:solidFill>
                  <a:schemeClr val="accent5">
                    <a:lumMod val="75000"/>
                  </a:schemeClr>
                </a:solidFill>
              </a:rPr>
              <a:t>folds = </a:t>
            </a:r>
            <a:r>
              <a:rPr lang="en-US" dirty="0" err="1">
                <a:solidFill>
                  <a:schemeClr val="accent5">
                    <a:lumMod val="75000"/>
                  </a:schemeClr>
                </a:solidFill>
              </a:rPr>
              <a:t>StratifiedKFold</a:t>
            </a:r>
            <a:r>
              <a:rPr lang="en-US" dirty="0">
                <a:solidFill>
                  <a:schemeClr val="accent5">
                    <a:lumMod val="75000"/>
                  </a:schemeClr>
                </a:solidFill>
              </a:rPr>
              <a:t>(</a:t>
            </a:r>
            <a:r>
              <a:rPr lang="en-US" dirty="0" err="1">
                <a:solidFill>
                  <a:schemeClr val="accent5">
                    <a:lumMod val="75000"/>
                  </a:schemeClr>
                </a:solidFill>
              </a:rPr>
              <a:t>n_splits</a:t>
            </a:r>
            <a:r>
              <a:rPr lang="en-US" dirty="0">
                <a:solidFill>
                  <a:schemeClr val="accent5">
                    <a:lumMod val="75000"/>
                  </a:schemeClr>
                </a:solidFill>
              </a:rPr>
              <a:t>=3)</a:t>
            </a:r>
          </a:p>
        </p:txBody>
      </p:sp>
    </p:spTree>
    <p:extLst>
      <p:ext uri="{BB962C8B-B14F-4D97-AF65-F5344CB8AC3E}">
        <p14:creationId xmlns:p14="http://schemas.microsoft.com/office/powerpoint/2010/main" val="1318947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6C84-24B5-0D13-E745-1E342DA85D26}"/>
              </a:ext>
            </a:extLst>
          </p:cNvPr>
          <p:cNvSpPr>
            <a:spLocks noGrp="1"/>
          </p:cNvSpPr>
          <p:nvPr>
            <p:ph type="title"/>
          </p:nvPr>
        </p:nvSpPr>
        <p:spPr/>
        <p:txBody>
          <a:bodyPr>
            <a:normAutofit/>
          </a:bodyPr>
          <a:lstStyle/>
          <a:p>
            <a:r>
              <a:rPr lang="en-US" b="1" dirty="0"/>
              <a:t>The </a:t>
            </a:r>
            <a:r>
              <a:rPr lang="en-US" b="1" dirty="0" err="1"/>
              <a:t>cross_validate</a:t>
            </a:r>
            <a:r>
              <a:rPr lang="en-US" b="1" dirty="0"/>
              <a:t> function and multiple metric evaluation</a:t>
            </a:r>
            <a:endParaRPr lang="en-US" dirty="0"/>
          </a:p>
        </p:txBody>
      </p:sp>
      <p:sp>
        <p:nvSpPr>
          <p:cNvPr id="3" name="Content Placeholder 2">
            <a:extLst>
              <a:ext uri="{FF2B5EF4-FFF2-40B4-BE49-F238E27FC236}">
                <a16:creationId xmlns:a16="http://schemas.microsoft.com/office/drawing/2014/main" id="{98AC9680-CA5A-F52B-563C-2CDCB952979D}"/>
              </a:ext>
            </a:extLst>
          </p:cNvPr>
          <p:cNvSpPr>
            <a:spLocks noGrp="1"/>
          </p:cNvSpPr>
          <p:nvPr>
            <p:ph idx="1"/>
          </p:nvPr>
        </p:nvSpPr>
        <p:spPr/>
        <p:txBody>
          <a:bodyPr>
            <a:normAutofit fontScale="62500" lnSpcReduction="20000"/>
          </a:bodyPr>
          <a:lstStyle/>
          <a:p>
            <a:pPr marL="0" indent="0">
              <a:buNone/>
            </a:pPr>
            <a:r>
              <a:rPr lang="en-US" sz="4000" dirty="0"/>
              <a:t>The </a:t>
            </a:r>
            <a:r>
              <a:rPr lang="en-US" sz="4000" dirty="0" err="1"/>
              <a:t>cross_validate</a:t>
            </a:r>
            <a:r>
              <a:rPr lang="en-US" sz="4000" dirty="0"/>
              <a:t> function differs from </a:t>
            </a:r>
            <a:r>
              <a:rPr lang="en-US" sz="4000" dirty="0" err="1"/>
              <a:t>cross_val_score</a:t>
            </a:r>
            <a:r>
              <a:rPr lang="en-US" sz="4000" dirty="0"/>
              <a:t> in two ways:</a:t>
            </a:r>
          </a:p>
          <a:p>
            <a:r>
              <a:rPr lang="en-US" sz="4000" dirty="0"/>
              <a:t>It allows specifying multiple metrics for evaluation.</a:t>
            </a:r>
          </a:p>
          <a:p>
            <a:r>
              <a:rPr lang="en-US" sz="4000" dirty="0"/>
              <a:t>It returns a </a:t>
            </a:r>
            <a:r>
              <a:rPr lang="en-US" sz="4000" dirty="0" err="1"/>
              <a:t>dict</a:t>
            </a:r>
            <a:r>
              <a:rPr lang="en-US" sz="4000" dirty="0"/>
              <a:t> containing fit-times, score-times (and optionally training scores, fitted estimators, train-test split indices) in addition to the test score.</a:t>
            </a:r>
          </a:p>
          <a:p>
            <a:pPr marL="0" indent="0">
              <a:buNone/>
            </a:pPr>
            <a:endParaRPr lang="en-US" dirty="0"/>
          </a:p>
          <a:p>
            <a:pPr marL="0" indent="0">
              <a:buNone/>
            </a:pPr>
            <a:r>
              <a:rPr lang="en-US" sz="2600" dirty="0">
                <a:solidFill>
                  <a:schemeClr val="accent1"/>
                </a:solidFill>
              </a:rPr>
              <a:t>from </a:t>
            </a:r>
            <a:r>
              <a:rPr lang="en-US" sz="2600" dirty="0" err="1">
                <a:solidFill>
                  <a:schemeClr val="accent1"/>
                </a:solidFill>
              </a:rPr>
              <a:t>sklearn.model_selection</a:t>
            </a:r>
            <a:r>
              <a:rPr lang="en-US" sz="2600" dirty="0">
                <a:solidFill>
                  <a:schemeClr val="accent1"/>
                </a:solidFill>
              </a:rPr>
              <a:t> import </a:t>
            </a:r>
            <a:r>
              <a:rPr lang="en-US" sz="2600" dirty="0" err="1">
                <a:solidFill>
                  <a:schemeClr val="accent1"/>
                </a:solidFill>
              </a:rPr>
              <a:t>cross_validate</a:t>
            </a:r>
            <a:endParaRPr lang="en-US" sz="2600" dirty="0">
              <a:solidFill>
                <a:schemeClr val="accent1"/>
              </a:solidFill>
            </a:endParaRPr>
          </a:p>
          <a:p>
            <a:pPr marL="0" indent="0">
              <a:buNone/>
            </a:pPr>
            <a:r>
              <a:rPr lang="en-US" sz="2600" dirty="0">
                <a:solidFill>
                  <a:schemeClr val="accent1"/>
                </a:solidFill>
              </a:rPr>
              <a:t>from </a:t>
            </a:r>
            <a:r>
              <a:rPr lang="en-US" sz="2600" dirty="0" err="1">
                <a:solidFill>
                  <a:schemeClr val="accent1"/>
                </a:solidFill>
              </a:rPr>
              <a:t>sklearn.metrics</a:t>
            </a:r>
            <a:r>
              <a:rPr lang="en-US" sz="2600" dirty="0">
                <a:solidFill>
                  <a:schemeClr val="accent1"/>
                </a:solidFill>
              </a:rPr>
              <a:t> import </a:t>
            </a:r>
            <a:r>
              <a:rPr lang="en-US" sz="2600" dirty="0" err="1">
                <a:solidFill>
                  <a:schemeClr val="accent1"/>
                </a:solidFill>
              </a:rPr>
              <a:t>recall_score</a:t>
            </a:r>
            <a:endParaRPr lang="en-US" sz="2600" dirty="0">
              <a:solidFill>
                <a:schemeClr val="accent1"/>
              </a:solidFill>
            </a:endParaRPr>
          </a:p>
          <a:p>
            <a:pPr marL="0" indent="0">
              <a:buNone/>
            </a:pPr>
            <a:r>
              <a:rPr lang="en-US" sz="2600" dirty="0">
                <a:solidFill>
                  <a:schemeClr val="accent1"/>
                </a:solidFill>
              </a:rPr>
              <a:t>scoring = ['</a:t>
            </a:r>
            <a:r>
              <a:rPr lang="en-US" sz="2600" dirty="0" err="1">
                <a:solidFill>
                  <a:schemeClr val="accent1"/>
                </a:solidFill>
              </a:rPr>
              <a:t>precision_macro</a:t>
            </a:r>
            <a:r>
              <a:rPr lang="en-US" sz="2600" dirty="0">
                <a:solidFill>
                  <a:schemeClr val="accent1"/>
                </a:solidFill>
              </a:rPr>
              <a:t>', '</a:t>
            </a:r>
            <a:r>
              <a:rPr lang="en-US" sz="2600" dirty="0" err="1">
                <a:solidFill>
                  <a:schemeClr val="accent1"/>
                </a:solidFill>
              </a:rPr>
              <a:t>recall_macro</a:t>
            </a:r>
            <a:r>
              <a:rPr lang="en-US" sz="2600" dirty="0">
                <a:solidFill>
                  <a:schemeClr val="accent1"/>
                </a:solidFill>
              </a:rPr>
              <a:t>']</a:t>
            </a:r>
          </a:p>
          <a:p>
            <a:pPr marL="0" indent="0">
              <a:buNone/>
            </a:pPr>
            <a:r>
              <a:rPr lang="en-US" sz="2600" dirty="0" err="1">
                <a:solidFill>
                  <a:schemeClr val="accent1"/>
                </a:solidFill>
              </a:rPr>
              <a:t>clf</a:t>
            </a:r>
            <a:r>
              <a:rPr lang="en-US" sz="2600" dirty="0">
                <a:solidFill>
                  <a:schemeClr val="accent1"/>
                </a:solidFill>
              </a:rPr>
              <a:t> = </a:t>
            </a:r>
            <a:r>
              <a:rPr lang="en-US" sz="2600" dirty="0" err="1">
                <a:solidFill>
                  <a:schemeClr val="accent1"/>
                </a:solidFill>
              </a:rPr>
              <a:t>svm.SVC</a:t>
            </a:r>
            <a:r>
              <a:rPr lang="en-US" sz="2600" dirty="0">
                <a:solidFill>
                  <a:schemeClr val="accent1"/>
                </a:solidFill>
              </a:rPr>
              <a:t>(kernel='linear', C=1, </a:t>
            </a:r>
            <a:r>
              <a:rPr lang="en-US" sz="2600" dirty="0" err="1">
                <a:solidFill>
                  <a:schemeClr val="accent1"/>
                </a:solidFill>
              </a:rPr>
              <a:t>random_state</a:t>
            </a:r>
            <a:r>
              <a:rPr lang="en-US" sz="2600" dirty="0">
                <a:solidFill>
                  <a:schemeClr val="accent1"/>
                </a:solidFill>
              </a:rPr>
              <a:t>=0)</a:t>
            </a:r>
          </a:p>
          <a:p>
            <a:pPr marL="0" indent="0">
              <a:buNone/>
            </a:pPr>
            <a:r>
              <a:rPr lang="en-US" sz="2600" dirty="0">
                <a:solidFill>
                  <a:schemeClr val="accent1"/>
                </a:solidFill>
              </a:rPr>
              <a:t>scores = </a:t>
            </a:r>
            <a:r>
              <a:rPr lang="en-US" sz="2600" dirty="0" err="1">
                <a:solidFill>
                  <a:schemeClr val="accent1"/>
                </a:solidFill>
              </a:rPr>
              <a:t>cross_validate</a:t>
            </a:r>
            <a:r>
              <a:rPr lang="en-US" sz="2600" dirty="0">
                <a:solidFill>
                  <a:schemeClr val="accent1"/>
                </a:solidFill>
              </a:rPr>
              <a:t>(</a:t>
            </a:r>
            <a:r>
              <a:rPr lang="en-US" sz="2600" dirty="0" err="1">
                <a:solidFill>
                  <a:schemeClr val="accent1"/>
                </a:solidFill>
              </a:rPr>
              <a:t>clf</a:t>
            </a:r>
            <a:r>
              <a:rPr lang="en-US" sz="2600" dirty="0">
                <a:solidFill>
                  <a:schemeClr val="accent1"/>
                </a:solidFill>
              </a:rPr>
              <a:t>, X, y, scoring=scoring)</a:t>
            </a:r>
          </a:p>
          <a:p>
            <a:pPr marL="0" indent="0">
              <a:buNone/>
            </a:pPr>
            <a:r>
              <a:rPr lang="en-US" sz="2600" dirty="0">
                <a:solidFill>
                  <a:schemeClr val="accent1"/>
                </a:solidFill>
              </a:rPr>
              <a:t>sorted(</a:t>
            </a:r>
            <a:r>
              <a:rPr lang="en-US" sz="2600" dirty="0" err="1">
                <a:solidFill>
                  <a:schemeClr val="accent1"/>
                </a:solidFill>
              </a:rPr>
              <a:t>scores.keys</a:t>
            </a:r>
            <a:r>
              <a:rPr lang="en-US" sz="2600" dirty="0">
                <a:solidFill>
                  <a:schemeClr val="accent1"/>
                </a:solidFill>
              </a:rPr>
              <a:t>())</a:t>
            </a:r>
          </a:p>
          <a:p>
            <a:pPr marL="0" indent="0">
              <a:buNone/>
            </a:pPr>
            <a:r>
              <a:rPr lang="en-US" sz="2600" dirty="0">
                <a:solidFill>
                  <a:schemeClr val="accent1"/>
                </a:solidFill>
              </a:rPr>
              <a:t>['</a:t>
            </a:r>
            <a:r>
              <a:rPr lang="en-US" sz="2600" dirty="0" err="1">
                <a:solidFill>
                  <a:schemeClr val="accent1"/>
                </a:solidFill>
              </a:rPr>
              <a:t>fit_time</a:t>
            </a:r>
            <a:r>
              <a:rPr lang="en-US" sz="2600" dirty="0">
                <a:solidFill>
                  <a:schemeClr val="accent1"/>
                </a:solidFill>
              </a:rPr>
              <a:t>', '</a:t>
            </a:r>
            <a:r>
              <a:rPr lang="en-US" sz="2600" dirty="0" err="1">
                <a:solidFill>
                  <a:schemeClr val="accent1"/>
                </a:solidFill>
              </a:rPr>
              <a:t>score_time</a:t>
            </a:r>
            <a:r>
              <a:rPr lang="en-US" sz="2600" dirty="0">
                <a:solidFill>
                  <a:schemeClr val="accent1"/>
                </a:solidFill>
              </a:rPr>
              <a:t>', '</a:t>
            </a:r>
            <a:r>
              <a:rPr lang="en-US" sz="2600" dirty="0" err="1">
                <a:solidFill>
                  <a:schemeClr val="accent1"/>
                </a:solidFill>
              </a:rPr>
              <a:t>test_precision_macro</a:t>
            </a:r>
            <a:r>
              <a:rPr lang="en-US" sz="2600" dirty="0">
                <a:solidFill>
                  <a:schemeClr val="accent1"/>
                </a:solidFill>
              </a:rPr>
              <a:t>', '</a:t>
            </a:r>
            <a:r>
              <a:rPr lang="en-US" sz="2600" dirty="0" err="1">
                <a:solidFill>
                  <a:schemeClr val="accent1"/>
                </a:solidFill>
              </a:rPr>
              <a:t>test_recall_macro</a:t>
            </a:r>
            <a:r>
              <a:rPr lang="en-US" sz="2600" dirty="0">
                <a:solidFill>
                  <a:schemeClr val="accent1"/>
                </a:solidFill>
              </a:rPr>
              <a:t>']</a:t>
            </a:r>
          </a:p>
          <a:p>
            <a:pPr marL="0" indent="0">
              <a:buNone/>
            </a:pPr>
            <a:r>
              <a:rPr lang="en-US" sz="2600" dirty="0">
                <a:solidFill>
                  <a:schemeClr val="accent1"/>
                </a:solidFill>
              </a:rPr>
              <a:t>scores['</a:t>
            </a:r>
            <a:r>
              <a:rPr lang="en-US" sz="2600" dirty="0" err="1">
                <a:solidFill>
                  <a:schemeClr val="accent1"/>
                </a:solidFill>
              </a:rPr>
              <a:t>test_recall_macro</a:t>
            </a:r>
            <a:r>
              <a:rPr lang="en-US" sz="2600" dirty="0">
                <a:solidFill>
                  <a:schemeClr val="accent1"/>
                </a:solidFill>
              </a:rPr>
              <a:t>']</a:t>
            </a:r>
          </a:p>
        </p:txBody>
      </p:sp>
    </p:spTree>
    <p:extLst>
      <p:ext uri="{BB962C8B-B14F-4D97-AF65-F5344CB8AC3E}">
        <p14:creationId xmlns:p14="http://schemas.microsoft.com/office/powerpoint/2010/main" val="827448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692E-72A7-4E61-4067-6ED9A01638BC}"/>
              </a:ext>
            </a:extLst>
          </p:cNvPr>
          <p:cNvSpPr>
            <a:spLocks noGrp="1"/>
          </p:cNvSpPr>
          <p:nvPr>
            <p:ph type="title"/>
          </p:nvPr>
        </p:nvSpPr>
        <p:spPr/>
        <p:txBody>
          <a:bodyPr/>
          <a:lstStyle/>
          <a:p>
            <a:r>
              <a:rPr lang="en-US" dirty="0"/>
              <a:t>Time Series Split</a:t>
            </a:r>
          </a:p>
        </p:txBody>
      </p:sp>
      <p:sp>
        <p:nvSpPr>
          <p:cNvPr id="3" name="Content Placeholder 2">
            <a:extLst>
              <a:ext uri="{FF2B5EF4-FFF2-40B4-BE49-F238E27FC236}">
                <a16:creationId xmlns:a16="http://schemas.microsoft.com/office/drawing/2014/main" id="{FFB53027-18A8-E6EE-5444-6277709F37BE}"/>
              </a:ext>
            </a:extLst>
          </p:cNvPr>
          <p:cNvSpPr>
            <a:spLocks noGrp="1"/>
          </p:cNvSpPr>
          <p:nvPr>
            <p:ph idx="1"/>
          </p:nvPr>
        </p:nvSpPr>
        <p:spPr/>
        <p:txBody>
          <a:bodyPr>
            <a:normAutofit/>
          </a:bodyPr>
          <a:lstStyle/>
          <a:p>
            <a:r>
              <a:rPr lang="en-US" dirty="0" err="1"/>
              <a:t>TimeSeriesSplit</a:t>
            </a:r>
            <a:r>
              <a:rPr lang="en-US" dirty="0"/>
              <a:t> is a variation of k-fold which returns first k folds as train set and the k+1 fold as test set. Note that unlike standard cross-validation methods, successive training sets are supersets of those that come before them. Also, it adds all surplus data to the first training partition, which is always used to train the model.</a:t>
            </a:r>
          </a:p>
          <a:p>
            <a:endParaRPr lang="en-US" dirty="0"/>
          </a:p>
          <a:p>
            <a:r>
              <a:rPr lang="en-US" dirty="0"/>
              <a:t>This class can be used to cross-validate time series data samples that are observed at fixed time intervals.</a:t>
            </a:r>
          </a:p>
        </p:txBody>
      </p:sp>
    </p:spTree>
    <p:extLst>
      <p:ext uri="{BB962C8B-B14F-4D97-AF65-F5344CB8AC3E}">
        <p14:creationId xmlns:p14="http://schemas.microsoft.com/office/powerpoint/2010/main" val="2393351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EE8A-C7CC-DCD9-67EC-1459E1508B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37E7F3-2307-F59C-FAFE-E779D84D3BDE}"/>
              </a:ext>
            </a:extLst>
          </p:cNvPr>
          <p:cNvSpPr>
            <a:spLocks noGrp="1"/>
          </p:cNvSpPr>
          <p:nvPr>
            <p:ph idx="1"/>
          </p:nvPr>
        </p:nvSpPr>
        <p:spPr/>
        <p:txBody>
          <a:bodyPr>
            <a:normAutofit fontScale="77500" lnSpcReduction="20000"/>
          </a:bodyPr>
          <a:lstStyle/>
          <a:p>
            <a:pPr marL="0" indent="0">
              <a:buNone/>
            </a:pPr>
            <a:r>
              <a:rPr lang="en-US" dirty="0"/>
              <a:t>from </a:t>
            </a:r>
            <a:r>
              <a:rPr lang="en-US" dirty="0" err="1"/>
              <a:t>sklearn.model_selection</a:t>
            </a:r>
            <a:r>
              <a:rPr lang="en-US" dirty="0"/>
              <a:t> import </a:t>
            </a:r>
            <a:r>
              <a:rPr lang="en-US" dirty="0" err="1"/>
              <a:t>TimeSeriesSplit</a:t>
            </a:r>
            <a:endParaRPr lang="en-US" dirty="0"/>
          </a:p>
          <a:p>
            <a:pPr marL="0" indent="0">
              <a:buNone/>
            </a:pPr>
            <a:endParaRPr lang="en-US" dirty="0"/>
          </a:p>
          <a:p>
            <a:pPr marL="0" indent="0">
              <a:buNone/>
            </a:pPr>
            <a:r>
              <a:rPr lang="en-US" dirty="0"/>
              <a:t>X = </a:t>
            </a:r>
            <a:r>
              <a:rPr lang="en-US" dirty="0" err="1"/>
              <a:t>np.array</a:t>
            </a:r>
            <a:r>
              <a:rPr lang="en-US" dirty="0"/>
              <a:t>([[1, 2], [3, 4], [1, 2], [3, 4], [1, 2], [3, 4]])</a:t>
            </a:r>
          </a:p>
          <a:p>
            <a:pPr marL="0" indent="0">
              <a:buNone/>
            </a:pPr>
            <a:r>
              <a:rPr lang="en-US" dirty="0"/>
              <a:t>y = </a:t>
            </a:r>
            <a:r>
              <a:rPr lang="en-US" dirty="0" err="1"/>
              <a:t>np.array</a:t>
            </a:r>
            <a:r>
              <a:rPr lang="en-US" dirty="0"/>
              <a:t>([1, 2, 3, 4, 5, 6])</a:t>
            </a:r>
          </a:p>
          <a:p>
            <a:pPr marL="0" indent="0">
              <a:buNone/>
            </a:pPr>
            <a:r>
              <a:rPr lang="en-US" dirty="0" err="1"/>
              <a:t>tscv</a:t>
            </a:r>
            <a:r>
              <a:rPr lang="en-US" dirty="0"/>
              <a:t> = </a:t>
            </a:r>
            <a:r>
              <a:rPr lang="en-US" dirty="0" err="1"/>
              <a:t>TimeSeriesSplit</a:t>
            </a:r>
            <a:r>
              <a:rPr lang="en-US" dirty="0"/>
              <a:t>(</a:t>
            </a:r>
            <a:r>
              <a:rPr lang="en-US" dirty="0" err="1"/>
              <a:t>n_splits</a:t>
            </a:r>
            <a:r>
              <a:rPr lang="en-US" dirty="0"/>
              <a:t>=3)</a:t>
            </a:r>
          </a:p>
          <a:p>
            <a:pPr marL="0" indent="0">
              <a:buNone/>
            </a:pPr>
            <a:r>
              <a:rPr lang="en-US" dirty="0"/>
              <a:t>print(</a:t>
            </a:r>
            <a:r>
              <a:rPr lang="en-US" dirty="0" err="1"/>
              <a:t>tscv</a:t>
            </a:r>
            <a:r>
              <a:rPr lang="en-US" dirty="0"/>
              <a:t>)</a:t>
            </a:r>
          </a:p>
          <a:p>
            <a:pPr marL="0" indent="0">
              <a:buNone/>
            </a:pPr>
            <a:r>
              <a:rPr lang="en-US" dirty="0" err="1"/>
              <a:t>TimeSeriesSplit</a:t>
            </a:r>
            <a:r>
              <a:rPr lang="en-US" dirty="0"/>
              <a:t>(gap=0, </a:t>
            </a:r>
            <a:r>
              <a:rPr lang="en-US" dirty="0" err="1"/>
              <a:t>max_train_size</a:t>
            </a:r>
            <a:r>
              <a:rPr lang="en-US" dirty="0"/>
              <a:t>=None, </a:t>
            </a:r>
            <a:r>
              <a:rPr lang="en-US" dirty="0" err="1"/>
              <a:t>n_splits</a:t>
            </a:r>
            <a:r>
              <a:rPr lang="en-US" dirty="0"/>
              <a:t>=3, </a:t>
            </a:r>
            <a:r>
              <a:rPr lang="en-US" dirty="0" err="1"/>
              <a:t>test_size</a:t>
            </a:r>
            <a:r>
              <a:rPr lang="en-US" dirty="0"/>
              <a:t>=None)</a:t>
            </a:r>
          </a:p>
          <a:p>
            <a:pPr marL="0" indent="0">
              <a:buNone/>
            </a:pPr>
            <a:r>
              <a:rPr lang="en-US" dirty="0"/>
              <a:t>for train, test in </a:t>
            </a:r>
            <a:r>
              <a:rPr lang="en-US" dirty="0" err="1"/>
              <a:t>tscv.split</a:t>
            </a:r>
            <a:r>
              <a:rPr lang="en-US" dirty="0"/>
              <a:t>(X):</a:t>
            </a:r>
          </a:p>
          <a:p>
            <a:pPr marL="0" indent="0">
              <a:buNone/>
            </a:pPr>
            <a:r>
              <a:rPr lang="en-US" dirty="0"/>
              <a:t>     print("%s %s" % (train, test))</a:t>
            </a:r>
          </a:p>
          <a:p>
            <a:pPr marL="0" indent="0">
              <a:buNone/>
            </a:pPr>
            <a:r>
              <a:rPr lang="en-US" dirty="0"/>
              <a:t>[0 1 2] [3]</a:t>
            </a:r>
          </a:p>
          <a:p>
            <a:pPr marL="0" indent="0">
              <a:buNone/>
            </a:pPr>
            <a:r>
              <a:rPr lang="en-US" dirty="0"/>
              <a:t>[0 1 2 3] [4]</a:t>
            </a:r>
          </a:p>
          <a:p>
            <a:pPr marL="0" indent="0">
              <a:buNone/>
            </a:pPr>
            <a:r>
              <a:rPr lang="en-US" dirty="0"/>
              <a:t>[0 1 2 3 4] [5]</a:t>
            </a:r>
          </a:p>
        </p:txBody>
      </p:sp>
    </p:spTree>
    <p:extLst>
      <p:ext uri="{BB962C8B-B14F-4D97-AF65-F5344CB8AC3E}">
        <p14:creationId xmlns:p14="http://schemas.microsoft.com/office/powerpoint/2010/main" val="248521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2D27-AF5B-CD0F-CF22-6229846EF2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B8ADBC-C9D8-E154-D9A0-69F262F1AE80}"/>
              </a:ext>
            </a:extLst>
          </p:cNvPr>
          <p:cNvSpPr>
            <a:spLocks noGrp="1"/>
          </p:cNvSpPr>
          <p:nvPr>
            <p:ph idx="1"/>
          </p:nvPr>
        </p:nvSpPr>
        <p:spPr/>
        <p:txBody>
          <a:bodyPr/>
          <a:lstStyle/>
          <a:p>
            <a:pPr marL="0" indent="0">
              <a:buNone/>
            </a:pPr>
            <a:r>
              <a:rPr lang="en-US" dirty="0">
                <a:solidFill>
                  <a:schemeClr val="accent5">
                    <a:lumMod val="75000"/>
                  </a:schemeClr>
                </a:solidFill>
              </a:rPr>
              <a:t>from </a:t>
            </a:r>
            <a:r>
              <a:rPr lang="en-US" dirty="0" err="1">
                <a:solidFill>
                  <a:schemeClr val="accent5">
                    <a:lumMod val="75000"/>
                  </a:schemeClr>
                </a:solidFill>
              </a:rPr>
              <a:t>sklearn.metrics</a:t>
            </a:r>
            <a:r>
              <a:rPr lang="en-US" dirty="0">
                <a:solidFill>
                  <a:schemeClr val="accent5">
                    <a:lumMod val="75000"/>
                  </a:schemeClr>
                </a:solidFill>
              </a:rPr>
              <a:t> import </a:t>
            </a:r>
            <a:r>
              <a:rPr lang="en-US" dirty="0" err="1">
                <a:solidFill>
                  <a:schemeClr val="accent5">
                    <a:lumMod val="75000"/>
                  </a:schemeClr>
                </a:solidFill>
              </a:rPr>
              <a:t>confusion_matrix</a:t>
            </a:r>
            <a:endParaRPr lang="en-US" dirty="0">
              <a:solidFill>
                <a:schemeClr val="accent5">
                  <a:lumMod val="75000"/>
                </a:schemeClr>
              </a:solidFill>
            </a:endParaRPr>
          </a:p>
          <a:p>
            <a:pPr marL="0" indent="0">
              <a:buNone/>
            </a:pPr>
            <a:r>
              <a:rPr lang="en-US" dirty="0" err="1">
                <a:solidFill>
                  <a:schemeClr val="accent5">
                    <a:lumMod val="75000"/>
                  </a:schemeClr>
                </a:solidFill>
              </a:rPr>
              <a:t>y_true</a:t>
            </a:r>
            <a:r>
              <a:rPr lang="en-US" dirty="0">
                <a:solidFill>
                  <a:schemeClr val="accent5">
                    <a:lumMod val="75000"/>
                  </a:schemeClr>
                </a:solidFill>
              </a:rPr>
              <a:t> = [2, 0, 2, 2, 0, 1]</a:t>
            </a:r>
          </a:p>
          <a:p>
            <a:pPr marL="0" indent="0">
              <a:buNone/>
            </a:pPr>
            <a:r>
              <a:rPr lang="en-US" dirty="0" err="1">
                <a:solidFill>
                  <a:schemeClr val="accent5">
                    <a:lumMod val="75000"/>
                  </a:schemeClr>
                </a:solidFill>
              </a:rPr>
              <a:t>y_pred</a:t>
            </a:r>
            <a:r>
              <a:rPr lang="en-US" dirty="0">
                <a:solidFill>
                  <a:schemeClr val="accent5">
                    <a:lumMod val="75000"/>
                  </a:schemeClr>
                </a:solidFill>
              </a:rPr>
              <a:t> = [0, 0, 2, 2, 0, 2]</a:t>
            </a:r>
          </a:p>
          <a:p>
            <a:pPr marL="0" indent="0">
              <a:buNone/>
            </a:pPr>
            <a:r>
              <a:rPr lang="en-US" dirty="0" err="1">
                <a:solidFill>
                  <a:schemeClr val="accent5">
                    <a:lumMod val="75000"/>
                  </a:schemeClr>
                </a:solidFill>
              </a:rPr>
              <a:t>confusion_matrix</a:t>
            </a:r>
            <a:r>
              <a:rPr lang="en-US" dirty="0">
                <a:solidFill>
                  <a:schemeClr val="accent5">
                    <a:lumMod val="75000"/>
                  </a:schemeClr>
                </a:solidFill>
              </a:rPr>
              <a:t>(</a:t>
            </a:r>
            <a:r>
              <a:rPr lang="en-US" dirty="0" err="1">
                <a:solidFill>
                  <a:schemeClr val="accent5">
                    <a:lumMod val="75000"/>
                  </a:schemeClr>
                </a:solidFill>
              </a:rPr>
              <a:t>y_true</a:t>
            </a:r>
            <a:r>
              <a:rPr lang="en-US" dirty="0">
                <a:solidFill>
                  <a:schemeClr val="accent5">
                    <a:lumMod val="75000"/>
                  </a:schemeClr>
                </a:solidFill>
              </a:rPr>
              <a:t>, </a:t>
            </a:r>
            <a:r>
              <a:rPr lang="en-US" dirty="0" err="1">
                <a:solidFill>
                  <a:schemeClr val="accent5">
                    <a:lumMod val="75000"/>
                  </a:schemeClr>
                </a:solidFill>
              </a:rPr>
              <a:t>y_pred</a:t>
            </a:r>
            <a:r>
              <a:rPr lang="en-US" dirty="0">
                <a:solidFill>
                  <a:schemeClr val="accent5">
                    <a:lumMod val="75000"/>
                  </a:schemeClr>
                </a:solidFill>
              </a:rPr>
              <a:t>)</a:t>
            </a:r>
          </a:p>
          <a:p>
            <a:pPr marL="0" indent="0">
              <a:buNone/>
            </a:pPr>
            <a:r>
              <a:rPr lang="en-US" dirty="0"/>
              <a:t>array([[2, 0, 0],</a:t>
            </a:r>
          </a:p>
          <a:p>
            <a:pPr marL="0" indent="0">
              <a:buNone/>
            </a:pPr>
            <a:r>
              <a:rPr lang="en-US" dirty="0"/>
              <a:t>       [0, 0, 1],</a:t>
            </a:r>
          </a:p>
          <a:p>
            <a:pPr marL="0" indent="0">
              <a:buNone/>
            </a:pPr>
            <a:r>
              <a:rPr lang="en-US" dirty="0"/>
              <a:t>       [1, 0, 2]])</a:t>
            </a:r>
          </a:p>
        </p:txBody>
      </p:sp>
      <p:graphicFrame>
        <p:nvGraphicFramePr>
          <p:cNvPr id="4" name="Table 4">
            <a:extLst>
              <a:ext uri="{FF2B5EF4-FFF2-40B4-BE49-F238E27FC236}">
                <a16:creationId xmlns:a16="http://schemas.microsoft.com/office/drawing/2014/main" id="{4625FB77-60CE-F30A-65FE-B9B44FD89219}"/>
              </a:ext>
            </a:extLst>
          </p:cNvPr>
          <p:cNvGraphicFramePr>
            <a:graphicFrameLocks noGrp="1"/>
          </p:cNvGraphicFramePr>
          <p:nvPr>
            <p:extLst>
              <p:ext uri="{D42A27DB-BD31-4B8C-83A1-F6EECF244321}">
                <p14:modId xmlns:p14="http://schemas.microsoft.com/office/powerpoint/2010/main" val="2717890489"/>
              </p:ext>
            </p:extLst>
          </p:nvPr>
        </p:nvGraphicFramePr>
        <p:xfrm>
          <a:off x="6248893" y="3867786"/>
          <a:ext cx="5407487" cy="1828800"/>
        </p:xfrm>
        <a:graphic>
          <a:graphicData uri="http://schemas.openxmlformats.org/drawingml/2006/table">
            <a:tbl>
              <a:tblPr firstRow="1" firstCol="1" bandRow="1">
                <a:tableStyleId>{5C22544A-7EE6-4342-B048-85BDC9FD1C3A}</a:tableStyleId>
              </a:tblPr>
              <a:tblGrid>
                <a:gridCol w="1856419">
                  <a:extLst>
                    <a:ext uri="{9D8B030D-6E8A-4147-A177-3AD203B41FA5}">
                      <a16:colId xmlns:a16="http://schemas.microsoft.com/office/drawing/2014/main" val="3410324993"/>
                    </a:ext>
                  </a:extLst>
                </a:gridCol>
                <a:gridCol w="923278">
                  <a:extLst>
                    <a:ext uri="{9D8B030D-6E8A-4147-A177-3AD203B41FA5}">
                      <a16:colId xmlns:a16="http://schemas.microsoft.com/office/drawing/2014/main" val="2497184112"/>
                    </a:ext>
                  </a:extLst>
                </a:gridCol>
                <a:gridCol w="878889">
                  <a:extLst>
                    <a:ext uri="{9D8B030D-6E8A-4147-A177-3AD203B41FA5}">
                      <a16:colId xmlns:a16="http://schemas.microsoft.com/office/drawing/2014/main" val="1298390554"/>
                    </a:ext>
                  </a:extLst>
                </a:gridCol>
                <a:gridCol w="861134">
                  <a:extLst>
                    <a:ext uri="{9D8B030D-6E8A-4147-A177-3AD203B41FA5}">
                      <a16:colId xmlns:a16="http://schemas.microsoft.com/office/drawing/2014/main" val="3998428838"/>
                    </a:ext>
                  </a:extLst>
                </a:gridCol>
                <a:gridCol w="887767">
                  <a:extLst>
                    <a:ext uri="{9D8B030D-6E8A-4147-A177-3AD203B41FA5}">
                      <a16:colId xmlns:a16="http://schemas.microsoft.com/office/drawing/2014/main" val="2419362451"/>
                    </a:ext>
                  </a:extLst>
                </a:gridCol>
              </a:tblGrid>
              <a:tr h="325433">
                <a:tc>
                  <a:txBody>
                    <a:bodyPr/>
                    <a:lstStyle/>
                    <a:p>
                      <a:r>
                        <a:rPr lang="en-US" dirty="0"/>
                        <a:t>Actual\Predicted</a:t>
                      </a:r>
                    </a:p>
                  </a:txBody>
                  <a:tcPr/>
                </a:tc>
                <a:tc>
                  <a:txBody>
                    <a:bodyPr/>
                    <a:lstStyle/>
                    <a:p>
                      <a:r>
                        <a:rPr lang="en-US" dirty="0"/>
                        <a:t>Class 0</a:t>
                      </a:r>
                    </a:p>
                  </a:txBody>
                  <a:tcPr/>
                </a:tc>
                <a:tc>
                  <a:txBody>
                    <a:bodyPr/>
                    <a:lstStyle/>
                    <a:p>
                      <a:r>
                        <a:rPr lang="en-US" dirty="0"/>
                        <a:t>Class 1</a:t>
                      </a:r>
                    </a:p>
                  </a:txBody>
                  <a:tcPr/>
                </a:tc>
                <a:tc>
                  <a:txBody>
                    <a:bodyPr/>
                    <a:lstStyle/>
                    <a:p>
                      <a:r>
                        <a:rPr lang="en-US" dirty="0"/>
                        <a:t>Class 2</a:t>
                      </a:r>
                    </a:p>
                  </a:txBody>
                  <a:tcPr/>
                </a:tc>
                <a:tc>
                  <a:txBody>
                    <a:bodyPr/>
                    <a:lstStyle/>
                    <a:p>
                      <a:r>
                        <a:rPr lang="en-US" dirty="0"/>
                        <a:t>Total</a:t>
                      </a:r>
                    </a:p>
                  </a:txBody>
                  <a:tcPr/>
                </a:tc>
                <a:extLst>
                  <a:ext uri="{0D108BD9-81ED-4DB2-BD59-A6C34878D82A}">
                    <a16:rowId xmlns:a16="http://schemas.microsoft.com/office/drawing/2014/main" val="3191935802"/>
                  </a:ext>
                </a:extLst>
              </a:tr>
              <a:tr h="329953">
                <a:tc>
                  <a:txBody>
                    <a:bodyPr/>
                    <a:lstStyle/>
                    <a:p>
                      <a:r>
                        <a:rPr lang="en-US" dirty="0"/>
                        <a:t>Class 0</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b="1" dirty="0"/>
                        <a:t>2</a:t>
                      </a:r>
                    </a:p>
                  </a:txBody>
                  <a:tcPr/>
                </a:tc>
                <a:extLst>
                  <a:ext uri="{0D108BD9-81ED-4DB2-BD59-A6C34878D82A}">
                    <a16:rowId xmlns:a16="http://schemas.microsoft.com/office/drawing/2014/main" val="982571572"/>
                  </a:ext>
                </a:extLst>
              </a:tr>
              <a:tr h="329953">
                <a:tc>
                  <a:txBody>
                    <a:bodyPr/>
                    <a:lstStyle/>
                    <a:p>
                      <a:r>
                        <a:rPr lang="en-US" dirty="0"/>
                        <a:t>Class 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b="1" dirty="0"/>
                        <a:t>1</a:t>
                      </a:r>
                    </a:p>
                  </a:txBody>
                  <a:tcPr/>
                </a:tc>
                <a:extLst>
                  <a:ext uri="{0D108BD9-81ED-4DB2-BD59-A6C34878D82A}">
                    <a16:rowId xmlns:a16="http://schemas.microsoft.com/office/drawing/2014/main" val="1122287768"/>
                  </a:ext>
                </a:extLst>
              </a:tr>
              <a:tr h="329953">
                <a:tc>
                  <a:txBody>
                    <a:bodyPr/>
                    <a:lstStyle/>
                    <a:p>
                      <a:r>
                        <a:rPr lang="en-US" dirty="0"/>
                        <a:t>Class 2</a:t>
                      </a:r>
                    </a:p>
                  </a:txBody>
                  <a:tcPr/>
                </a:tc>
                <a:tc>
                  <a:txBody>
                    <a:bodyPr/>
                    <a:lstStyle/>
                    <a:p>
                      <a:r>
                        <a:rPr lang="en-US" dirty="0"/>
                        <a:t>1</a:t>
                      </a:r>
                    </a:p>
                  </a:txBody>
                  <a:tcPr/>
                </a:tc>
                <a:tc>
                  <a:txBody>
                    <a:bodyPr/>
                    <a:lstStyle/>
                    <a:p>
                      <a:r>
                        <a:rPr lang="en-US" dirty="0"/>
                        <a:t>0</a:t>
                      </a:r>
                    </a:p>
                  </a:txBody>
                  <a:tcPr/>
                </a:tc>
                <a:tc>
                  <a:txBody>
                    <a:bodyPr/>
                    <a:lstStyle/>
                    <a:p>
                      <a:r>
                        <a:rPr lang="en-US" dirty="0"/>
                        <a:t>2</a:t>
                      </a:r>
                    </a:p>
                  </a:txBody>
                  <a:tcPr/>
                </a:tc>
                <a:tc>
                  <a:txBody>
                    <a:bodyPr/>
                    <a:lstStyle/>
                    <a:p>
                      <a:r>
                        <a:rPr lang="en-US" b="1" dirty="0"/>
                        <a:t>3</a:t>
                      </a:r>
                    </a:p>
                  </a:txBody>
                  <a:tcPr/>
                </a:tc>
                <a:extLst>
                  <a:ext uri="{0D108BD9-81ED-4DB2-BD59-A6C34878D82A}">
                    <a16:rowId xmlns:a16="http://schemas.microsoft.com/office/drawing/2014/main" val="1361132083"/>
                  </a:ext>
                </a:extLst>
              </a:tr>
              <a:tr h="329953">
                <a:tc>
                  <a:txBody>
                    <a:bodyPr/>
                    <a:lstStyle/>
                    <a:p>
                      <a:r>
                        <a:rPr lang="en-US" b="1" dirty="0"/>
                        <a:t>Total </a:t>
                      </a:r>
                    </a:p>
                  </a:txBody>
                  <a:tcPr/>
                </a:tc>
                <a:tc>
                  <a:txBody>
                    <a:bodyPr/>
                    <a:lstStyle/>
                    <a:p>
                      <a:r>
                        <a:rPr lang="en-US" b="1" dirty="0"/>
                        <a:t>3</a:t>
                      </a:r>
                    </a:p>
                  </a:txBody>
                  <a:tcPr/>
                </a:tc>
                <a:tc>
                  <a:txBody>
                    <a:bodyPr/>
                    <a:lstStyle/>
                    <a:p>
                      <a:r>
                        <a:rPr lang="en-US" b="1" dirty="0"/>
                        <a:t>0</a:t>
                      </a:r>
                    </a:p>
                  </a:txBody>
                  <a:tcPr/>
                </a:tc>
                <a:tc>
                  <a:txBody>
                    <a:bodyPr/>
                    <a:lstStyle/>
                    <a:p>
                      <a:r>
                        <a:rPr lang="en-US" b="1" dirty="0"/>
                        <a:t>3</a:t>
                      </a:r>
                    </a:p>
                  </a:txBody>
                  <a:tcPr/>
                </a:tc>
                <a:tc>
                  <a:txBody>
                    <a:bodyPr/>
                    <a:lstStyle/>
                    <a:p>
                      <a:r>
                        <a:rPr lang="en-US" b="1" dirty="0"/>
                        <a:t>6</a:t>
                      </a:r>
                    </a:p>
                  </a:txBody>
                  <a:tcPr/>
                </a:tc>
                <a:extLst>
                  <a:ext uri="{0D108BD9-81ED-4DB2-BD59-A6C34878D82A}">
                    <a16:rowId xmlns:a16="http://schemas.microsoft.com/office/drawing/2014/main" val="1177252311"/>
                  </a:ext>
                </a:extLst>
              </a:tr>
            </a:tbl>
          </a:graphicData>
        </a:graphic>
      </p:graphicFrame>
    </p:spTree>
    <p:extLst>
      <p:ext uri="{BB962C8B-B14F-4D97-AF65-F5344CB8AC3E}">
        <p14:creationId xmlns:p14="http://schemas.microsoft.com/office/powerpoint/2010/main" val="38589001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769" y="152061"/>
            <a:ext cx="10515600" cy="1325563"/>
          </a:xfrm>
        </p:spPr>
        <p:txBody>
          <a:bodyPr/>
          <a:lstStyle/>
          <a:p>
            <a:r>
              <a:rPr lang="en-US" dirty="0"/>
              <a:t>Bias-Variance</a:t>
            </a:r>
          </a:p>
        </p:txBody>
      </p:sp>
      <p:sp>
        <p:nvSpPr>
          <p:cNvPr id="3" name="Content Placeholder 2"/>
          <p:cNvSpPr>
            <a:spLocks noGrp="1"/>
          </p:cNvSpPr>
          <p:nvPr>
            <p:ph idx="1"/>
          </p:nvPr>
        </p:nvSpPr>
        <p:spPr>
          <a:xfrm>
            <a:off x="749423" y="1344458"/>
            <a:ext cx="10515600" cy="4351338"/>
          </a:xfrm>
        </p:spPr>
        <p:txBody>
          <a:bodyPr>
            <a:normAutofit/>
          </a:bodyPr>
          <a:lstStyle/>
          <a:p>
            <a:r>
              <a:rPr lang="en-US" dirty="0"/>
              <a:t>Bias :  Refers to training data error.</a:t>
            </a:r>
          </a:p>
          <a:p>
            <a:r>
              <a:rPr lang="en-US" dirty="0"/>
              <a:t>Variance:  Refers to the variance in test data predictions, prediction of single test point also varies with small change in training data set. </a:t>
            </a:r>
          </a:p>
        </p:txBody>
      </p:sp>
      <p:pic>
        <p:nvPicPr>
          <p:cNvPr id="4" name="Picture 3">
            <a:extLst>
              <a:ext uri="{FF2B5EF4-FFF2-40B4-BE49-F238E27FC236}">
                <a16:creationId xmlns:a16="http://schemas.microsoft.com/office/drawing/2014/main" id="{8973A5F5-4A02-F698-7D5C-CAE6B57EAAAB}"/>
              </a:ext>
            </a:extLst>
          </p:cNvPr>
          <p:cNvPicPr>
            <a:picLocks noChangeAspect="1"/>
          </p:cNvPicPr>
          <p:nvPr/>
        </p:nvPicPr>
        <p:blipFill>
          <a:blip r:embed="rId2"/>
          <a:stretch>
            <a:fillRect/>
          </a:stretch>
        </p:blipFill>
        <p:spPr>
          <a:xfrm>
            <a:off x="1296072" y="2912191"/>
            <a:ext cx="3338072" cy="3350188"/>
          </a:xfrm>
          <a:prstGeom prst="rect">
            <a:avLst/>
          </a:prstGeom>
        </p:spPr>
      </p:pic>
      <p:sp>
        <p:nvSpPr>
          <p:cNvPr id="5" name="Content Placeholder 2">
            <a:extLst>
              <a:ext uri="{FF2B5EF4-FFF2-40B4-BE49-F238E27FC236}">
                <a16:creationId xmlns:a16="http://schemas.microsoft.com/office/drawing/2014/main" id="{21E18596-E960-43CD-A288-9D0B767FC093}"/>
              </a:ext>
            </a:extLst>
          </p:cNvPr>
          <p:cNvSpPr txBox="1">
            <a:spLocks/>
          </p:cNvSpPr>
          <p:nvPr/>
        </p:nvSpPr>
        <p:spPr>
          <a:xfrm>
            <a:off x="5727308" y="3057077"/>
            <a:ext cx="5902103" cy="3350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Circle represents the train data error regions and dots are predictions.</a:t>
            </a:r>
          </a:p>
          <a:p>
            <a:r>
              <a:rPr lang="en-US" dirty="0"/>
              <a:t>Low Bias, high variance: Overfitting</a:t>
            </a:r>
          </a:p>
          <a:p>
            <a:r>
              <a:rPr lang="en-US" dirty="0"/>
              <a:t>High bias, low variance: Underfitting</a:t>
            </a:r>
          </a:p>
          <a:p>
            <a:r>
              <a:rPr lang="en-US" dirty="0"/>
              <a:t>Optimal model : Low Bias and low variance means train and test error both less</a:t>
            </a:r>
          </a:p>
        </p:txBody>
      </p:sp>
    </p:spTree>
    <p:extLst>
      <p:ext uri="{BB962C8B-B14F-4D97-AF65-F5344CB8AC3E}">
        <p14:creationId xmlns:p14="http://schemas.microsoft.com/office/powerpoint/2010/main" val="1081963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B127-E948-3A4D-08F5-F513B55549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4EB1E0-47CA-2F80-BF01-75EDEC9F30B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962A912-42E9-7E30-F1D1-DB47CFF78869}"/>
              </a:ext>
            </a:extLst>
          </p:cNvPr>
          <p:cNvPicPr>
            <a:picLocks noChangeAspect="1"/>
          </p:cNvPicPr>
          <p:nvPr/>
        </p:nvPicPr>
        <p:blipFill>
          <a:blip r:embed="rId2"/>
          <a:stretch>
            <a:fillRect/>
          </a:stretch>
        </p:blipFill>
        <p:spPr>
          <a:xfrm>
            <a:off x="1008633" y="365125"/>
            <a:ext cx="9230204" cy="6035572"/>
          </a:xfrm>
          <a:prstGeom prst="rect">
            <a:avLst/>
          </a:prstGeom>
        </p:spPr>
      </p:pic>
    </p:spTree>
    <p:extLst>
      <p:ext uri="{BB962C8B-B14F-4D97-AF65-F5344CB8AC3E}">
        <p14:creationId xmlns:p14="http://schemas.microsoft.com/office/powerpoint/2010/main" val="1257200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A3D-4F26-7388-401D-A9EF0A8D10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2DED9D-3277-ED01-43A8-93A383F9A2C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83CC38B-B403-4BD7-A73C-E66161482288}"/>
              </a:ext>
            </a:extLst>
          </p:cNvPr>
          <p:cNvPicPr>
            <a:picLocks noChangeAspect="1"/>
          </p:cNvPicPr>
          <p:nvPr/>
        </p:nvPicPr>
        <p:blipFill>
          <a:blip r:embed="rId2"/>
          <a:stretch>
            <a:fillRect/>
          </a:stretch>
        </p:blipFill>
        <p:spPr>
          <a:xfrm>
            <a:off x="742256" y="593694"/>
            <a:ext cx="10334625" cy="4800600"/>
          </a:xfrm>
          <a:prstGeom prst="rect">
            <a:avLst/>
          </a:prstGeom>
        </p:spPr>
      </p:pic>
    </p:spTree>
    <p:extLst>
      <p:ext uri="{BB962C8B-B14F-4D97-AF65-F5344CB8AC3E}">
        <p14:creationId xmlns:p14="http://schemas.microsoft.com/office/powerpoint/2010/main" val="1191261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C3E1-9595-BD6D-2A3D-06863A6332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F42AE5-49A1-4CBA-14F5-AC7CBA66AC7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933476D-C16E-BC59-30A3-C1C62AD2016F}"/>
              </a:ext>
            </a:extLst>
          </p:cNvPr>
          <p:cNvPicPr>
            <a:picLocks noChangeAspect="1"/>
          </p:cNvPicPr>
          <p:nvPr/>
        </p:nvPicPr>
        <p:blipFill>
          <a:blip r:embed="rId2"/>
          <a:stretch>
            <a:fillRect/>
          </a:stretch>
        </p:blipFill>
        <p:spPr>
          <a:xfrm>
            <a:off x="838200" y="1377332"/>
            <a:ext cx="10239375" cy="3674061"/>
          </a:xfrm>
          <a:prstGeom prst="rect">
            <a:avLst/>
          </a:prstGeom>
        </p:spPr>
      </p:pic>
    </p:spTree>
    <p:extLst>
      <p:ext uri="{BB962C8B-B14F-4D97-AF65-F5344CB8AC3E}">
        <p14:creationId xmlns:p14="http://schemas.microsoft.com/office/powerpoint/2010/main" val="418374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37AEE-E5F6-CCD7-0B5D-D50690677A29}"/>
              </a:ext>
            </a:extLst>
          </p:cNvPr>
          <p:cNvSpPr>
            <a:spLocks noGrp="1"/>
          </p:cNvSpPr>
          <p:nvPr>
            <p:ph idx="1"/>
          </p:nvPr>
        </p:nvSpPr>
        <p:spPr>
          <a:xfrm>
            <a:off x="838200" y="5486399"/>
            <a:ext cx="10515600" cy="923279"/>
          </a:xfrm>
        </p:spPr>
        <p:txBody>
          <a:bodyPr>
            <a:normAutofit fontScale="92500" lnSpcReduction="10000"/>
          </a:bodyPr>
          <a:lstStyle/>
          <a:p>
            <a:pPr marL="0" indent="0">
              <a:buNone/>
            </a:pPr>
            <a:r>
              <a:rPr lang="en-US" dirty="0"/>
              <a:t>When the model is overfitting, it has high variance. </a:t>
            </a:r>
          </a:p>
          <a:p>
            <a:pPr marL="0" indent="0">
              <a:buNone/>
            </a:pPr>
            <a:r>
              <a:rPr lang="en-US" dirty="0"/>
              <a:t>To handle high variance case , we can use ensemble model</a:t>
            </a:r>
          </a:p>
        </p:txBody>
      </p:sp>
      <p:pic>
        <p:nvPicPr>
          <p:cNvPr id="5" name="Picture 4">
            <a:extLst>
              <a:ext uri="{FF2B5EF4-FFF2-40B4-BE49-F238E27FC236}">
                <a16:creationId xmlns:a16="http://schemas.microsoft.com/office/drawing/2014/main" id="{8343BF67-B933-1503-4F72-441218685375}"/>
              </a:ext>
            </a:extLst>
          </p:cNvPr>
          <p:cNvPicPr>
            <a:picLocks noChangeAspect="1"/>
          </p:cNvPicPr>
          <p:nvPr/>
        </p:nvPicPr>
        <p:blipFill>
          <a:blip r:embed="rId2"/>
          <a:stretch>
            <a:fillRect/>
          </a:stretch>
        </p:blipFill>
        <p:spPr>
          <a:xfrm>
            <a:off x="764266" y="1450343"/>
            <a:ext cx="9686925" cy="3495675"/>
          </a:xfrm>
          <a:prstGeom prst="rect">
            <a:avLst/>
          </a:prstGeom>
        </p:spPr>
      </p:pic>
    </p:spTree>
    <p:extLst>
      <p:ext uri="{BB962C8B-B14F-4D97-AF65-F5344CB8AC3E}">
        <p14:creationId xmlns:p14="http://schemas.microsoft.com/office/powerpoint/2010/main" val="1863262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02E8-C22B-DF72-9B21-99CF42F91F51}"/>
              </a:ext>
            </a:extLst>
          </p:cNvPr>
          <p:cNvSpPr>
            <a:spLocks noGrp="1"/>
          </p:cNvSpPr>
          <p:nvPr>
            <p:ph type="title"/>
          </p:nvPr>
        </p:nvSpPr>
        <p:spPr/>
        <p:txBody>
          <a:bodyPr/>
          <a:lstStyle/>
          <a:p>
            <a:r>
              <a:rPr lang="en-US" dirty="0"/>
              <a:t>Ensemble : Sampling with </a:t>
            </a:r>
            <a:r>
              <a:rPr lang="en-US" dirty="0" err="1"/>
              <a:t>Replacment</a:t>
            </a:r>
            <a:endParaRPr lang="en-US" dirty="0"/>
          </a:p>
        </p:txBody>
      </p:sp>
      <p:pic>
        <p:nvPicPr>
          <p:cNvPr id="5" name="Picture 4">
            <a:extLst>
              <a:ext uri="{FF2B5EF4-FFF2-40B4-BE49-F238E27FC236}">
                <a16:creationId xmlns:a16="http://schemas.microsoft.com/office/drawing/2014/main" id="{AF21B310-6A32-B201-494D-6DA596720FF6}"/>
              </a:ext>
            </a:extLst>
          </p:cNvPr>
          <p:cNvPicPr>
            <a:picLocks noChangeAspect="1"/>
          </p:cNvPicPr>
          <p:nvPr/>
        </p:nvPicPr>
        <p:blipFill>
          <a:blip r:embed="rId2"/>
          <a:stretch>
            <a:fillRect/>
          </a:stretch>
        </p:blipFill>
        <p:spPr>
          <a:xfrm>
            <a:off x="838200" y="1859872"/>
            <a:ext cx="8985003" cy="4576947"/>
          </a:xfrm>
          <a:prstGeom prst="rect">
            <a:avLst/>
          </a:prstGeom>
        </p:spPr>
      </p:pic>
    </p:spTree>
    <p:extLst>
      <p:ext uri="{BB962C8B-B14F-4D97-AF65-F5344CB8AC3E}">
        <p14:creationId xmlns:p14="http://schemas.microsoft.com/office/powerpoint/2010/main" val="1531903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AFB4-3D54-000F-3838-BD1A5709B742}"/>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370D8600-4C7F-C884-63E7-8525775CBA69}"/>
              </a:ext>
            </a:extLst>
          </p:cNvPr>
          <p:cNvPicPr>
            <a:picLocks noChangeAspect="1"/>
          </p:cNvPicPr>
          <p:nvPr/>
        </p:nvPicPr>
        <p:blipFill>
          <a:blip r:embed="rId2"/>
          <a:stretch>
            <a:fillRect/>
          </a:stretch>
        </p:blipFill>
        <p:spPr>
          <a:xfrm>
            <a:off x="838200" y="785812"/>
            <a:ext cx="9810750" cy="5286375"/>
          </a:xfrm>
          <a:prstGeom prst="rect">
            <a:avLst/>
          </a:prstGeom>
        </p:spPr>
      </p:pic>
      <p:sp>
        <p:nvSpPr>
          <p:cNvPr id="9" name="TextBox 8">
            <a:extLst>
              <a:ext uri="{FF2B5EF4-FFF2-40B4-BE49-F238E27FC236}">
                <a16:creationId xmlns:a16="http://schemas.microsoft.com/office/drawing/2014/main" id="{CAD4BA2D-5294-3E6B-C262-48E22E54A495}"/>
              </a:ext>
            </a:extLst>
          </p:cNvPr>
          <p:cNvSpPr txBox="1"/>
          <p:nvPr/>
        </p:nvSpPr>
        <p:spPr>
          <a:xfrm>
            <a:off x="838200" y="6229450"/>
            <a:ext cx="6094520" cy="369332"/>
          </a:xfrm>
          <a:prstGeom prst="rect">
            <a:avLst/>
          </a:prstGeom>
          <a:noFill/>
        </p:spPr>
        <p:txBody>
          <a:bodyPr wrap="square">
            <a:spAutoFit/>
          </a:bodyPr>
          <a:lstStyle/>
          <a:p>
            <a:r>
              <a:rPr lang="en-US" dirty="0"/>
              <a:t>https://www.youtube.com/watch?v=RtrBtAKwcxQ</a:t>
            </a:r>
          </a:p>
        </p:txBody>
      </p:sp>
    </p:spTree>
    <p:extLst>
      <p:ext uri="{BB962C8B-B14F-4D97-AF65-F5344CB8AC3E}">
        <p14:creationId xmlns:p14="http://schemas.microsoft.com/office/powerpoint/2010/main" val="31532407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1FAF-7FC4-A3F1-D19C-E889051803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0463F8-CC51-0A31-DB07-5533BE13584B}"/>
              </a:ext>
            </a:extLst>
          </p:cNvPr>
          <p:cNvSpPr>
            <a:spLocks noGrp="1"/>
          </p:cNvSpPr>
          <p:nvPr>
            <p:ph idx="1"/>
          </p:nvPr>
        </p:nvSpPr>
        <p:spPr/>
        <p:txBody>
          <a:bodyPr/>
          <a:lstStyle/>
          <a:p>
            <a:r>
              <a:rPr lang="en-US" dirty="0"/>
              <a:t>Individual models are weak learners, individual model when combined we get better result</a:t>
            </a:r>
          </a:p>
        </p:txBody>
      </p:sp>
      <p:pic>
        <p:nvPicPr>
          <p:cNvPr id="5" name="Picture 4">
            <a:extLst>
              <a:ext uri="{FF2B5EF4-FFF2-40B4-BE49-F238E27FC236}">
                <a16:creationId xmlns:a16="http://schemas.microsoft.com/office/drawing/2014/main" id="{643E1BA7-B8F2-955D-8F11-BE865CB3127D}"/>
              </a:ext>
            </a:extLst>
          </p:cNvPr>
          <p:cNvPicPr>
            <a:picLocks noChangeAspect="1"/>
          </p:cNvPicPr>
          <p:nvPr/>
        </p:nvPicPr>
        <p:blipFill>
          <a:blip r:embed="rId2"/>
          <a:stretch>
            <a:fillRect/>
          </a:stretch>
        </p:blipFill>
        <p:spPr>
          <a:xfrm>
            <a:off x="1154097" y="2907021"/>
            <a:ext cx="7752841" cy="3496993"/>
          </a:xfrm>
          <a:prstGeom prst="rect">
            <a:avLst/>
          </a:prstGeom>
        </p:spPr>
      </p:pic>
    </p:spTree>
    <p:extLst>
      <p:ext uri="{BB962C8B-B14F-4D97-AF65-F5344CB8AC3E}">
        <p14:creationId xmlns:p14="http://schemas.microsoft.com/office/powerpoint/2010/main" val="3919456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38DE-7709-1F36-FC29-D5D77E2A77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426B8E-0CCE-4F91-CA1A-8306BA91BDA5}"/>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from </a:t>
            </a:r>
            <a:r>
              <a:rPr lang="en-US" dirty="0" err="1">
                <a:solidFill>
                  <a:schemeClr val="accent1"/>
                </a:solidFill>
              </a:rPr>
              <a:t>sklearn.ensemble</a:t>
            </a:r>
            <a:r>
              <a:rPr lang="en-US" dirty="0">
                <a:solidFill>
                  <a:schemeClr val="accent1"/>
                </a:solidFill>
              </a:rPr>
              <a:t> import </a:t>
            </a:r>
            <a:r>
              <a:rPr lang="en-US" dirty="0" err="1">
                <a:solidFill>
                  <a:schemeClr val="accent1"/>
                </a:solidFill>
              </a:rPr>
              <a:t>BaggingClassifier</a:t>
            </a:r>
            <a:endParaRPr lang="en-US" dirty="0">
              <a:solidFill>
                <a:schemeClr val="accent1"/>
              </a:solidFill>
            </a:endParaRPr>
          </a:p>
          <a:p>
            <a:pPr marL="0" indent="0">
              <a:buNone/>
            </a:pPr>
            <a:endParaRPr lang="en-US" dirty="0">
              <a:solidFill>
                <a:schemeClr val="accent1"/>
              </a:solidFill>
            </a:endParaRPr>
          </a:p>
          <a:p>
            <a:pPr marL="0" indent="0">
              <a:buNone/>
            </a:pPr>
            <a:r>
              <a:rPr lang="en-US" dirty="0" err="1">
                <a:solidFill>
                  <a:schemeClr val="accent1"/>
                </a:solidFill>
              </a:rPr>
              <a:t>bag_model</a:t>
            </a:r>
            <a:r>
              <a:rPr lang="en-US" dirty="0">
                <a:solidFill>
                  <a:schemeClr val="accent1"/>
                </a:solidFill>
              </a:rPr>
              <a:t> = </a:t>
            </a:r>
            <a:r>
              <a:rPr lang="en-US" dirty="0" err="1">
                <a:solidFill>
                  <a:schemeClr val="accent1"/>
                </a:solidFill>
              </a:rPr>
              <a:t>BaggingClassifier</a:t>
            </a:r>
            <a:r>
              <a:rPr lang="en-US" dirty="0">
                <a:solidFill>
                  <a:schemeClr val="accent1"/>
                </a:solidFill>
              </a:rPr>
              <a:t>(</a:t>
            </a:r>
          </a:p>
          <a:p>
            <a:pPr marL="0" indent="0">
              <a:buNone/>
            </a:pPr>
            <a:r>
              <a:rPr lang="en-US" dirty="0">
                <a:solidFill>
                  <a:schemeClr val="accent1"/>
                </a:solidFill>
              </a:rPr>
              <a:t>    </a:t>
            </a:r>
            <a:r>
              <a:rPr lang="en-US" dirty="0" err="1">
                <a:solidFill>
                  <a:schemeClr val="accent1"/>
                </a:solidFill>
              </a:rPr>
              <a:t>base_estimator</a:t>
            </a:r>
            <a:r>
              <a:rPr lang="en-US" dirty="0">
                <a:solidFill>
                  <a:schemeClr val="accent1"/>
                </a:solidFill>
              </a:rPr>
              <a:t>=</a:t>
            </a:r>
            <a:r>
              <a:rPr lang="en-US" dirty="0" err="1">
                <a:solidFill>
                  <a:schemeClr val="accent1"/>
                </a:solidFill>
              </a:rPr>
              <a:t>DecisionTreeClassifier</a:t>
            </a:r>
            <a:r>
              <a:rPr lang="en-US" dirty="0">
                <a:solidFill>
                  <a:schemeClr val="accent1"/>
                </a:solidFill>
              </a:rPr>
              <a:t>(), </a:t>
            </a:r>
          </a:p>
          <a:p>
            <a:pPr marL="0" indent="0">
              <a:buNone/>
            </a:pPr>
            <a:r>
              <a:rPr lang="en-US" dirty="0">
                <a:solidFill>
                  <a:schemeClr val="accent1"/>
                </a:solidFill>
              </a:rPr>
              <a:t>    </a:t>
            </a:r>
            <a:r>
              <a:rPr lang="en-US" dirty="0" err="1">
                <a:solidFill>
                  <a:schemeClr val="accent1"/>
                </a:solidFill>
              </a:rPr>
              <a:t>n_estimators</a:t>
            </a:r>
            <a:r>
              <a:rPr lang="en-US" dirty="0">
                <a:solidFill>
                  <a:schemeClr val="accent1"/>
                </a:solidFill>
              </a:rPr>
              <a:t>=100, </a:t>
            </a:r>
          </a:p>
          <a:p>
            <a:pPr marL="0" indent="0">
              <a:buNone/>
            </a:pPr>
            <a:r>
              <a:rPr lang="en-US" dirty="0">
                <a:solidFill>
                  <a:schemeClr val="accent1"/>
                </a:solidFill>
              </a:rPr>
              <a:t>    </a:t>
            </a:r>
            <a:r>
              <a:rPr lang="en-US" dirty="0" err="1">
                <a:solidFill>
                  <a:schemeClr val="accent1"/>
                </a:solidFill>
              </a:rPr>
              <a:t>max_samples</a:t>
            </a:r>
            <a:r>
              <a:rPr lang="en-US" dirty="0">
                <a:solidFill>
                  <a:schemeClr val="accent1"/>
                </a:solidFill>
              </a:rPr>
              <a:t>=0.8, </a:t>
            </a:r>
          </a:p>
          <a:p>
            <a:pPr marL="0" indent="0">
              <a:buNone/>
            </a:pPr>
            <a:r>
              <a:rPr lang="en-US" dirty="0">
                <a:solidFill>
                  <a:schemeClr val="accent1"/>
                </a:solidFill>
              </a:rPr>
              <a:t>    </a:t>
            </a:r>
            <a:r>
              <a:rPr lang="en-US" dirty="0" err="1">
                <a:solidFill>
                  <a:schemeClr val="accent1"/>
                </a:solidFill>
              </a:rPr>
              <a:t>oob_score</a:t>
            </a:r>
            <a:r>
              <a:rPr lang="en-US" dirty="0">
                <a:solidFill>
                  <a:schemeClr val="accent1"/>
                </a:solidFill>
              </a:rPr>
              <a:t>=True,</a:t>
            </a:r>
          </a:p>
          <a:p>
            <a:pPr marL="0" indent="0">
              <a:buNone/>
            </a:pPr>
            <a:r>
              <a:rPr lang="en-US" dirty="0">
                <a:solidFill>
                  <a:schemeClr val="accent1"/>
                </a:solidFill>
              </a:rPr>
              <a:t>    </a:t>
            </a:r>
            <a:r>
              <a:rPr lang="en-US" dirty="0" err="1">
                <a:solidFill>
                  <a:schemeClr val="accent1"/>
                </a:solidFill>
              </a:rPr>
              <a:t>random_state</a:t>
            </a:r>
            <a:r>
              <a:rPr lang="en-US" dirty="0">
                <a:solidFill>
                  <a:schemeClr val="accent1"/>
                </a:solidFill>
              </a:rPr>
              <a:t>=0</a:t>
            </a:r>
          </a:p>
          <a:p>
            <a:pPr marL="0" indent="0">
              <a:buNone/>
            </a:pPr>
            <a:r>
              <a:rPr lang="en-US" dirty="0">
                <a:solidFill>
                  <a:schemeClr val="accent1"/>
                </a:solidFill>
              </a:rPr>
              <a:t>)</a:t>
            </a:r>
          </a:p>
          <a:p>
            <a:pPr marL="0" indent="0">
              <a:buNone/>
            </a:pPr>
            <a:r>
              <a:rPr lang="en-US" dirty="0" err="1">
                <a:solidFill>
                  <a:schemeClr val="accent1"/>
                </a:solidFill>
              </a:rPr>
              <a:t>bag_model.fit</a:t>
            </a:r>
            <a:r>
              <a:rPr lang="en-US" dirty="0">
                <a:solidFill>
                  <a:schemeClr val="accent1"/>
                </a:solidFill>
              </a:rPr>
              <a:t>(</a:t>
            </a:r>
            <a:r>
              <a:rPr lang="en-US" dirty="0" err="1">
                <a:solidFill>
                  <a:schemeClr val="accent1"/>
                </a:solidFill>
              </a:rPr>
              <a:t>X_train</a:t>
            </a:r>
            <a:r>
              <a:rPr lang="en-US" dirty="0">
                <a:solidFill>
                  <a:schemeClr val="accent1"/>
                </a:solidFill>
              </a:rPr>
              <a:t>, </a:t>
            </a:r>
            <a:r>
              <a:rPr lang="en-US" dirty="0" err="1">
                <a:solidFill>
                  <a:schemeClr val="accent1"/>
                </a:solidFill>
              </a:rPr>
              <a:t>y_train</a:t>
            </a:r>
            <a:r>
              <a:rPr lang="en-US" dirty="0">
                <a:solidFill>
                  <a:schemeClr val="accent1"/>
                </a:solidFill>
              </a:rPr>
              <a:t>)</a:t>
            </a:r>
          </a:p>
          <a:p>
            <a:pPr marL="0" indent="0">
              <a:buNone/>
            </a:pPr>
            <a:r>
              <a:rPr lang="en-US" dirty="0" err="1">
                <a:solidFill>
                  <a:schemeClr val="accent1"/>
                </a:solidFill>
              </a:rPr>
              <a:t>bag_model.oob_score</a:t>
            </a:r>
            <a:r>
              <a:rPr lang="en-US" dirty="0">
                <a:solidFill>
                  <a:schemeClr val="accent1"/>
                </a:solidFill>
              </a:rPr>
              <a:t>_</a:t>
            </a:r>
          </a:p>
        </p:txBody>
      </p:sp>
    </p:spTree>
    <p:extLst>
      <p:ext uri="{BB962C8B-B14F-4D97-AF65-F5344CB8AC3E}">
        <p14:creationId xmlns:p14="http://schemas.microsoft.com/office/powerpoint/2010/main" val="4006989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30BC-78B3-7367-BEB5-37322CDFDD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631DC0-0C7B-071D-9071-3D34CCA97DFD}"/>
              </a:ext>
            </a:extLst>
          </p:cNvPr>
          <p:cNvSpPr>
            <a:spLocks noGrp="1"/>
          </p:cNvSpPr>
          <p:nvPr>
            <p:ph idx="1"/>
          </p:nvPr>
        </p:nvSpPr>
        <p:spPr/>
        <p:txBody>
          <a:bodyPr/>
          <a:lstStyle/>
          <a:p>
            <a:pPr marL="0" indent="0">
              <a:buNone/>
            </a:pPr>
            <a:r>
              <a:rPr lang="en-US" dirty="0">
                <a:solidFill>
                  <a:schemeClr val="accent1"/>
                </a:solidFill>
              </a:rPr>
              <a:t>from </a:t>
            </a:r>
            <a:r>
              <a:rPr lang="en-US" dirty="0" err="1">
                <a:solidFill>
                  <a:schemeClr val="accent1"/>
                </a:solidFill>
              </a:rPr>
              <a:t>sklearn.svm</a:t>
            </a:r>
            <a:r>
              <a:rPr lang="en-US" dirty="0">
                <a:solidFill>
                  <a:schemeClr val="accent1"/>
                </a:solidFill>
              </a:rPr>
              <a:t> import SVR</a:t>
            </a:r>
          </a:p>
          <a:p>
            <a:pPr marL="0" indent="0">
              <a:buNone/>
            </a:pPr>
            <a:r>
              <a:rPr lang="en-US" dirty="0">
                <a:solidFill>
                  <a:schemeClr val="accent1"/>
                </a:solidFill>
              </a:rPr>
              <a:t>from </a:t>
            </a:r>
            <a:r>
              <a:rPr lang="en-US" dirty="0" err="1">
                <a:solidFill>
                  <a:schemeClr val="accent1"/>
                </a:solidFill>
              </a:rPr>
              <a:t>sklearn.ensemble</a:t>
            </a:r>
            <a:r>
              <a:rPr lang="en-US" dirty="0">
                <a:solidFill>
                  <a:schemeClr val="accent1"/>
                </a:solidFill>
              </a:rPr>
              <a:t> import </a:t>
            </a:r>
            <a:r>
              <a:rPr lang="en-US" dirty="0" err="1">
                <a:solidFill>
                  <a:schemeClr val="accent1"/>
                </a:solidFill>
              </a:rPr>
              <a:t>BaggingRegressor</a:t>
            </a:r>
            <a:endParaRPr lang="en-US" dirty="0">
              <a:solidFill>
                <a:schemeClr val="accent1"/>
              </a:solidFill>
            </a:endParaRPr>
          </a:p>
          <a:p>
            <a:pPr marL="0" indent="0">
              <a:buNone/>
            </a:pPr>
            <a:r>
              <a:rPr lang="en-US" dirty="0" err="1">
                <a:solidFill>
                  <a:schemeClr val="accent1"/>
                </a:solidFill>
              </a:rPr>
              <a:t>regr</a:t>
            </a:r>
            <a:r>
              <a:rPr lang="en-US" dirty="0">
                <a:solidFill>
                  <a:schemeClr val="accent1"/>
                </a:solidFill>
              </a:rPr>
              <a:t> = </a:t>
            </a:r>
            <a:r>
              <a:rPr lang="en-US" dirty="0" err="1">
                <a:solidFill>
                  <a:schemeClr val="accent1"/>
                </a:solidFill>
              </a:rPr>
              <a:t>BaggingRegressor</a:t>
            </a:r>
            <a:r>
              <a:rPr lang="en-US" dirty="0">
                <a:solidFill>
                  <a:schemeClr val="accent1"/>
                </a:solidFill>
              </a:rPr>
              <a:t>(estimator=SVR(),</a:t>
            </a:r>
          </a:p>
          <a:p>
            <a:pPr marL="0" indent="0">
              <a:buNone/>
            </a:pPr>
            <a:r>
              <a:rPr lang="en-US" dirty="0">
                <a:solidFill>
                  <a:schemeClr val="accent1"/>
                </a:solidFill>
              </a:rPr>
              <a:t>                      </a:t>
            </a:r>
            <a:r>
              <a:rPr lang="en-US" dirty="0" err="1">
                <a:solidFill>
                  <a:schemeClr val="accent1"/>
                </a:solidFill>
              </a:rPr>
              <a:t>n_estimators</a:t>
            </a:r>
            <a:r>
              <a:rPr lang="en-US" dirty="0">
                <a:solidFill>
                  <a:schemeClr val="accent1"/>
                </a:solidFill>
              </a:rPr>
              <a:t>=10, </a:t>
            </a:r>
            <a:r>
              <a:rPr lang="en-US" dirty="0" err="1">
                <a:solidFill>
                  <a:schemeClr val="accent1"/>
                </a:solidFill>
              </a:rPr>
              <a:t>random_state</a:t>
            </a:r>
            <a:r>
              <a:rPr lang="en-US" dirty="0">
                <a:solidFill>
                  <a:schemeClr val="accent1"/>
                </a:solidFill>
              </a:rPr>
              <a:t>=0).fit(X, y)</a:t>
            </a:r>
          </a:p>
          <a:p>
            <a:pPr marL="0" indent="0">
              <a:buNone/>
            </a:pPr>
            <a:r>
              <a:rPr lang="en-US" dirty="0" err="1">
                <a:solidFill>
                  <a:schemeClr val="accent1"/>
                </a:solidFill>
              </a:rPr>
              <a:t>regr.predict</a:t>
            </a:r>
            <a:r>
              <a:rPr lang="en-US" dirty="0">
                <a:solidFill>
                  <a:schemeClr val="accent1"/>
                </a:solidFill>
              </a:rPr>
              <a:t>([[0, 0, 0, 0]])</a:t>
            </a:r>
          </a:p>
        </p:txBody>
      </p:sp>
    </p:spTree>
    <p:extLst>
      <p:ext uri="{BB962C8B-B14F-4D97-AF65-F5344CB8AC3E}">
        <p14:creationId xmlns:p14="http://schemas.microsoft.com/office/powerpoint/2010/main" val="4221748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7750-7ED4-A7D5-AC35-4D7A829C3C76}"/>
              </a:ext>
            </a:extLst>
          </p:cNvPr>
          <p:cNvSpPr>
            <a:spLocks noGrp="1"/>
          </p:cNvSpPr>
          <p:nvPr>
            <p:ph type="title"/>
          </p:nvPr>
        </p:nvSpPr>
        <p:spPr/>
        <p:txBody>
          <a:bodyPr/>
          <a:lstStyle/>
          <a:p>
            <a:r>
              <a:rPr lang="en-US" b="1" dirty="0"/>
              <a:t>Accuracy score</a:t>
            </a:r>
            <a:endParaRPr lang="en-US" dirty="0"/>
          </a:p>
        </p:txBody>
      </p:sp>
      <p:sp>
        <p:nvSpPr>
          <p:cNvPr id="3" name="Content Placeholder 2">
            <a:extLst>
              <a:ext uri="{FF2B5EF4-FFF2-40B4-BE49-F238E27FC236}">
                <a16:creationId xmlns:a16="http://schemas.microsoft.com/office/drawing/2014/main" id="{7008715C-3EC6-99E3-46ED-6893EDEC826D}"/>
              </a:ext>
            </a:extLst>
          </p:cNvPr>
          <p:cNvSpPr>
            <a:spLocks noGrp="1"/>
          </p:cNvSpPr>
          <p:nvPr>
            <p:ph idx="1"/>
          </p:nvPr>
        </p:nvSpPr>
        <p:spPr>
          <a:xfrm>
            <a:off x="838200" y="1690688"/>
            <a:ext cx="10515600" cy="4351338"/>
          </a:xfrm>
        </p:spPr>
        <p:txBody>
          <a:bodyPr>
            <a:normAutofit/>
          </a:bodyPr>
          <a:lstStyle/>
          <a:p>
            <a:pPr marL="0" indent="0">
              <a:buNone/>
            </a:pPr>
            <a:r>
              <a:rPr lang="en-US" sz="2400" dirty="0"/>
              <a:t>Accuracy is a metric that summarizes the performance of a model.  classification : it is the number of correctly predicted data points out of all the data points.</a:t>
            </a:r>
          </a:p>
        </p:txBody>
      </p:sp>
      <p:pic>
        <p:nvPicPr>
          <p:cNvPr id="5" name="Picture 4">
            <a:extLst>
              <a:ext uri="{FF2B5EF4-FFF2-40B4-BE49-F238E27FC236}">
                <a16:creationId xmlns:a16="http://schemas.microsoft.com/office/drawing/2014/main" id="{4B891578-9F3A-190D-E80F-3878F275F9E1}"/>
              </a:ext>
            </a:extLst>
          </p:cNvPr>
          <p:cNvPicPr>
            <a:picLocks noChangeAspect="1"/>
          </p:cNvPicPr>
          <p:nvPr/>
        </p:nvPicPr>
        <p:blipFill>
          <a:blip r:embed="rId2"/>
          <a:stretch>
            <a:fillRect/>
          </a:stretch>
        </p:blipFill>
        <p:spPr>
          <a:xfrm>
            <a:off x="3061871" y="2563027"/>
            <a:ext cx="4532235" cy="906447"/>
          </a:xfrm>
          <a:prstGeom prst="rect">
            <a:avLst/>
          </a:prstGeom>
        </p:spPr>
      </p:pic>
      <p:sp>
        <p:nvSpPr>
          <p:cNvPr id="8" name="TextBox 7">
            <a:extLst>
              <a:ext uri="{FF2B5EF4-FFF2-40B4-BE49-F238E27FC236}">
                <a16:creationId xmlns:a16="http://schemas.microsoft.com/office/drawing/2014/main" id="{B1600904-1A95-3072-883A-1DF4062E14F1}"/>
              </a:ext>
            </a:extLst>
          </p:cNvPr>
          <p:cNvSpPr txBox="1"/>
          <p:nvPr/>
        </p:nvSpPr>
        <p:spPr>
          <a:xfrm>
            <a:off x="1040908" y="3917874"/>
            <a:ext cx="6094520" cy="1754326"/>
          </a:xfrm>
          <a:prstGeom prst="rect">
            <a:avLst/>
          </a:prstGeom>
          <a:noFill/>
        </p:spPr>
        <p:txBody>
          <a:bodyPr wrap="square">
            <a:spAutoFit/>
          </a:bodyPr>
          <a:lstStyle/>
          <a:p>
            <a:r>
              <a:rPr lang="en-US" dirty="0">
                <a:solidFill>
                  <a:schemeClr val="accent5">
                    <a:lumMod val="75000"/>
                  </a:schemeClr>
                </a:solidFill>
              </a:rPr>
              <a:t>import </a:t>
            </a:r>
            <a:r>
              <a:rPr lang="en-US" dirty="0" err="1">
                <a:solidFill>
                  <a:schemeClr val="accent5">
                    <a:lumMod val="75000"/>
                  </a:schemeClr>
                </a:solidFill>
              </a:rPr>
              <a:t>numpy</a:t>
            </a:r>
            <a:r>
              <a:rPr lang="en-US" dirty="0">
                <a:solidFill>
                  <a:schemeClr val="accent5">
                    <a:lumMod val="75000"/>
                  </a:schemeClr>
                </a:solidFill>
              </a:rPr>
              <a:t> as np</a:t>
            </a:r>
          </a:p>
          <a:p>
            <a:r>
              <a:rPr lang="en-US" dirty="0">
                <a:solidFill>
                  <a:schemeClr val="accent5">
                    <a:lumMod val="75000"/>
                  </a:schemeClr>
                </a:solidFill>
              </a:rPr>
              <a:t>from </a:t>
            </a:r>
            <a:r>
              <a:rPr lang="en-US" dirty="0" err="1">
                <a:solidFill>
                  <a:schemeClr val="accent5">
                    <a:lumMod val="75000"/>
                  </a:schemeClr>
                </a:solidFill>
              </a:rPr>
              <a:t>sklearn.metrics</a:t>
            </a:r>
            <a:r>
              <a:rPr lang="en-US" dirty="0">
                <a:solidFill>
                  <a:schemeClr val="accent5">
                    <a:lumMod val="75000"/>
                  </a:schemeClr>
                </a:solidFill>
              </a:rPr>
              <a:t> import </a:t>
            </a:r>
            <a:r>
              <a:rPr lang="en-US" dirty="0" err="1">
                <a:solidFill>
                  <a:schemeClr val="accent5">
                    <a:lumMod val="75000"/>
                  </a:schemeClr>
                </a:solidFill>
              </a:rPr>
              <a:t>accuracy_score</a:t>
            </a:r>
            <a:endParaRPr lang="en-US" dirty="0">
              <a:solidFill>
                <a:schemeClr val="accent5">
                  <a:lumMod val="75000"/>
                </a:schemeClr>
              </a:solidFill>
            </a:endParaRPr>
          </a:p>
          <a:p>
            <a:r>
              <a:rPr lang="en-US" dirty="0" err="1">
                <a:solidFill>
                  <a:schemeClr val="accent5">
                    <a:lumMod val="75000"/>
                  </a:schemeClr>
                </a:solidFill>
              </a:rPr>
              <a:t>y_pred</a:t>
            </a:r>
            <a:r>
              <a:rPr lang="en-US" dirty="0">
                <a:solidFill>
                  <a:schemeClr val="accent5">
                    <a:lumMod val="75000"/>
                  </a:schemeClr>
                </a:solidFill>
              </a:rPr>
              <a:t> = [0, 2, 1, 3]</a:t>
            </a:r>
          </a:p>
          <a:p>
            <a:r>
              <a:rPr lang="en-US" dirty="0" err="1">
                <a:solidFill>
                  <a:schemeClr val="accent5">
                    <a:lumMod val="75000"/>
                  </a:schemeClr>
                </a:solidFill>
              </a:rPr>
              <a:t>y_true</a:t>
            </a:r>
            <a:r>
              <a:rPr lang="en-US" dirty="0">
                <a:solidFill>
                  <a:schemeClr val="accent5">
                    <a:lumMod val="75000"/>
                  </a:schemeClr>
                </a:solidFill>
              </a:rPr>
              <a:t> = [0, 1, 2, 3]</a:t>
            </a:r>
          </a:p>
          <a:p>
            <a:r>
              <a:rPr lang="en-US" dirty="0" err="1">
                <a:solidFill>
                  <a:schemeClr val="accent5">
                    <a:lumMod val="75000"/>
                  </a:schemeClr>
                </a:solidFill>
              </a:rPr>
              <a:t>accuracy_score</a:t>
            </a:r>
            <a:r>
              <a:rPr lang="en-US" dirty="0">
                <a:solidFill>
                  <a:schemeClr val="accent5">
                    <a:lumMod val="75000"/>
                  </a:schemeClr>
                </a:solidFill>
              </a:rPr>
              <a:t>(</a:t>
            </a:r>
            <a:r>
              <a:rPr lang="en-US" dirty="0" err="1">
                <a:solidFill>
                  <a:schemeClr val="accent5">
                    <a:lumMod val="75000"/>
                  </a:schemeClr>
                </a:solidFill>
              </a:rPr>
              <a:t>y_true</a:t>
            </a:r>
            <a:r>
              <a:rPr lang="en-US" dirty="0">
                <a:solidFill>
                  <a:schemeClr val="accent5">
                    <a:lumMod val="75000"/>
                  </a:schemeClr>
                </a:solidFill>
              </a:rPr>
              <a:t>, </a:t>
            </a:r>
            <a:r>
              <a:rPr lang="en-US" dirty="0" err="1">
                <a:solidFill>
                  <a:schemeClr val="accent5">
                    <a:lumMod val="75000"/>
                  </a:schemeClr>
                </a:solidFill>
              </a:rPr>
              <a:t>y_pred</a:t>
            </a:r>
            <a:r>
              <a:rPr lang="en-US" dirty="0">
                <a:solidFill>
                  <a:schemeClr val="accent5">
                    <a:lumMod val="75000"/>
                  </a:schemeClr>
                </a:solidFill>
              </a:rPr>
              <a:t>)</a:t>
            </a:r>
          </a:p>
          <a:p>
            <a:r>
              <a:rPr lang="en-US" dirty="0">
                <a:solidFill>
                  <a:schemeClr val="accent5">
                    <a:lumMod val="75000"/>
                  </a:schemeClr>
                </a:solidFill>
              </a:rPr>
              <a:t>0.5</a:t>
            </a:r>
          </a:p>
        </p:txBody>
      </p:sp>
    </p:spTree>
    <p:extLst>
      <p:ext uri="{BB962C8B-B14F-4D97-AF65-F5344CB8AC3E}">
        <p14:creationId xmlns:p14="http://schemas.microsoft.com/office/powerpoint/2010/main" val="74479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EA49-BAF9-344B-A31E-06B3406C237B}"/>
              </a:ext>
            </a:extLst>
          </p:cNvPr>
          <p:cNvSpPr>
            <a:spLocks noGrp="1"/>
          </p:cNvSpPr>
          <p:nvPr>
            <p:ph type="title"/>
          </p:nvPr>
        </p:nvSpPr>
        <p:spPr/>
        <p:txBody>
          <a:bodyPr/>
          <a:lstStyle/>
          <a:p>
            <a:r>
              <a:rPr lang="en-US" b="1" dirty="0" err="1"/>
              <a:t>sklearn.model_selection.GridSearchCV</a:t>
            </a:r>
            <a:endParaRPr lang="en-US" b="1" dirty="0"/>
          </a:p>
        </p:txBody>
      </p:sp>
      <p:sp>
        <p:nvSpPr>
          <p:cNvPr id="3" name="Content Placeholder 2">
            <a:extLst>
              <a:ext uri="{FF2B5EF4-FFF2-40B4-BE49-F238E27FC236}">
                <a16:creationId xmlns:a16="http://schemas.microsoft.com/office/drawing/2014/main" id="{FC5B2C64-90E2-9919-E7CD-1B8F448A4BDC}"/>
              </a:ext>
            </a:extLst>
          </p:cNvPr>
          <p:cNvSpPr>
            <a:spLocks noGrp="1"/>
          </p:cNvSpPr>
          <p:nvPr>
            <p:ph idx="1"/>
          </p:nvPr>
        </p:nvSpPr>
        <p:spPr/>
        <p:txBody>
          <a:bodyPr/>
          <a:lstStyle/>
          <a:p>
            <a:r>
              <a:rPr lang="en-US" dirty="0"/>
              <a:t>Exhaustive search over specified parameter values for an estimator.</a:t>
            </a:r>
          </a:p>
          <a:p>
            <a:pPr marL="0" indent="0">
              <a:buNone/>
            </a:pPr>
            <a:r>
              <a:rPr lang="en-US" dirty="0"/>
              <a:t>https://scikit-learn.org/stable/modules/grid_search.html#grid-search</a:t>
            </a:r>
          </a:p>
          <a:p>
            <a:pPr marL="0" indent="0">
              <a:buNone/>
            </a:pPr>
            <a:endParaRPr lang="en-US" dirty="0"/>
          </a:p>
        </p:txBody>
      </p:sp>
    </p:spTree>
    <p:extLst>
      <p:ext uri="{BB962C8B-B14F-4D97-AF65-F5344CB8AC3E}">
        <p14:creationId xmlns:p14="http://schemas.microsoft.com/office/powerpoint/2010/main" val="41136188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0755-ECCB-2546-BD19-6DFC0B09017B}"/>
              </a:ext>
            </a:extLst>
          </p:cNvPr>
          <p:cNvSpPr>
            <a:spLocks noGrp="1"/>
          </p:cNvSpPr>
          <p:nvPr>
            <p:ph type="title"/>
          </p:nvPr>
        </p:nvSpPr>
        <p:spPr/>
        <p:txBody>
          <a:bodyPr/>
          <a:lstStyle/>
          <a:p>
            <a:r>
              <a:rPr lang="en-US" dirty="0"/>
              <a:t>Grid Search</a:t>
            </a:r>
          </a:p>
        </p:txBody>
      </p:sp>
      <p:sp>
        <p:nvSpPr>
          <p:cNvPr id="3" name="Content Placeholder 2">
            <a:extLst>
              <a:ext uri="{FF2B5EF4-FFF2-40B4-BE49-F238E27FC236}">
                <a16:creationId xmlns:a16="http://schemas.microsoft.com/office/drawing/2014/main" id="{7D177516-C187-BBE7-246D-B5EA024A0F3B}"/>
              </a:ext>
            </a:extLst>
          </p:cNvPr>
          <p:cNvSpPr>
            <a:spLocks noGrp="1"/>
          </p:cNvSpPr>
          <p:nvPr>
            <p:ph idx="1"/>
          </p:nvPr>
        </p:nvSpPr>
        <p:spPr/>
        <p:txBody>
          <a:bodyPr>
            <a:normAutofit fontScale="70000" lnSpcReduction="20000"/>
          </a:bodyPr>
          <a:lstStyle/>
          <a:p>
            <a:pPr marL="0" indent="0">
              <a:buNone/>
            </a:pPr>
            <a:r>
              <a:rPr lang="en-US" dirty="0"/>
              <a:t>from </a:t>
            </a:r>
            <a:r>
              <a:rPr lang="en-US" dirty="0" err="1"/>
              <a:t>sklearn.metrics</a:t>
            </a:r>
            <a:r>
              <a:rPr lang="en-US" dirty="0"/>
              <a:t> import </a:t>
            </a:r>
            <a:r>
              <a:rPr lang="en-US" dirty="0" err="1"/>
              <a:t>balanced_accuracy_score</a:t>
            </a:r>
            <a:endParaRPr lang="en-US" dirty="0"/>
          </a:p>
          <a:p>
            <a:pPr marL="0" indent="0">
              <a:buNone/>
            </a:pPr>
            <a:r>
              <a:rPr lang="en-US" dirty="0" err="1"/>
              <a:t>bal_acc</a:t>
            </a:r>
            <a:r>
              <a:rPr lang="en-US" dirty="0"/>
              <a:t>= </a:t>
            </a:r>
            <a:r>
              <a:rPr lang="en-US" dirty="0" err="1"/>
              <a:t>balanced_accuracy_score</a:t>
            </a:r>
            <a:r>
              <a:rPr lang="en-US" dirty="0"/>
              <a:t>(</a:t>
            </a:r>
            <a:r>
              <a:rPr lang="en-US" dirty="0" err="1"/>
              <a:t>test_data</a:t>
            </a:r>
            <a:r>
              <a:rPr lang="en-US" dirty="0"/>
              <a:t>['Outcome'], </a:t>
            </a:r>
            <a:r>
              <a:rPr lang="en-US" dirty="0" err="1"/>
              <a:t>model.predict</a:t>
            </a:r>
            <a:r>
              <a:rPr lang="en-US" dirty="0"/>
              <a:t>(</a:t>
            </a:r>
            <a:r>
              <a:rPr lang="en-US" dirty="0" err="1"/>
              <a:t>X_test</a:t>
            </a:r>
            <a:r>
              <a:rPr lang="en-US" dirty="0"/>
              <a:t>) )</a:t>
            </a:r>
          </a:p>
          <a:p>
            <a:pPr marL="0" indent="0">
              <a:buNone/>
            </a:pPr>
            <a:endParaRPr lang="en-US" dirty="0"/>
          </a:p>
          <a:p>
            <a:pPr marL="0" indent="0">
              <a:buNone/>
            </a:pPr>
            <a:r>
              <a:rPr lang="en-US" b="1" dirty="0"/>
              <a:t>Balanced accuracy can be specified in Cross validation and Grid Search</a:t>
            </a:r>
          </a:p>
          <a:p>
            <a:pPr marL="0" indent="0">
              <a:buNone/>
            </a:pPr>
            <a:r>
              <a:rPr lang="en-US" dirty="0"/>
              <a:t>from </a:t>
            </a:r>
            <a:r>
              <a:rPr lang="en-US" dirty="0" err="1"/>
              <a:t>sklearn.model_selection</a:t>
            </a:r>
            <a:r>
              <a:rPr lang="en-US" dirty="0"/>
              <a:t> import </a:t>
            </a:r>
            <a:r>
              <a:rPr lang="en-US" dirty="0" err="1"/>
              <a:t>cross_val_score</a:t>
            </a:r>
            <a:endParaRPr lang="en-US" dirty="0"/>
          </a:p>
          <a:p>
            <a:pPr marL="0" indent="0">
              <a:buNone/>
            </a:pPr>
            <a:r>
              <a:rPr lang="en-US" dirty="0" err="1"/>
              <a:t>cross_val_score</a:t>
            </a:r>
            <a:r>
              <a:rPr lang="en-US" dirty="0"/>
              <a:t>(model, </a:t>
            </a:r>
            <a:r>
              <a:rPr lang="en-US" dirty="0" err="1"/>
              <a:t>X_train</a:t>
            </a:r>
            <a:r>
              <a:rPr lang="en-US" dirty="0"/>
              <a:t>, </a:t>
            </a:r>
            <a:r>
              <a:rPr lang="en-US" dirty="0" err="1"/>
              <a:t>Y_train</a:t>
            </a:r>
            <a:r>
              <a:rPr lang="en-US" dirty="0"/>
              <a:t>, cv=3,scoring= '</a:t>
            </a:r>
            <a:r>
              <a:rPr lang="en-US" dirty="0" err="1"/>
              <a:t>balanced_accuracy</a:t>
            </a:r>
            <a:r>
              <a:rPr lang="en-US" dirty="0"/>
              <a:t>’)</a:t>
            </a:r>
          </a:p>
          <a:p>
            <a:pPr marL="0" indent="0">
              <a:buNone/>
            </a:pPr>
            <a:endParaRPr lang="en-US" dirty="0"/>
          </a:p>
          <a:p>
            <a:pPr marL="0" indent="0">
              <a:buNone/>
            </a:pPr>
            <a:r>
              <a:rPr lang="en-US" dirty="0"/>
              <a:t>from </a:t>
            </a:r>
            <a:r>
              <a:rPr lang="en-US" dirty="0" err="1"/>
              <a:t>sklearn.model_selection</a:t>
            </a:r>
            <a:r>
              <a:rPr lang="en-US" dirty="0"/>
              <a:t> import </a:t>
            </a:r>
            <a:r>
              <a:rPr lang="en-US" dirty="0" err="1"/>
              <a:t>GridSearchCV</a:t>
            </a:r>
            <a:endParaRPr lang="en-US" dirty="0"/>
          </a:p>
          <a:p>
            <a:pPr marL="0" indent="0">
              <a:buNone/>
            </a:pPr>
            <a:r>
              <a:rPr lang="en-US" dirty="0" err="1"/>
              <a:t>param_grid</a:t>
            </a:r>
            <a:r>
              <a:rPr lang="en-US" dirty="0"/>
              <a:t>={'</a:t>
            </a:r>
            <a:r>
              <a:rPr lang="en-US" dirty="0" err="1"/>
              <a:t>max_depth</a:t>
            </a:r>
            <a:r>
              <a:rPr lang="en-US" dirty="0"/>
              <a:t>': [3,4,5], '</a:t>
            </a:r>
            <a:r>
              <a:rPr lang="en-US" dirty="0" err="1"/>
              <a:t>min_samples_split</a:t>
            </a:r>
            <a:r>
              <a:rPr lang="en-US" dirty="0"/>
              <a:t>': [0.10,0.20, 0.25],</a:t>
            </a:r>
          </a:p>
          <a:p>
            <a:pPr marL="0" indent="0">
              <a:buNone/>
            </a:pPr>
            <a:r>
              <a:rPr lang="en-US" dirty="0"/>
              <a:t>            '</a:t>
            </a:r>
            <a:r>
              <a:rPr lang="en-US" dirty="0" err="1"/>
              <a:t>min_impurity_decrease</a:t>
            </a:r>
            <a:r>
              <a:rPr lang="en-US" dirty="0"/>
              <a:t>':[0.01,0.02]}</a:t>
            </a:r>
          </a:p>
          <a:p>
            <a:pPr marL="0" indent="0">
              <a:buNone/>
            </a:pPr>
            <a:r>
              <a:rPr lang="en-US" dirty="0" err="1"/>
              <a:t>grid_model</a:t>
            </a:r>
            <a:r>
              <a:rPr lang="en-US" dirty="0"/>
              <a:t> = </a:t>
            </a:r>
            <a:r>
              <a:rPr lang="en-US" dirty="0" err="1"/>
              <a:t>GridSearchCV</a:t>
            </a:r>
            <a:r>
              <a:rPr lang="en-US" dirty="0"/>
              <a:t>(</a:t>
            </a:r>
            <a:r>
              <a:rPr lang="en-US" dirty="0" err="1"/>
              <a:t>tree.DecisionTreeClassifier</a:t>
            </a:r>
            <a:r>
              <a:rPr lang="en-US" dirty="0"/>
              <a:t>(</a:t>
            </a:r>
            <a:r>
              <a:rPr lang="en-US" dirty="0" err="1"/>
              <a:t>class_weight</a:t>
            </a:r>
            <a:r>
              <a:rPr lang="en-US" dirty="0"/>
              <a:t>= 'balanced',</a:t>
            </a:r>
            <a:r>
              <a:rPr lang="en-US" dirty="0" err="1"/>
              <a:t>random_state</a:t>
            </a:r>
            <a:r>
              <a:rPr lang="en-US" dirty="0"/>
              <a:t>= 1), </a:t>
            </a:r>
            <a:r>
              <a:rPr lang="en-US" dirty="0" err="1"/>
              <a:t>param_grid,cv</a:t>
            </a:r>
            <a:r>
              <a:rPr lang="en-US" dirty="0"/>
              <a:t>=3, </a:t>
            </a:r>
            <a:r>
              <a:rPr lang="en-US" dirty="0" err="1"/>
              <a:t>return_train_score</a:t>
            </a:r>
            <a:r>
              <a:rPr lang="en-US" dirty="0"/>
              <a:t>=</a:t>
            </a:r>
            <a:r>
              <a:rPr lang="en-US" dirty="0" err="1"/>
              <a:t>False,scoring</a:t>
            </a:r>
            <a:r>
              <a:rPr lang="en-US" dirty="0"/>
              <a:t>= '</a:t>
            </a:r>
            <a:r>
              <a:rPr lang="en-US" dirty="0" err="1"/>
              <a:t>balanced_accuracy</a:t>
            </a:r>
            <a:r>
              <a:rPr lang="en-US" dirty="0"/>
              <a:t>')</a:t>
            </a:r>
          </a:p>
        </p:txBody>
      </p:sp>
    </p:spTree>
    <p:extLst>
      <p:ext uri="{BB962C8B-B14F-4D97-AF65-F5344CB8AC3E}">
        <p14:creationId xmlns:p14="http://schemas.microsoft.com/office/powerpoint/2010/main" val="7383715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6067-EB28-57F0-CAFC-7640975F85FE}"/>
              </a:ext>
            </a:extLst>
          </p:cNvPr>
          <p:cNvSpPr>
            <a:spLocks noGrp="1"/>
          </p:cNvSpPr>
          <p:nvPr>
            <p:ph type="title"/>
          </p:nvPr>
        </p:nvSpPr>
        <p:spPr/>
        <p:txBody>
          <a:bodyPr/>
          <a:lstStyle/>
          <a:p>
            <a:r>
              <a:rPr lang="en-US" dirty="0"/>
              <a:t>The scoring parameter: defining model evaluation rules</a:t>
            </a:r>
          </a:p>
        </p:txBody>
      </p:sp>
      <p:sp>
        <p:nvSpPr>
          <p:cNvPr id="3" name="Content Placeholder 2">
            <a:extLst>
              <a:ext uri="{FF2B5EF4-FFF2-40B4-BE49-F238E27FC236}">
                <a16:creationId xmlns:a16="http://schemas.microsoft.com/office/drawing/2014/main" id="{FBEB5ADF-4AB7-FC1E-E1CF-A2E7180E1835}"/>
              </a:ext>
            </a:extLst>
          </p:cNvPr>
          <p:cNvSpPr>
            <a:spLocks noGrp="1"/>
          </p:cNvSpPr>
          <p:nvPr>
            <p:ph idx="1"/>
          </p:nvPr>
        </p:nvSpPr>
        <p:spPr/>
        <p:txBody>
          <a:bodyPr/>
          <a:lstStyle/>
          <a:p>
            <a:r>
              <a:rPr lang="en-US" dirty="0"/>
              <a:t>Model selection and evaluation using tools, such as </a:t>
            </a:r>
            <a:r>
              <a:rPr lang="en-US" dirty="0" err="1"/>
              <a:t>model_selection.GridSearchCV</a:t>
            </a:r>
            <a:r>
              <a:rPr lang="en-US" dirty="0"/>
              <a:t> and </a:t>
            </a:r>
            <a:r>
              <a:rPr lang="en-US" dirty="0" err="1"/>
              <a:t>model_selection.cross_val_score</a:t>
            </a:r>
            <a:r>
              <a:rPr lang="en-US" dirty="0"/>
              <a:t>, take a scoring parameter that controls what metric they apply to the estimators evaluated.</a:t>
            </a:r>
          </a:p>
          <a:p>
            <a:r>
              <a:rPr lang="en-US" dirty="0"/>
              <a:t>The table in </a:t>
            </a:r>
            <a:r>
              <a:rPr lang="en-US" dirty="0" err="1"/>
              <a:t>Sklearn</a:t>
            </a:r>
            <a:r>
              <a:rPr lang="en-US" dirty="0"/>
              <a:t> documentation shows all possible values.</a:t>
            </a:r>
          </a:p>
          <a:p>
            <a:pPr marL="457200" lvl="1" indent="0">
              <a:buNone/>
            </a:pPr>
            <a:r>
              <a:rPr lang="en-US" dirty="0">
                <a:hlinkClick r:id="rId2"/>
              </a:rPr>
              <a:t>https://scikit-learn.org/stable/modules/model_evaluation.html</a:t>
            </a:r>
            <a:endParaRPr lang="en-US" dirty="0"/>
          </a:p>
          <a:p>
            <a:pPr marL="457200" lvl="1" indent="0">
              <a:buNone/>
            </a:pPr>
            <a:endParaRPr lang="en-US" dirty="0"/>
          </a:p>
        </p:txBody>
      </p:sp>
    </p:spTree>
    <p:extLst>
      <p:ext uri="{BB962C8B-B14F-4D97-AF65-F5344CB8AC3E}">
        <p14:creationId xmlns:p14="http://schemas.microsoft.com/office/powerpoint/2010/main" val="4627439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DC9FEB-97F4-0C8E-AD1B-75863CA12F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184" y="254277"/>
            <a:ext cx="9125237" cy="5726086"/>
          </a:xfrm>
        </p:spPr>
      </p:pic>
      <p:pic>
        <p:nvPicPr>
          <p:cNvPr id="7" name="Picture 6">
            <a:extLst>
              <a:ext uri="{FF2B5EF4-FFF2-40B4-BE49-F238E27FC236}">
                <a16:creationId xmlns:a16="http://schemas.microsoft.com/office/drawing/2014/main" id="{DE564D1D-E4C6-ED5B-DB46-A55CFC1E4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1378" y="5300339"/>
            <a:ext cx="4124325" cy="1104900"/>
          </a:xfrm>
          <a:prstGeom prst="rect">
            <a:avLst/>
          </a:prstGeom>
        </p:spPr>
      </p:pic>
    </p:spTree>
    <p:extLst>
      <p:ext uri="{BB962C8B-B14F-4D97-AF65-F5344CB8AC3E}">
        <p14:creationId xmlns:p14="http://schemas.microsoft.com/office/powerpoint/2010/main" val="35838671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C685-2599-394E-780F-2FCF0DA09EA2}"/>
              </a:ext>
            </a:extLst>
          </p:cNvPr>
          <p:cNvSpPr>
            <a:spLocks noGrp="1"/>
          </p:cNvSpPr>
          <p:nvPr>
            <p:ph type="title"/>
          </p:nvPr>
        </p:nvSpPr>
        <p:spPr/>
        <p:txBody>
          <a:bodyPr/>
          <a:lstStyle/>
          <a:p>
            <a:r>
              <a:rPr lang="en-US" dirty="0" err="1"/>
              <a:t>DaTa</a:t>
            </a:r>
            <a:r>
              <a:rPr lang="en-US" dirty="0"/>
              <a:t> Transformation</a:t>
            </a:r>
          </a:p>
        </p:txBody>
      </p:sp>
      <p:sp>
        <p:nvSpPr>
          <p:cNvPr id="3" name="Content Placeholder 2">
            <a:extLst>
              <a:ext uri="{FF2B5EF4-FFF2-40B4-BE49-F238E27FC236}">
                <a16:creationId xmlns:a16="http://schemas.microsoft.com/office/drawing/2014/main" id="{86C1417F-9D72-3F62-760B-7F8602A863A0}"/>
              </a:ext>
            </a:extLst>
          </p:cNvPr>
          <p:cNvSpPr>
            <a:spLocks noGrp="1"/>
          </p:cNvSpPr>
          <p:nvPr>
            <p:ph idx="1"/>
          </p:nvPr>
        </p:nvSpPr>
        <p:spPr/>
        <p:txBody>
          <a:bodyPr/>
          <a:lstStyle/>
          <a:p>
            <a:r>
              <a:rPr lang="en-US" dirty="0"/>
              <a:t>https://scikit-learn.org/stable/data_transforms.html#data-transforms</a:t>
            </a:r>
          </a:p>
        </p:txBody>
      </p:sp>
    </p:spTree>
    <p:extLst>
      <p:ext uri="{BB962C8B-B14F-4D97-AF65-F5344CB8AC3E}">
        <p14:creationId xmlns:p14="http://schemas.microsoft.com/office/powerpoint/2010/main" val="256017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51F-A0E3-ACBE-E62D-0C045C1B6E87}"/>
              </a:ext>
            </a:extLst>
          </p:cNvPr>
          <p:cNvSpPr>
            <a:spLocks noGrp="1"/>
          </p:cNvSpPr>
          <p:nvPr>
            <p:ph type="title"/>
          </p:nvPr>
        </p:nvSpPr>
        <p:spPr>
          <a:xfrm>
            <a:off x="838200" y="365125"/>
            <a:ext cx="10515600" cy="966525"/>
          </a:xfrm>
        </p:spPr>
        <p:txBody>
          <a:bodyPr/>
          <a:lstStyle/>
          <a:p>
            <a:r>
              <a:rPr lang="en-US" dirty="0"/>
              <a:t>Class Importance </a:t>
            </a:r>
          </a:p>
        </p:txBody>
      </p:sp>
      <p:sp>
        <p:nvSpPr>
          <p:cNvPr id="3" name="Content Placeholder 2">
            <a:extLst>
              <a:ext uri="{FF2B5EF4-FFF2-40B4-BE49-F238E27FC236}">
                <a16:creationId xmlns:a16="http://schemas.microsoft.com/office/drawing/2014/main" id="{1C4ED218-D53C-EB0E-7128-CBDD2055B14F}"/>
              </a:ext>
            </a:extLst>
          </p:cNvPr>
          <p:cNvSpPr>
            <a:spLocks noGrp="1"/>
          </p:cNvSpPr>
          <p:nvPr>
            <p:ph idx="1"/>
          </p:nvPr>
        </p:nvSpPr>
        <p:spPr>
          <a:xfrm>
            <a:off x="838200" y="1473693"/>
            <a:ext cx="10515600" cy="4845313"/>
          </a:xfrm>
        </p:spPr>
        <p:txBody>
          <a:bodyPr/>
          <a:lstStyle/>
          <a:p>
            <a:pPr marL="0" indent="0">
              <a:buNone/>
            </a:pPr>
            <a:r>
              <a:rPr lang="en-US" sz="2400" dirty="0"/>
              <a:t>When one class is more important than other class, accuracy score is always not the right Measurement </a:t>
            </a:r>
          </a:p>
          <a:p>
            <a:pPr marL="0" indent="0">
              <a:buNone/>
            </a:pPr>
            <a:r>
              <a:rPr lang="en-US" sz="2400" dirty="0"/>
              <a:t>Example : 1)prediction of cancer, here we cannot predict not cancer patients as cancer patient, loss will be really high, 2) Prediction for motor failure: we cannot predict fail motor as pass motor, loss will be high</a:t>
            </a:r>
          </a:p>
          <a:p>
            <a:endParaRPr lang="en-US" sz="2400" dirty="0"/>
          </a:p>
          <a:p>
            <a:pPr marL="0" indent="0">
              <a:buNone/>
            </a:pPr>
            <a:r>
              <a:rPr lang="en-US" sz="2400" dirty="0"/>
              <a:t>In this cases we use metrics like : </a:t>
            </a:r>
            <a:r>
              <a:rPr lang="en-US" sz="2400" b="1" dirty="0"/>
              <a:t>Precision, recall, F1-Score </a:t>
            </a:r>
          </a:p>
          <a:p>
            <a:r>
              <a:rPr lang="en-US" sz="2400" dirty="0"/>
              <a:t>Precision: What proportion of predicted selected class (cancer class, fail class) are identified correctly?</a:t>
            </a:r>
          </a:p>
          <a:p>
            <a:r>
              <a:rPr lang="en-US" sz="2400" dirty="0"/>
              <a:t>Recall: What proportion of actual selected class are identified correctly?</a:t>
            </a:r>
          </a:p>
          <a:p>
            <a:r>
              <a:rPr lang="en-US" sz="2400" dirty="0"/>
              <a:t>F1 score is harmonic mean of precision and Recall.</a:t>
            </a:r>
          </a:p>
          <a:p>
            <a:endParaRPr lang="en-US" dirty="0"/>
          </a:p>
        </p:txBody>
      </p:sp>
    </p:spTree>
    <p:extLst>
      <p:ext uri="{BB962C8B-B14F-4D97-AF65-F5344CB8AC3E}">
        <p14:creationId xmlns:p14="http://schemas.microsoft.com/office/powerpoint/2010/main" val="251778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4578F-8BA4-81D8-078D-E58B859217F6}"/>
              </a:ext>
            </a:extLst>
          </p:cNvPr>
          <p:cNvSpPr>
            <a:spLocks noGrp="1"/>
          </p:cNvSpPr>
          <p:nvPr>
            <p:ph type="title"/>
          </p:nvPr>
        </p:nvSpPr>
        <p:spPr>
          <a:xfrm>
            <a:off x="838200" y="365125"/>
            <a:ext cx="10515600" cy="868871"/>
          </a:xfrm>
        </p:spPr>
        <p:txBody>
          <a:bodyPr/>
          <a:lstStyle/>
          <a:p>
            <a:endParaRPr lang="en-US" dirty="0"/>
          </a:p>
        </p:txBody>
      </p:sp>
      <p:sp>
        <p:nvSpPr>
          <p:cNvPr id="3" name="Content Placeholder 2">
            <a:extLst>
              <a:ext uri="{FF2B5EF4-FFF2-40B4-BE49-F238E27FC236}">
                <a16:creationId xmlns:a16="http://schemas.microsoft.com/office/drawing/2014/main" id="{66B500AF-B17B-3081-A7E3-72E660ED4B80}"/>
              </a:ext>
            </a:extLst>
          </p:cNvPr>
          <p:cNvSpPr>
            <a:spLocks noGrp="1"/>
          </p:cNvSpPr>
          <p:nvPr>
            <p:ph idx="1"/>
          </p:nvPr>
        </p:nvSpPr>
        <p:spPr>
          <a:xfrm>
            <a:off x="838200" y="1515204"/>
            <a:ext cx="10515600" cy="4351338"/>
          </a:xfrm>
        </p:spPr>
        <p:txBody>
          <a:bodyPr>
            <a:normAutofit fontScale="92500" lnSpcReduction="10000"/>
          </a:bodyPr>
          <a:lstStyle/>
          <a:p>
            <a:pPr marL="0" indent="0">
              <a:buNone/>
            </a:pPr>
            <a:r>
              <a:rPr lang="en-US" sz="2000" dirty="0"/>
              <a:t>Suppose we have 100 patients and 10 have cancer and remaining non cancer. </a:t>
            </a:r>
          </a:p>
          <a:p>
            <a:pPr marL="0" indent="0">
              <a:buNone/>
            </a:pPr>
            <a:r>
              <a:rPr lang="en-US" sz="2000" dirty="0"/>
              <a:t>We have predicted all patients as no cancer patient.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Accuracy = (0+90)/100 = 0.9</a:t>
            </a:r>
          </a:p>
          <a:p>
            <a:pPr marL="0" indent="0">
              <a:buNone/>
            </a:pPr>
            <a:r>
              <a:rPr lang="en-US" sz="2000" dirty="0"/>
              <a:t>Precision for cancer class =  0/(0+0) =0 # out of predicted cancer how many are correct</a:t>
            </a:r>
          </a:p>
          <a:p>
            <a:pPr marL="0" indent="0">
              <a:buNone/>
            </a:pPr>
            <a:r>
              <a:rPr lang="en-US" sz="2000" dirty="0"/>
              <a:t>Recall for cancer class = 0/(0+10) = 0 # out of actual cancer how many are correct</a:t>
            </a:r>
          </a:p>
          <a:p>
            <a:pPr marL="0" indent="0">
              <a:buNone/>
            </a:pPr>
            <a:r>
              <a:rPr lang="en-US" sz="2000" dirty="0"/>
              <a:t>F1 score =0 </a:t>
            </a:r>
          </a:p>
          <a:p>
            <a:pPr marL="0" indent="0">
              <a:buNone/>
            </a:pPr>
            <a:r>
              <a:rPr lang="en-US" sz="2000" b="1" dirty="0"/>
              <a:t>Our class cation model is not working for cancer patients even though we have 90% model accuracy</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8" name="Picture 7">
            <a:extLst>
              <a:ext uri="{FF2B5EF4-FFF2-40B4-BE49-F238E27FC236}">
                <a16:creationId xmlns:a16="http://schemas.microsoft.com/office/drawing/2014/main" id="{9888BCE0-8963-2E80-9CAC-83FF43432395}"/>
              </a:ext>
            </a:extLst>
          </p:cNvPr>
          <p:cNvPicPr>
            <a:picLocks noChangeAspect="1"/>
          </p:cNvPicPr>
          <p:nvPr/>
        </p:nvPicPr>
        <p:blipFill>
          <a:blip r:embed="rId2"/>
          <a:stretch>
            <a:fillRect/>
          </a:stretch>
        </p:blipFill>
        <p:spPr>
          <a:xfrm>
            <a:off x="964656" y="2422383"/>
            <a:ext cx="4752975" cy="1323975"/>
          </a:xfrm>
          <a:prstGeom prst="rect">
            <a:avLst/>
          </a:prstGeom>
        </p:spPr>
      </p:pic>
    </p:spTree>
    <p:extLst>
      <p:ext uri="{BB962C8B-B14F-4D97-AF65-F5344CB8AC3E}">
        <p14:creationId xmlns:p14="http://schemas.microsoft.com/office/powerpoint/2010/main" val="311255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4578F-8BA4-81D8-078D-E58B859217F6}"/>
              </a:ext>
            </a:extLst>
          </p:cNvPr>
          <p:cNvSpPr>
            <a:spLocks noGrp="1"/>
          </p:cNvSpPr>
          <p:nvPr>
            <p:ph type="title"/>
          </p:nvPr>
        </p:nvSpPr>
        <p:spPr>
          <a:xfrm>
            <a:off x="838200" y="365125"/>
            <a:ext cx="10515600" cy="868871"/>
          </a:xfrm>
        </p:spPr>
        <p:txBody>
          <a:bodyPr/>
          <a:lstStyle/>
          <a:p>
            <a:endParaRPr lang="en-US" dirty="0"/>
          </a:p>
        </p:txBody>
      </p:sp>
      <p:sp>
        <p:nvSpPr>
          <p:cNvPr id="3" name="Content Placeholder 2">
            <a:extLst>
              <a:ext uri="{FF2B5EF4-FFF2-40B4-BE49-F238E27FC236}">
                <a16:creationId xmlns:a16="http://schemas.microsoft.com/office/drawing/2014/main" id="{66B500AF-B17B-3081-A7E3-72E660ED4B80}"/>
              </a:ext>
            </a:extLst>
          </p:cNvPr>
          <p:cNvSpPr>
            <a:spLocks noGrp="1"/>
          </p:cNvSpPr>
          <p:nvPr>
            <p:ph idx="1"/>
          </p:nvPr>
        </p:nvSpPr>
        <p:spPr>
          <a:xfrm>
            <a:off x="838200" y="1515203"/>
            <a:ext cx="10515600" cy="4912229"/>
          </a:xfrm>
        </p:spPr>
        <p:txBody>
          <a:bodyPr>
            <a:normAutofit lnSpcReduction="10000"/>
          </a:bodyPr>
          <a:lstStyle/>
          <a:p>
            <a:pPr marL="0" indent="0">
              <a:buNone/>
            </a:pPr>
            <a:r>
              <a:rPr lang="en-US" sz="2000" dirty="0"/>
              <a:t>Suppose we have 100 patients and 10 have cancer and remaining non cancer. </a:t>
            </a:r>
          </a:p>
          <a:p>
            <a:pPr marL="0" indent="0">
              <a:buNone/>
            </a:pPr>
            <a:r>
              <a:rPr lang="en-US" sz="2000" dirty="0"/>
              <a:t>We have predicted 8 patients correctly as cancer patient and remaining no cancer patient.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Accuracy = (8+90)/100 = 0.98</a:t>
            </a:r>
          </a:p>
          <a:p>
            <a:pPr marL="0" indent="0">
              <a:buNone/>
            </a:pPr>
            <a:r>
              <a:rPr lang="en-US" sz="2000" dirty="0"/>
              <a:t>Precision for cancer class =  8/(8+0) =1 # out of predicted cancer how many are correct</a:t>
            </a:r>
          </a:p>
          <a:p>
            <a:pPr marL="0" indent="0">
              <a:buNone/>
            </a:pPr>
            <a:r>
              <a:rPr lang="en-US" sz="2000" dirty="0"/>
              <a:t>Recall for cancer class = 8/(8+2) = 0.8 # out of actual cancer how many are correct</a:t>
            </a:r>
          </a:p>
          <a:p>
            <a:pPr marL="0" indent="0">
              <a:buNone/>
            </a:pPr>
            <a:r>
              <a:rPr lang="en-US" sz="2000" dirty="0"/>
              <a:t>F1 score = 2*(1*0.8)/(1+0.8) = 0.88</a:t>
            </a:r>
          </a:p>
          <a:p>
            <a:pPr marL="0" indent="0">
              <a:buNone/>
            </a:pPr>
            <a:r>
              <a:rPr lang="en-US" sz="2000" b="1" dirty="0"/>
              <a:t>Now </a:t>
            </a:r>
            <a:r>
              <a:rPr lang="en-US" sz="2000" b="1" dirty="0" err="1"/>
              <a:t>classfication</a:t>
            </a:r>
            <a:r>
              <a:rPr lang="en-US" sz="2000" b="1" dirty="0"/>
              <a:t> model is working for cancer patients, so high accuracy doesn’t always guarantee good model need to observe precision and recall for important class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AF66621B-79D9-3EF9-D4D3-39CBAA09EDE9}"/>
              </a:ext>
            </a:extLst>
          </p:cNvPr>
          <p:cNvPicPr>
            <a:picLocks noChangeAspect="1"/>
          </p:cNvPicPr>
          <p:nvPr/>
        </p:nvPicPr>
        <p:blipFill>
          <a:blip r:embed="rId2"/>
          <a:stretch>
            <a:fillRect/>
          </a:stretch>
        </p:blipFill>
        <p:spPr>
          <a:xfrm>
            <a:off x="1349267" y="2308425"/>
            <a:ext cx="5534025" cy="1495425"/>
          </a:xfrm>
          <a:prstGeom prst="rect">
            <a:avLst/>
          </a:prstGeom>
        </p:spPr>
      </p:pic>
    </p:spTree>
    <p:extLst>
      <p:ext uri="{BB962C8B-B14F-4D97-AF65-F5344CB8AC3E}">
        <p14:creationId xmlns:p14="http://schemas.microsoft.com/office/powerpoint/2010/main" val="2348267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0301E-0BB6-88B9-1B85-D932017ADE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DC165A-4146-0C75-2C31-7E112330CCBB}"/>
              </a:ext>
            </a:extLst>
          </p:cNvPr>
          <p:cNvSpPr>
            <a:spLocks noGrp="1"/>
          </p:cNvSpPr>
          <p:nvPr>
            <p:ph idx="1"/>
          </p:nvPr>
        </p:nvSpPr>
        <p:spPr/>
        <p:txBody>
          <a:bodyPr/>
          <a:lstStyle/>
          <a:p>
            <a:r>
              <a:rPr lang="en-US" sz="2800" dirty="0"/>
              <a:t>1)prediction of cancer, here we cannot predict not cancer patients as cancer patient, loss will be really high, </a:t>
            </a:r>
          </a:p>
          <a:p>
            <a:r>
              <a:rPr lang="en-US" sz="2800" dirty="0"/>
              <a:t>2) Prediction for motor failure: we cannot predict fail motor as pass motor, loss will be high</a:t>
            </a:r>
          </a:p>
          <a:p>
            <a:endParaRPr lang="en-US" dirty="0"/>
          </a:p>
          <a:p>
            <a:r>
              <a:rPr lang="en-US" sz="2800" dirty="0"/>
              <a:t>Where los</a:t>
            </a:r>
            <a:r>
              <a:rPr lang="en-US" dirty="0"/>
              <a:t>s is really high, we decrease the threshold that mean we should have </a:t>
            </a:r>
            <a:r>
              <a:rPr lang="en-US" dirty="0">
                <a:highlight>
                  <a:srgbClr val="FFFF00"/>
                </a:highlight>
              </a:rPr>
              <a:t>high recall</a:t>
            </a:r>
            <a:r>
              <a:rPr lang="en-US" dirty="0"/>
              <a:t>, predicted actual out of total actual, should not miss any actual cancer patient. It is okay to predict non cancer patient as cancer patients.  </a:t>
            </a:r>
            <a:endParaRPr lang="en-US" sz="2800" dirty="0"/>
          </a:p>
          <a:p>
            <a:endParaRPr lang="en-US" dirty="0"/>
          </a:p>
        </p:txBody>
      </p:sp>
    </p:spTree>
    <p:extLst>
      <p:ext uri="{BB962C8B-B14F-4D97-AF65-F5344CB8AC3E}">
        <p14:creationId xmlns:p14="http://schemas.microsoft.com/office/powerpoint/2010/main" val="62850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3712</Words>
  <Application>Microsoft Office PowerPoint</Application>
  <PresentationFormat>Widescreen</PresentationFormat>
  <Paragraphs>368</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Times New Roman</vt:lpstr>
      <vt:lpstr>Wingdings</vt:lpstr>
      <vt:lpstr>Office Theme</vt:lpstr>
      <vt:lpstr>Performance Metric</vt:lpstr>
      <vt:lpstr>Evaluation Metric/ Performance Measurement</vt:lpstr>
      <vt:lpstr>Performance Measurement</vt:lpstr>
      <vt:lpstr>PowerPoint Presentation</vt:lpstr>
      <vt:lpstr>Accuracy score</vt:lpstr>
      <vt:lpstr>Class Importance </vt:lpstr>
      <vt:lpstr>PowerPoint Presentation</vt:lpstr>
      <vt:lpstr>PowerPoint Presentation</vt:lpstr>
      <vt:lpstr>PowerPoint Presentation</vt:lpstr>
      <vt:lpstr>Classification Threshold</vt:lpstr>
      <vt:lpstr>Classification Threshold</vt:lpstr>
      <vt:lpstr>PowerPoint Presentation</vt:lpstr>
      <vt:lpstr>F1- Score</vt:lpstr>
      <vt:lpstr>Classification Report</vt:lpstr>
      <vt:lpstr>PowerPoint Presentation</vt:lpstr>
      <vt:lpstr>Balanced Accuracy</vt:lpstr>
      <vt:lpstr>PowerPoint Presentation</vt:lpstr>
      <vt:lpstr>PowerPoint Presentation</vt:lpstr>
      <vt:lpstr>Balanced Accuracy vs F1 Score</vt:lpstr>
      <vt:lpstr>Model Selection</vt:lpstr>
      <vt:lpstr>Model Selection</vt:lpstr>
      <vt:lpstr>Train &amp;Test data</vt:lpstr>
      <vt:lpstr>Train &amp;Test data</vt:lpstr>
      <vt:lpstr>PowerPoint Presentation</vt:lpstr>
      <vt:lpstr>Test data problems</vt:lpstr>
      <vt:lpstr>PowerPoint Presentation</vt:lpstr>
      <vt:lpstr>PowerPoint Presentation</vt:lpstr>
      <vt:lpstr>PowerPoint Presentation</vt:lpstr>
      <vt:lpstr>K fold Cross validation</vt:lpstr>
      <vt:lpstr>PowerPoint Presentation</vt:lpstr>
      <vt:lpstr>Python Implementation</vt:lpstr>
      <vt:lpstr>PowerPoint Presentation</vt:lpstr>
      <vt:lpstr>PowerPoint Presentation</vt:lpstr>
      <vt:lpstr>Stratified Sampling</vt:lpstr>
      <vt:lpstr>PowerPoint Presentation</vt:lpstr>
      <vt:lpstr>PowerPoint Presentation</vt:lpstr>
      <vt:lpstr>The cross_validate function and multiple metric evaluation</vt:lpstr>
      <vt:lpstr>Time Series Split</vt:lpstr>
      <vt:lpstr>PowerPoint Presentation</vt:lpstr>
      <vt:lpstr>Bias-Variance</vt:lpstr>
      <vt:lpstr>PowerPoint Presentation</vt:lpstr>
      <vt:lpstr>PowerPoint Presentation</vt:lpstr>
      <vt:lpstr>PowerPoint Presentation</vt:lpstr>
      <vt:lpstr>PowerPoint Presentation</vt:lpstr>
      <vt:lpstr>Ensemble : Sampling with Replacment</vt:lpstr>
      <vt:lpstr>PowerPoint Presentation</vt:lpstr>
      <vt:lpstr>PowerPoint Presentation</vt:lpstr>
      <vt:lpstr>PowerPoint Presentation</vt:lpstr>
      <vt:lpstr>PowerPoint Presentation</vt:lpstr>
      <vt:lpstr>sklearn.model_selection.GridSearchCV</vt:lpstr>
      <vt:lpstr>Grid Search</vt:lpstr>
      <vt:lpstr>The scoring parameter: defining model evaluation rules</vt:lpstr>
      <vt:lpstr>PowerPoint Presentation</vt:lpstr>
      <vt:lpstr>DaTa Transformation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Selection</dc:title>
  <dc:creator>Shanu Agrawal</dc:creator>
  <cp:lastModifiedBy>Shanu Agrawal</cp:lastModifiedBy>
  <cp:revision>37</cp:revision>
  <dcterms:created xsi:type="dcterms:W3CDTF">2023-06-29T07:11:31Z</dcterms:created>
  <dcterms:modified xsi:type="dcterms:W3CDTF">2023-11-30T11:20:05Z</dcterms:modified>
</cp:coreProperties>
</file>