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9" r:id="rId3"/>
  </p:sldIdLst>
  <p:sldSz cx="30275213" cy="42803763"/>
  <p:notesSz cx="9928225" cy="1435735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guide id="7" orient="horz" pos="26226">
          <p15:clr>
            <a:srgbClr val="A4A3A4"/>
          </p15:clr>
        </p15:guide>
        <p15:guide id="8" pos="411">
          <p15:clr>
            <a:srgbClr val="A4A3A4"/>
          </p15:clr>
        </p15:guide>
        <p15:guide id="9" pos="7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4522">
          <p15:clr>
            <a:srgbClr val="A4A3A4"/>
          </p15:clr>
        </p15:guide>
        <p15:guide id="4" pos="312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255" autoAdjust="0"/>
  </p:normalViewPr>
  <p:slideViewPr>
    <p:cSldViewPr snapToGrid="0" snapToObjects="1" showGuides="1">
      <p:cViewPr>
        <p:scale>
          <a:sx n="28" d="100"/>
          <a:sy n="28" d="100"/>
        </p:scale>
        <p:origin x="528" y="-3686"/>
      </p:cViewPr>
      <p:guideLst>
        <p:guide orient="horz" pos="4316"/>
        <p:guide orient="horz" pos="375"/>
        <p:guide orient="horz" pos="26214"/>
        <p:guide orient="horz"/>
        <p:guide pos="401"/>
        <p:guide pos="18672"/>
        <p:guide orient="horz" pos="26226"/>
        <p:guide pos="411"/>
        <p:guide pos="753"/>
      </p:guideLst>
    </p:cSldViewPr>
  </p:slideViewPr>
  <p:outlineViewPr>
    <p:cViewPr>
      <p:scale>
        <a:sx n="33" d="100"/>
        <a:sy n="33" d="100"/>
      </p:scale>
      <p:origin x="0" y="0"/>
    </p:cViewPr>
  </p:outlineViewPr>
  <p:notesTextViewPr>
    <p:cViewPr>
      <p:scale>
        <a:sx n="200" d="100"/>
        <a:sy n="200" d="100"/>
      </p:scale>
      <p:origin x="0" y="-48"/>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 orient="horz" pos="4522"/>
        <p:guide pos="31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717867"/>
          </a:xfrm>
          <a:prstGeom prst="rect">
            <a:avLst/>
          </a:prstGeom>
        </p:spPr>
        <p:txBody>
          <a:bodyPr vert="horz" lIns="132762" tIns="66381" rIns="132762" bIns="66381" rtlCol="0"/>
          <a:lstStyle>
            <a:lvl1pPr algn="l">
              <a:defRPr sz="1700"/>
            </a:lvl1pPr>
          </a:lstStyle>
          <a:p>
            <a:endParaRPr lang="en-US"/>
          </a:p>
        </p:txBody>
      </p:sp>
      <p:sp>
        <p:nvSpPr>
          <p:cNvPr id="3" name="Date Placeholder 2"/>
          <p:cNvSpPr>
            <a:spLocks noGrp="1"/>
          </p:cNvSpPr>
          <p:nvPr>
            <p:ph type="dt" sz="quarter" idx="1"/>
          </p:nvPr>
        </p:nvSpPr>
        <p:spPr>
          <a:xfrm>
            <a:off x="5623698" y="1"/>
            <a:ext cx="4302231" cy="717867"/>
          </a:xfrm>
          <a:prstGeom prst="rect">
            <a:avLst/>
          </a:prstGeom>
        </p:spPr>
        <p:txBody>
          <a:bodyPr vert="horz" lIns="132762" tIns="66381" rIns="132762" bIns="66381" rtlCol="0"/>
          <a:lstStyle>
            <a:lvl1pPr algn="r">
              <a:defRPr sz="1700"/>
            </a:lvl1pPr>
          </a:lstStyle>
          <a:p>
            <a:fld id="{0158C5BC-9A70-462C-B28D-9600239EAC64}" type="datetimeFigureOut">
              <a:rPr lang="en-US" smtClean="0"/>
              <a:pPr/>
              <a:t>8/3/2018</a:t>
            </a:fld>
            <a:endParaRPr lang="en-US"/>
          </a:p>
        </p:txBody>
      </p:sp>
      <p:sp>
        <p:nvSpPr>
          <p:cNvPr id="4" name="Footer Placeholder 3"/>
          <p:cNvSpPr>
            <a:spLocks noGrp="1"/>
          </p:cNvSpPr>
          <p:nvPr>
            <p:ph type="ftr" sz="quarter" idx="2"/>
          </p:nvPr>
        </p:nvSpPr>
        <p:spPr>
          <a:xfrm>
            <a:off x="1" y="13636992"/>
            <a:ext cx="4302231" cy="717867"/>
          </a:xfrm>
          <a:prstGeom prst="rect">
            <a:avLst/>
          </a:prstGeom>
        </p:spPr>
        <p:txBody>
          <a:bodyPr vert="horz" lIns="132762" tIns="66381" rIns="132762" bIns="66381" rtlCol="0" anchor="b"/>
          <a:lstStyle>
            <a:lvl1pPr algn="l">
              <a:defRPr sz="1700"/>
            </a:lvl1pPr>
          </a:lstStyle>
          <a:p>
            <a:endParaRPr lang="en-US"/>
          </a:p>
        </p:txBody>
      </p:sp>
      <p:sp>
        <p:nvSpPr>
          <p:cNvPr id="5" name="Slide Number Placeholder 4"/>
          <p:cNvSpPr>
            <a:spLocks noGrp="1"/>
          </p:cNvSpPr>
          <p:nvPr>
            <p:ph type="sldNum" sz="quarter" idx="3"/>
          </p:nvPr>
        </p:nvSpPr>
        <p:spPr>
          <a:xfrm>
            <a:off x="5623698" y="13636992"/>
            <a:ext cx="4302231" cy="717867"/>
          </a:xfrm>
          <a:prstGeom prst="rect">
            <a:avLst/>
          </a:prstGeom>
        </p:spPr>
        <p:txBody>
          <a:bodyPr vert="horz" lIns="132762" tIns="66381" rIns="132762" bIns="66381" rtlCol="0" anchor="b"/>
          <a:lstStyle>
            <a:lvl1pPr algn="r">
              <a:defRPr sz="17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717867"/>
          </a:xfrm>
          <a:prstGeom prst="rect">
            <a:avLst/>
          </a:prstGeom>
        </p:spPr>
        <p:txBody>
          <a:bodyPr vert="horz" lIns="132762" tIns="66381" rIns="132762" bIns="66381" rtlCol="0"/>
          <a:lstStyle>
            <a:lvl1pPr algn="l">
              <a:defRPr sz="1700"/>
            </a:lvl1pPr>
          </a:lstStyle>
          <a:p>
            <a:endParaRPr lang="en-US" dirty="0"/>
          </a:p>
        </p:txBody>
      </p:sp>
      <p:sp>
        <p:nvSpPr>
          <p:cNvPr id="3" name="Date Placeholder 2"/>
          <p:cNvSpPr>
            <a:spLocks noGrp="1"/>
          </p:cNvSpPr>
          <p:nvPr>
            <p:ph type="dt" idx="1"/>
          </p:nvPr>
        </p:nvSpPr>
        <p:spPr>
          <a:xfrm>
            <a:off x="5623698" y="1"/>
            <a:ext cx="4302231" cy="717867"/>
          </a:xfrm>
          <a:prstGeom prst="rect">
            <a:avLst/>
          </a:prstGeom>
        </p:spPr>
        <p:txBody>
          <a:bodyPr vert="horz" lIns="132762" tIns="66381" rIns="132762" bIns="66381" rtlCol="0"/>
          <a:lstStyle>
            <a:lvl1pPr algn="r">
              <a:defRPr sz="1700"/>
            </a:lvl1pPr>
          </a:lstStyle>
          <a:p>
            <a:fld id="{E6CC2317-6751-4CD4-9995-8782DD78E936}" type="datetimeFigureOut">
              <a:rPr lang="en-US" smtClean="0"/>
              <a:pPr/>
              <a:t>8/3/2018</a:t>
            </a:fld>
            <a:endParaRPr lang="en-US" dirty="0"/>
          </a:p>
        </p:txBody>
      </p:sp>
      <p:sp>
        <p:nvSpPr>
          <p:cNvPr id="4" name="Slide Image Placeholder 3"/>
          <p:cNvSpPr>
            <a:spLocks noGrp="1" noRot="1" noChangeAspect="1"/>
          </p:cNvSpPr>
          <p:nvPr>
            <p:ph type="sldImg" idx="2"/>
          </p:nvPr>
        </p:nvSpPr>
        <p:spPr>
          <a:xfrm>
            <a:off x="3060700" y="1076325"/>
            <a:ext cx="3806825" cy="5383213"/>
          </a:xfrm>
          <a:prstGeom prst="rect">
            <a:avLst/>
          </a:prstGeom>
          <a:noFill/>
          <a:ln w="12700">
            <a:solidFill>
              <a:prstClr val="black"/>
            </a:solidFill>
          </a:ln>
        </p:spPr>
        <p:txBody>
          <a:bodyPr vert="horz" lIns="132762" tIns="66381" rIns="132762" bIns="66381" rtlCol="0" anchor="ctr"/>
          <a:lstStyle/>
          <a:p>
            <a:endParaRPr lang="en-US" dirty="0"/>
          </a:p>
        </p:txBody>
      </p:sp>
      <p:sp>
        <p:nvSpPr>
          <p:cNvPr id="5" name="Notes Placeholder 4"/>
          <p:cNvSpPr>
            <a:spLocks noGrp="1"/>
          </p:cNvSpPr>
          <p:nvPr>
            <p:ph type="body" sz="quarter" idx="3"/>
          </p:nvPr>
        </p:nvSpPr>
        <p:spPr>
          <a:xfrm>
            <a:off x="992823" y="6819742"/>
            <a:ext cx="7942580" cy="6460807"/>
          </a:xfrm>
          <a:prstGeom prst="rect">
            <a:avLst/>
          </a:prstGeom>
        </p:spPr>
        <p:txBody>
          <a:bodyPr vert="horz" lIns="132762" tIns="66381" rIns="132762" bIns="663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13636992"/>
            <a:ext cx="4302231" cy="717867"/>
          </a:xfrm>
          <a:prstGeom prst="rect">
            <a:avLst/>
          </a:prstGeom>
        </p:spPr>
        <p:txBody>
          <a:bodyPr vert="horz" lIns="132762" tIns="66381" rIns="132762" bIns="66381" rtlCol="0" anchor="b"/>
          <a:lstStyle>
            <a:lvl1pPr algn="l">
              <a:defRPr sz="1700"/>
            </a:lvl1pPr>
          </a:lstStyle>
          <a:p>
            <a:endParaRPr lang="en-US" dirty="0"/>
          </a:p>
        </p:txBody>
      </p:sp>
      <p:sp>
        <p:nvSpPr>
          <p:cNvPr id="7" name="Slide Number Placeholder 6"/>
          <p:cNvSpPr>
            <a:spLocks noGrp="1"/>
          </p:cNvSpPr>
          <p:nvPr>
            <p:ph type="sldNum" sz="quarter" idx="5"/>
          </p:nvPr>
        </p:nvSpPr>
        <p:spPr>
          <a:xfrm>
            <a:off x="5623698" y="13636992"/>
            <a:ext cx="4302231" cy="717867"/>
          </a:xfrm>
          <a:prstGeom prst="rect">
            <a:avLst/>
          </a:prstGeom>
        </p:spPr>
        <p:txBody>
          <a:bodyPr vert="horz" lIns="132762" tIns="66381" rIns="132762" bIns="66381" rtlCol="0" anchor="b"/>
          <a:lstStyle>
            <a:lvl1pPr algn="r">
              <a:defRPr sz="1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Able to</a:t>
            </a:r>
            <a:r>
              <a:rPr lang="en-US" baseline="0" dirty="0" smtClean="0"/>
              <a:t> change dynamically</a:t>
            </a:r>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83948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4.png"/><Relationship Id="rId18" Type="http://schemas.openxmlformats.org/officeDocument/2006/relationships/image" Target="../media/image11.jpeg"/><Relationship Id="rId3" Type="http://schemas.openxmlformats.org/officeDocument/2006/relationships/vmlDrawing" Target="../drawings/vmlDrawing1.vml"/><Relationship Id="rId7" Type="http://schemas.openxmlformats.org/officeDocument/2006/relationships/image" Target="../media/image9.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png"/><Relationship Id="rId5" Type="http://schemas.openxmlformats.org/officeDocument/2006/relationships/image" Target="../media/image7.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6.png"/><Relationship Id="rId9" Type="http://schemas.openxmlformats.org/officeDocument/2006/relationships/image" Target="../media/image2.png"/><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rgbClr val="002060"/>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4194629"/>
            <a:ext cx="30275213" cy="1428988"/>
          </a:xfrm>
          <a:prstGeom prst="rect">
            <a:avLst/>
          </a:prstGeom>
          <a:solidFill>
            <a:schemeClr val="bg1"/>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0"/>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_"/>
          <p:cNvSpPr>
            <a:spLocks noChangeArrowheads="1"/>
          </p:cNvSpPr>
          <p:nvPr userDrawn="1"/>
        </p:nvSpPr>
        <p:spPr bwMode="auto">
          <a:xfrm>
            <a:off x="15349546" y="6446521"/>
            <a:ext cx="14291153" cy="35160496"/>
          </a:xfrm>
          <a:prstGeom prst="roundRect">
            <a:avLst>
              <a:gd name="adj" fmla="val 0"/>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pic>
        <p:nvPicPr>
          <p:cNvPr id="40" name="Picture 10" descr="C:\Users\LKS1SH\Desktop\Bosch_4C_S.png"/>
          <p:cNvPicPr>
            <a:picLocks noChangeAspect="1" noChangeArrowheads="1"/>
          </p:cNvPicPr>
          <p:nvPr userDrawn="1">
            <p:custDataLst>
              <p:tags r:id="rId3"/>
            </p:custDataLst>
          </p:nvPr>
        </p:nvPicPr>
        <p:blipFill>
          <a:blip r:embed="rId4" cstate="print"/>
          <a:srcRect/>
          <a:stretch>
            <a:fillRect/>
          </a:stretch>
        </p:blipFill>
        <p:spPr bwMode="auto">
          <a:xfrm>
            <a:off x="24116199" y="4300763"/>
            <a:ext cx="5505450" cy="12239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cstate="print"/>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cstate="print"/>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cstate="print"/>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cstate="print"/>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cstate="print"/>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258" name="Image" r:id="rId8" imgW="1828571" imgH="1117460" progId="">
                      <p:embed/>
                    </p:oleObj>
                  </mc:Choice>
                  <mc:Fallback>
                    <p:oleObj name="Image" r:id="rId8" imgW="1828571" imgH="1117460" progId="">
                      <p:embed/>
                      <p:pic>
                        <p:nvPicPr>
                          <p:cNvPr id="0" name="Picture 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322" y="1585991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259" name="Image" r:id="rId10" imgW="1828571" imgH="1117460" progId="">
                      <p:embed/>
                    </p:oleObj>
                  </mc:Choice>
                  <mc:Fallback>
                    <p:oleObj name="Image" r:id="rId10" imgW="1828571" imgH="1117460" progId="">
                      <p:embed/>
                      <p:pic>
                        <p:nvPicPr>
                          <p:cNvPr id="0" name="Picture 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2617" y="15863608"/>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260" name="Image" r:id="rId12" imgW="4571429" imgH="1688889" progId="">
                    <p:embed/>
                  </p:oleObj>
                </mc:Choice>
                <mc:Fallback>
                  <p:oleObj name="Image" r:id="rId12" imgW="4571429" imgH="1688889" progId="">
                    <p:embed/>
                    <p:pic>
                      <p:nvPicPr>
                        <p:cNvPr id="0" name="Picture 1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02925" y="4068480"/>
                          <a:ext cx="6955629" cy="2569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5" name="Picture 84"/>
            <p:cNvPicPr>
              <a:picLocks noChangeAspect="1"/>
            </p:cNvPicPr>
            <p:nvPr userDrawn="1"/>
          </p:nvPicPr>
          <p:blipFill>
            <a:blip r:embed="rId14" cstate="print"/>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261" name="Image" r:id="rId15" imgW="1574603" imgH="1053968" progId="">
                    <p:embed/>
                  </p:oleObj>
                </mc:Choice>
                <mc:Fallback>
                  <p:oleObj name="Image" r:id="rId15" imgW="1574603" imgH="1053968" progId="">
                    <p:embed/>
                    <p:pic>
                      <p:nvPicPr>
                        <p:cNvPr id="0" name="Picture 1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0659" y="15799252"/>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 Placeholder 334"/>
          <p:cNvSpPr>
            <a:spLocks noGrp="1"/>
          </p:cNvSpPr>
          <p:nvPr>
            <p:ph type="body" sz="quarter" idx="11"/>
          </p:nvPr>
        </p:nvSpPr>
        <p:spPr>
          <a:xfrm>
            <a:off x="697707" y="6707958"/>
            <a:ext cx="14194320" cy="1288847"/>
          </a:xfrm>
          <a:solidFill>
            <a:schemeClr val="bg1"/>
          </a:solidFill>
        </p:spPr>
        <p:txBody>
          <a:bodyPr/>
          <a:lstStyle/>
          <a:p>
            <a:r>
              <a:rPr lang="en-US" sz="7200" u="none" dirty="0" smtClean="0">
                <a:latin typeface="Cordia New" pitchFamily="34" charset="-34"/>
                <a:cs typeface="Cordia New" pitchFamily="34" charset="-34"/>
              </a:rPr>
              <a:t>Project Overview </a:t>
            </a:r>
            <a:endParaRPr lang="en-US" sz="7200" u="none" dirty="0">
              <a:latin typeface="Cordia New" pitchFamily="34" charset="-34"/>
              <a:cs typeface="Cordia New" pitchFamily="34" charset="-34"/>
            </a:endParaRPr>
          </a:p>
        </p:txBody>
      </p:sp>
      <p:sp>
        <p:nvSpPr>
          <p:cNvPr id="59" name="Rechteck 58"/>
          <p:cNvSpPr/>
          <p:nvPr>
            <p:custDataLst>
              <p:tags r:id="rId1"/>
            </p:custDataLst>
          </p:nvPr>
        </p:nvSpPr>
        <p:spPr>
          <a:xfrm>
            <a:off x="43649925" y="29142742"/>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78" name="Text Placeholder 334_"/>
          <p:cNvSpPr>
            <a:spLocks noGrp="1"/>
          </p:cNvSpPr>
          <p:nvPr>
            <p:ph type="body" sz="quarter" idx="11"/>
          </p:nvPr>
        </p:nvSpPr>
        <p:spPr>
          <a:xfrm>
            <a:off x="626268" y="20503606"/>
            <a:ext cx="14256000" cy="1288847"/>
          </a:xfrm>
          <a:solidFill>
            <a:schemeClr val="bg1"/>
          </a:solidFill>
        </p:spPr>
        <p:txBody>
          <a:bodyPr/>
          <a:lstStyle/>
          <a:p>
            <a:r>
              <a:rPr lang="en-US" sz="7200" u="none" dirty="0" smtClean="0">
                <a:latin typeface="Cordia New" pitchFamily="34" charset="-34"/>
                <a:cs typeface="Cordia New" pitchFamily="34" charset="-34"/>
              </a:rPr>
              <a:t>Solution Approach</a:t>
            </a:r>
            <a:endParaRPr lang="en-US" sz="7200" u="none" dirty="0" smtClean="0">
              <a:latin typeface="Cordia New" pitchFamily="34" charset="-34"/>
              <a:cs typeface="Cordia New" pitchFamily="34" charset="-34"/>
            </a:endParaRPr>
          </a:p>
        </p:txBody>
      </p:sp>
      <p:sp>
        <p:nvSpPr>
          <p:cNvPr id="91" name="Text Placeholder 334____"/>
          <p:cNvSpPr>
            <a:spLocks noGrp="1"/>
          </p:cNvSpPr>
          <p:nvPr>
            <p:ph type="body" sz="quarter" idx="11"/>
          </p:nvPr>
        </p:nvSpPr>
        <p:spPr>
          <a:xfrm>
            <a:off x="15388542" y="6784323"/>
            <a:ext cx="14223206" cy="1288847"/>
          </a:xfrm>
          <a:solidFill>
            <a:schemeClr val="bg1"/>
          </a:solidFill>
        </p:spPr>
        <p:txBody>
          <a:bodyPr/>
          <a:lstStyle/>
          <a:p>
            <a:r>
              <a:rPr lang="en-US" sz="7200" u="none" dirty="0" smtClean="0">
                <a:latin typeface="Cordia New" pitchFamily="34" charset="-34"/>
                <a:cs typeface="Cordia New" pitchFamily="34" charset="-34"/>
              </a:rPr>
              <a:t>Results</a:t>
            </a:r>
            <a:endParaRPr lang="en-US" sz="7200" u="none" dirty="0">
              <a:latin typeface="Cordia New" pitchFamily="34" charset="-34"/>
              <a:cs typeface="Cordia New" pitchFamily="34" charset="-34"/>
            </a:endParaRPr>
          </a:p>
        </p:txBody>
      </p:sp>
      <p:sp>
        <p:nvSpPr>
          <p:cNvPr id="112" name="Text Placeholder 334_____"/>
          <p:cNvSpPr>
            <a:spLocks noGrp="1"/>
          </p:cNvSpPr>
          <p:nvPr>
            <p:ph type="body" sz="quarter" idx="11"/>
          </p:nvPr>
        </p:nvSpPr>
        <p:spPr>
          <a:xfrm>
            <a:off x="15439994" y="39122833"/>
            <a:ext cx="14223206" cy="1288847"/>
          </a:xfrm>
          <a:solidFill>
            <a:schemeClr val="bg1"/>
          </a:solidFill>
        </p:spPr>
        <p:txBody>
          <a:bodyPr/>
          <a:lstStyle/>
          <a:p>
            <a:r>
              <a:rPr lang="en-US" sz="7200" u="none" dirty="0" smtClean="0">
                <a:latin typeface="Cordia New" pitchFamily="34" charset="-34"/>
                <a:cs typeface="Cordia New" pitchFamily="34" charset="-34"/>
              </a:rPr>
              <a:t>People</a:t>
            </a:r>
            <a:endParaRPr lang="en-US" sz="7200" u="none" dirty="0">
              <a:latin typeface="Cordia New" pitchFamily="34" charset="-34"/>
              <a:cs typeface="Cordia New" pitchFamily="34" charset="-34"/>
            </a:endParaRPr>
          </a:p>
        </p:txBody>
      </p:sp>
      <p:sp>
        <p:nvSpPr>
          <p:cNvPr id="113" name="Textfeld 112"/>
          <p:cNvSpPr txBox="1"/>
          <p:nvPr/>
        </p:nvSpPr>
        <p:spPr>
          <a:xfrm>
            <a:off x="15555905" y="40506516"/>
            <a:ext cx="13991383" cy="1175706"/>
          </a:xfrm>
          <a:prstGeom prst="rect">
            <a:avLst/>
          </a:prstGeom>
          <a:noFill/>
        </p:spPr>
        <p:txBody>
          <a:bodyPr wrap="square" rtlCol="0">
            <a:spAutoFit/>
          </a:bodyPr>
          <a:lstStyle/>
          <a:p>
            <a:pPr marL="457200" indent="-457200">
              <a:spcBef>
                <a:spcPct val="20000"/>
              </a:spcBef>
              <a:buFont typeface="Arial" panose="020B0604020202020204" pitchFamily="34" charset="0"/>
              <a:buChar char="•"/>
            </a:pPr>
            <a:r>
              <a:rPr lang="de-DE" sz="3200" b="1" dirty="0">
                <a:solidFill>
                  <a:schemeClr val="accent5">
                    <a:lumMod val="50000"/>
                  </a:schemeClr>
                </a:solidFill>
                <a:latin typeface="Cordia New" pitchFamily="34" charset="-34"/>
                <a:cs typeface="Cordia New" pitchFamily="34" charset="-34"/>
              </a:rPr>
              <a:t>Balasubramanyam </a:t>
            </a:r>
            <a:r>
              <a:rPr lang="de-DE" sz="3200" b="1" dirty="0">
                <a:solidFill>
                  <a:schemeClr val="accent5">
                    <a:lumMod val="50000"/>
                  </a:schemeClr>
                </a:solidFill>
                <a:latin typeface="Cordia New" pitchFamily="34" charset="-34"/>
                <a:cs typeface="Cordia New" pitchFamily="34" charset="-34"/>
              </a:rPr>
              <a:t>Pisupati: Senior Manager, Bosch Centre for Artificial Intelligence</a:t>
            </a:r>
          </a:p>
          <a:p>
            <a:pPr marL="457200" indent="-457200">
              <a:spcBef>
                <a:spcPct val="20000"/>
              </a:spcBef>
              <a:buFont typeface="Arial" panose="020B0604020202020204" pitchFamily="34" charset="0"/>
              <a:buChar char="•"/>
            </a:pPr>
            <a:r>
              <a:rPr lang="de-DE" sz="3200" b="1" dirty="0" smtClean="0">
                <a:solidFill>
                  <a:schemeClr val="accent5">
                    <a:lumMod val="50000"/>
                  </a:schemeClr>
                </a:solidFill>
                <a:latin typeface="Cordia New" pitchFamily="34" charset="-34"/>
                <a:cs typeface="Cordia New" pitchFamily="34" charset="-34"/>
              </a:rPr>
              <a:t>Shanu Agrawal : Data Scientist, Bosch Centre for Artificial Intelligence</a:t>
            </a:r>
            <a:endParaRPr lang="de-DE" sz="3200" b="1" dirty="0">
              <a:solidFill>
                <a:schemeClr val="accent5">
                  <a:lumMod val="50000"/>
                </a:schemeClr>
              </a:solidFill>
              <a:latin typeface="Cordia New" pitchFamily="34" charset="-34"/>
              <a:cs typeface="Cordia New" pitchFamily="34" charset="-34"/>
            </a:endParaRPr>
          </a:p>
        </p:txBody>
      </p:sp>
      <p:sp>
        <p:nvSpPr>
          <p:cNvPr id="69" name="Textplatzhalter 68"/>
          <p:cNvSpPr>
            <a:spLocks noGrp="1"/>
          </p:cNvSpPr>
          <p:nvPr>
            <p:ph type="body" sz="quarter" idx="153"/>
          </p:nvPr>
        </p:nvSpPr>
        <p:spPr/>
        <p:txBody>
          <a:bodyPr>
            <a:normAutofit fontScale="47500" lnSpcReduction="20000"/>
          </a:bodyPr>
          <a:lstStyle/>
          <a:p>
            <a:endParaRPr lang="en-US" dirty="0"/>
          </a:p>
          <a:p>
            <a:r>
              <a:rPr lang="en-US" dirty="0"/>
              <a:t> </a:t>
            </a:r>
            <a:r>
              <a:rPr lang="en-US" sz="15200" dirty="0"/>
              <a:t>Ensemble of Time Series forecasting in Complex Structure </a:t>
            </a:r>
            <a:endParaRPr lang="de-DE" sz="15200" dirty="0"/>
          </a:p>
        </p:txBody>
      </p:sp>
      <p:sp>
        <p:nvSpPr>
          <p:cNvPr id="70" name="Textplatzhalter 69"/>
          <p:cNvSpPr>
            <a:spLocks noGrp="1"/>
          </p:cNvSpPr>
          <p:nvPr>
            <p:ph type="body" sz="quarter" idx="151"/>
          </p:nvPr>
        </p:nvSpPr>
        <p:spPr>
          <a:xfrm>
            <a:off x="4090899" y="2558463"/>
            <a:ext cx="24973958" cy="1262156"/>
          </a:xfrm>
        </p:spPr>
        <p:txBody>
          <a:bodyPr/>
          <a:lstStyle/>
          <a:p>
            <a:r>
              <a:rPr lang="de-DE" sz="6600" dirty="0"/>
              <a:t>Balasubramanyam </a:t>
            </a:r>
            <a:r>
              <a:rPr lang="de-DE" sz="6600" dirty="0" smtClean="0"/>
              <a:t>Pisupati</a:t>
            </a:r>
            <a:r>
              <a:rPr lang="de-DE" sz="6600" dirty="0" smtClean="0"/>
              <a:t>,  Shanu Agrawal</a:t>
            </a:r>
            <a:endParaRPr lang="de-DE" sz="6600" dirty="0"/>
          </a:p>
        </p:txBody>
      </p:sp>
      <p:sp>
        <p:nvSpPr>
          <p:cNvPr id="2" name="TextBox 1"/>
          <p:cNvSpPr txBox="1"/>
          <p:nvPr/>
        </p:nvSpPr>
        <p:spPr>
          <a:xfrm>
            <a:off x="697707" y="8132607"/>
            <a:ext cx="14194320" cy="4358116"/>
          </a:xfrm>
          <a:prstGeom prst="rect">
            <a:avLst/>
          </a:prstGeom>
          <a:noFill/>
        </p:spPr>
        <p:txBody>
          <a:bodyPr wrap="square" rtlCol="0">
            <a:spAutoFit/>
          </a:bodyPr>
          <a:lstStyle/>
          <a:p>
            <a:pPr marL="857250" indent="-857250" algn="just">
              <a:spcBef>
                <a:spcPct val="20000"/>
              </a:spcBef>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Find </a:t>
            </a:r>
            <a:r>
              <a:rPr lang="en-US" sz="6600" dirty="0">
                <a:solidFill>
                  <a:schemeClr val="accent5">
                    <a:lumMod val="50000"/>
                  </a:schemeClr>
                </a:solidFill>
                <a:latin typeface="Cordia New" pitchFamily="34" charset="-34"/>
                <a:cs typeface="Cordia New" pitchFamily="34" charset="-34"/>
              </a:rPr>
              <a:t>a </a:t>
            </a:r>
            <a:r>
              <a:rPr lang="en-US" sz="6600" dirty="0" smtClean="0">
                <a:solidFill>
                  <a:schemeClr val="accent5">
                    <a:lumMod val="50000"/>
                  </a:schemeClr>
                </a:solidFill>
                <a:latin typeface="Cordia New" pitchFamily="34" charset="-34"/>
                <a:cs typeface="Cordia New" pitchFamily="34" charset="-34"/>
              </a:rPr>
              <a:t>forecast model </a:t>
            </a:r>
            <a:r>
              <a:rPr lang="en-US" sz="6600" dirty="0">
                <a:solidFill>
                  <a:schemeClr val="accent5">
                    <a:lumMod val="50000"/>
                  </a:schemeClr>
                </a:solidFill>
                <a:latin typeface="Cordia New" pitchFamily="34" charset="-34"/>
                <a:cs typeface="Cordia New" pitchFamily="34" charset="-34"/>
              </a:rPr>
              <a:t>that performs best for all scenarios and in </a:t>
            </a:r>
            <a:r>
              <a:rPr lang="en-US" sz="6600" dirty="0" smtClean="0">
                <a:solidFill>
                  <a:schemeClr val="accent5">
                    <a:lumMod val="50000"/>
                  </a:schemeClr>
                </a:solidFill>
                <a:latin typeface="Cordia New" pitchFamily="34" charset="-34"/>
                <a:cs typeface="Cordia New" pitchFamily="34" charset="-34"/>
              </a:rPr>
              <a:t>all forecast </a:t>
            </a:r>
            <a:r>
              <a:rPr lang="en-US" sz="6600" dirty="0">
                <a:solidFill>
                  <a:schemeClr val="accent5">
                    <a:lumMod val="50000"/>
                  </a:schemeClr>
                </a:solidFill>
                <a:latin typeface="Cordia New" pitchFamily="34" charset="-34"/>
                <a:cs typeface="Cordia New" pitchFamily="34" charset="-34"/>
              </a:rPr>
              <a:t>horizons</a:t>
            </a:r>
            <a:r>
              <a:rPr lang="en-US" sz="6600" dirty="0" smtClean="0">
                <a:solidFill>
                  <a:schemeClr val="accent5">
                    <a:lumMod val="50000"/>
                  </a:schemeClr>
                </a:solidFill>
                <a:latin typeface="Cordia New" pitchFamily="34" charset="-34"/>
                <a:cs typeface="Cordia New" pitchFamily="34" charset="-34"/>
              </a:rPr>
              <a:t>.</a:t>
            </a:r>
          </a:p>
          <a:p>
            <a:pPr marL="857250" indent="-857250" algn="just">
              <a:spcBef>
                <a:spcPct val="20000"/>
              </a:spcBef>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Ensembling of forecasts using SMAPE &amp; </a:t>
            </a:r>
            <a:r>
              <a:rPr lang="en-US" sz="6600" dirty="0">
                <a:solidFill>
                  <a:schemeClr val="accent5">
                    <a:lumMod val="50000"/>
                  </a:schemeClr>
                </a:solidFill>
                <a:latin typeface="Cordia New" pitchFamily="34" charset="-34"/>
                <a:cs typeface="Cordia New" pitchFamily="34" charset="-34"/>
              </a:rPr>
              <a:t>MAPE </a:t>
            </a:r>
            <a:r>
              <a:rPr lang="en-US" sz="6600" dirty="0" smtClean="0">
                <a:solidFill>
                  <a:schemeClr val="accent5">
                    <a:lumMod val="50000"/>
                  </a:schemeClr>
                </a:solidFill>
                <a:latin typeface="Cordia New" pitchFamily="34" charset="-34"/>
                <a:cs typeface="Cordia New" pitchFamily="34" charset="-34"/>
              </a:rPr>
              <a:t>error calculated </a:t>
            </a:r>
            <a:r>
              <a:rPr lang="en-US" sz="6600" dirty="0">
                <a:solidFill>
                  <a:schemeClr val="accent5">
                    <a:lumMod val="50000"/>
                  </a:schemeClr>
                </a:solidFill>
                <a:latin typeface="Cordia New" pitchFamily="34" charset="-34"/>
                <a:cs typeface="Cordia New" pitchFamily="34" charset="-34"/>
              </a:rPr>
              <a:t>from rolling forecast </a:t>
            </a:r>
            <a:r>
              <a:rPr lang="en-US" sz="6600" dirty="0" smtClean="0">
                <a:solidFill>
                  <a:schemeClr val="accent5">
                    <a:lumMod val="50000"/>
                  </a:schemeClr>
                </a:solidFill>
                <a:latin typeface="Cordia New" pitchFamily="34" charset="-34"/>
                <a:cs typeface="Cordia New" pitchFamily="34" charset="-34"/>
              </a:rPr>
              <a:t>approach.</a:t>
            </a:r>
            <a:endParaRPr lang="en-US" sz="6600" dirty="0" smtClean="0">
              <a:solidFill>
                <a:schemeClr val="accent5">
                  <a:lumMod val="50000"/>
                </a:schemeClr>
              </a:solidFill>
              <a:latin typeface="Cordia New" pitchFamily="34" charset="-34"/>
              <a:cs typeface="Cordia New" pitchFamily="34" charset="-34"/>
            </a:endParaRPr>
          </a:p>
        </p:txBody>
      </p:sp>
      <p:sp>
        <p:nvSpPr>
          <p:cNvPr id="10" name="Rectangle 9"/>
          <p:cNvSpPr/>
          <p:nvPr/>
        </p:nvSpPr>
        <p:spPr>
          <a:xfrm>
            <a:off x="15509783" y="8196044"/>
            <a:ext cx="14083629" cy="18374261"/>
          </a:xfrm>
          <a:prstGeom prst="rect">
            <a:avLst/>
          </a:prstGeom>
        </p:spPr>
        <p:txBody>
          <a:bodyPr wrap="square">
            <a:spAutoFit/>
          </a:bodyPr>
          <a:lstStyle/>
          <a:p>
            <a:pPr marL="857250" indent="-857250" algn="just">
              <a:spcBef>
                <a:spcPct val="20000"/>
              </a:spcBef>
              <a:spcAft>
                <a:spcPts val="0"/>
              </a:spcAft>
              <a:buFont typeface="Arial" panose="020B0604020202020204" pitchFamily="34" charset="0"/>
              <a:buChar char="•"/>
            </a:pPr>
            <a:r>
              <a:rPr lang="en-US" sz="6600" dirty="0">
                <a:solidFill>
                  <a:schemeClr val="accent5">
                    <a:lumMod val="50000"/>
                  </a:schemeClr>
                </a:solidFill>
                <a:latin typeface="Cordia New" pitchFamily="34" charset="-34"/>
                <a:cs typeface="Cordia New" pitchFamily="34" charset="-34"/>
              </a:rPr>
              <a:t>As mentioned in methodology, variance </a:t>
            </a:r>
            <a:r>
              <a:rPr lang="en-US" sz="6600" dirty="0" smtClean="0">
                <a:solidFill>
                  <a:schemeClr val="accent5">
                    <a:lumMod val="50000"/>
                  </a:schemeClr>
                </a:solidFill>
                <a:latin typeface="Cordia New" pitchFamily="34" charset="-34"/>
                <a:cs typeface="Cordia New" pitchFamily="34" charset="-34"/>
              </a:rPr>
              <a:t>based approach </a:t>
            </a:r>
            <a:r>
              <a:rPr lang="en-US" sz="6600" dirty="0">
                <a:solidFill>
                  <a:schemeClr val="accent5">
                    <a:lumMod val="50000"/>
                  </a:schemeClr>
                </a:solidFill>
                <a:latin typeface="Cordia New" pitchFamily="34" charset="-34"/>
                <a:cs typeface="Cordia New" pitchFamily="34" charset="-34"/>
              </a:rPr>
              <a:t>is used with MSE, SMAPE, MAPE with </a:t>
            </a:r>
            <a:r>
              <a:rPr lang="en-US" sz="6600" dirty="0" smtClean="0">
                <a:solidFill>
                  <a:schemeClr val="accent5">
                    <a:lumMod val="50000"/>
                  </a:schemeClr>
                </a:solidFill>
                <a:latin typeface="Cordia New" pitchFamily="34" charset="-34"/>
                <a:cs typeface="Cordia New" pitchFamily="34" charset="-34"/>
              </a:rPr>
              <a:t>and without </a:t>
            </a:r>
            <a:r>
              <a:rPr lang="en-US" sz="6600" dirty="0">
                <a:solidFill>
                  <a:schemeClr val="accent5">
                    <a:lumMod val="50000"/>
                  </a:schemeClr>
                </a:solidFill>
                <a:latin typeface="Cordia New" pitchFamily="34" charset="-34"/>
                <a:cs typeface="Cordia New" pitchFamily="34" charset="-34"/>
              </a:rPr>
              <a:t>standard deviation </a:t>
            </a:r>
            <a:r>
              <a:rPr lang="en-US" sz="6600" dirty="0" smtClean="0">
                <a:solidFill>
                  <a:schemeClr val="accent5">
                    <a:lumMod val="50000"/>
                  </a:schemeClr>
                </a:solidFill>
                <a:latin typeface="Cordia New" pitchFamily="34" charset="-34"/>
                <a:cs typeface="Cordia New" pitchFamily="34" charset="-34"/>
              </a:rPr>
              <a:t>to </a:t>
            </a:r>
            <a:r>
              <a:rPr lang="en-US" sz="6600" dirty="0">
                <a:solidFill>
                  <a:schemeClr val="accent5">
                    <a:lumMod val="50000"/>
                  </a:schemeClr>
                </a:solidFill>
                <a:latin typeface="Cordia New" pitchFamily="34" charset="-34"/>
                <a:cs typeface="Cordia New" pitchFamily="34" charset="-34"/>
              </a:rPr>
              <a:t>combine </a:t>
            </a:r>
            <a:r>
              <a:rPr lang="en-US" sz="6600" dirty="0" smtClean="0">
                <a:solidFill>
                  <a:schemeClr val="accent5">
                    <a:lumMod val="50000"/>
                  </a:schemeClr>
                </a:solidFill>
                <a:latin typeface="Cordia New" pitchFamily="34" charset="-34"/>
                <a:cs typeface="Cordia New" pitchFamily="34" charset="-34"/>
              </a:rPr>
              <a:t>forecast. </a:t>
            </a:r>
          </a:p>
          <a:p>
            <a:pPr marL="857250" indent="-857250" algn="just">
              <a:spcBef>
                <a:spcPct val="20000"/>
              </a:spcBef>
              <a:spcAft>
                <a:spcPts val="0"/>
              </a:spcAft>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To </a:t>
            </a:r>
            <a:r>
              <a:rPr lang="en-US" sz="6600" dirty="0">
                <a:solidFill>
                  <a:schemeClr val="accent5">
                    <a:lumMod val="50000"/>
                  </a:schemeClr>
                </a:solidFill>
                <a:latin typeface="Cordia New" pitchFamily="34" charset="-34"/>
                <a:cs typeface="Cordia New" pitchFamily="34" charset="-34"/>
              </a:rPr>
              <a:t>assign weight to </a:t>
            </a:r>
            <a:r>
              <a:rPr lang="en-US" sz="6600" dirty="0" smtClean="0">
                <a:solidFill>
                  <a:schemeClr val="accent5">
                    <a:lumMod val="50000"/>
                  </a:schemeClr>
                </a:solidFill>
                <a:latin typeface="Cordia New" pitchFamily="34" charset="-34"/>
                <a:cs typeface="Cordia New" pitchFamily="34" charset="-34"/>
              </a:rPr>
              <a:t>each forecast </a:t>
            </a:r>
            <a:r>
              <a:rPr lang="en-US" sz="6600" dirty="0">
                <a:solidFill>
                  <a:schemeClr val="accent5">
                    <a:lumMod val="50000"/>
                  </a:schemeClr>
                </a:solidFill>
                <a:latin typeface="Cordia New" pitchFamily="34" charset="-34"/>
                <a:cs typeface="Cordia New" pitchFamily="34" charset="-34"/>
              </a:rPr>
              <a:t>model, errors are computed based on past </a:t>
            </a:r>
            <a:r>
              <a:rPr lang="en-US" sz="6600" dirty="0" smtClean="0">
                <a:solidFill>
                  <a:schemeClr val="accent5">
                    <a:lumMod val="50000"/>
                  </a:schemeClr>
                </a:solidFill>
                <a:latin typeface="Cordia New" pitchFamily="34" charset="-34"/>
                <a:cs typeface="Cordia New" pitchFamily="34" charset="-34"/>
              </a:rPr>
              <a:t>six forecast </a:t>
            </a:r>
            <a:r>
              <a:rPr lang="en-US" sz="6600" dirty="0">
                <a:solidFill>
                  <a:schemeClr val="accent5">
                    <a:lumMod val="50000"/>
                  </a:schemeClr>
                </a:solidFill>
                <a:latin typeface="Cordia New" pitchFamily="34" charset="-34"/>
                <a:cs typeface="Cordia New" pitchFamily="34" charset="-34"/>
              </a:rPr>
              <a:t>of test data according to rolling </a:t>
            </a:r>
            <a:r>
              <a:rPr lang="en-US" sz="6600" dirty="0" smtClean="0">
                <a:solidFill>
                  <a:schemeClr val="accent5">
                    <a:lumMod val="50000"/>
                  </a:schemeClr>
                </a:solidFill>
                <a:latin typeface="Cordia New" pitchFamily="34" charset="-34"/>
                <a:cs typeface="Cordia New" pitchFamily="34" charset="-34"/>
              </a:rPr>
              <a:t>forecast approach </a:t>
            </a:r>
            <a:r>
              <a:rPr lang="en-US" sz="6600" dirty="0">
                <a:solidFill>
                  <a:schemeClr val="accent5">
                    <a:lumMod val="50000"/>
                  </a:schemeClr>
                </a:solidFill>
                <a:latin typeface="Cordia New" pitchFamily="34" charset="-34"/>
                <a:cs typeface="Cordia New" pitchFamily="34" charset="-34"/>
              </a:rPr>
              <a:t>for monthly forecast. </a:t>
            </a:r>
            <a:endParaRPr lang="en-US" sz="6600" dirty="0" smtClean="0">
              <a:solidFill>
                <a:schemeClr val="accent5">
                  <a:lumMod val="50000"/>
                </a:schemeClr>
              </a:solidFill>
              <a:latin typeface="Cordia New" pitchFamily="34" charset="-34"/>
              <a:cs typeface="Cordia New" pitchFamily="34" charset="-34"/>
            </a:endParaRPr>
          </a:p>
          <a:p>
            <a:pPr marL="857250" indent="-857250" algn="just">
              <a:spcBef>
                <a:spcPct val="20000"/>
              </a:spcBef>
              <a:spcAft>
                <a:spcPts val="0"/>
              </a:spcAft>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This </a:t>
            </a:r>
            <a:r>
              <a:rPr lang="en-US" sz="6600" dirty="0">
                <a:solidFill>
                  <a:schemeClr val="accent5">
                    <a:lumMod val="50000"/>
                  </a:schemeClr>
                </a:solidFill>
                <a:latin typeface="Cordia New" pitchFamily="34" charset="-34"/>
                <a:cs typeface="Cordia New" pitchFamily="34" charset="-34"/>
              </a:rPr>
              <a:t>process is </a:t>
            </a:r>
            <a:r>
              <a:rPr lang="en-US" sz="6600" dirty="0" smtClean="0">
                <a:solidFill>
                  <a:schemeClr val="accent5">
                    <a:lumMod val="50000"/>
                  </a:schemeClr>
                </a:solidFill>
                <a:latin typeface="Cordia New" pitchFamily="34" charset="-34"/>
                <a:cs typeface="Cordia New" pitchFamily="34" charset="-34"/>
              </a:rPr>
              <a:t>repeated for </a:t>
            </a:r>
            <a:r>
              <a:rPr lang="en-US" sz="6600" dirty="0">
                <a:solidFill>
                  <a:schemeClr val="accent5">
                    <a:lumMod val="50000"/>
                  </a:schemeClr>
                </a:solidFill>
                <a:latin typeface="Cordia New" pitchFamily="34" charset="-34"/>
                <a:cs typeface="Cordia New" pitchFamily="34" charset="-34"/>
              </a:rPr>
              <a:t>each horizon. We created 25 rolling forecast, to </a:t>
            </a:r>
            <a:r>
              <a:rPr lang="en-US" sz="6600" dirty="0" smtClean="0">
                <a:solidFill>
                  <a:schemeClr val="accent5">
                    <a:lumMod val="50000"/>
                  </a:schemeClr>
                </a:solidFill>
                <a:latin typeface="Cordia New" pitchFamily="34" charset="-34"/>
                <a:cs typeface="Cordia New" pitchFamily="34" charset="-34"/>
              </a:rPr>
              <a:t>get equal </a:t>
            </a:r>
            <a:r>
              <a:rPr lang="en-US" sz="6600" dirty="0">
                <a:solidFill>
                  <a:schemeClr val="accent5">
                    <a:lumMod val="50000"/>
                  </a:schemeClr>
                </a:solidFill>
                <a:latin typeface="Cordia New" pitchFamily="34" charset="-34"/>
                <a:cs typeface="Cordia New" pitchFamily="34" charset="-34"/>
              </a:rPr>
              <a:t>number of test forecast for all horizons. </a:t>
            </a:r>
            <a:endParaRPr lang="en-US" sz="6600" dirty="0" smtClean="0">
              <a:solidFill>
                <a:schemeClr val="accent5">
                  <a:lumMod val="50000"/>
                </a:schemeClr>
              </a:solidFill>
              <a:latin typeface="Cordia New" pitchFamily="34" charset="-34"/>
              <a:cs typeface="Cordia New" pitchFamily="34" charset="-34"/>
            </a:endParaRPr>
          </a:p>
          <a:p>
            <a:pPr marL="857250" indent="-857250" algn="just">
              <a:spcBef>
                <a:spcPct val="20000"/>
              </a:spcBef>
              <a:spcAft>
                <a:spcPts val="0"/>
              </a:spcAft>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Once we get </a:t>
            </a:r>
            <a:r>
              <a:rPr lang="en-US" sz="6600" dirty="0">
                <a:solidFill>
                  <a:schemeClr val="accent5">
                    <a:lumMod val="50000"/>
                  </a:schemeClr>
                </a:solidFill>
                <a:latin typeface="Cordia New" pitchFamily="34" charset="-34"/>
                <a:cs typeface="Cordia New" pitchFamily="34" charset="-34"/>
              </a:rPr>
              <a:t>weight for each model, current training </a:t>
            </a:r>
            <a:r>
              <a:rPr lang="en-US" sz="6600" dirty="0" smtClean="0">
                <a:solidFill>
                  <a:schemeClr val="accent5">
                    <a:lumMod val="50000"/>
                  </a:schemeClr>
                </a:solidFill>
                <a:latin typeface="Cordia New" pitchFamily="34" charset="-34"/>
                <a:cs typeface="Cordia New" pitchFamily="34" charset="-34"/>
              </a:rPr>
              <a:t>data forecast </a:t>
            </a:r>
            <a:r>
              <a:rPr lang="en-US" sz="6600" dirty="0">
                <a:solidFill>
                  <a:schemeClr val="accent5">
                    <a:lumMod val="50000"/>
                  </a:schemeClr>
                </a:solidFill>
                <a:latin typeface="Cordia New" pitchFamily="34" charset="-34"/>
                <a:cs typeface="Cordia New" pitchFamily="34" charset="-34"/>
              </a:rPr>
              <a:t>will be multiplied with weight to get </a:t>
            </a:r>
            <a:r>
              <a:rPr lang="en-US" sz="6600" dirty="0" smtClean="0">
                <a:solidFill>
                  <a:schemeClr val="accent5">
                    <a:lumMod val="50000"/>
                  </a:schemeClr>
                </a:solidFill>
                <a:latin typeface="Cordia New" pitchFamily="34" charset="-34"/>
                <a:cs typeface="Cordia New" pitchFamily="34" charset="-34"/>
              </a:rPr>
              <a:t>combined forecast</a:t>
            </a:r>
            <a:r>
              <a:rPr lang="en-US" sz="6600" dirty="0">
                <a:solidFill>
                  <a:schemeClr val="accent5">
                    <a:lumMod val="50000"/>
                  </a:schemeClr>
                </a:solidFill>
                <a:latin typeface="Cordia New" pitchFamily="34" charset="-34"/>
                <a:cs typeface="Cordia New" pitchFamily="34" charset="-34"/>
              </a:rPr>
              <a:t>. </a:t>
            </a:r>
            <a:endParaRPr lang="en-US" sz="6600" dirty="0" smtClean="0">
              <a:solidFill>
                <a:schemeClr val="accent5">
                  <a:lumMod val="50000"/>
                </a:schemeClr>
              </a:solidFill>
              <a:latin typeface="Cordia New" pitchFamily="34" charset="-34"/>
              <a:cs typeface="Cordia New" pitchFamily="34" charset="-34"/>
            </a:endParaRPr>
          </a:p>
          <a:p>
            <a:pPr marL="857250" indent="-857250" algn="just">
              <a:spcBef>
                <a:spcPct val="20000"/>
              </a:spcBef>
              <a:spcAft>
                <a:spcPts val="0"/>
              </a:spcAft>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Combined </a:t>
            </a:r>
            <a:r>
              <a:rPr lang="en-US" sz="6600" dirty="0">
                <a:solidFill>
                  <a:schemeClr val="accent5">
                    <a:lumMod val="50000"/>
                  </a:schemeClr>
                </a:solidFill>
                <a:latin typeface="Cordia New" pitchFamily="34" charset="-34"/>
                <a:cs typeface="Cordia New" pitchFamily="34" charset="-34"/>
              </a:rPr>
              <a:t>forecast is calculated </a:t>
            </a:r>
            <a:r>
              <a:rPr lang="en-US" sz="6600" dirty="0" smtClean="0">
                <a:solidFill>
                  <a:schemeClr val="accent5">
                    <a:lumMod val="50000"/>
                  </a:schemeClr>
                </a:solidFill>
                <a:latin typeface="Cordia New" pitchFamily="34" charset="-34"/>
                <a:cs typeface="Cordia New" pitchFamily="34" charset="-34"/>
              </a:rPr>
              <a:t>for Monthly, Quarterly </a:t>
            </a:r>
            <a:r>
              <a:rPr lang="en-US" sz="6600" dirty="0">
                <a:solidFill>
                  <a:schemeClr val="accent5">
                    <a:lumMod val="50000"/>
                  </a:schemeClr>
                </a:solidFill>
                <a:latin typeface="Cordia New" pitchFamily="34" charset="-34"/>
                <a:cs typeface="Cordia New" pitchFamily="34" charset="-34"/>
              </a:rPr>
              <a:t>and yearly data of M3-Competition</a:t>
            </a:r>
            <a:r>
              <a:rPr lang="en-US" sz="6600" dirty="0" smtClean="0">
                <a:solidFill>
                  <a:schemeClr val="accent5">
                    <a:lumMod val="50000"/>
                  </a:schemeClr>
                </a:solidFill>
                <a:latin typeface="Cordia New" pitchFamily="34" charset="-34"/>
                <a:cs typeface="Cordia New" pitchFamily="34" charset="-34"/>
              </a:rPr>
              <a:t>.</a:t>
            </a:r>
          </a:p>
          <a:p>
            <a:pPr algn="just">
              <a:spcBef>
                <a:spcPct val="20000"/>
              </a:spcBef>
              <a:spcAft>
                <a:spcPts val="0"/>
              </a:spcAft>
            </a:pPr>
            <a:r>
              <a:rPr lang="en-US" sz="6600" dirty="0" smtClean="0">
                <a:solidFill>
                  <a:schemeClr val="accent5">
                    <a:lumMod val="50000"/>
                  </a:schemeClr>
                </a:solidFill>
                <a:latin typeface="Cordia New" pitchFamily="34" charset="-34"/>
                <a:cs typeface="Cordia New" pitchFamily="34" charset="-34"/>
              </a:rPr>
              <a:t> Average </a:t>
            </a:r>
            <a:r>
              <a:rPr lang="en-US" sz="6600" dirty="0">
                <a:solidFill>
                  <a:schemeClr val="accent5">
                    <a:lumMod val="50000"/>
                  </a:schemeClr>
                </a:solidFill>
                <a:latin typeface="Cordia New" pitchFamily="34" charset="-34"/>
                <a:cs typeface="Cordia New" pitchFamily="34" charset="-34"/>
              </a:rPr>
              <a:t>SMAPE: M3 Competition Quarterly Data All Categories</a:t>
            </a:r>
            <a:endParaRPr lang="en-GB" sz="6600" dirty="0">
              <a:solidFill>
                <a:schemeClr val="accent5">
                  <a:lumMod val="50000"/>
                </a:schemeClr>
              </a:solidFill>
              <a:latin typeface="Cordia New" pitchFamily="34" charset="-34"/>
              <a:cs typeface="Cordia New" pitchFamily="34" charset="-34"/>
            </a:endParaRPr>
          </a:p>
        </p:txBody>
      </p:sp>
      <p:sp>
        <p:nvSpPr>
          <p:cNvPr id="81" name="Text Placeholder 334______"/>
          <p:cNvSpPr>
            <a:spLocks noGrp="1"/>
          </p:cNvSpPr>
          <p:nvPr>
            <p:ph type="body" sz="quarter" idx="11"/>
          </p:nvPr>
        </p:nvSpPr>
        <p:spPr>
          <a:xfrm>
            <a:off x="676568" y="12516340"/>
            <a:ext cx="14194320" cy="1288847"/>
          </a:xfrm>
          <a:solidFill>
            <a:schemeClr val="bg1"/>
          </a:solidFill>
        </p:spPr>
        <p:txBody>
          <a:bodyPr/>
          <a:lstStyle/>
          <a:p>
            <a:r>
              <a:rPr lang="en-US" sz="7200" u="none" dirty="0" smtClean="0">
                <a:latin typeface="Cordia New" pitchFamily="34" charset="-34"/>
                <a:cs typeface="Cordia New" pitchFamily="34" charset="-34"/>
              </a:rPr>
              <a:t>Data</a:t>
            </a:r>
            <a:endParaRPr lang="en-US" sz="7200" u="none" dirty="0">
              <a:latin typeface="Cordia New" pitchFamily="34" charset="-34"/>
              <a:cs typeface="Cordia New" pitchFamily="34" charset="-34"/>
            </a:endParaRPr>
          </a:p>
        </p:txBody>
      </p:sp>
      <p:sp>
        <p:nvSpPr>
          <p:cNvPr id="83" name="TextBox 82"/>
          <p:cNvSpPr txBox="1"/>
          <p:nvPr/>
        </p:nvSpPr>
        <p:spPr>
          <a:xfrm>
            <a:off x="657108" y="13861718"/>
            <a:ext cx="14194320" cy="5780044"/>
          </a:xfrm>
          <a:prstGeom prst="rect">
            <a:avLst/>
          </a:prstGeom>
          <a:noFill/>
        </p:spPr>
        <p:txBody>
          <a:bodyPr wrap="square" rtlCol="0">
            <a:spAutoFit/>
          </a:bodyPr>
          <a:lstStyle/>
          <a:p>
            <a:pPr marL="857250" indent="-857250" algn="just">
              <a:spcBef>
                <a:spcPct val="20000"/>
              </a:spcBef>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M3 Competition Data organized  by International Institute of forecasters.</a:t>
            </a:r>
          </a:p>
          <a:p>
            <a:pPr marL="857250" indent="-857250" algn="just">
              <a:spcBef>
                <a:spcPct val="20000"/>
              </a:spcBef>
              <a:buFont typeface="Arial" panose="020B0604020202020204" pitchFamily="34" charset="0"/>
              <a:buChar char="•"/>
            </a:pPr>
            <a:endParaRPr lang="en-US" sz="6600" dirty="0" smtClean="0">
              <a:solidFill>
                <a:schemeClr val="accent5">
                  <a:lumMod val="50000"/>
                </a:schemeClr>
              </a:solidFill>
              <a:latin typeface="Cordia New" pitchFamily="34" charset="-34"/>
              <a:cs typeface="Cordia New" pitchFamily="34" charset="-34"/>
            </a:endParaRPr>
          </a:p>
          <a:p>
            <a:pPr marL="857250" indent="-857250" algn="just">
              <a:spcBef>
                <a:spcPct val="20000"/>
              </a:spcBef>
              <a:buFont typeface="Arial" panose="020B0604020202020204" pitchFamily="34" charset="0"/>
              <a:buChar char="•"/>
            </a:pPr>
            <a:endParaRPr lang="en-US" sz="6600" dirty="0" smtClean="0">
              <a:solidFill>
                <a:schemeClr val="accent5">
                  <a:lumMod val="50000"/>
                </a:schemeClr>
              </a:solidFill>
              <a:latin typeface="Cordia New" pitchFamily="34" charset="-34"/>
              <a:cs typeface="Cordia New" pitchFamily="34" charset="-34"/>
            </a:endParaRPr>
          </a:p>
          <a:p>
            <a:pPr marL="857250" indent="-857250" algn="just">
              <a:spcBef>
                <a:spcPct val="20000"/>
              </a:spcBef>
              <a:buFont typeface="Arial" panose="020B0604020202020204" pitchFamily="34" charset="0"/>
              <a:buChar char="•"/>
            </a:pPr>
            <a:endParaRPr lang="en-US" sz="6600" dirty="0" smtClean="0">
              <a:solidFill>
                <a:schemeClr val="accent5">
                  <a:lumMod val="50000"/>
                </a:schemeClr>
              </a:solidFill>
              <a:latin typeface="Cordia New" pitchFamily="34" charset="-34"/>
              <a:cs typeface="Cordia New" pitchFamily="34" charset="-34"/>
            </a:endParaRPr>
          </a:p>
        </p:txBody>
      </p:sp>
      <p:pic>
        <p:nvPicPr>
          <p:cNvPr id="8" name="Picture 7"/>
          <p:cNvPicPr>
            <a:picLocks noChangeAspect="1"/>
          </p:cNvPicPr>
          <p:nvPr/>
        </p:nvPicPr>
        <p:blipFill>
          <a:blip r:embed="rId4"/>
          <a:stretch>
            <a:fillRect/>
          </a:stretch>
        </p:blipFill>
        <p:spPr>
          <a:xfrm>
            <a:off x="1294397" y="15843738"/>
            <a:ext cx="12919742" cy="4392510"/>
          </a:xfrm>
          <a:prstGeom prst="rect">
            <a:avLst/>
          </a:prstGeom>
        </p:spPr>
      </p:pic>
      <p:sp>
        <p:nvSpPr>
          <p:cNvPr id="84" name="TextBox 83"/>
          <p:cNvSpPr txBox="1"/>
          <p:nvPr/>
        </p:nvSpPr>
        <p:spPr>
          <a:xfrm>
            <a:off x="564288" y="21818070"/>
            <a:ext cx="14194320" cy="20405586"/>
          </a:xfrm>
          <a:prstGeom prst="rect">
            <a:avLst/>
          </a:prstGeom>
          <a:noFill/>
        </p:spPr>
        <p:txBody>
          <a:bodyPr wrap="square" rtlCol="0">
            <a:spAutoFit/>
          </a:bodyPr>
          <a:lstStyle/>
          <a:p>
            <a:pPr marL="857250" indent="-857250" algn="just">
              <a:spcBef>
                <a:spcPct val="20000"/>
              </a:spcBef>
              <a:buFont typeface="Arial" panose="020B0604020202020204" pitchFamily="34" charset="0"/>
              <a:buChar char="•"/>
            </a:pPr>
            <a:r>
              <a:rPr lang="en-US" sz="6600" dirty="0">
                <a:solidFill>
                  <a:schemeClr val="accent5">
                    <a:lumMod val="50000"/>
                  </a:schemeClr>
                </a:solidFill>
                <a:latin typeface="Cordia New" pitchFamily="34" charset="-34"/>
                <a:cs typeface="Cordia New" pitchFamily="34" charset="-34"/>
              </a:rPr>
              <a:t>In this paper for </a:t>
            </a:r>
            <a:r>
              <a:rPr lang="en-US" sz="6600" dirty="0" smtClean="0">
                <a:solidFill>
                  <a:schemeClr val="accent5">
                    <a:lumMod val="50000"/>
                  </a:schemeClr>
                </a:solidFill>
                <a:latin typeface="Cordia New" pitchFamily="34" charset="-34"/>
                <a:cs typeface="Cordia New" pitchFamily="34" charset="-34"/>
              </a:rPr>
              <a:t>forecasting time series model like ARIMA, ETS, </a:t>
            </a:r>
            <a:r>
              <a:rPr lang="en-US" sz="6600" dirty="0">
                <a:solidFill>
                  <a:schemeClr val="accent5">
                    <a:lumMod val="50000"/>
                  </a:schemeClr>
                </a:solidFill>
                <a:latin typeface="Cordia New" pitchFamily="34" charset="-34"/>
                <a:cs typeface="Cordia New" pitchFamily="34" charset="-34"/>
              </a:rPr>
              <a:t>N</a:t>
            </a:r>
            <a:r>
              <a:rPr lang="en-US" sz="6600" dirty="0" smtClean="0">
                <a:solidFill>
                  <a:schemeClr val="accent5">
                    <a:lumMod val="50000"/>
                  </a:schemeClr>
                </a:solidFill>
                <a:latin typeface="Cordia New" pitchFamily="34" charset="-34"/>
                <a:cs typeface="Cordia New" pitchFamily="34" charset="-34"/>
              </a:rPr>
              <a:t>aïve</a:t>
            </a:r>
            <a:r>
              <a:rPr lang="en-US" sz="6600" dirty="0">
                <a:solidFill>
                  <a:schemeClr val="accent5">
                    <a:lumMod val="50000"/>
                  </a:schemeClr>
                </a:solidFill>
                <a:latin typeface="Cordia New" pitchFamily="34" charset="-34"/>
                <a:cs typeface="Cordia New" pitchFamily="34" charset="-34"/>
              </a:rPr>
              <a:t>, </a:t>
            </a:r>
            <a:r>
              <a:rPr lang="en-US" sz="6600" dirty="0" err="1" smtClean="0">
                <a:solidFill>
                  <a:schemeClr val="accent5">
                    <a:lumMod val="50000"/>
                  </a:schemeClr>
                </a:solidFill>
                <a:latin typeface="Cordia New" pitchFamily="34" charset="-34"/>
                <a:cs typeface="Cordia New" pitchFamily="34" charset="-34"/>
              </a:rPr>
              <a:t>Snaïve</a:t>
            </a:r>
            <a:r>
              <a:rPr lang="en-US" sz="6600" dirty="0" smtClean="0">
                <a:solidFill>
                  <a:schemeClr val="accent5">
                    <a:lumMod val="50000"/>
                  </a:schemeClr>
                </a:solidFill>
                <a:latin typeface="Cordia New" pitchFamily="34" charset="-34"/>
                <a:cs typeface="Cordia New" pitchFamily="34" charset="-34"/>
              </a:rPr>
              <a:t>, Theta, STL </a:t>
            </a:r>
            <a:r>
              <a:rPr lang="en-US" sz="6600" dirty="0">
                <a:solidFill>
                  <a:schemeClr val="accent5">
                    <a:lumMod val="50000"/>
                  </a:schemeClr>
                </a:solidFill>
                <a:latin typeface="Cordia New" pitchFamily="34" charset="-34"/>
                <a:cs typeface="Cordia New" pitchFamily="34" charset="-34"/>
              </a:rPr>
              <a:t>are used as base models</a:t>
            </a:r>
            <a:r>
              <a:rPr lang="en-US" sz="6600" dirty="0" smtClean="0">
                <a:solidFill>
                  <a:schemeClr val="accent5">
                    <a:lumMod val="50000"/>
                  </a:schemeClr>
                </a:solidFill>
                <a:latin typeface="Cordia New" pitchFamily="34" charset="-34"/>
                <a:cs typeface="Cordia New" pitchFamily="34" charset="-34"/>
              </a:rPr>
              <a:t>.</a:t>
            </a:r>
          </a:p>
          <a:p>
            <a:pPr marL="857250" indent="-857250" algn="just">
              <a:spcBef>
                <a:spcPct val="20000"/>
              </a:spcBef>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To </a:t>
            </a:r>
            <a:r>
              <a:rPr lang="en-US" sz="6600" dirty="0">
                <a:solidFill>
                  <a:schemeClr val="accent5">
                    <a:lumMod val="50000"/>
                  </a:schemeClr>
                </a:solidFill>
                <a:latin typeface="Cordia New" pitchFamily="34" charset="-34"/>
                <a:cs typeface="Cordia New" pitchFamily="34" charset="-34"/>
              </a:rPr>
              <a:t>check the efficiency of forecast model, </a:t>
            </a:r>
            <a:r>
              <a:rPr lang="en-US" sz="6600" dirty="0" smtClean="0">
                <a:solidFill>
                  <a:schemeClr val="accent5">
                    <a:lumMod val="50000"/>
                  </a:schemeClr>
                </a:solidFill>
                <a:latin typeface="Cordia New" pitchFamily="34" charset="-34"/>
                <a:cs typeface="Cordia New" pitchFamily="34" charset="-34"/>
              </a:rPr>
              <a:t>the rolling </a:t>
            </a:r>
            <a:r>
              <a:rPr lang="en-US" sz="6600" dirty="0">
                <a:solidFill>
                  <a:schemeClr val="accent5">
                    <a:lumMod val="50000"/>
                  </a:schemeClr>
                </a:solidFill>
                <a:latin typeface="Cordia New" pitchFamily="34" charset="-34"/>
                <a:cs typeface="Cordia New" pitchFamily="34" charset="-34"/>
              </a:rPr>
              <a:t>forecast approach is used</a:t>
            </a:r>
            <a:r>
              <a:rPr lang="en-US" sz="6600" dirty="0" smtClean="0">
                <a:solidFill>
                  <a:schemeClr val="accent5">
                    <a:lumMod val="50000"/>
                  </a:schemeClr>
                </a:solidFill>
                <a:latin typeface="Cordia New" pitchFamily="34" charset="-34"/>
                <a:cs typeface="Cordia New" pitchFamily="34" charset="-34"/>
              </a:rPr>
              <a:t>.</a:t>
            </a:r>
          </a:p>
          <a:p>
            <a:pPr algn="just">
              <a:spcBef>
                <a:spcPct val="20000"/>
              </a:spcBef>
            </a:pPr>
            <a:endParaRPr lang="en-US" sz="6600" dirty="0">
              <a:solidFill>
                <a:schemeClr val="accent5">
                  <a:lumMod val="50000"/>
                </a:schemeClr>
              </a:solidFill>
              <a:latin typeface="Cordia New" pitchFamily="34" charset="-34"/>
              <a:cs typeface="Cordia New" pitchFamily="34" charset="-34"/>
            </a:endParaRPr>
          </a:p>
          <a:p>
            <a:pPr marL="857250" indent="-857250" algn="just">
              <a:spcBef>
                <a:spcPct val="20000"/>
              </a:spcBef>
              <a:buFont typeface="Arial" panose="020B0604020202020204" pitchFamily="34" charset="0"/>
              <a:buChar char="•"/>
            </a:pPr>
            <a:endParaRPr lang="en-US" sz="6600" dirty="0" smtClean="0">
              <a:solidFill>
                <a:schemeClr val="accent5">
                  <a:lumMod val="50000"/>
                </a:schemeClr>
              </a:solidFill>
              <a:latin typeface="Cordia New" pitchFamily="34" charset="-34"/>
              <a:cs typeface="Cordia New" pitchFamily="34" charset="-34"/>
            </a:endParaRPr>
          </a:p>
          <a:p>
            <a:pPr marL="857250" indent="-857250" algn="just">
              <a:spcBef>
                <a:spcPct val="20000"/>
              </a:spcBef>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Then ensemble the rolling forecast </a:t>
            </a:r>
            <a:r>
              <a:rPr lang="en-US" sz="6600" dirty="0">
                <a:solidFill>
                  <a:schemeClr val="accent5">
                    <a:lumMod val="50000"/>
                  </a:schemeClr>
                </a:solidFill>
                <a:latin typeface="Cordia New" pitchFamily="34" charset="-34"/>
                <a:cs typeface="Cordia New" pitchFamily="34" charset="-34"/>
              </a:rPr>
              <a:t>from all models </a:t>
            </a:r>
            <a:r>
              <a:rPr lang="en-US" sz="6600" dirty="0" smtClean="0">
                <a:solidFill>
                  <a:schemeClr val="accent5">
                    <a:lumMod val="50000"/>
                  </a:schemeClr>
                </a:solidFill>
                <a:latin typeface="Cordia New" pitchFamily="34" charset="-34"/>
                <a:cs typeface="Cordia New" pitchFamily="34" charset="-34"/>
              </a:rPr>
              <a:t>for each horizon </a:t>
            </a:r>
            <a:r>
              <a:rPr lang="en-US" sz="6600" dirty="0">
                <a:solidFill>
                  <a:schemeClr val="accent5">
                    <a:lumMod val="50000"/>
                  </a:schemeClr>
                </a:solidFill>
                <a:latin typeface="Cordia New" pitchFamily="34" charset="-34"/>
                <a:cs typeface="Cordia New" pitchFamily="34" charset="-34"/>
              </a:rPr>
              <a:t>better </a:t>
            </a:r>
            <a:r>
              <a:rPr lang="en-US" sz="6600" dirty="0" smtClean="0">
                <a:solidFill>
                  <a:schemeClr val="accent5">
                    <a:lumMod val="50000"/>
                  </a:schemeClr>
                </a:solidFill>
                <a:latin typeface="Cordia New" pitchFamily="34" charset="-34"/>
                <a:cs typeface="Cordia New" pitchFamily="34" charset="-34"/>
              </a:rPr>
              <a:t>forecast on </a:t>
            </a:r>
            <a:r>
              <a:rPr lang="en-US" sz="6600" dirty="0">
                <a:solidFill>
                  <a:schemeClr val="accent5">
                    <a:lumMod val="50000"/>
                  </a:schemeClr>
                </a:solidFill>
                <a:latin typeface="Cordia New" pitchFamily="34" charset="-34"/>
                <a:cs typeface="Cordia New" pitchFamily="34" charset="-34"/>
              </a:rPr>
              <a:t>an </a:t>
            </a:r>
            <a:r>
              <a:rPr lang="en-US" sz="6600" dirty="0" smtClean="0">
                <a:solidFill>
                  <a:schemeClr val="accent5">
                    <a:lumMod val="50000"/>
                  </a:schemeClr>
                </a:solidFill>
                <a:latin typeface="Cordia New" pitchFamily="34" charset="-34"/>
                <a:cs typeface="Cordia New" pitchFamily="34" charset="-34"/>
              </a:rPr>
              <a:t>overall using different approaches.</a:t>
            </a:r>
          </a:p>
          <a:p>
            <a:pPr marL="857250" indent="-857250" algn="just">
              <a:spcBef>
                <a:spcPct val="20000"/>
              </a:spcBef>
              <a:buFont typeface="Arial" panose="020B0604020202020204" pitchFamily="34" charset="0"/>
              <a:buChar char="•"/>
            </a:pPr>
            <a:endParaRPr lang="en-US" sz="6600" dirty="0">
              <a:solidFill>
                <a:schemeClr val="accent5">
                  <a:lumMod val="50000"/>
                </a:schemeClr>
              </a:solidFill>
              <a:latin typeface="Cordia New" pitchFamily="34" charset="-34"/>
              <a:cs typeface="Cordia New" pitchFamily="34" charset="-34"/>
            </a:endParaRPr>
          </a:p>
          <a:p>
            <a:pPr marL="857250" indent="-857250" algn="just">
              <a:spcBef>
                <a:spcPct val="20000"/>
              </a:spcBef>
              <a:buFont typeface="Arial" panose="020B0604020202020204" pitchFamily="34" charset="0"/>
              <a:buChar char="•"/>
            </a:pPr>
            <a:endParaRPr lang="en-US" sz="6600" dirty="0" smtClean="0">
              <a:solidFill>
                <a:schemeClr val="accent5">
                  <a:lumMod val="50000"/>
                </a:schemeClr>
              </a:solidFill>
              <a:latin typeface="Cordia New" pitchFamily="34" charset="-34"/>
              <a:cs typeface="Cordia New" pitchFamily="34" charset="-34"/>
            </a:endParaRPr>
          </a:p>
          <a:p>
            <a:pPr marL="857250" indent="-857250" algn="just">
              <a:spcBef>
                <a:spcPct val="20000"/>
              </a:spcBef>
              <a:buFont typeface="Arial" panose="020B0604020202020204" pitchFamily="34" charset="0"/>
              <a:buChar char="•"/>
            </a:pPr>
            <a:endParaRPr lang="en-US" sz="6600" dirty="0">
              <a:solidFill>
                <a:schemeClr val="accent5">
                  <a:lumMod val="50000"/>
                </a:schemeClr>
              </a:solidFill>
              <a:latin typeface="Cordia New" pitchFamily="34" charset="-34"/>
              <a:cs typeface="Cordia New" pitchFamily="34" charset="-34"/>
            </a:endParaRPr>
          </a:p>
          <a:p>
            <a:pPr marL="857250" indent="-857250" algn="just">
              <a:spcBef>
                <a:spcPct val="20000"/>
              </a:spcBef>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When </a:t>
            </a:r>
            <a:r>
              <a:rPr lang="en-US" sz="6600" dirty="0">
                <a:solidFill>
                  <a:schemeClr val="accent5">
                    <a:lumMod val="50000"/>
                  </a:schemeClr>
                </a:solidFill>
                <a:latin typeface="Cordia New" pitchFamily="34" charset="-34"/>
                <a:cs typeface="Cordia New" pitchFamily="34" charset="-34"/>
              </a:rPr>
              <a:t>forecast models have </a:t>
            </a:r>
            <a:r>
              <a:rPr lang="en-US" sz="6600" dirty="0" smtClean="0">
                <a:solidFill>
                  <a:schemeClr val="accent5">
                    <a:lumMod val="50000"/>
                  </a:schemeClr>
                </a:solidFill>
                <a:latin typeface="Cordia New" pitchFamily="34" charset="-34"/>
                <a:cs typeface="Cordia New" pitchFamily="34" charset="-34"/>
              </a:rPr>
              <a:t>wide error variance above formula </a:t>
            </a:r>
            <a:r>
              <a:rPr lang="en-US" sz="6600" dirty="0">
                <a:solidFill>
                  <a:schemeClr val="accent5">
                    <a:lumMod val="50000"/>
                  </a:schemeClr>
                </a:solidFill>
                <a:latin typeface="Cordia New" pitchFamily="34" charset="-34"/>
                <a:cs typeface="Cordia New" pitchFamily="34" charset="-34"/>
              </a:rPr>
              <a:t>might not </a:t>
            </a:r>
            <a:r>
              <a:rPr lang="en-US" sz="6600" dirty="0" smtClean="0">
                <a:solidFill>
                  <a:schemeClr val="accent5">
                    <a:lumMod val="50000"/>
                  </a:schemeClr>
                </a:solidFill>
                <a:latin typeface="Cordia New" pitchFamily="34" charset="-34"/>
                <a:cs typeface="Cordia New" pitchFamily="34" charset="-34"/>
              </a:rPr>
              <a:t>work, assign </a:t>
            </a:r>
            <a:r>
              <a:rPr lang="en-US" sz="6600" dirty="0">
                <a:solidFill>
                  <a:schemeClr val="accent5">
                    <a:lumMod val="50000"/>
                  </a:schemeClr>
                </a:solidFill>
                <a:latin typeface="Cordia New" pitchFamily="34" charset="-34"/>
                <a:cs typeface="Cordia New" pitchFamily="34" charset="-34"/>
              </a:rPr>
              <a:t>weight according to preciseness and </a:t>
            </a:r>
            <a:r>
              <a:rPr lang="en-US" sz="6600" dirty="0" smtClean="0">
                <a:solidFill>
                  <a:schemeClr val="accent5">
                    <a:lumMod val="50000"/>
                  </a:schemeClr>
                </a:solidFill>
                <a:latin typeface="Cordia New" pitchFamily="34" charset="-34"/>
                <a:cs typeface="Cordia New" pitchFamily="34" charset="-34"/>
              </a:rPr>
              <a:t>reliability.</a:t>
            </a:r>
            <a:endParaRPr lang="en-US" sz="6600" dirty="0">
              <a:solidFill>
                <a:schemeClr val="accent5">
                  <a:lumMod val="50000"/>
                </a:schemeClr>
              </a:solidFill>
              <a:latin typeface="Cordia New" pitchFamily="34" charset="-34"/>
              <a:cs typeface="Cordia New" pitchFamily="34" charset="-34"/>
            </a:endParaRPr>
          </a:p>
          <a:p>
            <a:pPr marL="857250" indent="-857250" algn="just">
              <a:spcBef>
                <a:spcPct val="20000"/>
              </a:spcBef>
              <a:buFont typeface="Arial" panose="020B0604020202020204" pitchFamily="34" charset="0"/>
              <a:buChar char="•"/>
            </a:pPr>
            <a:endParaRPr lang="en-US" sz="6600" dirty="0" smtClean="0">
              <a:solidFill>
                <a:schemeClr val="accent5">
                  <a:lumMod val="50000"/>
                </a:schemeClr>
              </a:solidFill>
              <a:latin typeface="Cordia New" pitchFamily="34" charset="-34"/>
              <a:cs typeface="Cordia New" pitchFamily="34" charset="-34"/>
            </a:endParaRPr>
          </a:p>
          <a:p>
            <a:pPr marL="857250" indent="-857250" algn="just">
              <a:spcBef>
                <a:spcPct val="20000"/>
              </a:spcBef>
              <a:buFont typeface="Arial" panose="020B0604020202020204" pitchFamily="34" charset="0"/>
              <a:buChar char="•"/>
            </a:pPr>
            <a:endParaRPr lang="en-US" sz="6600" dirty="0" smtClean="0">
              <a:solidFill>
                <a:schemeClr val="accent5">
                  <a:lumMod val="50000"/>
                </a:schemeClr>
              </a:solidFill>
              <a:latin typeface="Cordia New" pitchFamily="34" charset="-34"/>
              <a:cs typeface="Cordia New" pitchFamily="34" charset="-34"/>
            </a:endParaRPr>
          </a:p>
        </p:txBody>
      </p:sp>
      <p:pic>
        <p:nvPicPr>
          <p:cNvPr id="15" name="Picture 14"/>
          <p:cNvPicPr>
            <a:picLocks noChangeAspect="1"/>
          </p:cNvPicPr>
          <p:nvPr/>
        </p:nvPicPr>
        <p:blipFill>
          <a:blip r:embed="rId5"/>
          <a:stretch>
            <a:fillRect/>
          </a:stretch>
        </p:blipFill>
        <p:spPr>
          <a:xfrm>
            <a:off x="1914584" y="27071744"/>
            <a:ext cx="11493727" cy="2693166"/>
          </a:xfrm>
          <a:prstGeom prst="rect">
            <a:avLst/>
          </a:prstGeom>
        </p:spPr>
      </p:pic>
      <p:pic>
        <p:nvPicPr>
          <p:cNvPr id="17" name="Picture 16"/>
          <p:cNvPicPr>
            <a:picLocks noChangeAspect="1"/>
          </p:cNvPicPr>
          <p:nvPr/>
        </p:nvPicPr>
        <p:blipFill>
          <a:blip r:embed="rId6"/>
          <a:stretch>
            <a:fillRect/>
          </a:stretch>
        </p:blipFill>
        <p:spPr>
          <a:xfrm>
            <a:off x="4090899" y="39612291"/>
            <a:ext cx="5219356" cy="1788451"/>
          </a:xfrm>
          <a:prstGeom prst="rect">
            <a:avLst/>
          </a:prstGeom>
        </p:spPr>
      </p:pic>
      <p:pic>
        <p:nvPicPr>
          <p:cNvPr id="18" name="Picture 17"/>
          <p:cNvPicPr>
            <a:picLocks noChangeAspect="1"/>
          </p:cNvPicPr>
          <p:nvPr/>
        </p:nvPicPr>
        <p:blipFill>
          <a:blip r:embed="rId7"/>
          <a:stretch>
            <a:fillRect/>
          </a:stretch>
        </p:blipFill>
        <p:spPr>
          <a:xfrm>
            <a:off x="1967302" y="32652249"/>
            <a:ext cx="11388289" cy="3543198"/>
          </a:xfrm>
          <a:prstGeom prst="rect">
            <a:avLst/>
          </a:prstGeom>
        </p:spPr>
      </p:pic>
      <p:pic>
        <p:nvPicPr>
          <p:cNvPr id="20" name="Picture 19"/>
          <p:cNvPicPr>
            <a:picLocks noChangeAspect="1"/>
          </p:cNvPicPr>
          <p:nvPr/>
        </p:nvPicPr>
        <p:blipFill>
          <a:blip r:embed="rId8"/>
          <a:stretch>
            <a:fillRect/>
          </a:stretch>
        </p:blipFill>
        <p:spPr>
          <a:xfrm>
            <a:off x="15786033" y="26392849"/>
            <a:ext cx="13531128" cy="4918423"/>
          </a:xfrm>
          <a:prstGeom prst="rect">
            <a:avLst/>
          </a:prstGeom>
        </p:spPr>
      </p:pic>
      <p:sp>
        <p:nvSpPr>
          <p:cNvPr id="86" name="Text Placeholder 334_"/>
          <p:cNvSpPr>
            <a:spLocks noGrp="1"/>
          </p:cNvSpPr>
          <p:nvPr>
            <p:ph type="body" sz="quarter" idx="11"/>
          </p:nvPr>
        </p:nvSpPr>
        <p:spPr>
          <a:xfrm>
            <a:off x="15372145" y="31702007"/>
            <a:ext cx="14256000" cy="1288847"/>
          </a:xfrm>
          <a:solidFill>
            <a:schemeClr val="bg1"/>
          </a:solidFill>
        </p:spPr>
        <p:txBody>
          <a:bodyPr/>
          <a:lstStyle/>
          <a:p>
            <a:r>
              <a:rPr lang="en-US" sz="7200" u="none" dirty="0" smtClean="0">
                <a:latin typeface="Cordia New" pitchFamily="34" charset="-34"/>
                <a:cs typeface="Cordia New" pitchFamily="34" charset="-34"/>
              </a:rPr>
              <a:t>Conclusion</a:t>
            </a:r>
            <a:endParaRPr lang="en-US" sz="7200" u="none" dirty="0" smtClean="0">
              <a:latin typeface="Cordia New" pitchFamily="34" charset="-34"/>
              <a:cs typeface="Cordia New" pitchFamily="34" charset="-34"/>
            </a:endParaRPr>
          </a:p>
        </p:txBody>
      </p:sp>
      <p:sp>
        <p:nvSpPr>
          <p:cNvPr id="87" name="TextBox 86"/>
          <p:cNvSpPr txBox="1"/>
          <p:nvPr/>
        </p:nvSpPr>
        <p:spPr>
          <a:xfrm>
            <a:off x="15306846" y="32990854"/>
            <a:ext cx="14194320" cy="6592574"/>
          </a:xfrm>
          <a:prstGeom prst="rect">
            <a:avLst/>
          </a:prstGeom>
          <a:noFill/>
        </p:spPr>
        <p:txBody>
          <a:bodyPr wrap="square" rtlCol="0">
            <a:spAutoFit/>
          </a:bodyPr>
          <a:lstStyle/>
          <a:p>
            <a:pPr marL="857250" indent="-857250" algn="just">
              <a:spcBef>
                <a:spcPct val="20000"/>
              </a:spcBef>
              <a:buFont typeface="Arial" panose="020B0604020202020204" pitchFamily="34" charset="0"/>
              <a:buChar char="•"/>
            </a:pPr>
            <a:r>
              <a:rPr lang="en-US" sz="6600" dirty="0" smtClean="0">
                <a:solidFill>
                  <a:schemeClr val="accent5">
                    <a:lumMod val="50000"/>
                  </a:schemeClr>
                </a:solidFill>
                <a:latin typeface="Cordia New" pitchFamily="34" charset="-34"/>
                <a:cs typeface="Cordia New" pitchFamily="34" charset="-34"/>
              </a:rPr>
              <a:t>Ensembling of different forecast using SMAPE &amp;    and </a:t>
            </a:r>
            <a:r>
              <a:rPr lang="en-US" sz="6600" dirty="0">
                <a:solidFill>
                  <a:schemeClr val="accent5">
                    <a:lumMod val="50000"/>
                  </a:schemeClr>
                </a:solidFill>
                <a:latin typeface="Cordia New" pitchFamily="34" charset="-34"/>
                <a:cs typeface="Cordia New" pitchFamily="34" charset="-34"/>
              </a:rPr>
              <a:t>MAPE  </a:t>
            </a:r>
            <a:r>
              <a:rPr lang="en-US" sz="6600" dirty="0" smtClean="0">
                <a:solidFill>
                  <a:schemeClr val="accent5">
                    <a:lumMod val="50000"/>
                  </a:schemeClr>
                </a:solidFill>
                <a:latin typeface="Cordia New" pitchFamily="34" charset="-34"/>
                <a:cs typeface="Cordia New" pitchFamily="34" charset="-34"/>
              </a:rPr>
              <a:t>with or without SD is helpful </a:t>
            </a:r>
            <a:r>
              <a:rPr lang="en-US" sz="6600" dirty="0">
                <a:solidFill>
                  <a:schemeClr val="accent5">
                    <a:lumMod val="50000"/>
                  </a:schemeClr>
                </a:solidFill>
                <a:latin typeface="Cordia New" pitchFamily="34" charset="-34"/>
                <a:cs typeface="Cordia New" pitchFamily="34" charset="-34"/>
              </a:rPr>
              <a:t>to </a:t>
            </a:r>
            <a:r>
              <a:rPr lang="en-US" sz="6600" dirty="0" smtClean="0">
                <a:solidFill>
                  <a:schemeClr val="accent5">
                    <a:lumMod val="50000"/>
                  </a:schemeClr>
                </a:solidFill>
                <a:latin typeface="Cordia New" pitchFamily="34" charset="-34"/>
                <a:cs typeface="Cordia New" pitchFamily="34" charset="-34"/>
              </a:rPr>
              <a:t>produce forecast that performs </a:t>
            </a:r>
            <a:r>
              <a:rPr lang="en-US" sz="6600" dirty="0">
                <a:solidFill>
                  <a:schemeClr val="accent5">
                    <a:lumMod val="50000"/>
                  </a:schemeClr>
                </a:solidFill>
                <a:latin typeface="Cordia New" pitchFamily="34" charset="-34"/>
                <a:cs typeface="Cordia New" pitchFamily="34" charset="-34"/>
              </a:rPr>
              <a:t>well for all </a:t>
            </a:r>
            <a:r>
              <a:rPr lang="en-US" sz="6600" dirty="0" smtClean="0">
                <a:solidFill>
                  <a:schemeClr val="accent5">
                    <a:lumMod val="50000"/>
                  </a:schemeClr>
                </a:solidFill>
                <a:latin typeface="Cordia New" pitchFamily="34" charset="-34"/>
                <a:cs typeface="Cordia New" pitchFamily="34" charset="-34"/>
              </a:rPr>
              <a:t>scenarios/horizon</a:t>
            </a:r>
            <a:r>
              <a:rPr lang="en-US" sz="6600" dirty="0">
                <a:solidFill>
                  <a:schemeClr val="accent5">
                    <a:lumMod val="50000"/>
                  </a:schemeClr>
                </a:solidFill>
                <a:latin typeface="Cordia New" pitchFamily="34" charset="-34"/>
                <a:cs typeface="Cordia New" pitchFamily="34" charset="-34"/>
              </a:rPr>
              <a:t>.</a:t>
            </a:r>
          </a:p>
          <a:p>
            <a:pPr marL="857250" indent="-857250" algn="just">
              <a:spcBef>
                <a:spcPct val="20000"/>
              </a:spcBef>
              <a:buFont typeface="Arial" panose="020B0604020202020204" pitchFamily="34" charset="0"/>
              <a:buChar char="•"/>
            </a:pPr>
            <a:r>
              <a:rPr lang="en-US" sz="6600" dirty="0">
                <a:solidFill>
                  <a:schemeClr val="accent5">
                    <a:lumMod val="50000"/>
                  </a:schemeClr>
                </a:solidFill>
                <a:latin typeface="Cordia New" pitchFamily="34" charset="-34"/>
                <a:cs typeface="Cordia New" pitchFamily="34" charset="-34"/>
              </a:rPr>
              <a:t>Combined </a:t>
            </a:r>
            <a:r>
              <a:rPr lang="en-US" sz="6600" dirty="0" smtClean="0">
                <a:solidFill>
                  <a:schemeClr val="accent5">
                    <a:lumMod val="50000"/>
                  </a:schemeClr>
                </a:solidFill>
                <a:latin typeface="Cordia New" pitchFamily="34" charset="-34"/>
                <a:cs typeface="Cordia New" pitchFamily="34" charset="-34"/>
              </a:rPr>
              <a:t>model adopts </a:t>
            </a:r>
            <a:r>
              <a:rPr lang="en-US" sz="6600" dirty="0">
                <a:solidFill>
                  <a:schemeClr val="accent5">
                    <a:lumMod val="50000"/>
                  </a:schemeClr>
                </a:solidFill>
                <a:latin typeface="Cordia New" pitchFamily="34" charset="-34"/>
                <a:cs typeface="Cordia New" pitchFamily="34" charset="-34"/>
              </a:rPr>
              <a:t>to the new forecast model as and </a:t>
            </a:r>
            <a:r>
              <a:rPr lang="en-US" sz="6600" dirty="0" smtClean="0">
                <a:solidFill>
                  <a:schemeClr val="accent5">
                    <a:lumMod val="50000"/>
                  </a:schemeClr>
                </a:solidFill>
                <a:latin typeface="Cordia New" pitchFamily="34" charset="-34"/>
                <a:cs typeface="Cordia New" pitchFamily="34" charset="-34"/>
              </a:rPr>
              <a:t>when it </a:t>
            </a:r>
            <a:r>
              <a:rPr lang="en-US" sz="6600" dirty="0">
                <a:solidFill>
                  <a:schemeClr val="accent5">
                    <a:lumMod val="50000"/>
                  </a:schemeClr>
                </a:solidFill>
                <a:latin typeface="Cordia New" pitchFamily="34" charset="-34"/>
                <a:cs typeface="Cordia New" pitchFamily="34" charset="-34"/>
              </a:rPr>
              <a:t>observes the changes in </a:t>
            </a:r>
            <a:r>
              <a:rPr lang="en-US" sz="6600" dirty="0" smtClean="0">
                <a:solidFill>
                  <a:schemeClr val="accent5">
                    <a:lumMod val="50000"/>
                  </a:schemeClr>
                </a:solidFill>
                <a:latin typeface="Cordia New" pitchFamily="34" charset="-34"/>
                <a:cs typeface="Cordia New" pitchFamily="34" charset="-34"/>
              </a:rPr>
              <a:t>behavior </a:t>
            </a:r>
            <a:r>
              <a:rPr lang="en-US" sz="6600" dirty="0">
                <a:solidFill>
                  <a:schemeClr val="accent5">
                    <a:lumMod val="50000"/>
                  </a:schemeClr>
                </a:solidFill>
                <a:latin typeface="Cordia New" pitchFamily="34" charset="-34"/>
                <a:cs typeface="Cordia New" pitchFamily="34" charset="-34"/>
              </a:rPr>
              <a:t>of time series.</a:t>
            </a:r>
            <a:endParaRPr lang="en-US" sz="6600" dirty="0" smtClean="0">
              <a:solidFill>
                <a:schemeClr val="accent5">
                  <a:lumMod val="50000"/>
                </a:schemeClr>
              </a:solidFill>
              <a:latin typeface="Cordia New" pitchFamily="34" charset="-34"/>
              <a:cs typeface="Cordia New" pitchFamily="34" charset="-34"/>
            </a:endParaRPr>
          </a:p>
        </p:txBody>
      </p:sp>
    </p:spTree>
    <p:extLst>
      <p:ext uri="{BB962C8B-B14F-4D97-AF65-F5344CB8AC3E}">
        <p14:creationId xmlns:p14="http://schemas.microsoft.com/office/powerpoint/2010/main" val="30520660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 name="COLORS" val="-2;-2;-2;-2;-1;-2"/>
</p:tagLst>
</file>

<file path=ppt/theme/theme1.xml><?xml version="1.0" encoding="utf-8"?>
<a:theme xmlns:a="http://schemas.openxmlformats.org/drawingml/2006/main" name="PosterPresentations.com-100CMx140CM">
  <a:themeElements>
    <a:clrScheme name="Telest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0</TotalTime>
  <Words>341</Words>
  <Application>Microsoft Office PowerPoint</Application>
  <PresentationFormat>Custom</PresentationFormat>
  <Paragraphs>34</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Cordia New</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hag5kor</cp:lastModifiedBy>
  <cp:revision>133</cp:revision>
  <dcterms:created xsi:type="dcterms:W3CDTF">2012-02-10T00:21:22Z</dcterms:created>
  <dcterms:modified xsi:type="dcterms:W3CDTF">2018-08-03T11:01:24Z</dcterms:modified>
</cp:coreProperties>
</file>