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267" r:id="rId3"/>
    <p:sldId id="268" r:id="rId4"/>
    <p:sldId id="272" r:id="rId5"/>
    <p:sldId id="273" r:id="rId6"/>
    <p:sldId id="275" r:id="rId7"/>
    <p:sldId id="277" r:id="rId8"/>
    <p:sldId id="276" r:id="rId9"/>
    <p:sldId id="271" r:id="rId10"/>
    <p:sldId id="278" r:id="rId11"/>
    <p:sldId id="279" r:id="rId12"/>
    <p:sldId id="280" r:id="rId13"/>
    <p:sldId id="281" r:id="rId14"/>
    <p:sldId id="282" r:id="rId15"/>
    <p:sldId id="283" r:id="rId16"/>
    <p:sldId id="284" r:id="rId17"/>
    <p:sldId id="287" r:id="rId18"/>
    <p:sldId id="288" r:id="rId19"/>
    <p:sldId id="289" r:id="rId20"/>
    <p:sldId id="290" r:id="rId21"/>
    <p:sldId id="291" r:id="rId22"/>
    <p:sldId id="292" r:id="rId23"/>
    <p:sldId id="293" r:id="rId24"/>
    <p:sldId id="262" r:id="rId25"/>
    <p:sldId id="294" r:id="rId26"/>
    <p:sldId id="298" r:id="rId27"/>
    <p:sldId id="299" r:id="rId28"/>
    <p:sldId id="300" r:id="rId29"/>
    <p:sldId id="302" r:id="rId30"/>
    <p:sldId id="303" r:id="rId31"/>
    <p:sldId id="308" r:id="rId32"/>
    <p:sldId id="309" r:id="rId33"/>
    <p:sldId id="301" r:id="rId34"/>
    <p:sldId id="304" r:id="rId35"/>
    <p:sldId id="305" r:id="rId36"/>
    <p:sldId id="306" r:id="rId37"/>
    <p:sldId id="310" r:id="rId38"/>
    <p:sldId id="307" r:id="rId39"/>
    <p:sldId id="311" r:id="rId40"/>
    <p:sldId id="313" r:id="rId41"/>
    <p:sldId id="314" r:id="rId42"/>
    <p:sldId id="315" r:id="rId43"/>
    <p:sldId id="316" r:id="rId44"/>
    <p:sldId id="318" r:id="rId45"/>
    <p:sldId id="319" r:id="rId46"/>
    <p:sldId id="320" r:id="rId47"/>
    <p:sldId id="321" r:id="rId48"/>
    <p:sldId id="322" r:id="rId49"/>
    <p:sldId id="323" r:id="rId50"/>
    <p:sldId id="324" r:id="rId51"/>
    <p:sldId id="325" r:id="rId52"/>
    <p:sldId id="312" r:id="rId53"/>
    <p:sldId id="295" r:id="rId54"/>
    <p:sldId id="297" r:id="rId55"/>
    <p:sldId id="286" r:id="rId56"/>
    <p:sldId id="261" r:id="rId57"/>
    <p:sldId id="285" r:id="rId58"/>
    <p:sldId id="264" r:id="rId59"/>
    <p:sldId id="257" r:id="rId60"/>
    <p:sldId id="259" r:id="rId61"/>
    <p:sldId id="269" r:id="rId62"/>
    <p:sldId id="263" r:id="rId63"/>
    <p:sldId id="265" r:id="rId64"/>
    <p:sldId id="266" r:id="rId65"/>
    <p:sldId id="270"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g5kor" initials="h" lastIdx="1" clrIdx="0">
    <p:extLst>
      <p:ext uri="{19B8F6BF-5375-455C-9EA6-DF929625EA0E}">
        <p15:presenceInfo xmlns:p15="http://schemas.microsoft.com/office/powerpoint/2012/main" userId="hag5k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94660"/>
  </p:normalViewPr>
  <p:slideViewPr>
    <p:cSldViewPr snapToGrid="0">
      <p:cViewPr varScale="1">
        <p:scale>
          <a:sx n="84" d="100"/>
          <a:sy n="84" d="100"/>
        </p:scale>
        <p:origin x="63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Player</a:t>
            </a:r>
            <a:r>
              <a:rPr lang="en-US" baseline="0"/>
              <a:t> Performance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Sheet1!$C$11</c:f>
              <c:strCache>
                <c:ptCount val="1"/>
                <c:pt idx="0">
                  <c:v>Match 1</c:v>
                </c:pt>
              </c:strCache>
            </c:strRef>
          </c:tx>
          <c:spPr>
            <a:solidFill>
              <a:schemeClr val="accent1"/>
            </a:solidFill>
            <a:ln>
              <a:noFill/>
            </a:ln>
            <a:effectLst/>
          </c:spPr>
          <c:invertIfNegative val="0"/>
          <c:cat>
            <c:strRef>
              <c:f>Sheet1!$D$10:$F$10</c:f>
              <c:strCache>
                <c:ptCount val="3"/>
                <c:pt idx="0">
                  <c:v>Rohit Sharma</c:v>
                </c:pt>
                <c:pt idx="1">
                  <c:v>Virat Kohli</c:v>
                </c:pt>
                <c:pt idx="2">
                  <c:v>MS Dhoni</c:v>
                </c:pt>
              </c:strCache>
            </c:strRef>
          </c:cat>
          <c:val>
            <c:numRef>
              <c:f>Sheet1!$D$11:$F$11</c:f>
              <c:numCache>
                <c:formatCode>General</c:formatCode>
                <c:ptCount val="3"/>
                <c:pt idx="0">
                  <c:v>5</c:v>
                </c:pt>
                <c:pt idx="1">
                  <c:v>95</c:v>
                </c:pt>
                <c:pt idx="2">
                  <c:v>50</c:v>
                </c:pt>
              </c:numCache>
            </c:numRef>
          </c:val>
        </c:ser>
        <c:ser>
          <c:idx val="1"/>
          <c:order val="1"/>
          <c:tx>
            <c:strRef>
              <c:f>Sheet1!$C$12</c:f>
              <c:strCache>
                <c:ptCount val="1"/>
                <c:pt idx="0">
                  <c:v>Match 2</c:v>
                </c:pt>
              </c:strCache>
            </c:strRef>
          </c:tx>
          <c:spPr>
            <a:solidFill>
              <a:schemeClr val="accent2"/>
            </a:solidFill>
            <a:ln>
              <a:noFill/>
            </a:ln>
            <a:effectLst/>
          </c:spPr>
          <c:invertIfNegative val="0"/>
          <c:cat>
            <c:strRef>
              <c:f>Sheet1!$D$10:$F$10</c:f>
              <c:strCache>
                <c:ptCount val="3"/>
                <c:pt idx="0">
                  <c:v>Rohit Sharma</c:v>
                </c:pt>
                <c:pt idx="1">
                  <c:v>Virat Kohli</c:v>
                </c:pt>
                <c:pt idx="2">
                  <c:v>MS Dhoni</c:v>
                </c:pt>
              </c:strCache>
            </c:strRef>
          </c:cat>
          <c:val>
            <c:numRef>
              <c:f>Sheet1!$D$12:$F$12</c:f>
              <c:numCache>
                <c:formatCode>General</c:formatCode>
                <c:ptCount val="3"/>
                <c:pt idx="0">
                  <c:v>280</c:v>
                </c:pt>
                <c:pt idx="1">
                  <c:v>100</c:v>
                </c:pt>
                <c:pt idx="2">
                  <c:v>100</c:v>
                </c:pt>
              </c:numCache>
            </c:numRef>
          </c:val>
        </c:ser>
        <c:ser>
          <c:idx val="2"/>
          <c:order val="2"/>
          <c:tx>
            <c:strRef>
              <c:f>Sheet1!$C$13</c:f>
              <c:strCache>
                <c:ptCount val="1"/>
                <c:pt idx="0">
                  <c:v>Match 3</c:v>
                </c:pt>
              </c:strCache>
            </c:strRef>
          </c:tx>
          <c:spPr>
            <a:solidFill>
              <a:schemeClr val="accent3"/>
            </a:solidFill>
            <a:ln>
              <a:noFill/>
            </a:ln>
            <a:effectLst/>
          </c:spPr>
          <c:invertIfNegative val="0"/>
          <c:cat>
            <c:strRef>
              <c:f>Sheet1!$D$10:$F$10</c:f>
              <c:strCache>
                <c:ptCount val="3"/>
                <c:pt idx="0">
                  <c:v>Rohit Sharma</c:v>
                </c:pt>
                <c:pt idx="1">
                  <c:v>Virat Kohli</c:v>
                </c:pt>
                <c:pt idx="2">
                  <c:v>MS Dhoni</c:v>
                </c:pt>
              </c:strCache>
            </c:strRef>
          </c:cat>
          <c:val>
            <c:numRef>
              <c:f>Sheet1!$D$13:$F$13</c:f>
              <c:numCache>
                <c:formatCode>General</c:formatCode>
                <c:ptCount val="3"/>
                <c:pt idx="0">
                  <c:v>15</c:v>
                </c:pt>
                <c:pt idx="1">
                  <c:v>105</c:v>
                </c:pt>
                <c:pt idx="2">
                  <c:v>150</c:v>
                </c:pt>
              </c:numCache>
            </c:numRef>
          </c:val>
        </c:ser>
        <c:dLbls>
          <c:showLegendKey val="0"/>
          <c:showVal val="0"/>
          <c:showCatName val="0"/>
          <c:showSerName val="0"/>
          <c:showPercent val="0"/>
          <c:showBubbleSize val="0"/>
        </c:dLbls>
        <c:gapWidth val="219"/>
        <c:overlap val="-27"/>
        <c:axId val="563364368"/>
        <c:axId val="563366328"/>
      </c:barChart>
      <c:catAx>
        <c:axId val="563364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3366328"/>
        <c:crosses val="autoZero"/>
        <c:auto val="1"/>
        <c:lblAlgn val="ctr"/>
        <c:lblOffset val="100"/>
        <c:noMultiLvlLbl val="0"/>
      </c:catAx>
      <c:valAx>
        <c:axId val="563366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3364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9-04-07T17:41:08.607" idx="1">
    <p:pos x="10" y="10"/>
    <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AF537F-09CC-486A-AD0B-EAD657020A3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2752F9E-24A5-4177-911D-07E526282C82}">
      <dgm:prSet phldrT="[Text]"/>
      <dgm:spPr/>
      <dgm:t>
        <a:bodyPr/>
        <a:lstStyle/>
        <a:p>
          <a:r>
            <a:rPr lang="en-US" dirty="0" smtClean="0"/>
            <a:t>Discrete Data</a:t>
          </a:r>
          <a:endParaRPr lang="en-US" dirty="0"/>
        </a:p>
      </dgm:t>
    </dgm:pt>
    <dgm:pt modelId="{01D4AFEE-3CC5-4BE7-99C5-DE70701A8C7E}" type="parTrans" cxnId="{B5B41D24-637A-437C-8F26-5692E1098936}">
      <dgm:prSet/>
      <dgm:spPr/>
      <dgm:t>
        <a:bodyPr/>
        <a:lstStyle/>
        <a:p>
          <a:endParaRPr lang="en-US"/>
        </a:p>
      </dgm:t>
    </dgm:pt>
    <dgm:pt modelId="{BC9074CB-CC21-401A-919E-AFCB9B5483B9}" type="sibTrans" cxnId="{B5B41D24-637A-437C-8F26-5692E1098936}">
      <dgm:prSet/>
      <dgm:spPr/>
      <dgm:t>
        <a:bodyPr/>
        <a:lstStyle/>
        <a:p>
          <a:endParaRPr lang="en-US"/>
        </a:p>
      </dgm:t>
    </dgm:pt>
    <dgm:pt modelId="{CFA03775-5ABD-4158-8DFE-AE1AECCCE103}">
      <dgm:prSet phldrT="[Text]" custT="1"/>
      <dgm:spPr/>
      <dgm:t>
        <a:bodyPr/>
        <a:lstStyle/>
        <a:p>
          <a:r>
            <a:rPr lang="en-US" sz="1300" dirty="0" smtClean="0"/>
            <a:t>One that is derived from counting something</a:t>
          </a:r>
          <a:endParaRPr lang="en-US" sz="1300" dirty="0"/>
        </a:p>
      </dgm:t>
    </dgm:pt>
    <dgm:pt modelId="{EF5FA19A-3FD5-44F7-862F-9195D55DA8C5}" type="parTrans" cxnId="{8EA97061-3B61-49B9-87F1-3836AA7136A7}">
      <dgm:prSet/>
      <dgm:spPr/>
      <dgm:t>
        <a:bodyPr/>
        <a:lstStyle/>
        <a:p>
          <a:endParaRPr lang="en-US"/>
        </a:p>
      </dgm:t>
    </dgm:pt>
    <dgm:pt modelId="{73B38993-9A89-4050-8C3E-656D3E95966E}" type="sibTrans" cxnId="{8EA97061-3B61-49B9-87F1-3836AA7136A7}">
      <dgm:prSet/>
      <dgm:spPr/>
      <dgm:t>
        <a:bodyPr/>
        <a:lstStyle/>
        <a:p>
          <a:endParaRPr lang="en-US"/>
        </a:p>
      </dgm:t>
    </dgm:pt>
    <dgm:pt modelId="{8817EE46-FED1-4DC8-809E-3A8AF91012DD}">
      <dgm:prSet phldrT="[Text]"/>
      <dgm:spPr/>
      <dgm:t>
        <a:bodyPr/>
        <a:lstStyle/>
        <a:p>
          <a:r>
            <a:rPr lang="en-US" dirty="0" smtClean="0"/>
            <a:t>Continuous Data</a:t>
          </a:r>
          <a:endParaRPr lang="en-US" dirty="0"/>
        </a:p>
      </dgm:t>
    </dgm:pt>
    <dgm:pt modelId="{55900824-0A25-4BD1-A4A5-FDB37BAFD866}" type="parTrans" cxnId="{662A89A1-D84E-4059-9551-13D1D497CE87}">
      <dgm:prSet/>
      <dgm:spPr/>
      <dgm:t>
        <a:bodyPr/>
        <a:lstStyle/>
        <a:p>
          <a:endParaRPr lang="en-US"/>
        </a:p>
      </dgm:t>
    </dgm:pt>
    <dgm:pt modelId="{9A326E51-E0B7-4155-B7F3-6A17979B7CD1}" type="sibTrans" cxnId="{662A89A1-D84E-4059-9551-13D1D497CE87}">
      <dgm:prSet/>
      <dgm:spPr/>
      <dgm:t>
        <a:bodyPr/>
        <a:lstStyle/>
        <a:p>
          <a:endParaRPr lang="en-US"/>
        </a:p>
      </dgm:t>
    </dgm:pt>
    <dgm:pt modelId="{D9162EDB-D3DF-46DB-81CC-EDF9660D631B}">
      <dgm:prSet phldrT="[Text]"/>
      <dgm:spPr/>
      <dgm:t>
        <a:bodyPr/>
        <a:lstStyle/>
        <a:p>
          <a:r>
            <a:rPr lang="en-US" b="0" i="0" dirty="0" smtClean="0"/>
            <a:t>Their possible values cannot be counted and can only be described using intervals on the real number line</a:t>
          </a:r>
          <a:endParaRPr lang="en-US" dirty="0"/>
        </a:p>
      </dgm:t>
    </dgm:pt>
    <dgm:pt modelId="{83B5764A-1479-4FEC-8F98-2B3EFA03DA9F}" type="parTrans" cxnId="{D1C1EF13-3247-4818-A661-BB4D19D5854B}">
      <dgm:prSet/>
      <dgm:spPr/>
      <dgm:t>
        <a:bodyPr/>
        <a:lstStyle/>
        <a:p>
          <a:endParaRPr lang="en-US"/>
        </a:p>
      </dgm:t>
    </dgm:pt>
    <dgm:pt modelId="{BC92B789-6FAB-4A57-8B2E-08E91E00F93C}" type="sibTrans" cxnId="{D1C1EF13-3247-4818-A661-BB4D19D5854B}">
      <dgm:prSet/>
      <dgm:spPr/>
      <dgm:t>
        <a:bodyPr/>
        <a:lstStyle/>
        <a:p>
          <a:endParaRPr lang="en-US"/>
        </a:p>
      </dgm:t>
    </dgm:pt>
    <dgm:pt modelId="{0B03755B-C1E9-4A82-A1B7-D4E3CC814218}">
      <dgm:prSet phldrT="[Text]" custT="1"/>
      <dgm:spPr/>
      <dgm:t>
        <a:bodyPr/>
        <a:lstStyle/>
        <a:p>
          <a:r>
            <a:rPr lang="en-US" sz="1300" dirty="0" smtClean="0"/>
            <a:t>Can be finite(</a:t>
          </a:r>
          <a:r>
            <a:rPr lang="en-US" sz="1300" dirty="0" err="1" smtClean="0"/>
            <a:t>Eg</a:t>
          </a:r>
          <a:r>
            <a:rPr lang="en-US" sz="1300" dirty="0" smtClean="0"/>
            <a:t>. No of heads in 100 coin flips)</a:t>
          </a:r>
          <a:endParaRPr lang="en-US" sz="1300" dirty="0"/>
        </a:p>
      </dgm:t>
    </dgm:pt>
    <dgm:pt modelId="{FB125AA5-29C1-44DB-B02E-31FB488B36F1}" type="parTrans" cxnId="{60FDD28A-AED9-4659-B60F-F1CD01120B85}">
      <dgm:prSet/>
      <dgm:spPr/>
      <dgm:t>
        <a:bodyPr/>
        <a:lstStyle/>
        <a:p>
          <a:endParaRPr lang="en-US"/>
        </a:p>
      </dgm:t>
    </dgm:pt>
    <dgm:pt modelId="{15944765-9DE9-485E-B778-73D9BDC84BD4}" type="sibTrans" cxnId="{60FDD28A-AED9-4659-B60F-F1CD01120B85}">
      <dgm:prSet/>
      <dgm:spPr/>
      <dgm:t>
        <a:bodyPr/>
        <a:lstStyle/>
        <a:p>
          <a:endParaRPr lang="en-US"/>
        </a:p>
      </dgm:t>
    </dgm:pt>
    <dgm:pt modelId="{13623221-925D-4CD3-A133-FFF91B6D2065}">
      <dgm:prSet phldrT="[Text]" custT="1"/>
      <dgm:spPr/>
      <dgm:t>
        <a:bodyPr/>
        <a:lstStyle/>
        <a:p>
          <a:r>
            <a:rPr lang="en-US" sz="1300" dirty="0" smtClean="0"/>
            <a:t>Or infinite(No of flips to get 100 heads)</a:t>
          </a:r>
          <a:endParaRPr lang="en-US" sz="1300" dirty="0"/>
        </a:p>
      </dgm:t>
    </dgm:pt>
    <dgm:pt modelId="{A1D4007C-2C95-4C27-9718-69024B132E86}" type="parTrans" cxnId="{85B78EEC-3245-4484-9E53-92B25518E31A}">
      <dgm:prSet/>
      <dgm:spPr/>
      <dgm:t>
        <a:bodyPr/>
        <a:lstStyle/>
        <a:p>
          <a:endParaRPr lang="en-US"/>
        </a:p>
      </dgm:t>
    </dgm:pt>
    <dgm:pt modelId="{FF1AE7AC-4271-426C-93A7-A6AD6E2B787F}" type="sibTrans" cxnId="{85B78EEC-3245-4484-9E53-92B25518E31A}">
      <dgm:prSet/>
      <dgm:spPr/>
      <dgm:t>
        <a:bodyPr/>
        <a:lstStyle/>
        <a:p>
          <a:endParaRPr lang="en-US"/>
        </a:p>
      </dgm:t>
    </dgm:pt>
    <dgm:pt modelId="{4F8EF48E-EBE8-4D75-8B7C-1F1B500696DC}">
      <dgm:prSet phldrT="[Text]"/>
      <dgm:spPr/>
      <dgm:t>
        <a:bodyPr/>
        <a:lstStyle/>
        <a:p>
          <a:r>
            <a:rPr lang="en-US" dirty="0" err="1" smtClean="0"/>
            <a:t>Eg</a:t>
          </a:r>
          <a:r>
            <a:rPr lang="en-US" dirty="0" smtClean="0"/>
            <a:t>. - </a:t>
          </a:r>
          <a:r>
            <a:rPr lang="en-US" b="0" i="0" dirty="0" smtClean="0"/>
            <a:t>lifetime of a battery, Time to come to class</a:t>
          </a:r>
          <a:endParaRPr lang="en-US" dirty="0"/>
        </a:p>
      </dgm:t>
    </dgm:pt>
    <dgm:pt modelId="{FF131A2F-8FBE-4BF4-98ED-344240347192}" type="parTrans" cxnId="{825A18F3-E89C-4D28-8359-A2C1B366CFDB}">
      <dgm:prSet/>
      <dgm:spPr/>
      <dgm:t>
        <a:bodyPr/>
        <a:lstStyle/>
        <a:p>
          <a:endParaRPr lang="en-US"/>
        </a:p>
      </dgm:t>
    </dgm:pt>
    <dgm:pt modelId="{AC55FDEE-5D98-4D3F-8051-DFEC986C5A6A}" type="sibTrans" cxnId="{825A18F3-E89C-4D28-8359-A2C1B366CFDB}">
      <dgm:prSet/>
      <dgm:spPr/>
      <dgm:t>
        <a:bodyPr/>
        <a:lstStyle/>
        <a:p>
          <a:endParaRPr lang="en-US"/>
        </a:p>
      </dgm:t>
    </dgm:pt>
    <dgm:pt modelId="{DDB97A87-2AEE-494E-AA8E-4C1ECE180A7F}">
      <dgm:prSet phldrT="[Text]" custT="1"/>
      <dgm:spPr/>
      <dgm:t>
        <a:bodyPr/>
        <a:lstStyle/>
        <a:p>
          <a:endParaRPr lang="en-US" sz="1300" dirty="0"/>
        </a:p>
      </dgm:t>
    </dgm:pt>
    <dgm:pt modelId="{DC91BEED-48AF-4569-ACCF-29C48584D58F}" type="parTrans" cxnId="{91DA8B2A-835F-4035-9679-E6B9DE830F5A}">
      <dgm:prSet/>
      <dgm:spPr/>
      <dgm:t>
        <a:bodyPr/>
        <a:lstStyle/>
        <a:p>
          <a:endParaRPr lang="en-US"/>
        </a:p>
      </dgm:t>
    </dgm:pt>
    <dgm:pt modelId="{94DBC416-773C-4DF1-8CD5-832083B4E662}" type="sibTrans" cxnId="{91DA8B2A-835F-4035-9679-E6B9DE830F5A}">
      <dgm:prSet/>
      <dgm:spPr/>
      <dgm:t>
        <a:bodyPr/>
        <a:lstStyle/>
        <a:p>
          <a:endParaRPr lang="en-US"/>
        </a:p>
      </dgm:t>
    </dgm:pt>
    <dgm:pt modelId="{3E6ADD3E-ACF9-4D98-BD2D-8251F3D52C46}">
      <dgm:prSet phldrT="[Text]" custT="1"/>
      <dgm:spPr/>
      <dgm:t>
        <a:bodyPr/>
        <a:lstStyle/>
        <a:p>
          <a:endParaRPr lang="en-US" sz="1300" dirty="0"/>
        </a:p>
      </dgm:t>
    </dgm:pt>
    <dgm:pt modelId="{3D15E596-277A-4586-A6CF-952F38C85DE7}" type="parTrans" cxnId="{63A1B33D-1AE1-4642-905C-2AAED94D140E}">
      <dgm:prSet/>
      <dgm:spPr/>
      <dgm:t>
        <a:bodyPr/>
        <a:lstStyle/>
        <a:p>
          <a:endParaRPr lang="en-US"/>
        </a:p>
      </dgm:t>
    </dgm:pt>
    <dgm:pt modelId="{2D71E4D4-6350-4434-81FB-24D0EB447312}" type="sibTrans" cxnId="{63A1B33D-1AE1-4642-905C-2AAED94D140E}">
      <dgm:prSet/>
      <dgm:spPr/>
      <dgm:t>
        <a:bodyPr/>
        <a:lstStyle/>
        <a:p>
          <a:endParaRPr lang="en-US"/>
        </a:p>
      </dgm:t>
    </dgm:pt>
    <dgm:pt modelId="{1BA5278A-A393-4AC5-AFFE-03A734D6697E}" type="pres">
      <dgm:prSet presAssocID="{4DAF537F-09CC-486A-AD0B-EAD657020A3F}" presName="linear" presStyleCnt="0">
        <dgm:presLayoutVars>
          <dgm:animLvl val="lvl"/>
          <dgm:resizeHandles val="exact"/>
        </dgm:presLayoutVars>
      </dgm:prSet>
      <dgm:spPr/>
      <dgm:t>
        <a:bodyPr/>
        <a:lstStyle/>
        <a:p>
          <a:endParaRPr lang="en-US"/>
        </a:p>
      </dgm:t>
    </dgm:pt>
    <dgm:pt modelId="{A317A768-1AED-40C3-91B3-E51FF65A3CB8}" type="pres">
      <dgm:prSet presAssocID="{02752F9E-24A5-4177-911D-07E526282C82}" presName="parentText" presStyleLbl="node1" presStyleIdx="0" presStyleCnt="2" custScaleY="69880">
        <dgm:presLayoutVars>
          <dgm:chMax val="0"/>
          <dgm:bulletEnabled val="1"/>
        </dgm:presLayoutVars>
      </dgm:prSet>
      <dgm:spPr/>
      <dgm:t>
        <a:bodyPr/>
        <a:lstStyle/>
        <a:p>
          <a:endParaRPr lang="en-US"/>
        </a:p>
      </dgm:t>
    </dgm:pt>
    <dgm:pt modelId="{7941E3F8-040A-4FFE-9CF6-B209EF0DC615}" type="pres">
      <dgm:prSet presAssocID="{02752F9E-24A5-4177-911D-07E526282C82}" presName="childText" presStyleLbl="revTx" presStyleIdx="0" presStyleCnt="2">
        <dgm:presLayoutVars>
          <dgm:bulletEnabled val="1"/>
        </dgm:presLayoutVars>
      </dgm:prSet>
      <dgm:spPr/>
      <dgm:t>
        <a:bodyPr/>
        <a:lstStyle/>
        <a:p>
          <a:endParaRPr lang="en-US"/>
        </a:p>
      </dgm:t>
    </dgm:pt>
    <dgm:pt modelId="{3CDE8E36-8B7B-4435-9285-8BC0F9B61BC1}" type="pres">
      <dgm:prSet presAssocID="{8817EE46-FED1-4DC8-809E-3A8AF91012DD}" presName="parentText" presStyleLbl="node1" presStyleIdx="1" presStyleCnt="2" custScaleY="66421" custLinFactNeighborX="-6248" custLinFactNeighborY="-6666">
        <dgm:presLayoutVars>
          <dgm:chMax val="0"/>
          <dgm:bulletEnabled val="1"/>
        </dgm:presLayoutVars>
      </dgm:prSet>
      <dgm:spPr/>
      <dgm:t>
        <a:bodyPr/>
        <a:lstStyle/>
        <a:p>
          <a:endParaRPr lang="en-US"/>
        </a:p>
      </dgm:t>
    </dgm:pt>
    <dgm:pt modelId="{5F8A9119-9B84-47ED-B0C1-D2F9641D384C}" type="pres">
      <dgm:prSet presAssocID="{8817EE46-FED1-4DC8-809E-3A8AF91012DD}" presName="childText" presStyleLbl="revTx" presStyleIdx="1" presStyleCnt="2">
        <dgm:presLayoutVars>
          <dgm:bulletEnabled val="1"/>
        </dgm:presLayoutVars>
      </dgm:prSet>
      <dgm:spPr/>
      <dgm:t>
        <a:bodyPr/>
        <a:lstStyle/>
        <a:p>
          <a:endParaRPr lang="en-US"/>
        </a:p>
      </dgm:t>
    </dgm:pt>
  </dgm:ptLst>
  <dgm:cxnLst>
    <dgm:cxn modelId="{60FDD28A-AED9-4659-B60F-F1CD01120B85}" srcId="{02752F9E-24A5-4177-911D-07E526282C82}" destId="{0B03755B-C1E9-4A82-A1B7-D4E3CC814218}" srcOrd="2" destOrd="0" parTransId="{FB125AA5-29C1-44DB-B02E-31FB488B36F1}" sibTransId="{15944765-9DE9-485E-B778-73D9BDC84BD4}"/>
    <dgm:cxn modelId="{85B78EEC-3245-4484-9E53-92B25518E31A}" srcId="{02752F9E-24A5-4177-911D-07E526282C82}" destId="{13623221-925D-4CD3-A133-FFF91B6D2065}" srcOrd="3" destOrd="0" parTransId="{A1D4007C-2C95-4C27-9718-69024B132E86}" sibTransId="{FF1AE7AC-4271-426C-93A7-A6AD6E2B787F}"/>
    <dgm:cxn modelId="{662A89A1-D84E-4059-9551-13D1D497CE87}" srcId="{4DAF537F-09CC-486A-AD0B-EAD657020A3F}" destId="{8817EE46-FED1-4DC8-809E-3A8AF91012DD}" srcOrd="1" destOrd="0" parTransId="{55900824-0A25-4BD1-A4A5-FDB37BAFD866}" sibTransId="{9A326E51-E0B7-4155-B7F3-6A17979B7CD1}"/>
    <dgm:cxn modelId="{8EA97061-3B61-49B9-87F1-3836AA7136A7}" srcId="{02752F9E-24A5-4177-911D-07E526282C82}" destId="{CFA03775-5ABD-4158-8DFE-AE1AECCCE103}" srcOrd="1" destOrd="0" parTransId="{EF5FA19A-3FD5-44F7-862F-9195D55DA8C5}" sibTransId="{73B38993-9A89-4050-8C3E-656D3E95966E}"/>
    <dgm:cxn modelId="{D1C1EF13-3247-4818-A661-BB4D19D5854B}" srcId="{8817EE46-FED1-4DC8-809E-3A8AF91012DD}" destId="{D9162EDB-D3DF-46DB-81CC-EDF9660D631B}" srcOrd="0" destOrd="0" parTransId="{83B5764A-1479-4FEC-8F98-2B3EFA03DA9F}" sibTransId="{BC92B789-6FAB-4A57-8B2E-08E91E00F93C}"/>
    <dgm:cxn modelId="{F02F14A1-D2AD-4A69-B8B4-1BA4FBA584E9}" type="presOf" srcId="{4F8EF48E-EBE8-4D75-8B7C-1F1B500696DC}" destId="{5F8A9119-9B84-47ED-B0C1-D2F9641D384C}" srcOrd="0" destOrd="1" presId="urn:microsoft.com/office/officeart/2005/8/layout/vList2"/>
    <dgm:cxn modelId="{B5B41D24-637A-437C-8F26-5692E1098936}" srcId="{4DAF537F-09CC-486A-AD0B-EAD657020A3F}" destId="{02752F9E-24A5-4177-911D-07E526282C82}" srcOrd="0" destOrd="0" parTransId="{01D4AFEE-3CC5-4BE7-99C5-DE70701A8C7E}" sibTransId="{BC9074CB-CC21-401A-919E-AFCB9B5483B9}"/>
    <dgm:cxn modelId="{4D998172-F375-465A-A2F1-840F48AD19F3}" type="presOf" srcId="{13623221-925D-4CD3-A133-FFF91B6D2065}" destId="{7941E3F8-040A-4FFE-9CF6-B209EF0DC615}" srcOrd="0" destOrd="3" presId="urn:microsoft.com/office/officeart/2005/8/layout/vList2"/>
    <dgm:cxn modelId="{63A1B33D-1AE1-4642-905C-2AAED94D140E}" srcId="{02752F9E-24A5-4177-911D-07E526282C82}" destId="{3E6ADD3E-ACF9-4D98-BD2D-8251F3D52C46}" srcOrd="0" destOrd="0" parTransId="{3D15E596-277A-4586-A6CF-952F38C85DE7}" sibTransId="{2D71E4D4-6350-4434-81FB-24D0EB447312}"/>
    <dgm:cxn modelId="{825A18F3-E89C-4D28-8359-A2C1B366CFDB}" srcId="{8817EE46-FED1-4DC8-809E-3A8AF91012DD}" destId="{4F8EF48E-EBE8-4D75-8B7C-1F1B500696DC}" srcOrd="1" destOrd="0" parTransId="{FF131A2F-8FBE-4BF4-98ED-344240347192}" sibTransId="{AC55FDEE-5D98-4D3F-8051-DFEC986C5A6A}"/>
    <dgm:cxn modelId="{8D924CFE-9CDA-4A73-BA3D-45477B8F4684}" type="presOf" srcId="{CFA03775-5ABD-4158-8DFE-AE1AECCCE103}" destId="{7941E3F8-040A-4FFE-9CF6-B209EF0DC615}" srcOrd="0" destOrd="1" presId="urn:microsoft.com/office/officeart/2005/8/layout/vList2"/>
    <dgm:cxn modelId="{34854DF1-1293-4D93-A6FA-EB7EC5F740D2}" type="presOf" srcId="{8817EE46-FED1-4DC8-809E-3A8AF91012DD}" destId="{3CDE8E36-8B7B-4435-9285-8BC0F9B61BC1}" srcOrd="0" destOrd="0" presId="urn:microsoft.com/office/officeart/2005/8/layout/vList2"/>
    <dgm:cxn modelId="{F050A74A-03B3-454A-A5A8-AD904C4BB18B}" type="presOf" srcId="{4DAF537F-09CC-486A-AD0B-EAD657020A3F}" destId="{1BA5278A-A393-4AC5-AFFE-03A734D6697E}" srcOrd="0" destOrd="0" presId="urn:microsoft.com/office/officeart/2005/8/layout/vList2"/>
    <dgm:cxn modelId="{8685823A-79D5-4553-A935-4E9C04FC436E}" type="presOf" srcId="{0B03755B-C1E9-4A82-A1B7-D4E3CC814218}" destId="{7941E3F8-040A-4FFE-9CF6-B209EF0DC615}" srcOrd="0" destOrd="2" presId="urn:microsoft.com/office/officeart/2005/8/layout/vList2"/>
    <dgm:cxn modelId="{91DA8B2A-835F-4035-9679-E6B9DE830F5A}" srcId="{02752F9E-24A5-4177-911D-07E526282C82}" destId="{DDB97A87-2AEE-494E-AA8E-4C1ECE180A7F}" srcOrd="4" destOrd="0" parTransId="{DC91BEED-48AF-4569-ACCF-29C48584D58F}" sibTransId="{94DBC416-773C-4DF1-8CD5-832083B4E662}"/>
    <dgm:cxn modelId="{2B297697-EB3A-4324-90DC-76193D5A979D}" type="presOf" srcId="{02752F9E-24A5-4177-911D-07E526282C82}" destId="{A317A768-1AED-40C3-91B3-E51FF65A3CB8}" srcOrd="0" destOrd="0" presId="urn:microsoft.com/office/officeart/2005/8/layout/vList2"/>
    <dgm:cxn modelId="{64985710-17DF-4701-90F2-CCA1A7852120}" type="presOf" srcId="{D9162EDB-D3DF-46DB-81CC-EDF9660D631B}" destId="{5F8A9119-9B84-47ED-B0C1-D2F9641D384C}" srcOrd="0" destOrd="0" presId="urn:microsoft.com/office/officeart/2005/8/layout/vList2"/>
    <dgm:cxn modelId="{69EBCAAA-CE5C-460D-BC7B-F2BEF3B37921}" type="presOf" srcId="{3E6ADD3E-ACF9-4D98-BD2D-8251F3D52C46}" destId="{7941E3F8-040A-4FFE-9CF6-B209EF0DC615}" srcOrd="0" destOrd="0" presId="urn:microsoft.com/office/officeart/2005/8/layout/vList2"/>
    <dgm:cxn modelId="{A9CCB7A9-A316-4213-8104-480E10083C95}" type="presOf" srcId="{DDB97A87-2AEE-494E-AA8E-4C1ECE180A7F}" destId="{7941E3F8-040A-4FFE-9CF6-B209EF0DC615}" srcOrd="0" destOrd="4" presId="urn:microsoft.com/office/officeart/2005/8/layout/vList2"/>
    <dgm:cxn modelId="{05EA5B8F-5910-46B7-B2BC-53DBB9E82C30}" type="presParOf" srcId="{1BA5278A-A393-4AC5-AFFE-03A734D6697E}" destId="{A317A768-1AED-40C3-91B3-E51FF65A3CB8}" srcOrd="0" destOrd="0" presId="urn:microsoft.com/office/officeart/2005/8/layout/vList2"/>
    <dgm:cxn modelId="{76BEC55D-7075-474C-9A91-96279DFDFA43}" type="presParOf" srcId="{1BA5278A-A393-4AC5-AFFE-03A734D6697E}" destId="{7941E3F8-040A-4FFE-9CF6-B209EF0DC615}" srcOrd="1" destOrd="0" presId="urn:microsoft.com/office/officeart/2005/8/layout/vList2"/>
    <dgm:cxn modelId="{060A7945-6DE9-4862-8DFB-A9BFC2B53C71}" type="presParOf" srcId="{1BA5278A-A393-4AC5-AFFE-03A734D6697E}" destId="{3CDE8E36-8B7B-4435-9285-8BC0F9B61BC1}" srcOrd="2" destOrd="0" presId="urn:microsoft.com/office/officeart/2005/8/layout/vList2"/>
    <dgm:cxn modelId="{2C48FC5F-BA70-4AC7-AEE6-4F8B8B26D186}" type="presParOf" srcId="{1BA5278A-A393-4AC5-AFFE-03A734D6697E}" destId="{5F8A9119-9B84-47ED-B0C1-D2F9641D384C}"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E8ED0A-734C-404C-AC13-69D80CF1A74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3FC22CC-6187-43B8-9235-A85CC0865A26}">
      <dgm:prSet phldrT="[Text]"/>
      <dgm:spPr/>
      <dgm:t>
        <a:bodyPr/>
        <a:lstStyle/>
        <a:p>
          <a:r>
            <a:rPr lang="en-US" dirty="0" smtClean="0"/>
            <a:t>Nominal Data</a:t>
          </a:r>
          <a:endParaRPr lang="en-US" dirty="0"/>
        </a:p>
      </dgm:t>
    </dgm:pt>
    <dgm:pt modelId="{7D4846C4-05E3-428E-A3C2-138A37A75859}" type="parTrans" cxnId="{6AB97F09-BE12-4EBD-AA40-C99D41286520}">
      <dgm:prSet/>
      <dgm:spPr/>
      <dgm:t>
        <a:bodyPr/>
        <a:lstStyle/>
        <a:p>
          <a:endParaRPr lang="en-US"/>
        </a:p>
      </dgm:t>
    </dgm:pt>
    <dgm:pt modelId="{24ABB515-42C3-43D8-8471-1528BFC2B213}" type="sibTrans" cxnId="{6AB97F09-BE12-4EBD-AA40-C99D41286520}">
      <dgm:prSet/>
      <dgm:spPr/>
      <dgm:t>
        <a:bodyPr/>
        <a:lstStyle/>
        <a:p>
          <a:endParaRPr lang="en-US"/>
        </a:p>
      </dgm:t>
    </dgm:pt>
    <dgm:pt modelId="{DB2632C7-89E9-4CA1-A201-E8085F2A1864}">
      <dgm:prSet phldrT="[Text]"/>
      <dgm:spPr/>
      <dgm:t>
        <a:bodyPr/>
        <a:lstStyle/>
        <a:p>
          <a:r>
            <a:rPr lang="en-US" dirty="0" smtClean="0"/>
            <a:t>Categorized based on certain characteristics</a:t>
          </a:r>
          <a:endParaRPr lang="en-US" dirty="0"/>
        </a:p>
      </dgm:t>
    </dgm:pt>
    <dgm:pt modelId="{A4961B09-118B-4CC9-A502-0EB3A549D376}" type="parTrans" cxnId="{10DCAEC2-7649-4A4C-9567-B0B499932760}">
      <dgm:prSet/>
      <dgm:spPr/>
      <dgm:t>
        <a:bodyPr/>
        <a:lstStyle/>
        <a:p>
          <a:endParaRPr lang="en-US"/>
        </a:p>
      </dgm:t>
    </dgm:pt>
    <dgm:pt modelId="{F1E64962-3F45-4DCF-B240-7BABB290F656}" type="sibTrans" cxnId="{10DCAEC2-7649-4A4C-9567-B0B499932760}">
      <dgm:prSet/>
      <dgm:spPr/>
      <dgm:t>
        <a:bodyPr/>
        <a:lstStyle/>
        <a:p>
          <a:endParaRPr lang="en-US"/>
        </a:p>
      </dgm:t>
    </dgm:pt>
    <dgm:pt modelId="{C18F149A-D2A7-49DD-8F31-0279A5624FC8}">
      <dgm:prSet phldrT="[Text]"/>
      <dgm:spPr/>
      <dgm:t>
        <a:bodyPr/>
        <a:lstStyle/>
        <a:p>
          <a:r>
            <a:rPr lang="en-US" dirty="0" smtClean="0"/>
            <a:t>E.g.-  Gender, Geographical regions, Type of employees</a:t>
          </a:r>
          <a:endParaRPr lang="en-US" dirty="0"/>
        </a:p>
      </dgm:t>
    </dgm:pt>
    <dgm:pt modelId="{B074DD48-60A3-4CB8-8BA6-ECFEFFA5BEB3}" type="parTrans" cxnId="{1749F786-B21C-4CE6-BA52-0E2BAE10F6F1}">
      <dgm:prSet/>
      <dgm:spPr/>
      <dgm:t>
        <a:bodyPr/>
        <a:lstStyle/>
        <a:p>
          <a:endParaRPr lang="en-US"/>
        </a:p>
      </dgm:t>
    </dgm:pt>
    <dgm:pt modelId="{B930C6B9-316E-43F9-BA55-EC5C942CAF40}" type="sibTrans" cxnId="{1749F786-B21C-4CE6-BA52-0E2BAE10F6F1}">
      <dgm:prSet/>
      <dgm:spPr/>
      <dgm:t>
        <a:bodyPr/>
        <a:lstStyle/>
        <a:p>
          <a:endParaRPr lang="en-US"/>
        </a:p>
      </dgm:t>
    </dgm:pt>
    <dgm:pt modelId="{BB10FAAC-DA15-4735-80F9-F02101071475}">
      <dgm:prSet phldrT="[Text]"/>
      <dgm:spPr/>
      <dgm:t>
        <a:bodyPr/>
        <a:lstStyle/>
        <a:p>
          <a:r>
            <a:rPr lang="en-US" dirty="0" smtClean="0"/>
            <a:t>Ordinal Data</a:t>
          </a:r>
          <a:endParaRPr lang="en-US" dirty="0"/>
        </a:p>
      </dgm:t>
    </dgm:pt>
    <dgm:pt modelId="{D2A4B0DE-ABCE-45CC-A1AF-68FBD3C0ACD6}" type="parTrans" cxnId="{2C578BC5-B578-49ED-BDCF-E328A5A1734D}">
      <dgm:prSet/>
      <dgm:spPr/>
      <dgm:t>
        <a:bodyPr/>
        <a:lstStyle/>
        <a:p>
          <a:endParaRPr lang="en-US"/>
        </a:p>
      </dgm:t>
    </dgm:pt>
    <dgm:pt modelId="{0451A7B0-4F96-45B3-9175-E414AC51C26C}" type="sibTrans" cxnId="{2C578BC5-B578-49ED-BDCF-E328A5A1734D}">
      <dgm:prSet/>
      <dgm:spPr/>
      <dgm:t>
        <a:bodyPr/>
        <a:lstStyle/>
        <a:p>
          <a:endParaRPr lang="en-US"/>
        </a:p>
      </dgm:t>
    </dgm:pt>
    <dgm:pt modelId="{A68EE7EC-B17C-4835-A91B-AD8DB8F6D61C}">
      <dgm:prSet phldrT="[Text]"/>
      <dgm:spPr/>
      <dgm:t>
        <a:bodyPr/>
        <a:lstStyle/>
        <a:p>
          <a:r>
            <a:rPr lang="en-US" dirty="0" smtClean="0"/>
            <a:t>Can be ordered or ranked based on relationship</a:t>
          </a:r>
          <a:endParaRPr lang="en-US" dirty="0"/>
        </a:p>
      </dgm:t>
    </dgm:pt>
    <dgm:pt modelId="{4B2C8450-25C5-4B33-869F-55B23F999911}" type="parTrans" cxnId="{2D9759DE-3BAF-4FD6-BC32-3C13422CB697}">
      <dgm:prSet/>
      <dgm:spPr/>
      <dgm:t>
        <a:bodyPr/>
        <a:lstStyle/>
        <a:p>
          <a:endParaRPr lang="en-US"/>
        </a:p>
      </dgm:t>
    </dgm:pt>
    <dgm:pt modelId="{C81EA802-FE3E-4E82-AFE3-8FC58B84C7F7}" type="sibTrans" cxnId="{2D9759DE-3BAF-4FD6-BC32-3C13422CB697}">
      <dgm:prSet/>
      <dgm:spPr/>
      <dgm:t>
        <a:bodyPr/>
        <a:lstStyle/>
        <a:p>
          <a:endParaRPr lang="en-US"/>
        </a:p>
      </dgm:t>
    </dgm:pt>
    <dgm:pt modelId="{C2387974-679B-40FA-9173-D6BD109316D3}">
      <dgm:prSet phldrT="[Text]"/>
      <dgm:spPr/>
      <dgm:t>
        <a:bodyPr/>
        <a:lstStyle/>
        <a:p>
          <a:r>
            <a:rPr lang="en-US" dirty="0" smtClean="0"/>
            <a:t>Allows comparison</a:t>
          </a:r>
          <a:endParaRPr lang="en-US" dirty="0"/>
        </a:p>
      </dgm:t>
    </dgm:pt>
    <dgm:pt modelId="{09C31E5F-D2C9-4EFF-A119-82B30AAC216F}" type="parTrans" cxnId="{220347D3-1119-4EFD-95D2-760992FF0B04}">
      <dgm:prSet/>
      <dgm:spPr/>
      <dgm:t>
        <a:bodyPr/>
        <a:lstStyle/>
        <a:p>
          <a:endParaRPr lang="en-US"/>
        </a:p>
      </dgm:t>
    </dgm:pt>
    <dgm:pt modelId="{0971E72D-87AF-4930-AF1D-541567F9FF62}" type="sibTrans" cxnId="{220347D3-1119-4EFD-95D2-760992FF0B04}">
      <dgm:prSet/>
      <dgm:spPr/>
      <dgm:t>
        <a:bodyPr/>
        <a:lstStyle/>
        <a:p>
          <a:endParaRPr lang="en-US"/>
        </a:p>
      </dgm:t>
    </dgm:pt>
    <dgm:pt modelId="{94E55FF7-828E-43A2-90A2-B55F8CB427D5}">
      <dgm:prSet phldrT="[Text]"/>
      <dgm:spPr/>
      <dgm:t>
        <a:bodyPr/>
        <a:lstStyle/>
        <a:p>
          <a:r>
            <a:rPr lang="en-US" dirty="0" smtClean="0"/>
            <a:t>Interval Data</a:t>
          </a:r>
          <a:endParaRPr lang="en-US" dirty="0"/>
        </a:p>
      </dgm:t>
    </dgm:pt>
    <dgm:pt modelId="{F44E1EE8-FAAC-4F56-82AE-3ED0A7AE7CA0}" type="parTrans" cxnId="{66C3DB10-7B4A-4B79-8638-B9590232393A}">
      <dgm:prSet/>
      <dgm:spPr/>
      <dgm:t>
        <a:bodyPr/>
        <a:lstStyle/>
        <a:p>
          <a:endParaRPr lang="en-US"/>
        </a:p>
      </dgm:t>
    </dgm:pt>
    <dgm:pt modelId="{C8F3CA39-5403-44C7-9EEB-D64E74EA9451}" type="sibTrans" cxnId="{66C3DB10-7B4A-4B79-8638-B9590232393A}">
      <dgm:prSet/>
      <dgm:spPr/>
      <dgm:t>
        <a:bodyPr/>
        <a:lstStyle/>
        <a:p>
          <a:endParaRPr lang="en-US"/>
        </a:p>
      </dgm:t>
    </dgm:pt>
    <dgm:pt modelId="{5E8BB3EE-BAD8-4E6E-B509-56C01AAF3567}">
      <dgm:prSet phldrT="[Text]"/>
      <dgm:spPr/>
      <dgm:t>
        <a:bodyPr/>
        <a:lstStyle/>
        <a:p>
          <a:r>
            <a:rPr lang="en-US" dirty="0" smtClean="0"/>
            <a:t>Are ordinal with a constant difference</a:t>
          </a:r>
          <a:endParaRPr lang="en-US" dirty="0"/>
        </a:p>
      </dgm:t>
    </dgm:pt>
    <dgm:pt modelId="{429AB2A5-2E43-45CF-88A5-DB666190A205}" type="parTrans" cxnId="{7CE62272-2C10-4358-9178-EB0184CF1B4E}">
      <dgm:prSet/>
      <dgm:spPr/>
      <dgm:t>
        <a:bodyPr/>
        <a:lstStyle/>
        <a:p>
          <a:endParaRPr lang="en-US"/>
        </a:p>
      </dgm:t>
    </dgm:pt>
    <dgm:pt modelId="{6F9FB39B-840E-46A0-8921-121E338CECC3}" type="sibTrans" cxnId="{7CE62272-2C10-4358-9178-EB0184CF1B4E}">
      <dgm:prSet/>
      <dgm:spPr/>
      <dgm:t>
        <a:bodyPr/>
        <a:lstStyle/>
        <a:p>
          <a:endParaRPr lang="en-US"/>
        </a:p>
      </dgm:t>
    </dgm:pt>
    <dgm:pt modelId="{7DE4E06C-718B-4275-8E3A-A3B9AB03F3E4}">
      <dgm:prSet phldrT="[Text]"/>
      <dgm:spPr/>
      <dgm:t>
        <a:bodyPr/>
        <a:lstStyle/>
        <a:p>
          <a:r>
            <a:rPr lang="en-US" dirty="0" smtClean="0"/>
            <a:t>Have arbitrary zero points</a:t>
          </a:r>
          <a:endParaRPr lang="en-US" dirty="0"/>
        </a:p>
      </dgm:t>
    </dgm:pt>
    <dgm:pt modelId="{DA8A6095-3847-4B1C-9B5A-2FBFBC631B36}" type="parTrans" cxnId="{C02A9820-9093-48F0-9629-DDDA575E6A02}">
      <dgm:prSet/>
      <dgm:spPr/>
      <dgm:t>
        <a:bodyPr/>
        <a:lstStyle/>
        <a:p>
          <a:endParaRPr lang="en-US"/>
        </a:p>
      </dgm:t>
    </dgm:pt>
    <dgm:pt modelId="{31CBAD67-9094-49E5-93E3-F0586FE8D924}" type="sibTrans" cxnId="{C02A9820-9093-48F0-9629-DDDA575E6A02}">
      <dgm:prSet/>
      <dgm:spPr/>
      <dgm:t>
        <a:bodyPr/>
        <a:lstStyle/>
        <a:p>
          <a:endParaRPr lang="en-US"/>
        </a:p>
      </dgm:t>
    </dgm:pt>
    <dgm:pt modelId="{97F99709-1D76-497C-9BD8-B70D609E706B}">
      <dgm:prSet/>
      <dgm:spPr/>
      <dgm:t>
        <a:bodyPr/>
        <a:lstStyle/>
        <a:p>
          <a:r>
            <a:rPr lang="en-US" dirty="0" smtClean="0"/>
            <a:t>Ratio Data</a:t>
          </a:r>
          <a:endParaRPr lang="en-US" dirty="0"/>
        </a:p>
      </dgm:t>
    </dgm:pt>
    <dgm:pt modelId="{8C65B75F-D0FA-42C9-8EE5-CC2B821D858D}" type="parTrans" cxnId="{BE2F39DC-8C9C-4F4D-9DD2-51A6A7BD905F}">
      <dgm:prSet/>
      <dgm:spPr/>
      <dgm:t>
        <a:bodyPr/>
        <a:lstStyle/>
        <a:p>
          <a:endParaRPr lang="en-US"/>
        </a:p>
      </dgm:t>
    </dgm:pt>
    <dgm:pt modelId="{DC15D76E-884D-474C-A7EE-40DD35F51184}" type="sibTrans" cxnId="{BE2F39DC-8C9C-4F4D-9DD2-51A6A7BD905F}">
      <dgm:prSet/>
      <dgm:spPr/>
      <dgm:t>
        <a:bodyPr/>
        <a:lstStyle/>
        <a:p>
          <a:endParaRPr lang="en-US"/>
        </a:p>
      </dgm:t>
    </dgm:pt>
    <dgm:pt modelId="{CCD921C4-672E-4DB4-B906-BC4DF3A252BB}">
      <dgm:prSet/>
      <dgm:spPr/>
      <dgm:t>
        <a:bodyPr/>
        <a:lstStyle/>
        <a:p>
          <a:r>
            <a:rPr lang="en-US" dirty="0" smtClean="0"/>
            <a:t>Continuous</a:t>
          </a:r>
          <a:endParaRPr lang="en-US" dirty="0"/>
        </a:p>
      </dgm:t>
    </dgm:pt>
    <dgm:pt modelId="{0FAE290E-CB4F-40B8-90F3-222F5830FA40}" type="parTrans" cxnId="{48ED16D5-0671-49A0-8F02-3407C1BF7625}">
      <dgm:prSet/>
      <dgm:spPr/>
      <dgm:t>
        <a:bodyPr/>
        <a:lstStyle/>
        <a:p>
          <a:endParaRPr lang="en-US"/>
        </a:p>
      </dgm:t>
    </dgm:pt>
    <dgm:pt modelId="{E37BE372-793B-46F8-ADEC-ED177CDB392A}" type="sibTrans" cxnId="{48ED16D5-0671-49A0-8F02-3407C1BF7625}">
      <dgm:prSet/>
      <dgm:spPr/>
      <dgm:t>
        <a:bodyPr/>
        <a:lstStyle/>
        <a:p>
          <a:endParaRPr lang="en-US"/>
        </a:p>
      </dgm:t>
    </dgm:pt>
    <dgm:pt modelId="{109AEBB6-7696-4F85-8867-676EE49DF05E}">
      <dgm:prSet phldrT="[Text]"/>
      <dgm:spPr/>
      <dgm:t>
        <a:bodyPr/>
        <a:lstStyle/>
        <a:p>
          <a:r>
            <a:rPr lang="en-US" dirty="0" smtClean="0"/>
            <a:t>No quantitative relationship with one another</a:t>
          </a:r>
          <a:endParaRPr lang="en-US" dirty="0"/>
        </a:p>
      </dgm:t>
    </dgm:pt>
    <dgm:pt modelId="{6DB52F39-01B5-4363-B764-8CD93D4A0B80}" type="parTrans" cxnId="{0A770F06-03F6-43B2-82CF-912944AC46B9}">
      <dgm:prSet/>
      <dgm:spPr/>
      <dgm:t>
        <a:bodyPr/>
        <a:lstStyle/>
        <a:p>
          <a:endParaRPr lang="en-US"/>
        </a:p>
      </dgm:t>
    </dgm:pt>
    <dgm:pt modelId="{B7E70AE1-8CD2-4D77-9052-F1E724767FE6}" type="sibTrans" cxnId="{0A770F06-03F6-43B2-82CF-912944AC46B9}">
      <dgm:prSet/>
      <dgm:spPr/>
      <dgm:t>
        <a:bodyPr/>
        <a:lstStyle/>
        <a:p>
          <a:endParaRPr lang="en-US"/>
        </a:p>
      </dgm:t>
    </dgm:pt>
    <dgm:pt modelId="{481E1945-485B-4E9A-9AD6-BA337282149E}">
      <dgm:prSet phldrT="[Text]"/>
      <dgm:spPr/>
      <dgm:t>
        <a:bodyPr/>
        <a:lstStyle/>
        <a:p>
          <a:endParaRPr lang="en-US" dirty="0"/>
        </a:p>
      </dgm:t>
    </dgm:pt>
    <dgm:pt modelId="{ADF0824A-AD68-45BF-8238-F10C584D3AA5}" type="parTrans" cxnId="{CF3FF877-EDEC-4128-A871-A5FCCC489A61}">
      <dgm:prSet/>
      <dgm:spPr/>
      <dgm:t>
        <a:bodyPr/>
        <a:lstStyle/>
        <a:p>
          <a:endParaRPr lang="en-US"/>
        </a:p>
      </dgm:t>
    </dgm:pt>
    <dgm:pt modelId="{9BE3CEEE-09E8-4E1B-8516-4488304D2B9B}" type="sibTrans" cxnId="{CF3FF877-EDEC-4128-A871-A5FCCC489A61}">
      <dgm:prSet/>
      <dgm:spPr/>
      <dgm:t>
        <a:bodyPr/>
        <a:lstStyle/>
        <a:p>
          <a:endParaRPr lang="en-US"/>
        </a:p>
      </dgm:t>
    </dgm:pt>
    <dgm:pt modelId="{6E57659A-B8EB-45E2-A0E0-D873A56DE7AB}">
      <dgm:prSet phldrT="[Text]"/>
      <dgm:spPr/>
      <dgm:t>
        <a:bodyPr/>
        <a:lstStyle/>
        <a:p>
          <a:r>
            <a:rPr lang="en-US" dirty="0" smtClean="0"/>
            <a:t>Can have meaningless numerical value</a:t>
          </a:r>
          <a:endParaRPr lang="en-US" dirty="0"/>
        </a:p>
      </dgm:t>
    </dgm:pt>
    <dgm:pt modelId="{B5D539D2-5015-48B5-9C8B-D8EF99923478}" type="parTrans" cxnId="{A1F102FC-0D7B-4A28-A20E-A3F8C65DD8BD}">
      <dgm:prSet/>
      <dgm:spPr/>
      <dgm:t>
        <a:bodyPr/>
        <a:lstStyle/>
        <a:p>
          <a:endParaRPr lang="en-US"/>
        </a:p>
      </dgm:t>
    </dgm:pt>
    <dgm:pt modelId="{2986D3C9-0E53-4A73-A789-AA04DD3B3CF0}" type="sibTrans" cxnId="{A1F102FC-0D7B-4A28-A20E-A3F8C65DD8BD}">
      <dgm:prSet/>
      <dgm:spPr/>
      <dgm:t>
        <a:bodyPr/>
        <a:lstStyle/>
        <a:p>
          <a:endParaRPr lang="en-US"/>
        </a:p>
      </dgm:t>
    </dgm:pt>
    <dgm:pt modelId="{B4B4DE95-F0C1-4A65-88F3-753EABE99360}">
      <dgm:prSet phldrT="[Text]"/>
      <dgm:spPr/>
      <dgm:t>
        <a:bodyPr/>
        <a:lstStyle/>
        <a:p>
          <a:r>
            <a:rPr lang="en-US" dirty="0" smtClean="0"/>
            <a:t>More meaningful than nominal</a:t>
          </a:r>
          <a:endParaRPr lang="en-US" dirty="0"/>
        </a:p>
      </dgm:t>
    </dgm:pt>
    <dgm:pt modelId="{CD0206D9-E98A-44C9-91A1-8450E07C1EEE}" type="parTrans" cxnId="{9AC2ECCF-9B53-4D25-9BE1-F072D3135E72}">
      <dgm:prSet/>
      <dgm:spPr/>
      <dgm:t>
        <a:bodyPr/>
        <a:lstStyle/>
        <a:p>
          <a:endParaRPr lang="en-US"/>
        </a:p>
      </dgm:t>
    </dgm:pt>
    <dgm:pt modelId="{4A6F5A6E-45A9-4167-89CC-28DF70B59F90}" type="sibTrans" cxnId="{9AC2ECCF-9B53-4D25-9BE1-F072D3135E72}">
      <dgm:prSet/>
      <dgm:spPr/>
      <dgm:t>
        <a:bodyPr/>
        <a:lstStyle/>
        <a:p>
          <a:endParaRPr lang="en-US"/>
        </a:p>
      </dgm:t>
    </dgm:pt>
    <dgm:pt modelId="{4C7B2437-DE6F-4E51-9635-226D45D91D20}">
      <dgm:prSet phldrT="[Text]"/>
      <dgm:spPr/>
      <dgm:t>
        <a:bodyPr/>
        <a:lstStyle/>
        <a:p>
          <a:r>
            <a:rPr lang="en-US" dirty="0" smtClean="0"/>
            <a:t>Does not quantify magnitude of difference</a:t>
          </a:r>
          <a:endParaRPr lang="en-US" dirty="0"/>
        </a:p>
      </dgm:t>
    </dgm:pt>
    <dgm:pt modelId="{C87ACBED-0DB9-4DA0-BF4A-EECB52FE1043}" type="parTrans" cxnId="{107BDA8A-070B-4D42-9A73-21B2D41A882D}">
      <dgm:prSet/>
      <dgm:spPr/>
      <dgm:t>
        <a:bodyPr/>
        <a:lstStyle/>
        <a:p>
          <a:endParaRPr lang="en-US"/>
        </a:p>
      </dgm:t>
    </dgm:pt>
    <dgm:pt modelId="{6D2708DE-3249-4A69-9379-D8824E2D6F51}" type="sibTrans" cxnId="{107BDA8A-070B-4D42-9A73-21B2D41A882D}">
      <dgm:prSet/>
      <dgm:spPr/>
      <dgm:t>
        <a:bodyPr/>
        <a:lstStyle/>
        <a:p>
          <a:endParaRPr lang="en-US"/>
        </a:p>
      </dgm:t>
    </dgm:pt>
    <dgm:pt modelId="{425E6A06-D921-4A84-AA09-60D2376C9BE5}">
      <dgm:prSet phldrT="[Text]"/>
      <dgm:spPr/>
      <dgm:t>
        <a:bodyPr/>
        <a:lstStyle/>
        <a:p>
          <a:r>
            <a:rPr lang="en-US" dirty="0" err="1" smtClean="0"/>
            <a:t>Eg</a:t>
          </a:r>
          <a:r>
            <a:rPr lang="en-US" dirty="0" smtClean="0"/>
            <a:t> – Quality rating to a restaurant, teams ranking </a:t>
          </a:r>
          <a:endParaRPr lang="en-US" dirty="0"/>
        </a:p>
      </dgm:t>
    </dgm:pt>
    <dgm:pt modelId="{7D8249E3-F52A-4CEA-B4FC-C8D5FB1F987F}" type="parTrans" cxnId="{FC056E25-BAD6-4EF8-AFD2-C2D08936C39B}">
      <dgm:prSet/>
      <dgm:spPr/>
      <dgm:t>
        <a:bodyPr/>
        <a:lstStyle/>
        <a:p>
          <a:endParaRPr lang="en-US"/>
        </a:p>
      </dgm:t>
    </dgm:pt>
    <dgm:pt modelId="{B059E31C-B8E6-4FB1-93F4-C41EB4072221}" type="sibTrans" cxnId="{FC056E25-BAD6-4EF8-AFD2-C2D08936C39B}">
      <dgm:prSet/>
      <dgm:spPr/>
      <dgm:t>
        <a:bodyPr/>
        <a:lstStyle/>
        <a:p>
          <a:endParaRPr lang="en-US"/>
        </a:p>
      </dgm:t>
    </dgm:pt>
    <dgm:pt modelId="{CA2B457D-E05F-4D00-A6A7-AF8F73498EA4}">
      <dgm:prSet phldrT="[Text]"/>
      <dgm:spPr/>
      <dgm:t>
        <a:bodyPr/>
        <a:lstStyle/>
        <a:p>
          <a:r>
            <a:rPr lang="en-US" dirty="0" err="1" smtClean="0"/>
            <a:t>Eg</a:t>
          </a:r>
          <a:r>
            <a:rPr lang="en-US" dirty="0" smtClean="0"/>
            <a:t>. Temperature(cannot say 25 degree is twice as hot as 50 degree)</a:t>
          </a:r>
          <a:endParaRPr lang="en-US" dirty="0"/>
        </a:p>
      </dgm:t>
    </dgm:pt>
    <dgm:pt modelId="{19A7A829-A2B7-49B9-80BB-22BED368F54D}" type="parTrans" cxnId="{CF8CE624-1903-4935-A44D-06DF50F7F52E}">
      <dgm:prSet/>
      <dgm:spPr/>
      <dgm:t>
        <a:bodyPr/>
        <a:lstStyle/>
        <a:p>
          <a:endParaRPr lang="en-US"/>
        </a:p>
      </dgm:t>
    </dgm:pt>
    <dgm:pt modelId="{3480CF3A-C3CB-4B65-9FE2-D1DD1686C518}" type="sibTrans" cxnId="{CF8CE624-1903-4935-A44D-06DF50F7F52E}">
      <dgm:prSet/>
      <dgm:spPr/>
      <dgm:t>
        <a:bodyPr/>
        <a:lstStyle/>
        <a:p>
          <a:endParaRPr lang="en-US"/>
        </a:p>
      </dgm:t>
    </dgm:pt>
    <dgm:pt modelId="{8001B3C1-2C12-4EC6-BD39-7E64FDDDC259}">
      <dgm:prSet phldrT="[Text]"/>
      <dgm:spPr/>
      <dgm:t>
        <a:bodyPr/>
        <a:lstStyle/>
        <a:p>
          <a:endParaRPr lang="en-US" dirty="0"/>
        </a:p>
      </dgm:t>
    </dgm:pt>
    <dgm:pt modelId="{EA554CAD-899D-4025-9B4F-B0B2CC702D19}" type="parTrans" cxnId="{16718922-3CB1-4D82-B40C-CE122D357D60}">
      <dgm:prSet/>
      <dgm:spPr/>
      <dgm:t>
        <a:bodyPr/>
        <a:lstStyle/>
        <a:p>
          <a:endParaRPr lang="en-US"/>
        </a:p>
      </dgm:t>
    </dgm:pt>
    <dgm:pt modelId="{3E67273E-6E97-4CD7-99FE-85144F7EBB3F}" type="sibTrans" cxnId="{16718922-3CB1-4D82-B40C-CE122D357D60}">
      <dgm:prSet/>
      <dgm:spPr/>
      <dgm:t>
        <a:bodyPr/>
        <a:lstStyle/>
        <a:p>
          <a:endParaRPr lang="en-US"/>
        </a:p>
      </dgm:t>
    </dgm:pt>
    <dgm:pt modelId="{CF83E2F3-5531-456B-9AB3-3AFFFA1C4518}">
      <dgm:prSet phldrT="[Text]"/>
      <dgm:spPr/>
      <dgm:t>
        <a:bodyPr/>
        <a:lstStyle/>
        <a:p>
          <a:r>
            <a:rPr lang="en-US" dirty="0" smtClean="0"/>
            <a:t>Allows meaningful comparison of ranges, </a:t>
          </a:r>
          <a:r>
            <a:rPr lang="en-US" dirty="0" err="1" smtClean="0"/>
            <a:t>avg</a:t>
          </a:r>
          <a:r>
            <a:rPr lang="en-US" dirty="0" smtClean="0"/>
            <a:t> and other stats</a:t>
          </a:r>
          <a:endParaRPr lang="en-US" dirty="0"/>
        </a:p>
      </dgm:t>
    </dgm:pt>
    <dgm:pt modelId="{0A8D0D56-1DF3-4BBE-9BCC-7AEDCECCE365}" type="parTrans" cxnId="{274DA93A-DA86-439D-935D-49BEACF5B99F}">
      <dgm:prSet/>
      <dgm:spPr/>
      <dgm:t>
        <a:bodyPr/>
        <a:lstStyle/>
        <a:p>
          <a:endParaRPr lang="en-US"/>
        </a:p>
      </dgm:t>
    </dgm:pt>
    <dgm:pt modelId="{779E9C9C-110F-4272-823B-4020F1772128}" type="sibTrans" cxnId="{274DA93A-DA86-439D-935D-49BEACF5B99F}">
      <dgm:prSet/>
      <dgm:spPr/>
      <dgm:t>
        <a:bodyPr/>
        <a:lstStyle/>
        <a:p>
          <a:endParaRPr lang="en-US"/>
        </a:p>
      </dgm:t>
    </dgm:pt>
    <dgm:pt modelId="{AA00FFF7-8B96-4E70-83F0-DB27CF38D4F8}">
      <dgm:prSet/>
      <dgm:spPr/>
      <dgm:t>
        <a:bodyPr/>
        <a:lstStyle/>
        <a:p>
          <a:r>
            <a:rPr lang="en-US" dirty="0" smtClean="0"/>
            <a:t>Have Natural zero</a:t>
          </a:r>
          <a:endParaRPr lang="en-US" dirty="0"/>
        </a:p>
      </dgm:t>
    </dgm:pt>
    <dgm:pt modelId="{7D7AA0F3-E2FC-459B-8DF8-8330021E70FC}" type="parTrans" cxnId="{F73A1B57-E05E-44E4-B541-04FB1DD5D4D9}">
      <dgm:prSet/>
      <dgm:spPr/>
      <dgm:t>
        <a:bodyPr/>
        <a:lstStyle/>
        <a:p>
          <a:endParaRPr lang="en-US"/>
        </a:p>
      </dgm:t>
    </dgm:pt>
    <dgm:pt modelId="{67FC7EB8-30C5-4A3B-974D-3A0884527AA7}" type="sibTrans" cxnId="{F73A1B57-E05E-44E4-B541-04FB1DD5D4D9}">
      <dgm:prSet/>
      <dgm:spPr/>
      <dgm:t>
        <a:bodyPr/>
        <a:lstStyle/>
        <a:p>
          <a:endParaRPr lang="en-US"/>
        </a:p>
      </dgm:t>
    </dgm:pt>
    <dgm:pt modelId="{C008E39D-3C1B-4CEF-9A72-8D9A0F2B150A}">
      <dgm:prSet/>
      <dgm:spPr/>
      <dgm:t>
        <a:bodyPr/>
        <a:lstStyle/>
        <a:p>
          <a:r>
            <a:rPr lang="en-US" dirty="0" err="1" smtClean="0"/>
            <a:t>Eg</a:t>
          </a:r>
          <a:r>
            <a:rPr lang="en-US" dirty="0" smtClean="0"/>
            <a:t>- Rupees, </a:t>
          </a:r>
          <a:r>
            <a:rPr lang="en-US" dirty="0" err="1" smtClean="0"/>
            <a:t>Dist</a:t>
          </a:r>
          <a:r>
            <a:rPr lang="en-US" dirty="0" smtClean="0"/>
            <a:t>, </a:t>
          </a:r>
          <a:endParaRPr lang="en-US" dirty="0"/>
        </a:p>
      </dgm:t>
    </dgm:pt>
    <dgm:pt modelId="{9A4233E2-9A67-4C00-B235-A30D61562FD1}" type="parTrans" cxnId="{2B185289-4318-4BDB-8D7C-8F047489E4DD}">
      <dgm:prSet/>
      <dgm:spPr/>
      <dgm:t>
        <a:bodyPr/>
        <a:lstStyle/>
        <a:p>
          <a:endParaRPr lang="en-US"/>
        </a:p>
      </dgm:t>
    </dgm:pt>
    <dgm:pt modelId="{D582C13D-6E34-4A03-95AF-E619D7B2740F}" type="sibTrans" cxnId="{2B185289-4318-4BDB-8D7C-8F047489E4DD}">
      <dgm:prSet/>
      <dgm:spPr/>
      <dgm:t>
        <a:bodyPr/>
        <a:lstStyle/>
        <a:p>
          <a:endParaRPr lang="en-US"/>
        </a:p>
      </dgm:t>
    </dgm:pt>
    <dgm:pt modelId="{58CBAFE6-2D4A-4595-BCD6-D0E3CB12FB8C}">
      <dgm:prSet/>
      <dgm:spPr/>
      <dgm:t>
        <a:bodyPr/>
        <a:lstStyle/>
        <a:p>
          <a:endParaRPr lang="en-US" dirty="0"/>
        </a:p>
      </dgm:t>
    </dgm:pt>
    <dgm:pt modelId="{161C4782-AF00-4E9B-9442-FE09634DA9BA}" type="parTrans" cxnId="{3CDC93E5-7042-4E8F-8F6F-6941D5F47EC1}">
      <dgm:prSet/>
      <dgm:spPr/>
      <dgm:t>
        <a:bodyPr/>
        <a:lstStyle/>
        <a:p>
          <a:endParaRPr lang="en-US"/>
        </a:p>
      </dgm:t>
    </dgm:pt>
    <dgm:pt modelId="{ED293753-9C32-4532-9F18-284317A0DC0D}" type="sibTrans" cxnId="{3CDC93E5-7042-4E8F-8F6F-6941D5F47EC1}">
      <dgm:prSet/>
      <dgm:spPr/>
      <dgm:t>
        <a:bodyPr/>
        <a:lstStyle/>
        <a:p>
          <a:endParaRPr lang="en-US"/>
        </a:p>
      </dgm:t>
    </dgm:pt>
    <dgm:pt modelId="{77E21EBE-243A-4C97-B47E-9F6BB191FE28}" type="pres">
      <dgm:prSet presAssocID="{74E8ED0A-734C-404C-AC13-69D80CF1A748}" presName="Name0" presStyleCnt="0">
        <dgm:presLayoutVars>
          <dgm:dir/>
          <dgm:animLvl val="lvl"/>
          <dgm:resizeHandles val="exact"/>
        </dgm:presLayoutVars>
      </dgm:prSet>
      <dgm:spPr/>
      <dgm:t>
        <a:bodyPr/>
        <a:lstStyle/>
        <a:p>
          <a:endParaRPr lang="en-US"/>
        </a:p>
      </dgm:t>
    </dgm:pt>
    <dgm:pt modelId="{63BD36D6-533D-4627-A81D-3692907CDA0D}" type="pres">
      <dgm:prSet presAssocID="{E3FC22CC-6187-43B8-9235-A85CC0865A26}" presName="composite" presStyleCnt="0"/>
      <dgm:spPr/>
    </dgm:pt>
    <dgm:pt modelId="{98F372BD-241C-4BD5-B431-1279E58C70D7}" type="pres">
      <dgm:prSet presAssocID="{E3FC22CC-6187-43B8-9235-A85CC0865A26}" presName="parTx" presStyleLbl="alignNode1" presStyleIdx="0" presStyleCnt="4">
        <dgm:presLayoutVars>
          <dgm:chMax val="0"/>
          <dgm:chPref val="0"/>
          <dgm:bulletEnabled val="1"/>
        </dgm:presLayoutVars>
      </dgm:prSet>
      <dgm:spPr/>
      <dgm:t>
        <a:bodyPr/>
        <a:lstStyle/>
        <a:p>
          <a:endParaRPr lang="en-US"/>
        </a:p>
      </dgm:t>
    </dgm:pt>
    <dgm:pt modelId="{CAA0343E-AD3F-4E70-A399-8C794E6AC5D1}" type="pres">
      <dgm:prSet presAssocID="{E3FC22CC-6187-43B8-9235-A85CC0865A26}" presName="desTx" presStyleLbl="alignAccFollowNode1" presStyleIdx="0" presStyleCnt="4">
        <dgm:presLayoutVars>
          <dgm:bulletEnabled val="1"/>
        </dgm:presLayoutVars>
      </dgm:prSet>
      <dgm:spPr/>
      <dgm:t>
        <a:bodyPr/>
        <a:lstStyle/>
        <a:p>
          <a:endParaRPr lang="en-US"/>
        </a:p>
      </dgm:t>
    </dgm:pt>
    <dgm:pt modelId="{4E981002-D0AC-42C4-B574-896B3735366B}" type="pres">
      <dgm:prSet presAssocID="{24ABB515-42C3-43D8-8471-1528BFC2B213}" presName="space" presStyleCnt="0"/>
      <dgm:spPr/>
    </dgm:pt>
    <dgm:pt modelId="{6CCC786A-A557-4F50-94C2-1B4B546B3886}" type="pres">
      <dgm:prSet presAssocID="{BB10FAAC-DA15-4735-80F9-F02101071475}" presName="composite" presStyleCnt="0"/>
      <dgm:spPr/>
    </dgm:pt>
    <dgm:pt modelId="{6A8A0AA2-4056-49AC-AAE5-43AA88CF76FE}" type="pres">
      <dgm:prSet presAssocID="{BB10FAAC-DA15-4735-80F9-F02101071475}" presName="parTx" presStyleLbl="alignNode1" presStyleIdx="1" presStyleCnt="4">
        <dgm:presLayoutVars>
          <dgm:chMax val="0"/>
          <dgm:chPref val="0"/>
          <dgm:bulletEnabled val="1"/>
        </dgm:presLayoutVars>
      </dgm:prSet>
      <dgm:spPr/>
      <dgm:t>
        <a:bodyPr/>
        <a:lstStyle/>
        <a:p>
          <a:endParaRPr lang="en-US"/>
        </a:p>
      </dgm:t>
    </dgm:pt>
    <dgm:pt modelId="{A096ADFA-A2A7-4C5F-A7FF-F2F56ACC7206}" type="pres">
      <dgm:prSet presAssocID="{BB10FAAC-DA15-4735-80F9-F02101071475}" presName="desTx" presStyleLbl="alignAccFollowNode1" presStyleIdx="1" presStyleCnt="4">
        <dgm:presLayoutVars>
          <dgm:bulletEnabled val="1"/>
        </dgm:presLayoutVars>
      </dgm:prSet>
      <dgm:spPr/>
      <dgm:t>
        <a:bodyPr/>
        <a:lstStyle/>
        <a:p>
          <a:endParaRPr lang="en-US"/>
        </a:p>
      </dgm:t>
    </dgm:pt>
    <dgm:pt modelId="{5A59E9F4-9FE0-4039-AB52-848E6CE95015}" type="pres">
      <dgm:prSet presAssocID="{0451A7B0-4F96-45B3-9175-E414AC51C26C}" presName="space" presStyleCnt="0"/>
      <dgm:spPr/>
    </dgm:pt>
    <dgm:pt modelId="{5F3CE5C2-E698-4587-B86C-0E3CE5006F1A}" type="pres">
      <dgm:prSet presAssocID="{94E55FF7-828E-43A2-90A2-B55F8CB427D5}" presName="composite" presStyleCnt="0"/>
      <dgm:spPr/>
    </dgm:pt>
    <dgm:pt modelId="{76250700-79C0-498A-9D02-B07C269C31EC}" type="pres">
      <dgm:prSet presAssocID="{94E55FF7-828E-43A2-90A2-B55F8CB427D5}" presName="parTx" presStyleLbl="alignNode1" presStyleIdx="2" presStyleCnt="4">
        <dgm:presLayoutVars>
          <dgm:chMax val="0"/>
          <dgm:chPref val="0"/>
          <dgm:bulletEnabled val="1"/>
        </dgm:presLayoutVars>
      </dgm:prSet>
      <dgm:spPr/>
      <dgm:t>
        <a:bodyPr/>
        <a:lstStyle/>
        <a:p>
          <a:endParaRPr lang="en-US"/>
        </a:p>
      </dgm:t>
    </dgm:pt>
    <dgm:pt modelId="{DFAF1AE7-748E-4280-9C85-DD165CFFD1FE}" type="pres">
      <dgm:prSet presAssocID="{94E55FF7-828E-43A2-90A2-B55F8CB427D5}" presName="desTx" presStyleLbl="alignAccFollowNode1" presStyleIdx="2" presStyleCnt="4">
        <dgm:presLayoutVars>
          <dgm:bulletEnabled val="1"/>
        </dgm:presLayoutVars>
      </dgm:prSet>
      <dgm:spPr/>
      <dgm:t>
        <a:bodyPr/>
        <a:lstStyle/>
        <a:p>
          <a:endParaRPr lang="en-US"/>
        </a:p>
      </dgm:t>
    </dgm:pt>
    <dgm:pt modelId="{447AB27E-1F3E-412A-9792-4BF9962DFF58}" type="pres">
      <dgm:prSet presAssocID="{C8F3CA39-5403-44C7-9EEB-D64E74EA9451}" presName="space" presStyleCnt="0"/>
      <dgm:spPr/>
    </dgm:pt>
    <dgm:pt modelId="{705F3E79-1700-4625-A2D1-4ECA09EE8F16}" type="pres">
      <dgm:prSet presAssocID="{97F99709-1D76-497C-9BD8-B70D609E706B}" presName="composite" presStyleCnt="0"/>
      <dgm:spPr/>
    </dgm:pt>
    <dgm:pt modelId="{F480229F-A9B5-44AE-BA97-4A558B4B2911}" type="pres">
      <dgm:prSet presAssocID="{97F99709-1D76-497C-9BD8-B70D609E706B}" presName="parTx" presStyleLbl="alignNode1" presStyleIdx="3" presStyleCnt="4">
        <dgm:presLayoutVars>
          <dgm:chMax val="0"/>
          <dgm:chPref val="0"/>
          <dgm:bulletEnabled val="1"/>
        </dgm:presLayoutVars>
      </dgm:prSet>
      <dgm:spPr/>
      <dgm:t>
        <a:bodyPr/>
        <a:lstStyle/>
        <a:p>
          <a:endParaRPr lang="en-US"/>
        </a:p>
      </dgm:t>
    </dgm:pt>
    <dgm:pt modelId="{322502EE-BFC1-4DEA-943C-2D5AF1D6ECD5}" type="pres">
      <dgm:prSet presAssocID="{97F99709-1D76-497C-9BD8-B70D609E706B}" presName="desTx" presStyleLbl="alignAccFollowNode1" presStyleIdx="3" presStyleCnt="4">
        <dgm:presLayoutVars>
          <dgm:bulletEnabled val="1"/>
        </dgm:presLayoutVars>
      </dgm:prSet>
      <dgm:spPr/>
      <dgm:t>
        <a:bodyPr/>
        <a:lstStyle/>
        <a:p>
          <a:endParaRPr lang="en-US"/>
        </a:p>
      </dgm:t>
    </dgm:pt>
  </dgm:ptLst>
  <dgm:cxnLst>
    <dgm:cxn modelId="{D3DCDD9A-59ED-432E-838F-5DA332E32F80}" type="presOf" srcId="{7DE4E06C-718B-4275-8E3A-A3B9AB03F3E4}" destId="{DFAF1AE7-748E-4280-9C85-DD165CFFD1FE}" srcOrd="0" destOrd="1" presId="urn:microsoft.com/office/officeart/2005/8/layout/hList1"/>
    <dgm:cxn modelId="{F11B0E53-B28F-4369-B9E9-7FBF5E1904A1}" type="presOf" srcId="{74E8ED0A-734C-404C-AC13-69D80CF1A748}" destId="{77E21EBE-243A-4C97-B47E-9F6BB191FE28}" srcOrd="0" destOrd="0" presId="urn:microsoft.com/office/officeart/2005/8/layout/hList1"/>
    <dgm:cxn modelId="{FC056E25-BAD6-4EF8-AFD2-C2D08936C39B}" srcId="{BB10FAAC-DA15-4735-80F9-F02101071475}" destId="{425E6A06-D921-4A84-AA09-60D2376C9BE5}" srcOrd="4" destOrd="0" parTransId="{7D8249E3-F52A-4CEA-B4FC-C8D5FB1F987F}" sibTransId="{B059E31C-B8E6-4FB1-93F4-C41EB4072221}"/>
    <dgm:cxn modelId="{48ED16D5-0671-49A0-8F02-3407C1BF7625}" srcId="{97F99709-1D76-497C-9BD8-B70D609E706B}" destId="{CCD921C4-672E-4DB4-B906-BC4DF3A252BB}" srcOrd="0" destOrd="0" parTransId="{0FAE290E-CB4F-40B8-90F3-222F5830FA40}" sibTransId="{E37BE372-793B-46F8-ADEC-ED177CDB392A}"/>
    <dgm:cxn modelId="{4CCADE15-3648-4A63-930E-2EDF229E99BA}" type="presOf" srcId="{4C7B2437-DE6F-4E51-9635-226D45D91D20}" destId="{A096ADFA-A2A7-4C5F-A7FF-F2F56ACC7206}" srcOrd="0" destOrd="3" presId="urn:microsoft.com/office/officeart/2005/8/layout/hList1"/>
    <dgm:cxn modelId="{2D9759DE-3BAF-4FD6-BC32-3C13422CB697}" srcId="{BB10FAAC-DA15-4735-80F9-F02101071475}" destId="{A68EE7EC-B17C-4835-A91B-AD8DB8F6D61C}" srcOrd="0" destOrd="0" parTransId="{4B2C8450-25C5-4B33-869F-55B23F999911}" sibTransId="{C81EA802-FE3E-4E82-AFE3-8FC58B84C7F7}"/>
    <dgm:cxn modelId="{6AB97F09-BE12-4EBD-AA40-C99D41286520}" srcId="{74E8ED0A-734C-404C-AC13-69D80CF1A748}" destId="{E3FC22CC-6187-43B8-9235-A85CC0865A26}" srcOrd="0" destOrd="0" parTransId="{7D4846C4-05E3-428E-A3C2-138A37A75859}" sibTransId="{24ABB515-42C3-43D8-8471-1528BFC2B213}"/>
    <dgm:cxn modelId="{CE2FC043-2C89-4B77-A5A6-508F933E88BC}" type="presOf" srcId="{A68EE7EC-B17C-4835-A91B-AD8DB8F6D61C}" destId="{A096ADFA-A2A7-4C5F-A7FF-F2F56ACC7206}" srcOrd="0" destOrd="0" presId="urn:microsoft.com/office/officeart/2005/8/layout/hList1"/>
    <dgm:cxn modelId="{274DA93A-DA86-439D-935D-49BEACF5B99F}" srcId="{94E55FF7-828E-43A2-90A2-B55F8CB427D5}" destId="{CF83E2F3-5531-456B-9AB3-3AFFFA1C4518}" srcOrd="2" destOrd="0" parTransId="{0A8D0D56-1DF3-4BBE-9BCC-7AEDCECCE365}" sibTransId="{779E9C9C-110F-4272-823B-4020F1772128}"/>
    <dgm:cxn modelId="{38AE1644-9020-4AEF-A267-476B245FB20F}" type="presOf" srcId="{B4B4DE95-F0C1-4A65-88F3-753EABE99360}" destId="{A096ADFA-A2A7-4C5F-A7FF-F2F56ACC7206}" srcOrd="0" destOrd="2" presId="urn:microsoft.com/office/officeart/2005/8/layout/hList1"/>
    <dgm:cxn modelId="{CF3FF877-EDEC-4128-A871-A5FCCC489A61}" srcId="{E3FC22CC-6187-43B8-9235-A85CC0865A26}" destId="{481E1945-485B-4E9A-9AD6-BA337282149E}" srcOrd="4" destOrd="0" parTransId="{ADF0824A-AD68-45BF-8238-F10C584D3AA5}" sibTransId="{9BE3CEEE-09E8-4E1B-8516-4488304D2B9B}"/>
    <dgm:cxn modelId="{EC9E470A-058A-4321-96E2-310882B22077}" type="presOf" srcId="{109AEBB6-7696-4F85-8867-676EE49DF05E}" destId="{CAA0343E-AD3F-4E70-A399-8C794E6AC5D1}" srcOrd="0" destOrd="1" presId="urn:microsoft.com/office/officeart/2005/8/layout/hList1"/>
    <dgm:cxn modelId="{F573430E-D6D4-4693-8453-1096A746D1AA}" type="presOf" srcId="{CCD921C4-672E-4DB4-B906-BC4DF3A252BB}" destId="{322502EE-BFC1-4DEA-943C-2D5AF1D6ECD5}" srcOrd="0" destOrd="0" presId="urn:microsoft.com/office/officeart/2005/8/layout/hList1"/>
    <dgm:cxn modelId="{EF38A0BB-5B0F-483D-A8F5-6F96BA37D1EC}" type="presOf" srcId="{C2387974-679B-40FA-9173-D6BD109316D3}" destId="{A096ADFA-A2A7-4C5F-A7FF-F2F56ACC7206}" srcOrd="0" destOrd="1" presId="urn:microsoft.com/office/officeart/2005/8/layout/hList1"/>
    <dgm:cxn modelId="{107BDA8A-070B-4D42-9A73-21B2D41A882D}" srcId="{BB10FAAC-DA15-4735-80F9-F02101071475}" destId="{4C7B2437-DE6F-4E51-9635-226D45D91D20}" srcOrd="3" destOrd="0" parTransId="{C87ACBED-0DB9-4DA0-BF4A-EECB52FE1043}" sibTransId="{6D2708DE-3249-4A69-9379-D8824E2D6F51}"/>
    <dgm:cxn modelId="{A1F102FC-0D7B-4A28-A20E-A3F8C65DD8BD}" srcId="{E3FC22CC-6187-43B8-9235-A85CC0865A26}" destId="{6E57659A-B8EB-45E2-A0E0-D873A56DE7AB}" srcOrd="3" destOrd="0" parTransId="{B5D539D2-5015-48B5-9C8B-D8EF99923478}" sibTransId="{2986D3C9-0E53-4A73-A789-AA04DD3B3CF0}"/>
    <dgm:cxn modelId="{64ECDEB7-94E0-4537-B497-3CBE5A76DE99}" type="presOf" srcId="{425E6A06-D921-4A84-AA09-60D2376C9BE5}" destId="{A096ADFA-A2A7-4C5F-A7FF-F2F56ACC7206}" srcOrd="0" destOrd="4" presId="urn:microsoft.com/office/officeart/2005/8/layout/hList1"/>
    <dgm:cxn modelId="{220347D3-1119-4EFD-95D2-760992FF0B04}" srcId="{BB10FAAC-DA15-4735-80F9-F02101071475}" destId="{C2387974-679B-40FA-9173-D6BD109316D3}" srcOrd="1" destOrd="0" parTransId="{09C31E5F-D2C9-4EFF-A119-82B30AAC216F}" sibTransId="{0971E72D-87AF-4930-AF1D-541567F9FF62}"/>
    <dgm:cxn modelId="{C763D157-E3A9-457C-B627-F7EB980B8DA7}" type="presOf" srcId="{BB10FAAC-DA15-4735-80F9-F02101071475}" destId="{6A8A0AA2-4056-49AC-AAE5-43AA88CF76FE}" srcOrd="0" destOrd="0" presId="urn:microsoft.com/office/officeart/2005/8/layout/hList1"/>
    <dgm:cxn modelId="{2B185289-4318-4BDB-8D7C-8F047489E4DD}" srcId="{97F99709-1D76-497C-9BD8-B70D609E706B}" destId="{C008E39D-3C1B-4CEF-9A72-8D9A0F2B150A}" srcOrd="3" destOrd="0" parTransId="{9A4233E2-9A67-4C00-B235-A30D61562FD1}" sibTransId="{D582C13D-6E34-4A03-95AF-E619D7B2740F}"/>
    <dgm:cxn modelId="{618E03F7-22D6-44B4-A2DD-5DC8A2ECBC17}" type="presOf" srcId="{CF83E2F3-5531-456B-9AB3-3AFFFA1C4518}" destId="{DFAF1AE7-748E-4280-9C85-DD165CFFD1FE}" srcOrd="0" destOrd="2" presId="urn:microsoft.com/office/officeart/2005/8/layout/hList1"/>
    <dgm:cxn modelId="{9AC2ECCF-9B53-4D25-9BE1-F072D3135E72}" srcId="{BB10FAAC-DA15-4735-80F9-F02101071475}" destId="{B4B4DE95-F0C1-4A65-88F3-753EABE99360}" srcOrd="2" destOrd="0" parTransId="{CD0206D9-E98A-44C9-91A1-8450E07C1EEE}" sibTransId="{4A6F5A6E-45A9-4167-89CC-28DF70B59F90}"/>
    <dgm:cxn modelId="{BE2F39DC-8C9C-4F4D-9DD2-51A6A7BD905F}" srcId="{74E8ED0A-734C-404C-AC13-69D80CF1A748}" destId="{97F99709-1D76-497C-9BD8-B70D609E706B}" srcOrd="3" destOrd="0" parTransId="{8C65B75F-D0FA-42C9-8EE5-CC2B821D858D}" sibTransId="{DC15D76E-884D-474C-A7EE-40DD35F51184}"/>
    <dgm:cxn modelId="{79480541-F45F-4FF0-B2AE-85FB29B29774}" type="presOf" srcId="{481E1945-485B-4E9A-9AD6-BA337282149E}" destId="{CAA0343E-AD3F-4E70-A399-8C794E6AC5D1}" srcOrd="0" destOrd="4" presId="urn:microsoft.com/office/officeart/2005/8/layout/hList1"/>
    <dgm:cxn modelId="{1749F786-B21C-4CE6-BA52-0E2BAE10F6F1}" srcId="{E3FC22CC-6187-43B8-9235-A85CC0865A26}" destId="{C18F149A-D2A7-49DD-8F31-0279A5624FC8}" srcOrd="2" destOrd="0" parTransId="{B074DD48-60A3-4CB8-8BA6-ECFEFFA5BEB3}" sibTransId="{B930C6B9-316E-43F9-BA55-EC5C942CAF40}"/>
    <dgm:cxn modelId="{D326A4E8-07DB-492D-B83C-9BF2B4C1ED84}" type="presOf" srcId="{97F99709-1D76-497C-9BD8-B70D609E706B}" destId="{F480229F-A9B5-44AE-BA97-4A558B4B2911}" srcOrd="0" destOrd="0" presId="urn:microsoft.com/office/officeart/2005/8/layout/hList1"/>
    <dgm:cxn modelId="{FC281171-304B-42FA-A9BD-3E3F24B6410F}" type="presOf" srcId="{C18F149A-D2A7-49DD-8F31-0279A5624FC8}" destId="{CAA0343E-AD3F-4E70-A399-8C794E6AC5D1}" srcOrd="0" destOrd="2" presId="urn:microsoft.com/office/officeart/2005/8/layout/hList1"/>
    <dgm:cxn modelId="{7CE62272-2C10-4358-9178-EB0184CF1B4E}" srcId="{94E55FF7-828E-43A2-90A2-B55F8CB427D5}" destId="{5E8BB3EE-BAD8-4E6E-B509-56C01AAF3567}" srcOrd="0" destOrd="0" parTransId="{429AB2A5-2E43-45CF-88A5-DB666190A205}" sibTransId="{6F9FB39B-840E-46A0-8921-121E338CECC3}"/>
    <dgm:cxn modelId="{2C578BC5-B578-49ED-BDCF-E328A5A1734D}" srcId="{74E8ED0A-734C-404C-AC13-69D80CF1A748}" destId="{BB10FAAC-DA15-4735-80F9-F02101071475}" srcOrd="1" destOrd="0" parTransId="{D2A4B0DE-ABCE-45CC-A1AF-68FBD3C0ACD6}" sibTransId="{0451A7B0-4F96-45B3-9175-E414AC51C26C}"/>
    <dgm:cxn modelId="{0A770F06-03F6-43B2-82CF-912944AC46B9}" srcId="{E3FC22CC-6187-43B8-9235-A85CC0865A26}" destId="{109AEBB6-7696-4F85-8867-676EE49DF05E}" srcOrd="1" destOrd="0" parTransId="{6DB52F39-01B5-4363-B764-8CD93D4A0B80}" sibTransId="{B7E70AE1-8CD2-4D77-9052-F1E724767FE6}"/>
    <dgm:cxn modelId="{19BA4268-2DAC-4112-B8F1-AC6F79807C0B}" type="presOf" srcId="{58CBAFE6-2D4A-4595-BCD6-D0E3CB12FB8C}" destId="{322502EE-BFC1-4DEA-943C-2D5AF1D6ECD5}" srcOrd="0" destOrd="2" presId="urn:microsoft.com/office/officeart/2005/8/layout/hList1"/>
    <dgm:cxn modelId="{5759E6A8-D611-41A5-884F-C5BC734AA1B2}" type="presOf" srcId="{94E55FF7-828E-43A2-90A2-B55F8CB427D5}" destId="{76250700-79C0-498A-9D02-B07C269C31EC}" srcOrd="0" destOrd="0" presId="urn:microsoft.com/office/officeart/2005/8/layout/hList1"/>
    <dgm:cxn modelId="{64EB72AC-323B-44DD-AFA2-7E9400ACC767}" type="presOf" srcId="{CA2B457D-E05F-4D00-A6A7-AF8F73498EA4}" destId="{DFAF1AE7-748E-4280-9C85-DD165CFFD1FE}" srcOrd="0" destOrd="3" presId="urn:microsoft.com/office/officeart/2005/8/layout/hList1"/>
    <dgm:cxn modelId="{9849FE01-6946-4219-ADF3-13901443BDD8}" type="presOf" srcId="{C008E39D-3C1B-4CEF-9A72-8D9A0F2B150A}" destId="{322502EE-BFC1-4DEA-943C-2D5AF1D6ECD5}" srcOrd="0" destOrd="3" presId="urn:microsoft.com/office/officeart/2005/8/layout/hList1"/>
    <dgm:cxn modelId="{10DCAEC2-7649-4A4C-9567-B0B499932760}" srcId="{E3FC22CC-6187-43B8-9235-A85CC0865A26}" destId="{DB2632C7-89E9-4CA1-A201-E8085F2A1864}" srcOrd="0" destOrd="0" parTransId="{A4961B09-118B-4CC9-A502-0EB3A549D376}" sibTransId="{F1E64962-3F45-4DCF-B240-7BABB290F656}"/>
    <dgm:cxn modelId="{CF8CE624-1903-4935-A44D-06DF50F7F52E}" srcId="{94E55FF7-828E-43A2-90A2-B55F8CB427D5}" destId="{CA2B457D-E05F-4D00-A6A7-AF8F73498EA4}" srcOrd="3" destOrd="0" parTransId="{19A7A829-A2B7-49B9-80BB-22BED368F54D}" sibTransId="{3480CF3A-C3CB-4B65-9FE2-D1DD1686C518}"/>
    <dgm:cxn modelId="{B9E1CEE6-BF2B-4DFC-B328-835969882FFB}" type="presOf" srcId="{6E57659A-B8EB-45E2-A0E0-D873A56DE7AB}" destId="{CAA0343E-AD3F-4E70-A399-8C794E6AC5D1}" srcOrd="0" destOrd="3" presId="urn:microsoft.com/office/officeart/2005/8/layout/hList1"/>
    <dgm:cxn modelId="{16718922-3CB1-4D82-B40C-CE122D357D60}" srcId="{94E55FF7-828E-43A2-90A2-B55F8CB427D5}" destId="{8001B3C1-2C12-4EC6-BD39-7E64FDDDC259}" srcOrd="4" destOrd="0" parTransId="{EA554CAD-899D-4025-9B4F-B0B2CC702D19}" sibTransId="{3E67273E-6E97-4CD7-99FE-85144F7EBB3F}"/>
    <dgm:cxn modelId="{C02A9820-9093-48F0-9629-DDDA575E6A02}" srcId="{94E55FF7-828E-43A2-90A2-B55F8CB427D5}" destId="{7DE4E06C-718B-4275-8E3A-A3B9AB03F3E4}" srcOrd="1" destOrd="0" parTransId="{DA8A6095-3847-4B1C-9B5A-2FBFBC631B36}" sibTransId="{31CBAD67-9094-49E5-93E3-F0586FE8D924}"/>
    <dgm:cxn modelId="{C59D4A2B-71C5-4050-A501-872F6F9231E4}" type="presOf" srcId="{AA00FFF7-8B96-4E70-83F0-DB27CF38D4F8}" destId="{322502EE-BFC1-4DEA-943C-2D5AF1D6ECD5}" srcOrd="0" destOrd="1" presId="urn:microsoft.com/office/officeart/2005/8/layout/hList1"/>
    <dgm:cxn modelId="{F73A1B57-E05E-44E4-B541-04FB1DD5D4D9}" srcId="{97F99709-1D76-497C-9BD8-B70D609E706B}" destId="{AA00FFF7-8B96-4E70-83F0-DB27CF38D4F8}" srcOrd="1" destOrd="0" parTransId="{7D7AA0F3-E2FC-459B-8DF8-8330021E70FC}" sibTransId="{67FC7EB8-30C5-4A3B-974D-3A0884527AA7}"/>
    <dgm:cxn modelId="{66C3DB10-7B4A-4B79-8638-B9590232393A}" srcId="{74E8ED0A-734C-404C-AC13-69D80CF1A748}" destId="{94E55FF7-828E-43A2-90A2-B55F8CB427D5}" srcOrd="2" destOrd="0" parTransId="{F44E1EE8-FAAC-4F56-82AE-3ED0A7AE7CA0}" sibTransId="{C8F3CA39-5403-44C7-9EEB-D64E74EA9451}"/>
    <dgm:cxn modelId="{BA197526-4031-43B6-A2A4-72D995D2F5B2}" type="presOf" srcId="{5E8BB3EE-BAD8-4E6E-B509-56C01AAF3567}" destId="{DFAF1AE7-748E-4280-9C85-DD165CFFD1FE}" srcOrd="0" destOrd="0" presId="urn:microsoft.com/office/officeart/2005/8/layout/hList1"/>
    <dgm:cxn modelId="{3CDC93E5-7042-4E8F-8F6F-6941D5F47EC1}" srcId="{97F99709-1D76-497C-9BD8-B70D609E706B}" destId="{58CBAFE6-2D4A-4595-BCD6-D0E3CB12FB8C}" srcOrd="2" destOrd="0" parTransId="{161C4782-AF00-4E9B-9442-FE09634DA9BA}" sibTransId="{ED293753-9C32-4532-9F18-284317A0DC0D}"/>
    <dgm:cxn modelId="{4FE16CDE-A929-46D2-84A2-8554E335CFA5}" type="presOf" srcId="{DB2632C7-89E9-4CA1-A201-E8085F2A1864}" destId="{CAA0343E-AD3F-4E70-A399-8C794E6AC5D1}" srcOrd="0" destOrd="0" presId="urn:microsoft.com/office/officeart/2005/8/layout/hList1"/>
    <dgm:cxn modelId="{D57CE865-513F-4234-84D1-EC54A7678718}" type="presOf" srcId="{E3FC22CC-6187-43B8-9235-A85CC0865A26}" destId="{98F372BD-241C-4BD5-B431-1279E58C70D7}" srcOrd="0" destOrd="0" presId="urn:microsoft.com/office/officeart/2005/8/layout/hList1"/>
    <dgm:cxn modelId="{3F3B0D1F-1C99-4382-B9DC-799F98AD8B9E}" type="presOf" srcId="{8001B3C1-2C12-4EC6-BD39-7E64FDDDC259}" destId="{DFAF1AE7-748E-4280-9C85-DD165CFFD1FE}" srcOrd="0" destOrd="4" presId="urn:microsoft.com/office/officeart/2005/8/layout/hList1"/>
    <dgm:cxn modelId="{77D09750-F0D8-4AA6-B781-EE726F0635F8}" type="presParOf" srcId="{77E21EBE-243A-4C97-B47E-9F6BB191FE28}" destId="{63BD36D6-533D-4627-A81D-3692907CDA0D}" srcOrd="0" destOrd="0" presId="urn:microsoft.com/office/officeart/2005/8/layout/hList1"/>
    <dgm:cxn modelId="{FEE373CB-84DB-4F4C-955B-1EBF185C3E99}" type="presParOf" srcId="{63BD36D6-533D-4627-A81D-3692907CDA0D}" destId="{98F372BD-241C-4BD5-B431-1279E58C70D7}" srcOrd="0" destOrd="0" presId="urn:microsoft.com/office/officeart/2005/8/layout/hList1"/>
    <dgm:cxn modelId="{1E9FD026-624A-4A61-AD27-32E11DFBA099}" type="presParOf" srcId="{63BD36D6-533D-4627-A81D-3692907CDA0D}" destId="{CAA0343E-AD3F-4E70-A399-8C794E6AC5D1}" srcOrd="1" destOrd="0" presId="urn:microsoft.com/office/officeart/2005/8/layout/hList1"/>
    <dgm:cxn modelId="{0C756EE4-41EB-476E-86AA-00003CB7A5E3}" type="presParOf" srcId="{77E21EBE-243A-4C97-B47E-9F6BB191FE28}" destId="{4E981002-D0AC-42C4-B574-896B3735366B}" srcOrd="1" destOrd="0" presId="urn:microsoft.com/office/officeart/2005/8/layout/hList1"/>
    <dgm:cxn modelId="{6FECF320-6505-4F86-A81A-6718C20CC11D}" type="presParOf" srcId="{77E21EBE-243A-4C97-B47E-9F6BB191FE28}" destId="{6CCC786A-A557-4F50-94C2-1B4B546B3886}" srcOrd="2" destOrd="0" presId="urn:microsoft.com/office/officeart/2005/8/layout/hList1"/>
    <dgm:cxn modelId="{314A363A-6432-4CBC-A9E5-303B9387ECBC}" type="presParOf" srcId="{6CCC786A-A557-4F50-94C2-1B4B546B3886}" destId="{6A8A0AA2-4056-49AC-AAE5-43AA88CF76FE}" srcOrd="0" destOrd="0" presId="urn:microsoft.com/office/officeart/2005/8/layout/hList1"/>
    <dgm:cxn modelId="{01C046E2-0874-4BFE-B7F9-2F4B840ADEFB}" type="presParOf" srcId="{6CCC786A-A557-4F50-94C2-1B4B546B3886}" destId="{A096ADFA-A2A7-4C5F-A7FF-F2F56ACC7206}" srcOrd="1" destOrd="0" presId="urn:microsoft.com/office/officeart/2005/8/layout/hList1"/>
    <dgm:cxn modelId="{BA680A00-2453-48BE-A1A1-34BECA83A2C4}" type="presParOf" srcId="{77E21EBE-243A-4C97-B47E-9F6BB191FE28}" destId="{5A59E9F4-9FE0-4039-AB52-848E6CE95015}" srcOrd="3" destOrd="0" presId="urn:microsoft.com/office/officeart/2005/8/layout/hList1"/>
    <dgm:cxn modelId="{A7E06144-1811-42EF-A154-29B185C973BE}" type="presParOf" srcId="{77E21EBE-243A-4C97-B47E-9F6BB191FE28}" destId="{5F3CE5C2-E698-4587-B86C-0E3CE5006F1A}" srcOrd="4" destOrd="0" presId="urn:microsoft.com/office/officeart/2005/8/layout/hList1"/>
    <dgm:cxn modelId="{801BE18E-CD58-4C74-9AFD-7524B982946C}" type="presParOf" srcId="{5F3CE5C2-E698-4587-B86C-0E3CE5006F1A}" destId="{76250700-79C0-498A-9D02-B07C269C31EC}" srcOrd="0" destOrd="0" presId="urn:microsoft.com/office/officeart/2005/8/layout/hList1"/>
    <dgm:cxn modelId="{55A7BC6A-C33D-48B7-829D-162DB81B30C5}" type="presParOf" srcId="{5F3CE5C2-E698-4587-B86C-0E3CE5006F1A}" destId="{DFAF1AE7-748E-4280-9C85-DD165CFFD1FE}" srcOrd="1" destOrd="0" presId="urn:microsoft.com/office/officeart/2005/8/layout/hList1"/>
    <dgm:cxn modelId="{32EDDEC1-04FF-491A-B62B-1DEE933AC5C2}" type="presParOf" srcId="{77E21EBE-243A-4C97-B47E-9F6BB191FE28}" destId="{447AB27E-1F3E-412A-9792-4BF9962DFF58}" srcOrd="5" destOrd="0" presId="urn:microsoft.com/office/officeart/2005/8/layout/hList1"/>
    <dgm:cxn modelId="{C7DD7F69-E987-42BF-A749-8856AD6C1FD1}" type="presParOf" srcId="{77E21EBE-243A-4C97-B47E-9F6BB191FE28}" destId="{705F3E79-1700-4625-A2D1-4ECA09EE8F16}" srcOrd="6" destOrd="0" presId="urn:microsoft.com/office/officeart/2005/8/layout/hList1"/>
    <dgm:cxn modelId="{090C3175-D890-42C5-8AA1-49E9FA9C09EE}" type="presParOf" srcId="{705F3E79-1700-4625-A2D1-4ECA09EE8F16}" destId="{F480229F-A9B5-44AE-BA97-4A558B4B2911}" srcOrd="0" destOrd="0" presId="urn:microsoft.com/office/officeart/2005/8/layout/hList1"/>
    <dgm:cxn modelId="{1B569FF9-DE8B-4D83-8FB8-EA4B6C3B2E39}" type="presParOf" srcId="{705F3E79-1700-4625-A2D1-4ECA09EE8F16}" destId="{322502EE-BFC1-4DEA-943C-2D5AF1D6ECD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5ECBE9-44BB-44D3-B32B-64339E79C75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F85F043C-1E8B-4459-B8F6-93392B7DFBA0}">
      <dgm:prSet phldrT="[Text]"/>
      <dgm:spPr/>
      <dgm:t>
        <a:bodyPr/>
        <a:lstStyle/>
        <a:p>
          <a:r>
            <a:rPr lang="en-US" dirty="0" smtClean="0"/>
            <a:t>Predictive Analytics</a:t>
          </a:r>
          <a:endParaRPr lang="en-US" dirty="0"/>
        </a:p>
      </dgm:t>
    </dgm:pt>
    <dgm:pt modelId="{137D9AE7-0206-4E68-8079-DAB27D985CD5}" type="parTrans" cxnId="{2E8777ED-DDF3-4AA6-A055-6A696E9B45B0}">
      <dgm:prSet/>
      <dgm:spPr/>
      <dgm:t>
        <a:bodyPr/>
        <a:lstStyle/>
        <a:p>
          <a:endParaRPr lang="en-US"/>
        </a:p>
      </dgm:t>
    </dgm:pt>
    <dgm:pt modelId="{A605C033-1060-42FB-9701-0788FD6F44CD}" type="sibTrans" cxnId="{2E8777ED-DDF3-4AA6-A055-6A696E9B45B0}">
      <dgm:prSet/>
      <dgm:spPr/>
      <dgm:t>
        <a:bodyPr/>
        <a:lstStyle/>
        <a:p>
          <a:endParaRPr lang="en-US"/>
        </a:p>
      </dgm:t>
    </dgm:pt>
    <dgm:pt modelId="{C97EC8D7-F6C2-44A7-942D-A885EB16D9F9}">
      <dgm:prSet phldrT="[Text]"/>
      <dgm:spPr/>
      <dgm:t>
        <a:bodyPr/>
        <a:lstStyle/>
        <a:p>
          <a:r>
            <a:rPr lang="en-US" dirty="0" smtClean="0"/>
            <a:t>Seeks to predict the future by examining historical data</a:t>
          </a:r>
          <a:endParaRPr lang="en-US" dirty="0"/>
        </a:p>
      </dgm:t>
    </dgm:pt>
    <dgm:pt modelId="{20EB8EF0-3638-47D1-89EB-31000D6974F7}" type="parTrans" cxnId="{CFB0D473-B9AE-4171-AE85-579818F8C16A}">
      <dgm:prSet/>
      <dgm:spPr/>
      <dgm:t>
        <a:bodyPr/>
        <a:lstStyle/>
        <a:p>
          <a:endParaRPr lang="en-US"/>
        </a:p>
      </dgm:t>
    </dgm:pt>
    <dgm:pt modelId="{61FB81BA-3EE7-4C49-A36A-401B3C3E0DEC}" type="sibTrans" cxnId="{CFB0D473-B9AE-4171-AE85-579818F8C16A}">
      <dgm:prSet/>
      <dgm:spPr/>
      <dgm:t>
        <a:bodyPr/>
        <a:lstStyle/>
        <a:p>
          <a:endParaRPr lang="en-US"/>
        </a:p>
      </dgm:t>
    </dgm:pt>
    <dgm:pt modelId="{9FAC35BC-4D90-4DDC-A588-BA41B37C1E53}">
      <dgm:prSet phldrT="[Text]"/>
      <dgm:spPr/>
      <dgm:t>
        <a:bodyPr/>
        <a:lstStyle/>
        <a:p>
          <a:r>
            <a:rPr lang="en-US" dirty="0" smtClean="0"/>
            <a:t>Detect patterns and relationships</a:t>
          </a:r>
          <a:endParaRPr lang="en-US" dirty="0"/>
        </a:p>
      </dgm:t>
    </dgm:pt>
    <dgm:pt modelId="{2A5DE4F3-C34B-4835-9515-C3B62F1A3643}" type="parTrans" cxnId="{E90F5039-CB3A-4157-BF5D-C16C47E9C98F}">
      <dgm:prSet/>
      <dgm:spPr/>
      <dgm:t>
        <a:bodyPr/>
        <a:lstStyle/>
        <a:p>
          <a:endParaRPr lang="en-US"/>
        </a:p>
      </dgm:t>
    </dgm:pt>
    <dgm:pt modelId="{F22E7E03-6E06-4A20-9EBA-EA0F36E147B5}" type="sibTrans" cxnId="{E90F5039-CB3A-4157-BF5D-C16C47E9C98F}">
      <dgm:prSet/>
      <dgm:spPr/>
      <dgm:t>
        <a:bodyPr/>
        <a:lstStyle/>
        <a:p>
          <a:endParaRPr lang="en-US"/>
        </a:p>
      </dgm:t>
    </dgm:pt>
    <dgm:pt modelId="{859BEEDF-EF97-484B-9B7C-2031C5D89294}">
      <dgm:prSet phldrT="[Text]"/>
      <dgm:spPr/>
      <dgm:t>
        <a:bodyPr/>
        <a:lstStyle/>
        <a:p>
          <a:r>
            <a:rPr lang="en-US" dirty="0" smtClean="0"/>
            <a:t>Prescriptive Analytics</a:t>
          </a:r>
          <a:endParaRPr lang="en-US" dirty="0"/>
        </a:p>
      </dgm:t>
    </dgm:pt>
    <dgm:pt modelId="{E9645B82-CC19-478E-BCCA-1B30572E8DE3}" type="parTrans" cxnId="{19013B2A-29BB-42DB-A0C9-F89FB52E7DE7}">
      <dgm:prSet/>
      <dgm:spPr/>
      <dgm:t>
        <a:bodyPr/>
        <a:lstStyle/>
        <a:p>
          <a:endParaRPr lang="en-US"/>
        </a:p>
      </dgm:t>
    </dgm:pt>
    <dgm:pt modelId="{7661FB48-24A2-4278-9F92-F9A7785A66E0}" type="sibTrans" cxnId="{19013B2A-29BB-42DB-A0C9-F89FB52E7DE7}">
      <dgm:prSet/>
      <dgm:spPr/>
      <dgm:t>
        <a:bodyPr/>
        <a:lstStyle/>
        <a:p>
          <a:endParaRPr lang="en-US"/>
        </a:p>
      </dgm:t>
    </dgm:pt>
    <dgm:pt modelId="{1EDE0C5C-D684-4D1F-95CD-3C456280660E}">
      <dgm:prSet/>
      <dgm:spPr/>
      <dgm:t>
        <a:bodyPr/>
        <a:lstStyle/>
        <a:p>
          <a:r>
            <a:rPr lang="en-US" dirty="0" smtClean="0"/>
            <a:t>Descriptive Analytics</a:t>
          </a:r>
          <a:endParaRPr lang="en-US" dirty="0"/>
        </a:p>
      </dgm:t>
    </dgm:pt>
    <dgm:pt modelId="{680AC8A3-C930-4BE9-A5A5-B735C4D5ABAF}" type="parTrans" cxnId="{233CD7FE-F060-4D0D-BB17-4F6795352424}">
      <dgm:prSet/>
      <dgm:spPr/>
      <dgm:t>
        <a:bodyPr/>
        <a:lstStyle/>
        <a:p>
          <a:endParaRPr lang="en-US"/>
        </a:p>
      </dgm:t>
    </dgm:pt>
    <dgm:pt modelId="{94FA7B54-E8B3-4AAD-B122-3BF6BBE15DB0}" type="sibTrans" cxnId="{233CD7FE-F060-4D0D-BB17-4F6795352424}">
      <dgm:prSet/>
      <dgm:spPr/>
      <dgm:t>
        <a:bodyPr/>
        <a:lstStyle/>
        <a:p>
          <a:endParaRPr lang="en-US"/>
        </a:p>
      </dgm:t>
    </dgm:pt>
    <dgm:pt modelId="{515CAF1E-CB1E-4705-A245-CBEB4EAA9B04}">
      <dgm:prSet/>
      <dgm:spPr/>
      <dgm:t>
        <a:bodyPr/>
        <a:lstStyle/>
        <a:p>
          <a:r>
            <a:rPr lang="en-US" dirty="0" smtClean="0"/>
            <a:t>Uses data to understand past and current business trends</a:t>
          </a:r>
          <a:endParaRPr lang="en-US" dirty="0"/>
        </a:p>
      </dgm:t>
    </dgm:pt>
    <dgm:pt modelId="{C05893FF-3D25-435B-96B0-43AE3FA914F5}" type="parTrans" cxnId="{510B97CC-F8FE-49BD-874C-517E691D6C4F}">
      <dgm:prSet/>
      <dgm:spPr/>
      <dgm:t>
        <a:bodyPr/>
        <a:lstStyle/>
        <a:p>
          <a:endParaRPr lang="en-US"/>
        </a:p>
      </dgm:t>
    </dgm:pt>
    <dgm:pt modelId="{A963DB13-AA43-465F-A726-62EAB484A06F}" type="sibTrans" cxnId="{510B97CC-F8FE-49BD-874C-517E691D6C4F}">
      <dgm:prSet/>
      <dgm:spPr/>
      <dgm:t>
        <a:bodyPr/>
        <a:lstStyle/>
        <a:p>
          <a:endParaRPr lang="en-US"/>
        </a:p>
      </dgm:t>
    </dgm:pt>
    <dgm:pt modelId="{64EE6B23-60B7-4A03-AB1E-626778E75A48}">
      <dgm:prSet/>
      <dgm:spPr/>
      <dgm:t>
        <a:bodyPr/>
        <a:lstStyle/>
        <a:p>
          <a:r>
            <a:rPr lang="en-US" dirty="0" smtClean="0"/>
            <a:t>Categorize, Characterize, consolidate and classify data</a:t>
          </a:r>
          <a:endParaRPr lang="en-US" dirty="0"/>
        </a:p>
      </dgm:t>
    </dgm:pt>
    <dgm:pt modelId="{A92DBE01-9A40-4A3D-AB96-B84153D6A817}" type="parTrans" cxnId="{B21466C9-65BF-4CD2-9DF7-2339553E75E0}">
      <dgm:prSet/>
      <dgm:spPr/>
      <dgm:t>
        <a:bodyPr/>
        <a:lstStyle/>
        <a:p>
          <a:endParaRPr lang="en-US"/>
        </a:p>
      </dgm:t>
    </dgm:pt>
    <dgm:pt modelId="{D6DC3FA0-BC9E-4E51-A6E4-3A5BD9F56A33}" type="sibTrans" cxnId="{B21466C9-65BF-4CD2-9DF7-2339553E75E0}">
      <dgm:prSet/>
      <dgm:spPr/>
      <dgm:t>
        <a:bodyPr/>
        <a:lstStyle/>
        <a:p>
          <a:endParaRPr lang="en-US"/>
        </a:p>
      </dgm:t>
    </dgm:pt>
    <dgm:pt modelId="{6591C4DB-2C0D-4846-A02C-A1636F468AE0}">
      <dgm:prSet/>
      <dgm:spPr/>
      <dgm:t>
        <a:bodyPr/>
        <a:lstStyle/>
        <a:p>
          <a:r>
            <a:rPr lang="en-US" dirty="0" smtClean="0"/>
            <a:t>Summarizes data to meaningful charts and reports</a:t>
          </a:r>
          <a:endParaRPr lang="en-US" dirty="0"/>
        </a:p>
      </dgm:t>
    </dgm:pt>
    <dgm:pt modelId="{19D69311-D7F2-4808-A091-B7FEBD7B40E0}" type="parTrans" cxnId="{9B14B07C-2DD2-4312-B9F9-E80240DCC1C8}">
      <dgm:prSet/>
      <dgm:spPr/>
      <dgm:t>
        <a:bodyPr/>
        <a:lstStyle/>
        <a:p>
          <a:endParaRPr lang="en-US"/>
        </a:p>
      </dgm:t>
    </dgm:pt>
    <dgm:pt modelId="{002473DC-4EBF-4BD0-9961-D12CF772CD90}" type="sibTrans" cxnId="{9B14B07C-2DD2-4312-B9F9-E80240DCC1C8}">
      <dgm:prSet/>
      <dgm:spPr/>
      <dgm:t>
        <a:bodyPr/>
        <a:lstStyle/>
        <a:p>
          <a:endParaRPr lang="en-US"/>
        </a:p>
      </dgm:t>
    </dgm:pt>
    <dgm:pt modelId="{4E20EB4E-154C-4147-9C87-95D77E60984A}">
      <dgm:prSet/>
      <dgm:spPr/>
      <dgm:t>
        <a:bodyPr/>
        <a:lstStyle/>
        <a:p>
          <a:r>
            <a:rPr lang="en-US" dirty="0" err="1" smtClean="0"/>
            <a:t>Eg</a:t>
          </a:r>
          <a:r>
            <a:rPr lang="en-US" dirty="0" smtClean="0"/>
            <a:t> – Revenue and profit charts of last year</a:t>
          </a:r>
          <a:endParaRPr lang="en-US" dirty="0"/>
        </a:p>
      </dgm:t>
    </dgm:pt>
    <dgm:pt modelId="{CCF16D19-CACD-4E52-8538-0A0289D42F83}" type="parTrans" cxnId="{3CC5D283-0ACD-407B-93F1-E24CFC7FB3B4}">
      <dgm:prSet/>
      <dgm:spPr/>
      <dgm:t>
        <a:bodyPr/>
        <a:lstStyle/>
        <a:p>
          <a:endParaRPr lang="en-US"/>
        </a:p>
      </dgm:t>
    </dgm:pt>
    <dgm:pt modelId="{8026B3E7-8D1B-48D0-B95A-B499A74A5E03}" type="sibTrans" cxnId="{3CC5D283-0ACD-407B-93F1-E24CFC7FB3B4}">
      <dgm:prSet/>
      <dgm:spPr/>
      <dgm:t>
        <a:bodyPr/>
        <a:lstStyle/>
        <a:p>
          <a:endParaRPr lang="en-US"/>
        </a:p>
      </dgm:t>
    </dgm:pt>
    <dgm:pt modelId="{31144491-9539-4D72-8B51-F99D7FA33063}">
      <dgm:prSet phldrT="[Text]"/>
      <dgm:spPr/>
      <dgm:t>
        <a:bodyPr/>
        <a:lstStyle/>
        <a:p>
          <a:r>
            <a:rPr lang="en-US" dirty="0" smtClean="0"/>
            <a:t>Extrapolates</a:t>
          </a:r>
          <a:endParaRPr lang="en-US" dirty="0"/>
        </a:p>
      </dgm:t>
    </dgm:pt>
    <dgm:pt modelId="{31886ED7-C7B1-4D37-B20A-5325770B0EFC}" type="parTrans" cxnId="{B31A8F74-9C98-4715-8322-52ADEC6622A7}">
      <dgm:prSet/>
      <dgm:spPr/>
      <dgm:t>
        <a:bodyPr/>
        <a:lstStyle/>
        <a:p>
          <a:endParaRPr lang="en-US"/>
        </a:p>
      </dgm:t>
    </dgm:pt>
    <dgm:pt modelId="{6805228C-C824-4497-A8EB-0DC2A0633217}" type="sibTrans" cxnId="{B31A8F74-9C98-4715-8322-52ADEC6622A7}">
      <dgm:prSet/>
      <dgm:spPr/>
      <dgm:t>
        <a:bodyPr/>
        <a:lstStyle/>
        <a:p>
          <a:endParaRPr lang="en-US"/>
        </a:p>
      </dgm:t>
    </dgm:pt>
    <dgm:pt modelId="{DBBF83D7-A475-42A5-8784-E1D900947FAA}">
      <dgm:prSet phldrT="[Text]"/>
      <dgm:spPr/>
      <dgm:t>
        <a:bodyPr/>
        <a:lstStyle/>
        <a:p>
          <a:r>
            <a:rPr lang="en-US" dirty="0" smtClean="0"/>
            <a:t>Answers questions like: What will happen if.. , What do we expect to pay… </a:t>
          </a:r>
          <a:r>
            <a:rPr lang="en-US" dirty="0" err="1" smtClean="0"/>
            <a:t>etc</a:t>
          </a:r>
          <a:endParaRPr lang="en-US" dirty="0"/>
        </a:p>
      </dgm:t>
    </dgm:pt>
    <dgm:pt modelId="{26070F96-5C95-46F5-B6CC-1E63DD0A0CA5}" type="parTrans" cxnId="{CAF9D3BF-8771-4CC3-A16E-D5C7779035ED}">
      <dgm:prSet/>
      <dgm:spPr/>
      <dgm:t>
        <a:bodyPr/>
        <a:lstStyle/>
        <a:p>
          <a:endParaRPr lang="en-US"/>
        </a:p>
      </dgm:t>
    </dgm:pt>
    <dgm:pt modelId="{12D2DA64-1422-4DFA-AD6C-047DA70D136B}" type="sibTrans" cxnId="{CAF9D3BF-8771-4CC3-A16E-D5C7779035ED}">
      <dgm:prSet/>
      <dgm:spPr/>
      <dgm:t>
        <a:bodyPr/>
        <a:lstStyle/>
        <a:p>
          <a:endParaRPr lang="en-US"/>
        </a:p>
      </dgm:t>
    </dgm:pt>
    <dgm:pt modelId="{A84A8E56-8273-4E41-A249-563D844880C1}">
      <dgm:prSet/>
      <dgm:spPr/>
      <dgm:t>
        <a:bodyPr/>
        <a:lstStyle/>
        <a:p>
          <a:r>
            <a:rPr lang="en-US" dirty="0" smtClean="0"/>
            <a:t>Uses optimization to identify best alternatives</a:t>
          </a:r>
          <a:endParaRPr lang="en-US" dirty="0"/>
        </a:p>
      </dgm:t>
    </dgm:pt>
    <dgm:pt modelId="{385680E6-5E09-49FB-B3BD-AF76CE3ECB1F}" type="parTrans" cxnId="{C76A31A0-CB42-4741-B371-F74F253E7BA9}">
      <dgm:prSet/>
      <dgm:spPr/>
      <dgm:t>
        <a:bodyPr/>
        <a:lstStyle/>
        <a:p>
          <a:endParaRPr lang="en-US"/>
        </a:p>
      </dgm:t>
    </dgm:pt>
    <dgm:pt modelId="{2C5B250A-4AC5-4C39-BADC-6E6B89225C14}" type="sibTrans" cxnId="{C76A31A0-CB42-4741-B371-F74F253E7BA9}">
      <dgm:prSet/>
      <dgm:spPr/>
      <dgm:t>
        <a:bodyPr/>
        <a:lstStyle/>
        <a:p>
          <a:endParaRPr lang="en-US"/>
        </a:p>
      </dgm:t>
    </dgm:pt>
    <dgm:pt modelId="{98F3E7C4-68D7-4C32-805E-43A00447699A}">
      <dgm:prSet phldrT="[Text]"/>
      <dgm:spPr/>
      <dgm:t>
        <a:bodyPr/>
        <a:lstStyle/>
        <a:p>
          <a:r>
            <a:rPr lang="en-US" dirty="0" err="1" smtClean="0"/>
            <a:t>Eg</a:t>
          </a:r>
          <a:r>
            <a:rPr lang="en-US" dirty="0" smtClean="0"/>
            <a:t>- Predict sales of blue colored umbrella </a:t>
          </a:r>
          <a:endParaRPr lang="en-US" dirty="0"/>
        </a:p>
      </dgm:t>
    </dgm:pt>
    <dgm:pt modelId="{311B762C-218B-4600-8853-41572B8F15FD}" type="parTrans" cxnId="{1B2188C3-F6CE-4779-82F8-9B6CF791FB04}">
      <dgm:prSet/>
      <dgm:spPr/>
      <dgm:t>
        <a:bodyPr/>
        <a:lstStyle/>
        <a:p>
          <a:endParaRPr lang="en-US"/>
        </a:p>
      </dgm:t>
    </dgm:pt>
    <dgm:pt modelId="{429BF660-019A-430A-B721-C6C320471734}" type="sibTrans" cxnId="{1B2188C3-F6CE-4779-82F8-9B6CF791FB04}">
      <dgm:prSet/>
      <dgm:spPr/>
      <dgm:t>
        <a:bodyPr/>
        <a:lstStyle/>
        <a:p>
          <a:endParaRPr lang="en-US"/>
        </a:p>
      </dgm:t>
    </dgm:pt>
    <dgm:pt modelId="{B69D43CC-1BF1-4A4C-983F-AFDCADBED760}">
      <dgm:prSet/>
      <dgm:spPr/>
      <dgm:t>
        <a:bodyPr/>
        <a:lstStyle/>
        <a:p>
          <a:r>
            <a:rPr lang="en-US" dirty="0" smtClean="0"/>
            <a:t>Answers questions like: How much to produce to maximize profit.., Best route for delivery with minimum cost… </a:t>
          </a:r>
          <a:r>
            <a:rPr lang="en-US" dirty="0" err="1" smtClean="0"/>
            <a:t>etc</a:t>
          </a:r>
          <a:endParaRPr lang="en-US" dirty="0"/>
        </a:p>
      </dgm:t>
    </dgm:pt>
    <dgm:pt modelId="{24DCF106-4425-4172-87AE-A56D32DE480F}" type="parTrans" cxnId="{0867185F-9304-4595-84D4-910646135E39}">
      <dgm:prSet/>
      <dgm:spPr/>
      <dgm:t>
        <a:bodyPr/>
        <a:lstStyle/>
        <a:p>
          <a:endParaRPr lang="en-US"/>
        </a:p>
      </dgm:t>
    </dgm:pt>
    <dgm:pt modelId="{98C37C0B-D897-42FD-A1C2-521933C95589}" type="sibTrans" cxnId="{0867185F-9304-4595-84D4-910646135E39}">
      <dgm:prSet/>
      <dgm:spPr/>
      <dgm:t>
        <a:bodyPr/>
        <a:lstStyle/>
        <a:p>
          <a:endParaRPr lang="en-US"/>
        </a:p>
      </dgm:t>
    </dgm:pt>
    <dgm:pt modelId="{FC96CBAD-F4C4-4DB0-BAAB-3CE72B182354}">
      <dgm:prSet/>
      <dgm:spPr/>
      <dgm:t>
        <a:bodyPr/>
        <a:lstStyle/>
        <a:p>
          <a:r>
            <a:rPr lang="en-US" dirty="0" smtClean="0"/>
            <a:t>Helps to select the best option among many choices</a:t>
          </a:r>
          <a:endParaRPr lang="en-US" dirty="0"/>
        </a:p>
      </dgm:t>
    </dgm:pt>
    <dgm:pt modelId="{E325B2D7-ECC8-40AA-BC43-CC81CA1DDD00}" type="parTrans" cxnId="{8170A28E-A77B-4519-96FB-5A8764A4F064}">
      <dgm:prSet/>
      <dgm:spPr/>
      <dgm:t>
        <a:bodyPr/>
        <a:lstStyle/>
        <a:p>
          <a:endParaRPr lang="en-US"/>
        </a:p>
      </dgm:t>
    </dgm:pt>
    <dgm:pt modelId="{2807133C-5F22-4F30-A007-672FE78B4B42}" type="sibTrans" cxnId="{8170A28E-A77B-4519-96FB-5A8764A4F064}">
      <dgm:prSet/>
      <dgm:spPr/>
      <dgm:t>
        <a:bodyPr/>
        <a:lstStyle/>
        <a:p>
          <a:endParaRPr lang="en-US"/>
        </a:p>
      </dgm:t>
    </dgm:pt>
    <dgm:pt modelId="{1F58CA6A-68AA-49D4-B0F1-5F6A5CFEEC37}" type="pres">
      <dgm:prSet presAssocID="{065ECBE9-44BB-44D3-B32B-64339E79C750}" presName="Name0" presStyleCnt="0">
        <dgm:presLayoutVars>
          <dgm:dir/>
          <dgm:animLvl val="lvl"/>
          <dgm:resizeHandles val="exact"/>
        </dgm:presLayoutVars>
      </dgm:prSet>
      <dgm:spPr/>
      <dgm:t>
        <a:bodyPr/>
        <a:lstStyle/>
        <a:p>
          <a:endParaRPr lang="en-US"/>
        </a:p>
      </dgm:t>
    </dgm:pt>
    <dgm:pt modelId="{BA7F7128-03AC-4C52-936E-A8056E631874}" type="pres">
      <dgm:prSet presAssocID="{1EDE0C5C-D684-4D1F-95CD-3C456280660E}" presName="composite" presStyleCnt="0"/>
      <dgm:spPr/>
    </dgm:pt>
    <dgm:pt modelId="{10EDF110-41A0-4DB0-8D2E-365FD606DD2B}" type="pres">
      <dgm:prSet presAssocID="{1EDE0C5C-D684-4D1F-95CD-3C456280660E}" presName="parTx" presStyleLbl="alignNode1" presStyleIdx="0" presStyleCnt="3">
        <dgm:presLayoutVars>
          <dgm:chMax val="0"/>
          <dgm:chPref val="0"/>
          <dgm:bulletEnabled val="1"/>
        </dgm:presLayoutVars>
      </dgm:prSet>
      <dgm:spPr/>
      <dgm:t>
        <a:bodyPr/>
        <a:lstStyle/>
        <a:p>
          <a:endParaRPr lang="en-US"/>
        </a:p>
      </dgm:t>
    </dgm:pt>
    <dgm:pt modelId="{CD5C56BB-D6CA-45E5-A5BE-CF84D8761797}" type="pres">
      <dgm:prSet presAssocID="{1EDE0C5C-D684-4D1F-95CD-3C456280660E}" presName="desTx" presStyleLbl="alignAccFollowNode1" presStyleIdx="0" presStyleCnt="3">
        <dgm:presLayoutVars>
          <dgm:bulletEnabled val="1"/>
        </dgm:presLayoutVars>
      </dgm:prSet>
      <dgm:spPr/>
      <dgm:t>
        <a:bodyPr/>
        <a:lstStyle/>
        <a:p>
          <a:endParaRPr lang="en-US"/>
        </a:p>
      </dgm:t>
    </dgm:pt>
    <dgm:pt modelId="{B2799580-F523-49EE-9C73-F8DE9F1DD93E}" type="pres">
      <dgm:prSet presAssocID="{94FA7B54-E8B3-4AAD-B122-3BF6BBE15DB0}" presName="space" presStyleCnt="0"/>
      <dgm:spPr/>
    </dgm:pt>
    <dgm:pt modelId="{7C7C5131-2A8B-4B78-B051-9C7951AB7AEC}" type="pres">
      <dgm:prSet presAssocID="{F85F043C-1E8B-4459-B8F6-93392B7DFBA0}" presName="composite" presStyleCnt="0"/>
      <dgm:spPr/>
    </dgm:pt>
    <dgm:pt modelId="{56C3A843-0E0D-4C68-8209-B7FC737EAEE0}" type="pres">
      <dgm:prSet presAssocID="{F85F043C-1E8B-4459-B8F6-93392B7DFBA0}" presName="parTx" presStyleLbl="alignNode1" presStyleIdx="1" presStyleCnt="3">
        <dgm:presLayoutVars>
          <dgm:chMax val="0"/>
          <dgm:chPref val="0"/>
          <dgm:bulletEnabled val="1"/>
        </dgm:presLayoutVars>
      </dgm:prSet>
      <dgm:spPr/>
      <dgm:t>
        <a:bodyPr/>
        <a:lstStyle/>
        <a:p>
          <a:endParaRPr lang="en-US"/>
        </a:p>
      </dgm:t>
    </dgm:pt>
    <dgm:pt modelId="{53FF49D2-C9C3-4590-B8CA-27B967F61FCD}" type="pres">
      <dgm:prSet presAssocID="{F85F043C-1E8B-4459-B8F6-93392B7DFBA0}" presName="desTx" presStyleLbl="alignAccFollowNode1" presStyleIdx="1" presStyleCnt="3">
        <dgm:presLayoutVars>
          <dgm:bulletEnabled val="1"/>
        </dgm:presLayoutVars>
      </dgm:prSet>
      <dgm:spPr/>
      <dgm:t>
        <a:bodyPr/>
        <a:lstStyle/>
        <a:p>
          <a:endParaRPr lang="en-US"/>
        </a:p>
      </dgm:t>
    </dgm:pt>
    <dgm:pt modelId="{2E1EF6E1-13AA-429C-825D-85F514248CED}" type="pres">
      <dgm:prSet presAssocID="{A605C033-1060-42FB-9701-0788FD6F44CD}" presName="space" presStyleCnt="0"/>
      <dgm:spPr/>
    </dgm:pt>
    <dgm:pt modelId="{4FA8FEEF-532E-4C61-85E5-19BECC8936BB}" type="pres">
      <dgm:prSet presAssocID="{859BEEDF-EF97-484B-9B7C-2031C5D89294}" presName="composite" presStyleCnt="0"/>
      <dgm:spPr/>
    </dgm:pt>
    <dgm:pt modelId="{2825F115-F688-42E5-B9FF-8E56B87E78BC}" type="pres">
      <dgm:prSet presAssocID="{859BEEDF-EF97-484B-9B7C-2031C5D89294}" presName="parTx" presStyleLbl="alignNode1" presStyleIdx="2" presStyleCnt="3">
        <dgm:presLayoutVars>
          <dgm:chMax val="0"/>
          <dgm:chPref val="0"/>
          <dgm:bulletEnabled val="1"/>
        </dgm:presLayoutVars>
      </dgm:prSet>
      <dgm:spPr/>
      <dgm:t>
        <a:bodyPr/>
        <a:lstStyle/>
        <a:p>
          <a:endParaRPr lang="en-US"/>
        </a:p>
      </dgm:t>
    </dgm:pt>
    <dgm:pt modelId="{436D7BFB-6C9A-4FD5-B0FE-18E0244B0C72}" type="pres">
      <dgm:prSet presAssocID="{859BEEDF-EF97-484B-9B7C-2031C5D89294}" presName="desTx" presStyleLbl="alignAccFollowNode1" presStyleIdx="2" presStyleCnt="3">
        <dgm:presLayoutVars>
          <dgm:bulletEnabled val="1"/>
        </dgm:presLayoutVars>
      </dgm:prSet>
      <dgm:spPr/>
      <dgm:t>
        <a:bodyPr/>
        <a:lstStyle/>
        <a:p>
          <a:endParaRPr lang="en-US"/>
        </a:p>
      </dgm:t>
    </dgm:pt>
  </dgm:ptLst>
  <dgm:cxnLst>
    <dgm:cxn modelId="{2A7F5B56-C4FA-4E96-8318-CF5A43F34A2A}" type="presOf" srcId="{98F3E7C4-68D7-4C32-805E-43A00447699A}" destId="{53FF49D2-C9C3-4590-B8CA-27B967F61FCD}" srcOrd="0" destOrd="4" presId="urn:microsoft.com/office/officeart/2005/8/layout/hList1"/>
    <dgm:cxn modelId="{CAF9D3BF-8771-4CC3-A16E-D5C7779035ED}" srcId="{F85F043C-1E8B-4459-B8F6-93392B7DFBA0}" destId="{DBBF83D7-A475-42A5-8784-E1D900947FAA}" srcOrd="3" destOrd="0" parTransId="{26070F96-5C95-46F5-B6CC-1E63DD0A0CA5}" sibTransId="{12D2DA64-1422-4DFA-AD6C-047DA70D136B}"/>
    <dgm:cxn modelId="{A509B5ED-8B12-44BB-8015-E3742D972E61}" type="presOf" srcId="{C97EC8D7-F6C2-44A7-942D-A885EB16D9F9}" destId="{53FF49D2-C9C3-4590-B8CA-27B967F61FCD}" srcOrd="0" destOrd="0" presId="urn:microsoft.com/office/officeart/2005/8/layout/hList1"/>
    <dgm:cxn modelId="{8170A28E-A77B-4519-96FB-5A8764A4F064}" srcId="{859BEEDF-EF97-484B-9B7C-2031C5D89294}" destId="{FC96CBAD-F4C4-4DB0-BAAB-3CE72B182354}" srcOrd="1" destOrd="0" parTransId="{E325B2D7-ECC8-40AA-BC43-CC81CA1DDD00}" sibTransId="{2807133C-5F22-4F30-A007-672FE78B4B42}"/>
    <dgm:cxn modelId="{E90F5039-CB3A-4157-BF5D-C16C47E9C98F}" srcId="{F85F043C-1E8B-4459-B8F6-93392B7DFBA0}" destId="{9FAC35BC-4D90-4DDC-A588-BA41B37C1E53}" srcOrd="1" destOrd="0" parTransId="{2A5DE4F3-C34B-4835-9515-C3B62F1A3643}" sibTransId="{F22E7E03-6E06-4A20-9EBA-EA0F36E147B5}"/>
    <dgm:cxn modelId="{8D0930B8-94B4-4F1E-8054-9B2F1AFD2743}" type="presOf" srcId="{1EDE0C5C-D684-4D1F-95CD-3C456280660E}" destId="{10EDF110-41A0-4DB0-8D2E-365FD606DD2B}" srcOrd="0" destOrd="0" presId="urn:microsoft.com/office/officeart/2005/8/layout/hList1"/>
    <dgm:cxn modelId="{E51E8B33-23D6-424B-9F16-0B7F6623D2CE}" type="presOf" srcId="{64EE6B23-60B7-4A03-AB1E-626778E75A48}" destId="{CD5C56BB-D6CA-45E5-A5BE-CF84D8761797}" srcOrd="0" destOrd="1" presId="urn:microsoft.com/office/officeart/2005/8/layout/hList1"/>
    <dgm:cxn modelId="{0D6F61A3-C50A-4846-B805-BD9C1E129131}" type="presOf" srcId="{065ECBE9-44BB-44D3-B32B-64339E79C750}" destId="{1F58CA6A-68AA-49D4-B0F1-5F6A5CFEEC37}" srcOrd="0" destOrd="0" presId="urn:microsoft.com/office/officeart/2005/8/layout/hList1"/>
    <dgm:cxn modelId="{3CC5D283-0ACD-407B-93F1-E24CFC7FB3B4}" srcId="{1EDE0C5C-D684-4D1F-95CD-3C456280660E}" destId="{4E20EB4E-154C-4147-9C87-95D77E60984A}" srcOrd="3" destOrd="0" parTransId="{CCF16D19-CACD-4E52-8538-0A0289D42F83}" sibTransId="{8026B3E7-8D1B-48D0-B95A-B499A74A5E03}"/>
    <dgm:cxn modelId="{959A5883-69E3-4FA4-B276-8246E45A31C0}" type="presOf" srcId="{6591C4DB-2C0D-4846-A02C-A1636F468AE0}" destId="{CD5C56BB-D6CA-45E5-A5BE-CF84D8761797}" srcOrd="0" destOrd="2" presId="urn:microsoft.com/office/officeart/2005/8/layout/hList1"/>
    <dgm:cxn modelId="{F55B0332-B4C5-4FC1-B096-3E99D526A93E}" type="presOf" srcId="{515CAF1E-CB1E-4705-A245-CBEB4EAA9B04}" destId="{CD5C56BB-D6CA-45E5-A5BE-CF84D8761797}" srcOrd="0" destOrd="0" presId="urn:microsoft.com/office/officeart/2005/8/layout/hList1"/>
    <dgm:cxn modelId="{CFB0D473-B9AE-4171-AE85-579818F8C16A}" srcId="{F85F043C-1E8B-4459-B8F6-93392B7DFBA0}" destId="{C97EC8D7-F6C2-44A7-942D-A885EB16D9F9}" srcOrd="0" destOrd="0" parTransId="{20EB8EF0-3638-47D1-89EB-31000D6974F7}" sibTransId="{61FB81BA-3EE7-4C49-A36A-401B3C3E0DEC}"/>
    <dgm:cxn modelId="{B31A8F74-9C98-4715-8322-52ADEC6622A7}" srcId="{F85F043C-1E8B-4459-B8F6-93392B7DFBA0}" destId="{31144491-9539-4D72-8B51-F99D7FA33063}" srcOrd="2" destOrd="0" parTransId="{31886ED7-C7B1-4D37-B20A-5325770B0EFC}" sibTransId="{6805228C-C824-4497-A8EB-0DC2A0633217}"/>
    <dgm:cxn modelId="{1B2188C3-F6CE-4779-82F8-9B6CF791FB04}" srcId="{F85F043C-1E8B-4459-B8F6-93392B7DFBA0}" destId="{98F3E7C4-68D7-4C32-805E-43A00447699A}" srcOrd="4" destOrd="0" parTransId="{311B762C-218B-4600-8853-41572B8F15FD}" sibTransId="{429BF660-019A-430A-B721-C6C320471734}"/>
    <dgm:cxn modelId="{A67B6AB7-61E8-4766-8988-60D2B8D86B35}" type="presOf" srcId="{B69D43CC-1BF1-4A4C-983F-AFDCADBED760}" destId="{436D7BFB-6C9A-4FD5-B0FE-18E0244B0C72}" srcOrd="0" destOrd="2" presId="urn:microsoft.com/office/officeart/2005/8/layout/hList1"/>
    <dgm:cxn modelId="{D5FFECD1-3001-4B0A-8358-45C313A11049}" type="presOf" srcId="{859BEEDF-EF97-484B-9B7C-2031C5D89294}" destId="{2825F115-F688-42E5-B9FF-8E56B87E78BC}" srcOrd="0" destOrd="0" presId="urn:microsoft.com/office/officeart/2005/8/layout/hList1"/>
    <dgm:cxn modelId="{B43EC7B0-CA02-4D02-A8BB-B54EB74A5764}" type="presOf" srcId="{9FAC35BC-4D90-4DDC-A588-BA41B37C1E53}" destId="{53FF49D2-C9C3-4590-B8CA-27B967F61FCD}" srcOrd="0" destOrd="1" presId="urn:microsoft.com/office/officeart/2005/8/layout/hList1"/>
    <dgm:cxn modelId="{FAA41847-D9DC-4765-92B7-6860561DC5FC}" type="presOf" srcId="{4E20EB4E-154C-4147-9C87-95D77E60984A}" destId="{CD5C56BB-D6CA-45E5-A5BE-CF84D8761797}" srcOrd="0" destOrd="3" presId="urn:microsoft.com/office/officeart/2005/8/layout/hList1"/>
    <dgm:cxn modelId="{2E8777ED-DDF3-4AA6-A055-6A696E9B45B0}" srcId="{065ECBE9-44BB-44D3-B32B-64339E79C750}" destId="{F85F043C-1E8B-4459-B8F6-93392B7DFBA0}" srcOrd="1" destOrd="0" parTransId="{137D9AE7-0206-4E68-8079-DAB27D985CD5}" sibTransId="{A605C033-1060-42FB-9701-0788FD6F44CD}"/>
    <dgm:cxn modelId="{B1B95B58-A339-4C41-993A-A5434DA7924E}" type="presOf" srcId="{FC96CBAD-F4C4-4DB0-BAAB-3CE72B182354}" destId="{436D7BFB-6C9A-4FD5-B0FE-18E0244B0C72}" srcOrd="0" destOrd="1" presId="urn:microsoft.com/office/officeart/2005/8/layout/hList1"/>
    <dgm:cxn modelId="{35C21FF8-8219-4E5A-8001-CA07307C4C64}" type="presOf" srcId="{F85F043C-1E8B-4459-B8F6-93392B7DFBA0}" destId="{56C3A843-0E0D-4C68-8209-B7FC737EAEE0}" srcOrd="0" destOrd="0" presId="urn:microsoft.com/office/officeart/2005/8/layout/hList1"/>
    <dgm:cxn modelId="{0867185F-9304-4595-84D4-910646135E39}" srcId="{859BEEDF-EF97-484B-9B7C-2031C5D89294}" destId="{B69D43CC-1BF1-4A4C-983F-AFDCADBED760}" srcOrd="2" destOrd="0" parTransId="{24DCF106-4425-4172-87AE-A56D32DE480F}" sibTransId="{98C37C0B-D897-42FD-A1C2-521933C95589}"/>
    <dgm:cxn modelId="{AC265EC2-BE5B-47B2-A96F-F3336ADAA534}" type="presOf" srcId="{A84A8E56-8273-4E41-A249-563D844880C1}" destId="{436D7BFB-6C9A-4FD5-B0FE-18E0244B0C72}" srcOrd="0" destOrd="0" presId="urn:microsoft.com/office/officeart/2005/8/layout/hList1"/>
    <dgm:cxn modelId="{19013B2A-29BB-42DB-A0C9-F89FB52E7DE7}" srcId="{065ECBE9-44BB-44D3-B32B-64339E79C750}" destId="{859BEEDF-EF97-484B-9B7C-2031C5D89294}" srcOrd="2" destOrd="0" parTransId="{E9645B82-CC19-478E-BCCA-1B30572E8DE3}" sibTransId="{7661FB48-24A2-4278-9F92-F9A7785A66E0}"/>
    <dgm:cxn modelId="{9B14B07C-2DD2-4312-B9F9-E80240DCC1C8}" srcId="{1EDE0C5C-D684-4D1F-95CD-3C456280660E}" destId="{6591C4DB-2C0D-4846-A02C-A1636F468AE0}" srcOrd="2" destOrd="0" parTransId="{19D69311-D7F2-4808-A091-B7FEBD7B40E0}" sibTransId="{002473DC-4EBF-4BD0-9961-D12CF772CD90}"/>
    <dgm:cxn modelId="{B21466C9-65BF-4CD2-9DF7-2339553E75E0}" srcId="{1EDE0C5C-D684-4D1F-95CD-3C456280660E}" destId="{64EE6B23-60B7-4A03-AB1E-626778E75A48}" srcOrd="1" destOrd="0" parTransId="{A92DBE01-9A40-4A3D-AB96-B84153D6A817}" sibTransId="{D6DC3FA0-BC9E-4E51-A6E4-3A5BD9F56A33}"/>
    <dgm:cxn modelId="{233CD7FE-F060-4D0D-BB17-4F6795352424}" srcId="{065ECBE9-44BB-44D3-B32B-64339E79C750}" destId="{1EDE0C5C-D684-4D1F-95CD-3C456280660E}" srcOrd="0" destOrd="0" parTransId="{680AC8A3-C930-4BE9-A5A5-B735C4D5ABAF}" sibTransId="{94FA7B54-E8B3-4AAD-B122-3BF6BBE15DB0}"/>
    <dgm:cxn modelId="{510B97CC-F8FE-49BD-874C-517E691D6C4F}" srcId="{1EDE0C5C-D684-4D1F-95CD-3C456280660E}" destId="{515CAF1E-CB1E-4705-A245-CBEB4EAA9B04}" srcOrd="0" destOrd="0" parTransId="{C05893FF-3D25-435B-96B0-43AE3FA914F5}" sibTransId="{A963DB13-AA43-465F-A726-62EAB484A06F}"/>
    <dgm:cxn modelId="{C76A31A0-CB42-4741-B371-F74F253E7BA9}" srcId="{859BEEDF-EF97-484B-9B7C-2031C5D89294}" destId="{A84A8E56-8273-4E41-A249-563D844880C1}" srcOrd="0" destOrd="0" parTransId="{385680E6-5E09-49FB-B3BD-AF76CE3ECB1F}" sibTransId="{2C5B250A-4AC5-4C39-BADC-6E6B89225C14}"/>
    <dgm:cxn modelId="{D1FC037E-1336-40AA-AEEA-D08EC0393259}" type="presOf" srcId="{DBBF83D7-A475-42A5-8784-E1D900947FAA}" destId="{53FF49D2-C9C3-4590-B8CA-27B967F61FCD}" srcOrd="0" destOrd="3" presId="urn:microsoft.com/office/officeart/2005/8/layout/hList1"/>
    <dgm:cxn modelId="{ED6664F9-F372-46F5-BB08-8B298CBAEB2B}" type="presOf" srcId="{31144491-9539-4D72-8B51-F99D7FA33063}" destId="{53FF49D2-C9C3-4590-B8CA-27B967F61FCD}" srcOrd="0" destOrd="2" presId="urn:microsoft.com/office/officeart/2005/8/layout/hList1"/>
    <dgm:cxn modelId="{1B9086EC-0F6F-4966-B7D3-269C208AFD53}" type="presParOf" srcId="{1F58CA6A-68AA-49D4-B0F1-5F6A5CFEEC37}" destId="{BA7F7128-03AC-4C52-936E-A8056E631874}" srcOrd="0" destOrd="0" presId="urn:microsoft.com/office/officeart/2005/8/layout/hList1"/>
    <dgm:cxn modelId="{248E4A1F-CE89-4C4E-9E45-60EF5B16970D}" type="presParOf" srcId="{BA7F7128-03AC-4C52-936E-A8056E631874}" destId="{10EDF110-41A0-4DB0-8D2E-365FD606DD2B}" srcOrd="0" destOrd="0" presId="urn:microsoft.com/office/officeart/2005/8/layout/hList1"/>
    <dgm:cxn modelId="{73FB628A-D7AC-40C6-8029-FD802A462B94}" type="presParOf" srcId="{BA7F7128-03AC-4C52-936E-A8056E631874}" destId="{CD5C56BB-D6CA-45E5-A5BE-CF84D8761797}" srcOrd="1" destOrd="0" presId="urn:microsoft.com/office/officeart/2005/8/layout/hList1"/>
    <dgm:cxn modelId="{757F719D-489F-4592-9844-76874387E035}" type="presParOf" srcId="{1F58CA6A-68AA-49D4-B0F1-5F6A5CFEEC37}" destId="{B2799580-F523-49EE-9C73-F8DE9F1DD93E}" srcOrd="1" destOrd="0" presId="urn:microsoft.com/office/officeart/2005/8/layout/hList1"/>
    <dgm:cxn modelId="{B53C51F7-5089-4CA6-BC47-400B7EA2D640}" type="presParOf" srcId="{1F58CA6A-68AA-49D4-B0F1-5F6A5CFEEC37}" destId="{7C7C5131-2A8B-4B78-B051-9C7951AB7AEC}" srcOrd="2" destOrd="0" presId="urn:microsoft.com/office/officeart/2005/8/layout/hList1"/>
    <dgm:cxn modelId="{0B74FA48-590D-4AEA-8515-F37B47EAF82E}" type="presParOf" srcId="{7C7C5131-2A8B-4B78-B051-9C7951AB7AEC}" destId="{56C3A843-0E0D-4C68-8209-B7FC737EAEE0}" srcOrd="0" destOrd="0" presId="urn:microsoft.com/office/officeart/2005/8/layout/hList1"/>
    <dgm:cxn modelId="{ED721310-183B-43A3-8050-EA03C6BD0D9E}" type="presParOf" srcId="{7C7C5131-2A8B-4B78-B051-9C7951AB7AEC}" destId="{53FF49D2-C9C3-4590-B8CA-27B967F61FCD}" srcOrd="1" destOrd="0" presId="urn:microsoft.com/office/officeart/2005/8/layout/hList1"/>
    <dgm:cxn modelId="{C7B13D2B-4080-4F25-8662-741C916B64EF}" type="presParOf" srcId="{1F58CA6A-68AA-49D4-B0F1-5F6A5CFEEC37}" destId="{2E1EF6E1-13AA-429C-825D-85F514248CED}" srcOrd="3" destOrd="0" presId="urn:microsoft.com/office/officeart/2005/8/layout/hList1"/>
    <dgm:cxn modelId="{2479F70C-4CCC-4EDA-9F1B-C1B599DFEFA3}" type="presParOf" srcId="{1F58CA6A-68AA-49D4-B0F1-5F6A5CFEEC37}" destId="{4FA8FEEF-532E-4C61-85E5-19BECC8936BB}" srcOrd="4" destOrd="0" presId="urn:microsoft.com/office/officeart/2005/8/layout/hList1"/>
    <dgm:cxn modelId="{932252D6-8381-4FA8-9C99-CF9A8F8A02E0}" type="presParOf" srcId="{4FA8FEEF-532E-4C61-85E5-19BECC8936BB}" destId="{2825F115-F688-42E5-B9FF-8E56B87E78BC}" srcOrd="0" destOrd="0" presId="urn:microsoft.com/office/officeart/2005/8/layout/hList1"/>
    <dgm:cxn modelId="{8326F983-0204-499F-B616-8CEF6BE779FD}" type="presParOf" srcId="{4FA8FEEF-532E-4C61-85E5-19BECC8936BB}" destId="{436D7BFB-6C9A-4FD5-B0FE-18E0244B0C7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15FC78-87A2-4862-A3A1-AB1257DCFD6F}"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EEA90032-0748-4086-96E2-96F98F9E10FD}">
      <dgm:prSet phldrT="[Text]"/>
      <dgm:spPr/>
      <dgm:t>
        <a:bodyPr/>
        <a:lstStyle/>
        <a:p>
          <a:r>
            <a:rPr lang="en-US" dirty="0" smtClean="0"/>
            <a:t>Recognizing a problem</a:t>
          </a:r>
          <a:endParaRPr lang="en-US" dirty="0"/>
        </a:p>
      </dgm:t>
    </dgm:pt>
    <dgm:pt modelId="{0C498E73-8242-45B8-B6F0-502EC75FA461}" type="parTrans" cxnId="{829AD407-8F05-433B-9B7C-424E16E6B86A}">
      <dgm:prSet/>
      <dgm:spPr/>
      <dgm:t>
        <a:bodyPr/>
        <a:lstStyle/>
        <a:p>
          <a:endParaRPr lang="en-US"/>
        </a:p>
      </dgm:t>
    </dgm:pt>
    <dgm:pt modelId="{AC6A6689-311E-4B3A-B027-24E8E73AF8E1}" type="sibTrans" cxnId="{829AD407-8F05-433B-9B7C-424E16E6B86A}">
      <dgm:prSet/>
      <dgm:spPr/>
      <dgm:t>
        <a:bodyPr/>
        <a:lstStyle/>
        <a:p>
          <a:endParaRPr lang="en-US"/>
        </a:p>
      </dgm:t>
    </dgm:pt>
    <dgm:pt modelId="{1EBE0B63-6E48-4C31-ACBA-DBE03C93296F}">
      <dgm:prSet phldrT="[Text]"/>
      <dgm:spPr/>
      <dgm:t>
        <a:bodyPr/>
        <a:lstStyle/>
        <a:p>
          <a:r>
            <a:rPr lang="en-US" dirty="0" smtClean="0"/>
            <a:t>Structuring the problem</a:t>
          </a:r>
          <a:endParaRPr lang="en-US" dirty="0"/>
        </a:p>
      </dgm:t>
    </dgm:pt>
    <dgm:pt modelId="{08B6A3B4-7F20-40D2-9418-B832561C521E}" type="parTrans" cxnId="{B8E692A3-766D-422F-8AB3-F8F0C2EC8F9C}">
      <dgm:prSet/>
      <dgm:spPr/>
      <dgm:t>
        <a:bodyPr/>
        <a:lstStyle/>
        <a:p>
          <a:endParaRPr lang="en-US"/>
        </a:p>
      </dgm:t>
    </dgm:pt>
    <dgm:pt modelId="{13F7F1F0-729A-4DB2-98B3-6E540CA9A8AD}" type="sibTrans" cxnId="{B8E692A3-766D-422F-8AB3-F8F0C2EC8F9C}">
      <dgm:prSet/>
      <dgm:spPr/>
      <dgm:t>
        <a:bodyPr/>
        <a:lstStyle/>
        <a:p>
          <a:endParaRPr lang="en-US"/>
        </a:p>
      </dgm:t>
    </dgm:pt>
    <dgm:pt modelId="{0EA354FB-145D-4629-BE81-0BAF40409E49}">
      <dgm:prSet phldrT="[Text]"/>
      <dgm:spPr/>
      <dgm:t>
        <a:bodyPr/>
        <a:lstStyle/>
        <a:p>
          <a:r>
            <a:rPr lang="en-US" dirty="0" smtClean="0"/>
            <a:t>Analyzing the problem</a:t>
          </a:r>
          <a:endParaRPr lang="en-US" dirty="0"/>
        </a:p>
      </dgm:t>
    </dgm:pt>
    <dgm:pt modelId="{EE6BCD17-3349-4F6F-92C1-6198E8C136DD}" type="parTrans" cxnId="{3F654E56-1847-4AB7-87A9-1F8DE30B4158}">
      <dgm:prSet/>
      <dgm:spPr/>
      <dgm:t>
        <a:bodyPr/>
        <a:lstStyle/>
        <a:p>
          <a:endParaRPr lang="en-US"/>
        </a:p>
      </dgm:t>
    </dgm:pt>
    <dgm:pt modelId="{1863CF4F-73B6-4664-A5AE-2DEC7A45AFF2}" type="sibTrans" cxnId="{3F654E56-1847-4AB7-87A9-1F8DE30B4158}">
      <dgm:prSet/>
      <dgm:spPr/>
      <dgm:t>
        <a:bodyPr/>
        <a:lstStyle/>
        <a:p>
          <a:endParaRPr lang="en-US"/>
        </a:p>
      </dgm:t>
    </dgm:pt>
    <dgm:pt modelId="{659F2B32-0EB1-49C9-AC69-4AA27CFD2D11}">
      <dgm:prSet phldrT="[Text]"/>
      <dgm:spPr/>
      <dgm:t>
        <a:bodyPr/>
        <a:lstStyle/>
        <a:p>
          <a:r>
            <a:rPr lang="en-US" dirty="0" smtClean="0"/>
            <a:t>Implementing results and making a decision</a:t>
          </a:r>
          <a:endParaRPr lang="en-US" dirty="0"/>
        </a:p>
      </dgm:t>
    </dgm:pt>
    <dgm:pt modelId="{5555DFA3-2997-4130-A2A8-EC980D877ECE}" type="parTrans" cxnId="{475F14F8-3A30-4BD9-A32E-7A5059FB2679}">
      <dgm:prSet/>
      <dgm:spPr/>
      <dgm:t>
        <a:bodyPr/>
        <a:lstStyle/>
        <a:p>
          <a:endParaRPr lang="en-US"/>
        </a:p>
      </dgm:t>
    </dgm:pt>
    <dgm:pt modelId="{F8E77253-24E5-4964-8949-0F431B4E8CCD}" type="sibTrans" cxnId="{475F14F8-3A30-4BD9-A32E-7A5059FB2679}">
      <dgm:prSet/>
      <dgm:spPr/>
      <dgm:t>
        <a:bodyPr/>
        <a:lstStyle/>
        <a:p>
          <a:endParaRPr lang="en-US"/>
        </a:p>
      </dgm:t>
    </dgm:pt>
    <dgm:pt modelId="{BF68129E-B00B-489A-B6B1-F4AC6190EC59}">
      <dgm:prSet phldrT="[Text]"/>
      <dgm:spPr/>
      <dgm:t>
        <a:bodyPr/>
        <a:lstStyle/>
        <a:p>
          <a:r>
            <a:rPr lang="en-US" dirty="0" smtClean="0"/>
            <a:t>Implementing the solution</a:t>
          </a:r>
          <a:endParaRPr lang="en-US" dirty="0"/>
        </a:p>
      </dgm:t>
    </dgm:pt>
    <dgm:pt modelId="{E53B4710-F7F6-4BA5-A25E-97693505D070}" type="parTrans" cxnId="{1632B067-A14F-4BA5-81B4-34A6CADEEF48}">
      <dgm:prSet/>
      <dgm:spPr/>
      <dgm:t>
        <a:bodyPr/>
        <a:lstStyle/>
        <a:p>
          <a:endParaRPr lang="en-US"/>
        </a:p>
      </dgm:t>
    </dgm:pt>
    <dgm:pt modelId="{DF4D161B-3C79-4A09-9819-8DC7E5D76086}" type="sibTrans" cxnId="{1632B067-A14F-4BA5-81B4-34A6CADEEF48}">
      <dgm:prSet/>
      <dgm:spPr/>
      <dgm:t>
        <a:bodyPr/>
        <a:lstStyle/>
        <a:p>
          <a:endParaRPr lang="en-US"/>
        </a:p>
      </dgm:t>
    </dgm:pt>
    <dgm:pt modelId="{06EEA302-E058-4F9A-A7FC-20A1D27FDA35}">
      <dgm:prSet/>
      <dgm:spPr/>
      <dgm:t>
        <a:bodyPr/>
        <a:lstStyle/>
        <a:p>
          <a:r>
            <a:rPr lang="en-US" dirty="0" smtClean="0"/>
            <a:t>Defining the problem</a:t>
          </a:r>
          <a:endParaRPr lang="en-US" dirty="0"/>
        </a:p>
      </dgm:t>
    </dgm:pt>
    <dgm:pt modelId="{CB5E7543-29D0-426F-8A52-D29A2884D5F3}" type="parTrans" cxnId="{57A1E4DA-ECC5-4AE2-9045-92CE3DBE5564}">
      <dgm:prSet/>
      <dgm:spPr/>
      <dgm:t>
        <a:bodyPr/>
        <a:lstStyle/>
        <a:p>
          <a:endParaRPr lang="en-US"/>
        </a:p>
      </dgm:t>
    </dgm:pt>
    <dgm:pt modelId="{07ACDC6D-4218-4B18-A282-5FD1EDD517E7}" type="sibTrans" cxnId="{57A1E4DA-ECC5-4AE2-9045-92CE3DBE5564}">
      <dgm:prSet/>
      <dgm:spPr/>
      <dgm:t>
        <a:bodyPr/>
        <a:lstStyle/>
        <a:p>
          <a:endParaRPr lang="en-US"/>
        </a:p>
      </dgm:t>
    </dgm:pt>
    <dgm:pt modelId="{49D8BB97-2CC5-4227-BA4E-1DB412F74201}" type="pres">
      <dgm:prSet presAssocID="{8815FC78-87A2-4862-A3A1-AB1257DCFD6F}" presName="cycle" presStyleCnt="0">
        <dgm:presLayoutVars>
          <dgm:dir/>
          <dgm:resizeHandles val="exact"/>
        </dgm:presLayoutVars>
      </dgm:prSet>
      <dgm:spPr/>
      <dgm:t>
        <a:bodyPr/>
        <a:lstStyle/>
        <a:p>
          <a:endParaRPr lang="en-US"/>
        </a:p>
      </dgm:t>
    </dgm:pt>
    <dgm:pt modelId="{9B1BD751-6E1E-464E-881C-C05D9E70222D}" type="pres">
      <dgm:prSet presAssocID="{EEA90032-0748-4086-96E2-96F98F9E10FD}" presName="node" presStyleLbl="node1" presStyleIdx="0" presStyleCnt="6" custAng="0">
        <dgm:presLayoutVars>
          <dgm:bulletEnabled val="1"/>
        </dgm:presLayoutVars>
      </dgm:prSet>
      <dgm:spPr/>
      <dgm:t>
        <a:bodyPr/>
        <a:lstStyle/>
        <a:p>
          <a:endParaRPr lang="en-US"/>
        </a:p>
      </dgm:t>
    </dgm:pt>
    <dgm:pt modelId="{A2D9C9A3-8D18-46EB-BFAD-5A3502F599AB}" type="pres">
      <dgm:prSet presAssocID="{EEA90032-0748-4086-96E2-96F98F9E10FD}" presName="spNode" presStyleCnt="0"/>
      <dgm:spPr/>
    </dgm:pt>
    <dgm:pt modelId="{CF2EA4AD-6C0F-4A1D-BD33-01182DCFB884}" type="pres">
      <dgm:prSet presAssocID="{AC6A6689-311E-4B3A-B027-24E8E73AF8E1}" presName="sibTrans" presStyleLbl="sibTrans1D1" presStyleIdx="0" presStyleCnt="6"/>
      <dgm:spPr/>
      <dgm:t>
        <a:bodyPr/>
        <a:lstStyle/>
        <a:p>
          <a:endParaRPr lang="en-US"/>
        </a:p>
      </dgm:t>
    </dgm:pt>
    <dgm:pt modelId="{DE73892D-D49B-4F66-B72C-2B7F3C6EF0DE}" type="pres">
      <dgm:prSet presAssocID="{06EEA302-E058-4F9A-A7FC-20A1D27FDA35}" presName="node" presStyleLbl="node1" presStyleIdx="1" presStyleCnt="6">
        <dgm:presLayoutVars>
          <dgm:bulletEnabled val="1"/>
        </dgm:presLayoutVars>
      </dgm:prSet>
      <dgm:spPr/>
      <dgm:t>
        <a:bodyPr/>
        <a:lstStyle/>
        <a:p>
          <a:endParaRPr lang="en-US"/>
        </a:p>
      </dgm:t>
    </dgm:pt>
    <dgm:pt modelId="{EB26368A-3A71-4A63-A53D-8E8CE074430E}" type="pres">
      <dgm:prSet presAssocID="{06EEA302-E058-4F9A-A7FC-20A1D27FDA35}" presName="spNode" presStyleCnt="0"/>
      <dgm:spPr/>
    </dgm:pt>
    <dgm:pt modelId="{6E016339-D529-4F56-BD2C-F9307B9D1BFC}" type="pres">
      <dgm:prSet presAssocID="{07ACDC6D-4218-4B18-A282-5FD1EDD517E7}" presName="sibTrans" presStyleLbl="sibTrans1D1" presStyleIdx="1" presStyleCnt="6"/>
      <dgm:spPr/>
      <dgm:t>
        <a:bodyPr/>
        <a:lstStyle/>
        <a:p>
          <a:endParaRPr lang="en-US"/>
        </a:p>
      </dgm:t>
    </dgm:pt>
    <dgm:pt modelId="{FDD244F7-390D-4C51-9C76-936F2AAC3E43}" type="pres">
      <dgm:prSet presAssocID="{1EBE0B63-6E48-4C31-ACBA-DBE03C93296F}" presName="node" presStyleLbl="node1" presStyleIdx="2" presStyleCnt="6">
        <dgm:presLayoutVars>
          <dgm:bulletEnabled val="1"/>
        </dgm:presLayoutVars>
      </dgm:prSet>
      <dgm:spPr/>
      <dgm:t>
        <a:bodyPr/>
        <a:lstStyle/>
        <a:p>
          <a:endParaRPr lang="en-US"/>
        </a:p>
      </dgm:t>
    </dgm:pt>
    <dgm:pt modelId="{5D64EB0E-71F4-4808-8031-8CE913B04EE2}" type="pres">
      <dgm:prSet presAssocID="{1EBE0B63-6E48-4C31-ACBA-DBE03C93296F}" presName="spNode" presStyleCnt="0"/>
      <dgm:spPr/>
    </dgm:pt>
    <dgm:pt modelId="{C5E98E19-711D-415B-9AB6-DF94F6FA4BDA}" type="pres">
      <dgm:prSet presAssocID="{13F7F1F0-729A-4DB2-98B3-6E540CA9A8AD}" presName="sibTrans" presStyleLbl="sibTrans1D1" presStyleIdx="2" presStyleCnt="6"/>
      <dgm:spPr/>
      <dgm:t>
        <a:bodyPr/>
        <a:lstStyle/>
        <a:p>
          <a:endParaRPr lang="en-US"/>
        </a:p>
      </dgm:t>
    </dgm:pt>
    <dgm:pt modelId="{2E273D18-3B52-4F14-AAD7-160E19C44696}" type="pres">
      <dgm:prSet presAssocID="{0EA354FB-145D-4629-BE81-0BAF40409E49}" presName="node" presStyleLbl="node1" presStyleIdx="3" presStyleCnt="6">
        <dgm:presLayoutVars>
          <dgm:bulletEnabled val="1"/>
        </dgm:presLayoutVars>
      </dgm:prSet>
      <dgm:spPr/>
      <dgm:t>
        <a:bodyPr/>
        <a:lstStyle/>
        <a:p>
          <a:endParaRPr lang="en-US"/>
        </a:p>
      </dgm:t>
    </dgm:pt>
    <dgm:pt modelId="{3D71A94D-8F1C-4698-BAAA-2CC97725E2C6}" type="pres">
      <dgm:prSet presAssocID="{0EA354FB-145D-4629-BE81-0BAF40409E49}" presName="spNode" presStyleCnt="0"/>
      <dgm:spPr/>
    </dgm:pt>
    <dgm:pt modelId="{71A34C9A-26EB-47B5-8A5F-CEB200EBE2CA}" type="pres">
      <dgm:prSet presAssocID="{1863CF4F-73B6-4664-A5AE-2DEC7A45AFF2}" presName="sibTrans" presStyleLbl="sibTrans1D1" presStyleIdx="3" presStyleCnt="6"/>
      <dgm:spPr/>
      <dgm:t>
        <a:bodyPr/>
        <a:lstStyle/>
        <a:p>
          <a:endParaRPr lang="en-US"/>
        </a:p>
      </dgm:t>
    </dgm:pt>
    <dgm:pt modelId="{3C3A5B19-0EC6-4A46-B39B-485204D9E21F}" type="pres">
      <dgm:prSet presAssocID="{659F2B32-0EB1-49C9-AC69-4AA27CFD2D11}" presName="node" presStyleLbl="node1" presStyleIdx="4" presStyleCnt="6">
        <dgm:presLayoutVars>
          <dgm:bulletEnabled val="1"/>
        </dgm:presLayoutVars>
      </dgm:prSet>
      <dgm:spPr/>
      <dgm:t>
        <a:bodyPr/>
        <a:lstStyle/>
        <a:p>
          <a:endParaRPr lang="en-US"/>
        </a:p>
      </dgm:t>
    </dgm:pt>
    <dgm:pt modelId="{3D3AB2CC-A26B-4549-99BC-270CDA7F0458}" type="pres">
      <dgm:prSet presAssocID="{659F2B32-0EB1-49C9-AC69-4AA27CFD2D11}" presName="spNode" presStyleCnt="0"/>
      <dgm:spPr/>
    </dgm:pt>
    <dgm:pt modelId="{165F466A-5F28-4CEE-B19F-AFD10BE715AF}" type="pres">
      <dgm:prSet presAssocID="{F8E77253-24E5-4964-8949-0F431B4E8CCD}" presName="sibTrans" presStyleLbl="sibTrans1D1" presStyleIdx="4" presStyleCnt="6"/>
      <dgm:spPr/>
      <dgm:t>
        <a:bodyPr/>
        <a:lstStyle/>
        <a:p>
          <a:endParaRPr lang="en-US"/>
        </a:p>
      </dgm:t>
    </dgm:pt>
    <dgm:pt modelId="{BBB09EE3-F5B3-42D0-9CEE-2F9961C17B98}" type="pres">
      <dgm:prSet presAssocID="{BF68129E-B00B-489A-B6B1-F4AC6190EC59}" presName="node" presStyleLbl="node1" presStyleIdx="5" presStyleCnt="6">
        <dgm:presLayoutVars>
          <dgm:bulletEnabled val="1"/>
        </dgm:presLayoutVars>
      </dgm:prSet>
      <dgm:spPr/>
      <dgm:t>
        <a:bodyPr/>
        <a:lstStyle/>
        <a:p>
          <a:endParaRPr lang="en-US"/>
        </a:p>
      </dgm:t>
    </dgm:pt>
    <dgm:pt modelId="{8A246A2F-52C6-43B4-A2EF-54639D0FDF70}" type="pres">
      <dgm:prSet presAssocID="{BF68129E-B00B-489A-B6B1-F4AC6190EC59}" presName="spNode" presStyleCnt="0"/>
      <dgm:spPr/>
    </dgm:pt>
    <dgm:pt modelId="{B114BB67-59FA-4F26-BDAB-58D4932B6CAE}" type="pres">
      <dgm:prSet presAssocID="{DF4D161B-3C79-4A09-9819-8DC7E5D76086}" presName="sibTrans" presStyleLbl="sibTrans1D1" presStyleIdx="5" presStyleCnt="6"/>
      <dgm:spPr/>
      <dgm:t>
        <a:bodyPr/>
        <a:lstStyle/>
        <a:p>
          <a:endParaRPr lang="en-US"/>
        </a:p>
      </dgm:t>
    </dgm:pt>
  </dgm:ptLst>
  <dgm:cxnLst>
    <dgm:cxn modelId="{3F654E56-1847-4AB7-87A9-1F8DE30B4158}" srcId="{8815FC78-87A2-4862-A3A1-AB1257DCFD6F}" destId="{0EA354FB-145D-4629-BE81-0BAF40409E49}" srcOrd="3" destOrd="0" parTransId="{EE6BCD17-3349-4F6F-92C1-6198E8C136DD}" sibTransId="{1863CF4F-73B6-4664-A5AE-2DEC7A45AFF2}"/>
    <dgm:cxn modelId="{377A0A40-CA3B-45ED-ABA8-5ECEE8745393}" type="presOf" srcId="{1EBE0B63-6E48-4C31-ACBA-DBE03C93296F}" destId="{FDD244F7-390D-4C51-9C76-936F2AAC3E43}" srcOrd="0" destOrd="0" presId="urn:microsoft.com/office/officeart/2005/8/layout/cycle5"/>
    <dgm:cxn modelId="{6B578485-A493-44FE-9895-23E684CA1652}" type="presOf" srcId="{1863CF4F-73B6-4664-A5AE-2DEC7A45AFF2}" destId="{71A34C9A-26EB-47B5-8A5F-CEB200EBE2CA}" srcOrd="0" destOrd="0" presId="urn:microsoft.com/office/officeart/2005/8/layout/cycle5"/>
    <dgm:cxn modelId="{71AAC517-6E90-4589-ADD1-69AB726F8CA1}" type="presOf" srcId="{8815FC78-87A2-4862-A3A1-AB1257DCFD6F}" destId="{49D8BB97-2CC5-4227-BA4E-1DB412F74201}" srcOrd="0" destOrd="0" presId="urn:microsoft.com/office/officeart/2005/8/layout/cycle5"/>
    <dgm:cxn modelId="{B8E692A3-766D-422F-8AB3-F8F0C2EC8F9C}" srcId="{8815FC78-87A2-4862-A3A1-AB1257DCFD6F}" destId="{1EBE0B63-6E48-4C31-ACBA-DBE03C93296F}" srcOrd="2" destOrd="0" parTransId="{08B6A3B4-7F20-40D2-9418-B832561C521E}" sibTransId="{13F7F1F0-729A-4DB2-98B3-6E540CA9A8AD}"/>
    <dgm:cxn modelId="{57A1E4DA-ECC5-4AE2-9045-92CE3DBE5564}" srcId="{8815FC78-87A2-4862-A3A1-AB1257DCFD6F}" destId="{06EEA302-E058-4F9A-A7FC-20A1D27FDA35}" srcOrd="1" destOrd="0" parTransId="{CB5E7543-29D0-426F-8A52-D29A2884D5F3}" sibTransId="{07ACDC6D-4218-4B18-A282-5FD1EDD517E7}"/>
    <dgm:cxn modelId="{CBCF4F69-19CC-4EC2-ABF8-5F77AED907A0}" type="presOf" srcId="{06EEA302-E058-4F9A-A7FC-20A1D27FDA35}" destId="{DE73892D-D49B-4F66-B72C-2B7F3C6EF0DE}" srcOrd="0" destOrd="0" presId="urn:microsoft.com/office/officeart/2005/8/layout/cycle5"/>
    <dgm:cxn modelId="{829AD407-8F05-433B-9B7C-424E16E6B86A}" srcId="{8815FC78-87A2-4862-A3A1-AB1257DCFD6F}" destId="{EEA90032-0748-4086-96E2-96F98F9E10FD}" srcOrd="0" destOrd="0" parTransId="{0C498E73-8242-45B8-B6F0-502EC75FA461}" sibTransId="{AC6A6689-311E-4B3A-B027-24E8E73AF8E1}"/>
    <dgm:cxn modelId="{475F14F8-3A30-4BD9-A32E-7A5059FB2679}" srcId="{8815FC78-87A2-4862-A3A1-AB1257DCFD6F}" destId="{659F2B32-0EB1-49C9-AC69-4AA27CFD2D11}" srcOrd="4" destOrd="0" parTransId="{5555DFA3-2997-4130-A2A8-EC980D877ECE}" sibTransId="{F8E77253-24E5-4964-8949-0F431B4E8CCD}"/>
    <dgm:cxn modelId="{0C79039B-C2BD-448B-8923-75ECEBA24EA9}" type="presOf" srcId="{DF4D161B-3C79-4A09-9819-8DC7E5D76086}" destId="{B114BB67-59FA-4F26-BDAB-58D4932B6CAE}" srcOrd="0" destOrd="0" presId="urn:microsoft.com/office/officeart/2005/8/layout/cycle5"/>
    <dgm:cxn modelId="{DB9B164F-5692-44E8-8669-20381D6858D2}" type="presOf" srcId="{F8E77253-24E5-4964-8949-0F431B4E8CCD}" destId="{165F466A-5F28-4CEE-B19F-AFD10BE715AF}" srcOrd="0" destOrd="0" presId="urn:microsoft.com/office/officeart/2005/8/layout/cycle5"/>
    <dgm:cxn modelId="{C75FEC4B-96D4-44E9-AE41-A8B1100B80DE}" type="presOf" srcId="{EEA90032-0748-4086-96E2-96F98F9E10FD}" destId="{9B1BD751-6E1E-464E-881C-C05D9E70222D}" srcOrd="0" destOrd="0" presId="urn:microsoft.com/office/officeart/2005/8/layout/cycle5"/>
    <dgm:cxn modelId="{45D93DDD-9427-4618-881C-CA33CBA69559}" type="presOf" srcId="{BF68129E-B00B-489A-B6B1-F4AC6190EC59}" destId="{BBB09EE3-F5B3-42D0-9CEE-2F9961C17B98}" srcOrd="0" destOrd="0" presId="urn:microsoft.com/office/officeart/2005/8/layout/cycle5"/>
    <dgm:cxn modelId="{1632B067-A14F-4BA5-81B4-34A6CADEEF48}" srcId="{8815FC78-87A2-4862-A3A1-AB1257DCFD6F}" destId="{BF68129E-B00B-489A-B6B1-F4AC6190EC59}" srcOrd="5" destOrd="0" parTransId="{E53B4710-F7F6-4BA5-A25E-97693505D070}" sibTransId="{DF4D161B-3C79-4A09-9819-8DC7E5D76086}"/>
    <dgm:cxn modelId="{E2B5776E-FE6C-4209-806F-1B9680DED774}" type="presOf" srcId="{0EA354FB-145D-4629-BE81-0BAF40409E49}" destId="{2E273D18-3B52-4F14-AAD7-160E19C44696}" srcOrd="0" destOrd="0" presId="urn:microsoft.com/office/officeart/2005/8/layout/cycle5"/>
    <dgm:cxn modelId="{6D6CEFB3-B9A4-4BFC-97DB-1AFA9B8C205C}" type="presOf" srcId="{13F7F1F0-729A-4DB2-98B3-6E540CA9A8AD}" destId="{C5E98E19-711D-415B-9AB6-DF94F6FA4BDA}" srcOrd="0" destOrd="0" presId="urn:microsoft.com/office/officeart/2005/8/layout/cycle5"/>
    <dgm:cxn modelId="{E1B6A037-08C5-4C99-8F0E-22C39EA89A28}" type="presOf" srcId="{AC6A6689-311E-4B3A-B027-24E8E73AF8E1}" destId="{CF2EA4AD-6C0F-4A1D-BD33-01182DCFB884}" srcOrd="0" destOrd="0" presId="urn:microsoft.com/office/officeart/2005/8/layout/cycle5"/>
    <dgm:cxn modelId="{EA185303-20C5-4566-80CA-9CB9B38AA19D}" type="presOf" srcId="{07ACDC6D-4218-4B18-A282-5FD1EDD517E7}" destId="{6E016339-D529-4F56-BD2C-F9307B9D1BFC}" srcOrd="0" destOrd="0" presId="urn:microsoft.com/office/officeart/2005/8/layout/cycle5"/>
    <dgm:cxn modelId="{78C4C101-526C-480D-AB90-2B8BCF99E95B}" type="presOf" srcId="{659F2B32-0EB1-49C9-AC69-4AA27CFD2D11}" destId="{3C3A5B19-0EC6-4A46-B39B-485204D9E21F}" srcOrd="0" destOrd="0" presId="urn:microsoft.com/office/officeart/2005/8/layout/cycle5"/>
    <dgm:cxn modelId="{DBB56814-4105-41FD-935E-7B2C92ACBB27}" type="presParOf" srcId="{49D8BB97-2CC5-4227-BA4E-1DB412F74201}" destId="{9B1BD751-6E1E-464E-881C-C05D9E70222D}" srcOrd="0" destOrd="0" presId="urn:microsoft.com/office/officeart/2005/8/layout/cycle5"/>
    <dgm:cxn modelId="{3F848D80-974A-4022-AF57-49F92CBEEFD3}" type="presParOf" srcId="{49D8BB97-2CC5-4227-BA4E-1DB412F74201}" destId="{A2D9C9A3-8D18-46EB-BFAD-5A3502F599AB}" srcOrd="1" destOrd="0" presId="urn:microsoft.com/office/officeart/2005/8/layout/cycle5"/>
    <dgm:cxn modelId="{A0C36DC1-380C-4DA2-BE56-62914991C59C}" type="presParOf" srcId="{49D8BB97-2CC5-4227-BA4E-1DB412F74201}" destId="{CF2EA4AD-6C0F-4A1D-BD33-01182DCFB884}" srcOrd="2" destOrd="0" presId="urn:microsoft.com/office/officeart/2005/8/layout/cycle5"/>
    <dgm:cxn modelId="{6E4873D6-0928-4D03-812B-1641064CD2E4}" type="presParOf" srcId="{49D8BB97-2CC5-4227-BA4E-1DB412F74201}" destId="{DE73892D-D49B-4F66-B72C-2B7F3C6EF0DE}" srcOrd="3" destOrd="0" presId="urn:microsoft.com/office/officeart/2005/8/layout/cycle5"/>
    <dgm:cxn modelId="{F2888CF9-B1B5-42E0-9C23-842157094829}" type="presParOf" srcId="{49D8BB97-2CC5-4227-BA4E-1DB412F74201}" destId="{EB26368A-3A71-4A63-A53D-8E8CE074430E}" srcOrd="4" destOrd="0" presId="urn:microsoft.com/office/officeart/2005/8/layout/cycle5"/>
    <dgm:cxn modelId="{E960E2D7-D292-4405-84EC-728C2F461268}" type="presParOf" srcId="{49D8BB97-2CC5-4227-BA4E-1DB412F74201}" destId="{6E016339-D529-4F56-BD2C-F9307B9D1BFC}" srcOrd="5" destOrd="0" presId="urn:microsoft.com/office/officeart/2005/8/layout/cycle5"/>
    <dgm:cxn modelId="{4B914DB2-9128-4DA0-B2E3-F719FF0524C6}" type="presParOf" srcId="{49D8BB97-2CC5-4227-BA4E-1DB412F74201}" destId="{FDD244F7-390D-4C51-9C76-936F2AAC3E43}" srcOrd="6" destOrd="0" presId="urn:microsoft.com/office/officeart/2005/8/layout/cycle5"/>
    <dgm:cxn modelId="{A87757D5-E406-4934-805D-3BCFB1E44CF8}" type="presParOf" srcId="{49D8BB97-2CC5-4227-BA4E-1DB412F74201}" destId="{5D64EB0E-71F4-4808-8031-8CE913B04EE2}" srcOrd="7" destOrd="0" presId="urn:microsoft.com/office/officeart/2005/8/layout/cycle5"/>
    <dgm:cxn modelId="{3E7DC3BE-213E-4000-82CC-D8B9173F1875}" type="presParOf" srcId="{49D8BB97-2CC5-4227-BA4E-1DB412F74201}" destId="{C5E98E19-711D-415B-9AB6-DF94F6FA4BDA}" srcOrd="8" destOrd="0" presId="urn:microsoft.com/office/officeart/2005/8/layout/cycle5"/>
    <dgm:cxn modelId="{18A37BC4-8351-4F49-8A7E-19AB2D59291A}" type="presParOf" srcId="{49D8BB97-2CC5-4227-BA4E-1DB412F74201}" destId="{2E273D18-3B52-4F14-AAD7-160E19C44696}" srcOrd="9" destOrd="0" presId="urn:microsoft.com/office/officeart/2005/8/layout/cycle5"/>
    <dgm:cxn modelId="{8A524099-9CCB-4770-96A0-1296EFA5BDB6}" type="presParOf" srcId="{49D8BB97-2CC5-4227-BA4E-1DB412F74201}" destId="{3D71A94D-8F1C-4698-BAAA-2CC97725E2C6}" srcOrd="10" destOrd="0" presId="urn:microsoft.com/office/officeart/2005/8/layout/cycle5"/>
    <dgm:cxn modelId="{698A4847-E5C7-420D-AF51-38DA8FAC9CB4}" type="presParOf" srcId="{49D8BB97-2CC5-4227-BA4E-1DB412F74201}" destId="{71A34C9A-26EB-47B5-8A5F-CEB200EBE2CA}" srcOrd="11" destOrd="0" presId="urn:microsoft.com/office/officeart/2005/8/layout/cycle5"/>
    <dgm:cxn modelId="{88B4A64A-28DF-498D-824D-45E52AB98A80}" type="presParOf" srcId="{49D8BB97-2CC5-4227-BA4E-1DB412F74201}" destId="{3C3A5B19-0EC6-4A46-B39B-485204D9E21F}" srcOrd="12" destOrd="0" presId="urn:microsoft.com/office/officeart/2005/8/layout/cycle5"/>
    <dgm:cxn modelId="{E0939099-6021-43D7-B696-BC6AB8BD6159}" type="presParOf" srcId="{49D8BB97-2CC5-4227-BA4E-1DB412F74201}" destId="{3D3AB2CC-A26B-4549-99BC-270CDA7F0458}" srcOrd="13" destOrd="0" presId="urn:microsoft.com/office/officeart/2005/8/layout/cycle5"/>
    <dgm:cxn modelId="{2F0A2180-360B-43F0-9F8D-55B81490261C}" type="presParOf" srcId="{49D8BB97-2CC5-4227-BA4E-1DB412F74201}" destId="{165F466A-5F28-4CEE-B19F-AFD10BE715AF}" srcOrd="14" destOrd="0" presId="urn:microsoft.com/office/officeart/2005/8/layout/cycle5"/>
    <dgm:cxn modelId="{F5565A8D-FFF7-4B8E-B180-3ED053DF12E6}" type="presParOf" srcId="{49D8BB97-2CC5-4227-BA4E-1DB412F74201}" destId="{BBB09EE3-F5B3-42D0-9CEE-2F9961C17B98}" srcOrd="15" destOrd="0" presId="urn:microsoft.com/office/officeart/2005/8/layout/cycle5"/>
    <dgm:cxn modelId="{033024B8-F7A9-43E0-A6E5-D08E07274B79}" type="presParOf" srcId="{49D8BB97-2CC5-4227-BA4E-1DB412F74201}" destId="{8A246A2F-52C6-43B4-A2EF-54639D0FDF70}" srcOrd="16" destOrd="0" presId="urn:microsoft.com/office/officeart/2005/8/layout/cycle5"/>
    <dgm:cxn modelId="{935E1966-B975-4FB6-ABD9-0C1F90D584B8}" type="presParOf" srcId="{49D8BB97-2CC5-4227-BA4E-1DB412F74201}" destId="{B114BB67-59FA-4F26-BDAB-58D4932B6CAE}" srcOrd="17"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BD751-6E1E-464E-881C-C05D9E70222D}">
      <dsp:nvSpPr>
        <dsp:cNvPr id="0" name=""/>
        <dsp:cNvSpPr/>
      </dsp:nvSpPr>
      <dsp:spPr>
        <a:xfrm>
          <a:off x="4559498" y="1473"/>
          <a:ext cx="1396603" cy="9077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Recognizing a problem</a:t>
          </a:r>
          <a:endParaRPr lang="en-US" sz="1300" kern="1200" dirty="0"/>
        </a:p>
      </dsp:txBody>
      <dsp:txXfrm>
        <a:off x="4603813" y="45788"/>
        <a:ext cx="1307973" cy="819162"/>
      </dsp:txXfrm>
    </dsp:sp>
    <dsp:sp modelId="{CF2EA4AD-6C0F-4A1D-BD33-01182DCFB884}">
      <dsp:nvSpPr>
        <dsp:cNvPr id="0" name=""/>
        <dsp:cNvSpPr/>
      </dsp:nvSpPr>
      <dsp:spPr>
        <a:xfrm>
          <a:off x="3120524" y="455369"/>
          <a:ext cx="4274550" cy="4274550"/>
        </a:xfrm>
        <a:custGeom>
          <a:avLst/>
          <a:gdLst/>
          <a:ahLst/>
          <a:cxnLst/>
          <a:rect l="0" t="0" r="0" b="0"/>
          <a:pathLst>
            <a:path>
              <a:moveTo>
                <a:pt x="3010958" y="186731"/>
              </a:moveTo>
              <a:arcTo wR="2137275" hR="2137275" stAng="17647708" swAng="92310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DE73892D-D49B-4F66-B72C-2B7F3C6EF0DE}">
      <dsp:nvSpPr>
        <dsp:cNvPr id="0" name=""/>
        <dsp:cNvSpPr/>
      </dsp:nvSpPr>
      <dsp:spPr>
        <a:xfrm>
          <a:off x="6410432" y="1070111"/>
          <a:ext cx="1396603" cy="9077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Defining the problem</a:t>
          </a:r>
          <a:endParaRPr lang="en-US" sz="1300" kern="1200" dirty="0"/>
        </a:p>
      </dsp:txBody>
      <dsp:txXfrm>
        <a:off x="6454747" y="1114426"/>
        <a:ext cx="1307973" cy="819162"/>
      </dsp:txXfrm>
    </dsp:sp>
    <dsp:sp modelId="{6E016339-D529-4F56-BD2C-F9307B9D1BFC}">
      <dsp:nvSpPr>
        <dsp:cNvPr id="0" name=""/>
        <dsp:cNvSpPr/>
      </dsp:nvSpPr>
      <dsp:spPr>
        <a:xfrm>
          <a:off x="3120524" y="455369"/>
          <a:ext cx="4274550" cy="4274550"/>
        </a:xfrm>
        <a:custGeom>
          <a:avLst/>
          <a:gdLst/>
          <a:ahLst/>
          <a:cxnLst/>
          <a:rect l="0" t="0" r="0" b="0"/>
          <a:pathLst>
            <a:path>
              <a:moveTo>
                <a:pt x="4241271" y="1761583"/>
              </a:moveTo>
              <a:arcTo wR="2137275" hR="2137275" stAng="20992555" swAng="1214889"/>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FDD244F7-390D-4C51-9C76-936F2AAC3E43}">
      <dsp:nvSpPr>
        <dsp:cNvPr id="0" name=""/>
        <dsp:cNvSpPr/>
      </dsp:nvSpPr>
      <dsp:spPr>
        <a:xfrm>
          <a:off x="6410432" y="3207386"/>
          <a:ext cx="1396603" cy="9077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Structuring the problem</a:t>
          </a:r>
          <a:endParaRPr lang="en-US" sz="1300" kern="1200" dirty="0"/>
        </a:p>
      </dsp:txBody>
      <dsp:txXfrm>
        <a:off x="6454747" y="3251701"/>
        <a:ext cx="1307973" cy="819162"/>
      </dsp:txXfrm>
    </dsp:sp>
    <dsp:sp modelId="{C5E98E19-711D-415B-9AB6-DF94F6FA4BDA}">
      <dsp:nvSpPr>
        <dsp:cNvPr id="0" name=""/>
        <dsp:cNvSpPr/>
      </dsp:nvSpPr>
      <dsp:spPr>
        <a:xfrm>
          <a:off x="3120524" y="455369"/>
          <a:ext cx="4274550" cy="4274550"/>
        </a:xfrm>
        <a:custGeom>
          <a:avLst/>
          <a:gdLst/>
          <a:ahLst/>
          <a:cxnLst/>
          <a:rect l="0" t="0" r="0" b="0"/>
          <a:pathLst>
            <a:path>
              <a:moveTo>
                <a:pt x="3497136" y="3786129"/>
              </a:moveTo>
              <a:arcTo wR="2137275" hR="2137275" stAng="3029192" swAng="92310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2E273D18-3B52-4F14-AAD7-160E19C44696}">
      <dsp:nvSpPr>
        <dsp:cNvPr id="0" name=""/>
        <dsp:cNvSpPr/>
      </dsp:nvSpPr>
      <dsp:spPr>
        <a:xfrm>
          <a:off x="4559498" y="4276024"/>
          <a:ext cx="1396603" cy="9077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Analyzing the problem</a:t>
          </a:r>
          <a:endParaRPr lang="en-US" sz="1300" kern="1200" dirty="0"/>
        </a:p>
      </dsp:txBody>
      <dsp:txXfrm>
        <a:off x="4603813" y="4320339"/>
        <a:ext cx="1307973" cy="819162"/>
      </dsp:txXfrm>
    </dsp:sp>
    <dsp:sp modelId="{71A34C9A-26EB-47B5-8A5F-CEB200EBE2CA}">
      <dsp:nvSpPr>
        <dsp:cNvPr id="0" name=""/>
        <dsp:cNvSpPr/>
      </dsp:nvSpPr>
      <dsp:spPr>
        <a:xfrm>
          <a:off x="3120524" y="455369"/>
          <a:ext cx="4274550" cy="4274550"/>
        </a:xfrm>
        <a:custGeom>
          <a:avLst/>
          <a:gdLst/>
          <a:ahLst/>
          <a:cxnLst/>
          <a:rect l="0" t="0" r="0" b="0"/>
          <a:pathLst>
            <a:path>
              <a:moveTo>
                <a:pt x="1263591" y="4087818"/>
              </a:moveTo>
              <a:arcTo wR="2137275" hR="2137275" stAng="6847708" swAng="92310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3C3A5B19-0EC6-4A46-B39B-485204D9E21F}">
      <dsp:nvSpPr>
        <dsp:cNvPr id="0" name=""/>
        <dsp:cNvSpPr/>
      </dsp:nvSpPr>
      <dsp:spPr>
        <a:xfrm>
          <a:off x="2708563" y="3207386"/>
          <a:ext cx="1396603" cy="9077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Implementing results and making a decision</a:t>
          </a:r>
          <a:endParaRPr lang="en-US" sz="1300" kern="1200" dirty="0"/>
        </a:p>
      </dsp:txBody>
      <dsp:txXfrm>
        <a:off x="2752878" y="3251701"/>
        <a:ext cx="1307973" cy="819162"/>
      </dsp:txXfrm>
    </dsp:sp>
    <dsp:sp modelId="{165F466A-5F28-4CEE-B19F-AFD10BE715AF}">
      <dsp:nvSpPr>
        <dsp:cNvPr id="0" name=""/>
        <dsp:cNvSpPr/>
      </dsp:nvSpPr>
      <dsp:spPr>
        <a:xfrm>
          <a:off x="3120524" y="455369"/>
          <a:ext cx="4274550" cy="4274550"/>
        </a:xfrm>
        <a:custGeom>
          <a:avLst/>
          <a:gdLst/>
          <a:ahLst/>
          <a:cxnLst/>
          <a:rect l="0" t="0" r="0" b="0"/>
          <a:pathLst>
            <a:path>
              <a:moveTo>
                <a:pt x="33278" y="2512966"/>
              </a:moveTo>
              <a:arcTo wR="2137275" hR="2137275" stAng="10192555" swAng="1214889"/>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BBB09EE3-F5B3-42D0-9CEE-2F9961C17B98}">
      <dsp:nvSpPr>
        <dsp:cNvPr id="0" name=""/>
        <dsp:cNvSpPr/>
      </dsp:nvSpPr>
      <dsp:spPr>
        <a:xfrm>
          <a:off x="2708563" y="1070111"/>
          <a:ext cx="1396603" cy="9077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Implementing the solution</a:t>
          </a:r>
          <a:endParaRPr lang="en-US" sz="1300" kern="1200" dirty="0"/>
        </a:p>
      </dsp:txBody>
      <dsp:txXfrm>
        <a:off x="2752878" y="1114426"/>
        <a:ext cx="1307973" cy="819162"/>
      </dsp:txXfrm>
    </dsp:sp>
    <dsp:sp modelId="{B114BB67-59FA-4F26-BDAB-58D4932B6CAE}">
      <dsp:nvSpPr>
        <dsp:cNvPr id="0" name=""/>
        <dsp:cNvSpPr/>
      </dsp:nvSpPr>
      <dsp:spPr>
        <a:xfrm>
          <a:off x="3120524" y="455369"/>
          <a:ext cx="4274550" cy="4274550"/>
        </a:xfrm>
        <a:custGeom>
          <a:avLst/>
          <a:gdLst/>
          <a:ahLst/>
          <a:cxnLst/>
          <a:rect l="0" t="0" r="0" b="0"/>
          <a:pathLst>
            <a:path>
              <a:moveTo>
                <a:pt x="777413" y="488420"/>
              </a:moveTo>
              <a:arcTo wR="2137275" hR="2137275" stAng="13829192" swAng="92310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FB2CFE-5043-4989-9FD1-E05111A9C907}" type="datetimeFigureOut">
              <a:rPr lang="en-US" smtClean="0"/>
              <a:t>4/26/2019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A04285-0C67-4036-9F32-46F675DCCA59}" type="slidenum">
              <a:rPr lang="en-US" smtClean="0"/>
              <a:t>‹#›</a:t>
            </a:fld>
            <a:endParaRPr lang="en-US"/>
          </a:p>
        </p:txBody>
      </p:sp>
    </p:spTree>
    <p:extLst>
      <p:ext uri="{BB962C8B-B14F-4D97-AF65-F5344CB8AC3E}">
        <p14:creationId xmlns:p14="http://schemas.microsoft.com/office/powerpoint/2010/main" val="1319723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Retailers, do in fact, routinely analyze their customers' transaction data. If you've ever used a shopper's loyalty card at your grocer, coffee shop, or another retailer, it is likely that your purchase data is being used for machine learning. Retailers use machine learning methods for advertising, targeted promotions, inventory management, or the layout of the items in the store.</a:t>
            </a:r>
          </a:p>
          <a:p>
            <a:endParaRPr lang="en-US" dirty="0"/>
          </a:p>
        </p:txBody>
      </p:sp>
      <p:sp>
        <p:nvSpPr>
          <p:cNvPr id="4" name="Slide Number Placeholder 3"/>
          <p:cNvSpPr>
            <a:spLocks noGrp="1"/>
          </p:cNvSpPr>
          <p:nvPr>
            <p:ph type="sldNum" sz="quarter" idx="10"/>
          </p:nvPr>
        </p:nvSpPr>
        <p:spPr/>
        <p:txBody>
          <a:bodyPr/>
          <a:lstStyle/>
          <a:p>
            <a:fld id="{DFA04285-0C67-4036-9F32-46F675DCCA59}" type="slidenum">
              <a:rPr lang="en-US" smtClean="0"/>
              <a:t>3</a:t>
            </a:fld>
            <a:endParaRPr lang="en-US" dirty="0"/>
          </a:p>
        </p:txBody>
      </p:sp>
    </p:spTree>
    <p:extLst>
      <p:ext uri="{BB962C8B-B14F-4D97-AF65-F5344CB8AC3E}">
        <p14:creationId xmlns:p14="http://schemas.microsoft.com/office/powerpoint/2010/main" val="3920313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Retailers, do in fact, routinely analyze their customers' transaction data. If you've ever used a shopper's loyalty card at your grocer, coffee shop, or another retailer, it is likely that your purchase data is being used for machine learning. Retailers use machine learning methods for advertising, targeted promotions, inventory management, or the layout of the items in the store.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Retailers, do in fact, routinely analyze their customers' transaction data. If you've ever used a shopper's loyalty card at your grocer, coffee shop, or another retailer, it is likely that your purchase data is being used for machine learning. Retailers use machine learning methods for advertising, targeted promotions, inventory management, or the layout of the items in the store.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FA04285-0C67-4036-9F32-46F675DCCA59}" type="slidenum">
              <a:rPr lang="en-US" smtClean="0"/>
              <a:t>10</a:t>
            </a:fld>
            <a:endParaRPr lang="en-US" dirty="0"/>
          </a:p>
        </p:txBody>
      </p:sp>
    </p:spTree>
    <p:extLst>
      <p:ext uri="{BB962C8B-B14F-4D97-AF65-F5344CB8AC3E}">
        <p14:creationId xmlns:p14="http://schemas.microsoft.com/office/powerpoint/2010/main" val="2767836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A04285-0C67-4036-9F32-46F675DCCA59}" type="slidenum">
              <a:rPr lang="en-US" smtClean="0"/>
              <a:t>11</a:t>
            </a:fld>
            <a:endParaRPr lang="en-US" dirty="0"/>
          </a:p>
        </p:txBody>
      </p:sp>
    </p:spTree>
    <p:extLst>
      <p:ext uri="{BB962C8B-B14F-4D97-AF65-F5344CB8AC3E}">
        <p14:creationId xmlns:p14="http://schemas.microsoft.com/office/powerpoint/2010/main" val="3372351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https://towardsdatascience.com/data-types-in-statistics-347e152e8bee</a:t>
            </a:r>
            <a:endParaRPr lang="en-US" dirty="0"/>
          </a:p>
        </p:txBody>
      </p:sp>
      <p:sp>
        <p:nvSpPr>
          <p:cNvPr id="4" name="Slide Number Placeholder 3"/>
          <p:cNvSpPr>
            <a:spLocks noGrp="1"/>
          </p:cNvSpPr>
          <p:nvPr>
            <p:ph type="sldNum" sz="quarter" idx="10"/>
          </p:nvPr>
        </p:nvSpPr>
        <p:spPr/>
        <p:txBody>
          <a:bodyPr/>
          <a:lstStyle/>
          <a:p>
            <a:fld id="{DFA04285-0C67-4036-9F32-46F675DCCA59}" type="slidenum">
              <a:rPr lang="en-US" smtClean="0"/>
              <a:t>23</a:t>
            </a:fld>
            <a:endParaRPr lang="en-US" dirty="0"/>
          </a:p>
        </p:txBody>
      </p:sp>
    </p:spTree>
    <p:extLst>
      <p:ext uri="{BB962C8B-B14F-4D97-AF65-F5344CB8AC3E}">
        <p14:creationId xmlns:p14="http://schemas.microsoft.com/office/powerpoint/2010/main" val="396376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https://www.mathsisfun.com/data/standard-deviation.html, </a:t>
            </a:r>
            <a:r>
              <a:rPr lang="en-US" sz="1200" dirty="0" smtClean="0"/>
              <a:t>The squares are used during the calculation because they weight outliers more heavily than points that are near to the mean. </a:t>
            </a:r>
          </a:p>
          <a:p>
            <a:endParaRPr lang="en-US" dirty="0"/>
          </a:p>
        </p:txBody>
      </p:sp>
      <p:sp>
        <p:nvSpPr>
          <p:cNvPr id="4" name="Slide Number Placeholder 3"/>
          <p:cNvSpPr>
            <a:spLocks noGrp="1"/>
          </p:cNvSpPr>
          <p:nvPr>
            <p:ph type="sldNum" sz="quarter" idx="10"/>
          </p:nvPr>
        </p:nvSpPr>
        <p:spPr/>
        <p:txBody>
          <a:bodyPr/>
          <a:lstStyle/>
          <a:p>
            <a:fld id="{DFA04285-0C67-4036-9F32-46F675DCCA59}" type="slidenum">
              <a:rPr lang="en-US" smtClean="0"/>
              <a:t>38</a:t>
            </a:fld>
            <a:endParaRPr lang="en-US"/>
          </a:p>
        </p:txBody>
      </p:sp>
    </p:spTree>
    <p:extLst>
      <p:ext uri="{BB962C8B-B14F-4D97-AF65-F5344CB8AC3E}">
        <p14:creationId xmlns:p14="http://schemas.microsoft.com/office/powerpoint/2010/main" val="4271530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https://www.mathsisfun.com/data/probability.html</a:t>
            </a:r>
          </a:p>
          <a:p>
            <a:r>
              <a:rPr lang="en-GB" dirty="0" smtClean="0"/>
              <a:t>https://www.analyticsvidhya.com/blog/2017/09/6-probability-distributions-data-science/</a:t>
            </a:r>
            <a:endParaRPr lang="en-GB" dirty="0"/>
          </a:p>
        </p:txBody>
      </p:sp>
      <p:sp>
        <p:nvSpPr>
          <p:cNvPr id="4" name="Slide Number Placeholder 3"/>
          <p:cNvSpPr>
            <a:spLocks noGrp="1"/>
          </p:cNvSpPr>
          <p:nvPr>
            <p:ph type="sldNum" sz="quarter" idx="10"/>
          </p:nvPr>
        </p:nvSpPr>
        <p:spPr/>
        <p:txBody>
          <a:bodyPr/>
          <a:lstStyle/>
          <a:p>
            <a:fld id="{DFA04285-0C67-4036-9F32-46F675DCCA59}" type="slidenum">
              <a:rPr lang="en-US" smtClean="0"/>
              <a:t>42</a:t>
            </a:fld>
            <a:endParaRPr lang="en-US"/>
          </a:p>
        </p:txBody>
      </p:sp>
    </p:spTree>
    <p:extLst>
      <p:ext uri="{BB962C8B-B14F-4D97-AF65-F5344CB8AC3E}">
        <p14:creationId xmlns:p14="http://schemas.microsoft.com/office/powerpoint/2010/main" val="1024276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6B62D1-195D-4A11-90A6-9F31B30D5855}"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3F8A2-5D08-4B13-8B7B-823D0192DC21}" type="slidenum">
              <a:rPr lang="en-US" smtClean="0"/>
              <a:t>‹#›</a:t>
            </a:fld>
            <a:endParaRPr lang="en-US"/>
          </a:p>
        </p:txBody>
      </p:sp>
    </p:spTree>
    <p:extLst>
      <p:ext uri="{BB962C8B-B14F-4D97-AF65-F5344CB8AC3E}">
        <p14:creationId xmlns:p14="http://schemas.microsoft.com/office/powerpoint/2010/main" val="3580400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6B62D1-195D-4A11-90A6-9F31B30D5855}"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3F8A2-5D08-4B13-8B7B-823D0192DC21}" type="slidenum">
              <a:rPr lang="en-US" smtClean="0"/>
              <a:t>‹#›</a:t>
            </a:fld>
            <a:endParaRPr lang="en-US"/>
          </a:p>
        </p:txBody>
      </p:sp>
    </p:spTree>
    <p:extLst>
      <p:ext uri="{BB962C8B-B14F-4D97-AF65-F5344CB8AC3E}">
        <p14:creationId xmlns:p14="http://schemas.microsoft.com/office/powerpoint/2010/main" val="2721749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6B62D1-195D-4A11-90A6-9F31B30D5855}"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3F8A2-5D08-4B13-8B7B-823D0192DC21}" type="slidenum">
              <a:rPr lang="en-US" smtClean="0"/>
              <a:t>‹#›</a:t>
            </a:fld>
            <a:endParaRPr lang="en-US"/>
          </a:p>
        </p:txBody>
      </p:sp>
    </p:spTree>
    <p:extLst>
      <p:ext uri="{BB962C8B-B14F-4D97-AF65-F5344CB8AC3E}">
        <p14:creationId xmlns:p14="http://schemas.microsoft.com/office/powerpoint/2010/main" val="2258875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6B62D1-195D-4A11-90A6-9F31B30D5855}"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3F8A2-5D08-4B13-8B7B-823D0192DC21}" type="slidenum">
              <a:rPr lang="en-US" smtClean="0"/>
              <a:t>‹#›</a:t>
            </a:fld>
            <a:endParaRPr lang="en-US"/>
          </a:p>
        </p:txBody>
      </p:sp>
    </p:spTree>
    <p:extLst>
      <p:ext uri="{BB962C8B-B14F-4D97-AF65-F5344CB8AC3E}">
        <p14:creationId xmlns:p14="http://schemas.microsoft.com/office/powerpoint/2010/main" val="2416349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6B62D1-195D-4A11-90A6-9F31B30D5855}"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3F8A2-5D08-4B13-8B7B-823D0192DC21}" type="slidenum">
              <a:rPr lang="en-US" smtClean="0"/>
              <a:t>‹#›</a:t>
            </a:fld>
            <a:endParaRPr lang="en-US"/>
          </a:p>
        </p:txBody>
      </p:sp>
    </p:spTree>
    <p:extLst>
      <p:ext uri="{BB962C8B-B14F-4D97-AF65-F5344CB8AC3E}">
        <p14:creationId xmlns:p14="http://schemas.microsoft.com/office/powerpoint/2010/main" val="1446744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6B62D1-195D-4A11-90A6-9F31B30D5855}" type="datetimeFigureOut">
              <a:rPr lang="en-US" smtClean="0"/>
              <a:t>4/26/2019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3F8A2-5D08-4B13-8B7B-823D0192DC21}" type="slidenum">
              <a:rPr lang="en-US" smtClean="0"/>
              <a:t>‹#›</a:t>
            </a:fld>
            <a:endParaRPr lang="en-US"/>
          </a:p>
        </p:txBody>
      </p:sp>
    </p:spTree>
    <p:extLst>
      <p:ext uri="{BB962C8B-B14F-4D97-AF65-F5344CB8AC3E}">
        <p14:creationId xmlns:p14="http://schemas.microsoft.com/office/powerpoint/2010/main" val="1454426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6B62D1-195D-4A11-90A6-9F31B30D5855}" type="datetimeFigureOut">
              <a:rPr lang="en-US" smtClean="0"/>
              <a:t>4/26/2019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3F8A2-5D08-4B13-8B7B-823D0192DC21}" type="slidenum">
              <a:rPr lang="en-US" smtClean="0"/>
              <a:t>‹#›</a:t>
            </a:fld>
            <a:endParaRPr lang="en-US"/>
          </a:p>
        </p:txBody>
      </p:sp>
    </p:spTree>
    <p:extLst>
      <p:ext uri="{BB962C8B-B14F-4D97-AF65-F5344CB8AC3E}">
        <p14:creationId xmlns:p14="http://schemas.microsoft.com/office/powerpoint/2010/main" val="25841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6B62D1-195D-4A11-90A6-9F31B30D5855}" type="datetimeFigureOut">
              <a:rPr lang="en-US" smtClean="0"/>
              <a:t>4/26/2019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3F8A2-5D08-4B13-8B7B-823D0192DC21}" type="slidenum">
              <a:rPr lang="en-US" smtClean="0"/>
              <a:t>‹#›</a:t>
            </a:fld>
            <a:endParaRPr lang="en-US"/>
          </a:p>
        </p:txBody>
      </p:sp>
    </p:spTree>
    <p:extLst>
      <p:ext uri="{BB962C8B-B14F-4D97-AF65-F5344CB8AC3E}">
        <p14:creationId xmlns:p14="http://schemas.microsoft.com/office/powerpoint/2010/main" val="1599196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6B62D1-195D-4A11-90A6-9F31B30D5855}" type="datetimeFigureOut">
              <a:rPr lang="en-US" smtClean="0"/>
              <a:t>4/26/2019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3F8A2-5D08-4B13-8B7B-823D0192DC21}" type="slidenum">
              <a:rPr lang="en-US" smtClean="0"/>
              <a:t>‹#›</a:t>
            </a:fld>
            <a:endParaRPr lang="en-US"/>
          </a:p>
        </p:txBody>
      </p:sp>
    </p:spTree>
    <p:extLst>
      <p:ext uri="{BB962C8B-B14F-4D97-AF65-F5344CB8AC3E}">
        <p14:creationId xmlns:p14="http://schemas.microsoft.com/office/powerpoint/2010/main" val="823221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6B62D1-195D-4A11-90A6-9F31B30D5855}" type="datetimeFigureOut">
              <a:rPr lang="en-US" smtClean="0"/>
              <a:t>4/26/2019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3F8A2-5D08-4B13-8B7B-823D0192DC21}" type="slidenum">
              <a:rPr lang="en-US" smtClean="0"/>
              <a:t>‹#›</a:t>
            </a:fld>
            <a:endParaRPr lang="en-US"/>
          </a:p>
        </p:txBody>
      </p:sp>
    </p:spTree>
    <p:extLst>
      <p:ext uri="{BB962C8B-B14F-4D97-AF65-F5344CB8AC3E}">
        <p14:creationId xmlns:p14="http://schemas.microsoft.com/office/powerpoint/2010/main" val="2405548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6B62D1-195D-4A11-90A6-9F31B30D5855}" type="datetimeFigureOut">
              <a:rPr lang="en-US" smtClean="0"/>
              <a:t>4/26/2019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3F8A2-5D08-4B13-8B7B-823D0192DC21}" type="slidenum">
              <a:rPr lang="en-US" smtClean="0"/>
              <a:t>‹#›</a:t>
            </a:fld>
            <a:endParaRPr lang="en-US"/>
          </a:p>
        </p:txBody>
      </p:sp>
    </p:spTree>
    <p:extLst>
      <p:ext uri="{BB962C8B-B14F-4D97-AF65-F5344CB8AC3E}">
        <p14:creationId xmlns:p14="http://schemas.microsoft.com/office/powerpoint/2010/main" val="2128790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6B62D1-195D-4A11-90A6-9F31B30D5855}" type="datetimeFigureOut">
              <a:rPr lang="en-US" smtClean="0"/>
              <a:t>4/26/2019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B3F8A2-5D08-4B13-8B7B-823D0192DC21}" type="slidenum">
              <a:rPr lang="en-US" smtClean="0"/>
              <a:t>‹#›</a:t>
            </a:fld>
            <a:endParaRPr lang="en-US"/>
          </a:p>
        </p:txBody>
      </p:sp>
    </p:spTree>
    <p:extLst>
      <p:ext uri="{BB962C8B-B14F-4D97-AF65-F5344CB8AC3E}">
        <p14:creationId xmlns:p14="http://schemas.microsoft.com/office/powerpoint/2010/main" val="33851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2.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2.jp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9.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Base Statistics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17511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Statistics</a:t>
            </a:r>
          </a:p>
        </p:txBody>
      </p:sp>
      <p:sp>
        <p:nvSpPr>
          <p:cNvPr id="3" name="Content Placeholder 2"/>
          <p:cNvSpPr>
            <a:spLocks noGrp="1"/>
          </p:cNvSpPr>
          <p:nvPr>
            <p:ph idx="1"/>
          </p:nvPr>
        </p:nvSpPr>
        <p:spPr>
          <a:xfrm>
            <a:off x="774192" y="1779905"/>
            <a:ext cx="10515600" cy="4351338"/>
          </a:xfrm>
        </p:spPr>
        <p:txBody>
          <a:bodyPr>
            <a:normAutofit/>
          </a:bodyPr>
          <a:lstStyle/>
          <a:p>
            <a:pPr marL="0" indent="0">
              <a:buNone/>
            </a:pPr>
            <a:r>
              <a:rPr lang="en-US" b="1" dirty="0" smtClean="0"/>
              <a:t>Summarize data into meaningful charts and reports</a:t>
            </a:r>
          </a:p>
          <a:p>
            <a:pPr marL="0" indent="0">
              <a:buNone/>
            </a:pPr>
            <a:r>
              <a:rPr lang="en-US" dirty="0" smtClean="0"/>
              <a:t>E.g. To analysis business performance, create charts related to budget, Sales, revenue  or cost. </a:t>
            </a:r>
          </a:p>
          <a:p>
            <a:r>
              <a:rPr lang="en-US" dirty="0" smtClean="0"/>
              <a:t>This will help managers to drill down and make queries like</a:t>
            </a:r>
          </a:p>
          <a:p>
            <a:pPr lvl="1"/>
            <a:r>
              <a:rPr lang="en-US" dirty="0" smtClean="0"/>
              <a:t>How much did we sell in each region?</a:t>
            </a:r>
          </a:p>
          <a:p>
            <a:pPr lvl="1"/>
            <a:r>
              <a:rPr lang="en-US" dirty="0" smtClean="0"/>
              <a:t>Which factory has the lowest productivity?</a:t>
            </a:r>
          </a:p>
          <a:p>
            <a:pPr lvl="1"/>
            <a:r>
              <a:rPr lang="en-US" dirty="0" smtClean="0"/>
              <a:t>What was our revenue and profit last quarter?</a:t>
            </a:r>
          </a:p>
          <a:p>
            <a:pPr lvl="1"/>
            <a:r>
              <a:rPr lang="en-US" dirty="0" smtClean="0"/>
              <a:t>How many and what kind of complaints we resolve?</a:t>
            </a:r>
          </a:p>
          <a:p>
            <a:pPr lvl="1"/>
            <a:r>
              <a:rPr lang="en-US" dirty="0" smtClean="0"/>
              <a:t>Profit and loss trends</a:t>
            </a:r>
          </a:p>
          <a:p>
            <a:pPr marL="457200" lvl="1" indent="0">
              <a:buNone/>
            </a:pP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0509456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920240" y="918178"/>
            <a:ext cx="7397495" cy="4042442"/>
          </a:xfrm>
          <a:prstGeom prst="rect">
            <a:avLst/>
          </a:prstGeom>
        </p:spPr>
      </p:pic>
      <p:sp>
        <p:nvSpPr>
          <p:cNvPr id="5" name="TextBox 4"/>
          <p:cNvSpPr txBox="1"/>
          <p:nvPr/>
        </p:nvSpPr>
        <p:spPr>
          <a:xfrm>
            <a:off x="557784" y="5312664"/>
            <a:ext cx="10351008"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Measure of Central Tendency : Mean,  Median, Mode</a:t>
            </a:r>
          </a:p>
          <a:p>
            <a:pPr marL="285750" indent="-285750">
              <a:buFont typeface="Arial" panose="020B0604020202020204" pitchFamily="34" charset="0"/>
              <a:buChar char="•"/>
            </a:pPr>
            <a:r>
              <a:rPr lang="en-US" dirty="0" smtClean="0"/>
              <a:t>Measure of Spread : Variance, standard deviation</a:t>
            </a:r>
          </a:p>
          <a:p>
            <a:pPr marL="285750" indent="-285750">
              <a:buFont typeface="Arial" panose="020B0604020202020204" pitchFamily="34" charset="0"/>
              <a:buChar char="•"/>
            </a:pPr>
            <a:r>
              <a:rPr lang="en-US" dirty="0" smtClean="0"/>
              <a:t>Clustering: customer Segments</a:t>
            </a:r>
            <a:endParaRPr lang="en-US" dirty="0"/>
          </a:p>
        </p:txBody>
      </p:sp>
    </p:spTree>
    <p:extLst>
      <p:ext uri="{BB962C8B-B14F-4D97-AF65-F5344CB8AC3E}">
        <p14:creationId xmlns:p14="http://schemas.microsoft.com/office/powerpoint/2010/main" val="23850917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786" y="4692028"/>
            <a:ext cx="10515600" cy="1325563"/>
          </a:xfrm>
        </p:spPr>
        <p:txBody>
          <a:bodyPr/>
          <a:lstStyle/>
          <a:p>
            <a:r>
              <a:rPr lang="en-US" dirty="0" smtClean="0"/>
              <a:t>How do they arrive at this conclusion?</a:t>
            </a:r>
            <a:endParaRPr lang="en-US" dirty="0"/>
          </a:p>
        </p:txBody>
      </p:sp>
      <p:sp>
        <p:nvSpPr>
          <p:cNvPr id="3" name="Content Placeholder 2"/>
          <p:cNvSpPr>
            <a:spLocks noGrp="1"/>
          </p:cNvSpPr>
          <p:nvPr>
            <p:ph idx="1"/>
          </p:nvPr>
        </p:nvSpPr>
        <p:spPr/>
        <p:txBody>
          <a:bodyPr>
            <a:normAutofit/>
          </a:bodyPr>
          <a:lstStyle/>
          <a:p>
            <a:r>
              <a:rPr lang="en-US" sz="2400" dirty="0" smtClean="0"/>
              <a:t>Doctors believes that the average teen sleeps on average no longer than 10 hours per day</a:t>
            </a:r>
          </a:p>
          <a:p>
            <a:r>
              <a:rPr lang="en-US" sz="2400" dirty="0" smtClean="0"/>
              <a:t>A company has started that their straw machine makes straws that are 4 mm diameter. A worker believes that  the machine no longer makes straw of 4 mm diameter</a:t>
            </a:r>
          </a:p>
          <a:p>
            <a:r>
              <a:rPr lang="en-US" sz="2400" dirty="0" smtClean="0"/>
              <a:t>The school board claims that at least 60% of students bring a phone to school</a:t>
            </a:r>
            <a:endParaRPr lang="en-US" sz="2400" dirty="0"/>
          </a:p>
        </p:txBody>
      </p:sp>
    </p:spTree>
    <p:extLst>
      <p:ext uri="{BB962C8B-B14F-4D97-AF65-F5344CB8AC3E}">
        <p14:creationId xmlns:p14="http://schemas.microsoft.com/office/powerpoint/2010/main" val="29087992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 y="419989"/>
            <a:ext cx="10515600" cy="1325563"/>
          </a:xfrm>
        </p:spPr>
        <p:txBody>
          <a:bodyPr/>
          <a:lstStyle/>
          <a:p>
            <a:r>
              <a:rPr lang="en-US" dirty="0" smtClean="0"/>
              <a:t>Inferential Statistics</a:t>
            </a:r>
            <a:endParaRPr lang="en-US" dirty="0"/>
          </a:p>
        </p:txBody>
      </p:sp>
      <p:sp>
        <p:nvSpPr>
          <p:cNvPr id="3" name="Content Placeholder 2"/>
          <p:cNvSpPr>
            <a:spLocks noGrp="1"/>
          </p:cNvSpPr>
          <p:nvPr>
            <p:ph idx="1"/>
          </p:nvPr>
        </p:nvSpPr>
        <p:spPr>
          <a:xfrm>
            <a:off x="448056" y="1917065"/>
            <a:ext cx="8622792" cy="4351338"/>
          </a:xfrm>
        </p:spPr>
        <p:txBody>
          <a:bodyPr>
            <a:normAutofit/>
          </a:bodyPr>
          <a:lstStyle/>
          <a:p>
            <a:r>
              <a:rPr lang="en-US" sz="2400" dirty="0" smtClean="0"/>
              <a:t>It </a:t>
            </a:r>
            <a:r>
              <a:rPr lang="en-US" sz="2400" dirty="0"/>
              <a:t>allows you to make </a:t>
            </a:r>
            <a:r>
              <a:rPr lang="en-US" sz="2400" dirty="0" smtClean="0"/>
              <a:t>inferences from </a:t>
            </a:r>
            <a:r>
              <a:rPr lang="en-US" sz="2400" dirty="0"/>
              <a:t>that data. With inferential statistics, you take data from </a:t>
            </a:r>
            <a:r>
              <a:rPr lang="en-US" sz="2400" dirty="0" smtClean="0"/>
              <a:t>sample and </a:t>
            </a:r>
            <a:r>
              <a:rPr lang="en-US" sz="2400" dirty="0"/>
              <a:t>make generalizations about a population. </a:t>
            </a:r>
            <a:endParaRPr lang="en-US" sz="2400" dirty="0" smtClean="0"/>
          </a:p>
          <a:p>
            <a:r>
              <a:rPr lang="en-US" sz="2400" dirty="0" smtClean="0"/>
              <a:t>For </a:t>
            </a:r>
            <a:r>
              <a:rPr lang="en-US" sz="2400" dirty="0"/>
              <a:t>example, you might stand in a mall and ask a sample of 100 people if they like shopping at </a:t>
            </a:r>
            <a:r>
              <a:rPr lang="en-US" sz="2400" dirty="0" smtClean="0"/>
              <a:t>Levis. </a:t>
            </a:r>
            <a:endParaRPr lang="en-US" sz="2400" dirty="0"/>
          </a:p>
          <a:p>
            <a:r>
              <a:rPr lang="en-US" sz="2400" dirty="0" smtClean="0"/>
              <a:t>You </a:t>
            </a:r>
            <a:r>
              <a:rPr lang="en-US" sz="2400" dirty="0"/>
              <a:t>could make a bar </a:t>
            </a:r>
            <a:r>
              <a:rPr lang="en-US" sz="2400" dirty="0" smtClean="0"/>
              <a:t>chart of </a:t>
            </a:r>
            <a:r>
              <a:rPr lang="en-US" sz="2400" dirty="0"/>
              <a:t>yes or no answers (that would be </a:t>
            </a:r>
            <a:r>
              <a:rPr lang="en-US" sz="2400" dirty="0" smtClean="0"/>
              <a:t>descriptive </a:t>
            </a:r>
            <a:r>
              <a:rPr lang="en-US" sz="2400" dirty="0"/>
              <a:t>statistics) of the population (</a:t>
            </a:r>
            <a:r>
              <a:rPr lang="en-US" sz="2400" b="1" dirty="0"/>
              <a:t>all </a:t>
            </a:r>
            <a:r>
              <a:rPr lang="en-US" sz="2400" dirty="0"/>
              <a:t>shoppers in </a:t>
            </a:r>
            <a:r>
              <a:rPr lang="en-US" sz="2400" b="1" dirty="0"/>
              <a:t>all malls</a:t>
            </a:r>
            <a:r>
              <a:rPr lang="en-US" sz="2400" dirty="0"/>
              <a:t>) </a:t>
            </a:r>
            <a:endParaRPr lang="en-US" sz="2400" dirty="0" smtClean="0"/>
          </a:p>
          <a:p>
            <a:r>
              <a:rPr lang="en-US" sz="2400" dirty="0"/>
              <a:t>O</a:t>
            </a:r>
            <a:r>
              <a:rPr lang="en-US" sz="2400" dirty="0" smtClean="0"/>
              <a:t>r you </a:t>
            </a:r>
            <a:r>
              <a:rPr lang="en-US" sz="2400" dirty="0"/>
              <a:t>could use </a:t>
            </a:r>
            <a:r>
              <a:rPr lang="en-US" sz="2400" dirty="0" smtClean="0"/>
              <a:t>inferential statistics </a:t>
            </a:r>
            <a:r>
              <a:rPr lang="en-US" sz="2400" dirty="0"/>
              <a:t>to reason that around 75-80% of the population </a:t>
            </a:r>
            <a:r>
              <a:rPr lang="en-US" sz="2400" dirty="0" smtClean="0"/>
              <a:t>like </a:t>
            </a:r>
            <a:r>
              <a:rPr lang="en-US" sz="2400" dirty="0"/>
              <a:t>shopping at </a:t>
            </a:r>
            <a:r>
              <a:rPr lang="en-US" sz="2400" dirty="0" smtClean="0"/>
              <a:t>Levis taking multiple samples.</a:t>
            </a:r>
          </a:p>
          <a:p>
            <a:r>
              <a:rPr lang="en-US" sz="2400" b="1" dirty="0" smtClean="0"/>
              <a:t>Hypothesis Testing</a:t>
            </a:r>
            <a:endParaRPr lang="en-US"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3238" y="2019868"/>
            <a:ext cx="2794948" cy="3773180"/>
          </a:xfrm>
          <a:prstGeom prst="rect">
            <a:avLst/>
          </a:prstGeom>
        </p:spPr>
      </p:pic>
    </p:spTree>
    <p:extLst>
      <p:ext uri="{BB962C8B-B14F-4D97-AF65-F5344CB8AC3E}">
        <p14:creationId xmlns:p14="http://schemas.microsoft.com/office/powerpoint/2010/main" val="12025054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078" y="5031394"/>
            <a:ext cx="10515600" cy="1325563"/>
          </a:xfrm>
        </p:spPr>
        <p:txBody>
          <a:bodyPr/>
          <a:lstStyle/>
          <a:p>
            <a:r>
              <a:rPr lang="en-US" dirty="0" smtClean="0"/>
              <a:t>How to predict?</a:t>
            </a:r>
            <a:endParaRPr lang="en-US" dirty="0"/>
          </a:p>
        </p:txBody>
      </p:sp>
      <p:sp>
        <p:nvSpPr>
          <p:cNvPr id="3" name="Content Placeholder 2"/>
          <p:cNvSpPr>
            <a:spLocks noGrp="1"/>
          </p:cNvSpPr>
          <p:nvPr>
            <p:ph idx="1"/>
          </p:nvPr>
        </p:nvSpPr>
        <p:spPr/>
        <p:txBody>
          <a:bodyPr/>
          <a:lstStyle/>
          <a:p>
            <a:r>
              <a:rPr lang="en-US" sz="2400" dirty="0" smtClean="0"/>
              <a:t>Find out </a:t>
            </a:r>
            <a:r>
              <a:rPr lang="en-US" sz="2400" dirty="0"/>
              <a:t>whether someone will have a heart attack on the basis of demographic, diet and clinical measurements.</a:t>
            </a:r>
          </a:p>
          <a:p>
            <a:r>
              <a:rPr lang="en-US" sz="2400" dirty="0"/>
              <a:t>Establish the relationship between salary and demographic variables in population survey data.</a:t>
            </a:r>
          </a:p>
          <a:p>
            <a:r>
              <a:rPr lang="en-US" sz="2400" dirty="0"/>
              <a:t>Customize an email spam detection system.</a:t>
            </a:r>
          </a:p>
          <a:p>
            <a:r>
              <a:rPr lang="en-US" sz="2400" dirty="0"/>
              <a:t>Identify the numbers in a handwritten zip code.</a:t>
            </a:r>
          </a:p>
          <a:p>
            <a:r>
              <a:rPr lang="en-US" sz="2400" dirty="0"/>
              <a:t>Automate traffic signals according to road conditions</a:t>
            </a:r>
          </a:p>
          <a:p>
            <a:pPr marL="0" indent="0">
              <a:buNone/>
            </a:pPr>
            <a:endParaRPr lang="en-US" dirty="0"/>
          </a:p>
        </p:txBody>
      </p:sp>
    </p:spTree>
    <p:extLst>
      <p:ext uri="{BB962C8B-B14F-4D97-AF65-F5344CB8AC3E}">
        <p14:creationId xmlns:p14="http://schemas.microsoft.com/office/powerpoint/2010/main" val="30144837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Predictive Statistics</a:t>
            </a:r>
            <a:endParaRPr lang="en-US" dirty="0"/>
          </a:p>
        </p:txBody>
      </p:sp>
      <p:sp>
        <p:nvSpPr>
          <p:cNvPr id="3" name="Content Placeholder 2"/>
          <p:cNvSpPr>
            <a:spLocks noGrp="1"/>
          </p:cNvSpPr>
          <p:nvPr>
            <p:ph idx="1"/>
          </p:nvPr>
        </p:nvSpPr>
        <p:spPr/>
        <p:txBody>
          <a:bodyPr/>
          <a:lstStyle/>
          <a:p>
            <a:pPr lvl="0"/>
            <a:r>
              <a:rPr lang="en-US" sz="2400" dirty="0" smtClean="0"/>
              <a:t>Predict </a:t>
            </a:r>
            <a:r>
              <a:rPr lang="en-US" sz="2400" dirty="0"/>
              <a:t>the future by examining historical </a:t>
            </a:r>
            <a:r>
              <a:rPr lang="en-US" sz="2400" dirty="0" smtClean="0"/>
              <a:t>data, detecting patterns </a:t>
            </a:r>
            <a:r>
              <a:rPr lang="en-US" sz="2400" dirty="0"/>
              <a:t>and </a:t>
            </a:r>
            <a:r>
              <a:rPr lang="en-US" sz="2400" dirty="0" smtClean="0"/>
              <a:t>relationships, and extrapolating the relationships future in time.</a:t>
            </a:r>
          </a:p>
          <a:p>
            <a:pPr lvl="0"/>
            <a:r>
              <a:rPr lang="en-US" sz="2400" dirty="0" smtClean="0"/>
              <a:t>Regression, Classification, forecasting</a:t>
            </a:r>
          </a:p>
          <a:p>
            <a:pPr lvl="0"/>
            <a:r>
              <a:rPr lang="en-US" sz="2400" dirty="0" smtClean="0"/>
              <a:t>Predict apple sales on daily level for fruit shop</a:t>
            </a:r>
          </a:p>
          <a:p>
            <a:r>
              <a:rPr lang="en-US" sz="2400" dirty="0"/>
              <a:t>Predict the tree stress using leaf pressure and </a:t>
            </a:r>
            <a:r>
              <a:rPr lang="en-US" sz="2400" dirty="0" smtClean="0"/>
              <a:t>temperature sensor</a:t>
            </a:r>
            <a:endParaRPr lang="en-US" sz="2400" dirty="0"/>
          </a:p>
          <a:p>
            <a:pPr lvl="0"/>
            <a:r>
              <a:rPr lang="en-US" sz="2400" dirty="0" smtClean="0"/>
              <a:t>Predict probability of  loan default using loan amount, profession, education, gender</a:t>
            </a:r>
          </a:p>
          <a:p>
            <a:pPr marL="0" lvl="0" indent="0">
              <a:buNone/>
            </a:pPr>
            <a:endParaRPr lang="en-US" dirty="0" smtClean="0"/>
          </a:p>
          <a:p>
            <a:pPr marL="0" lvl="0" indent="0">
              <a:buNone/>
            </a:pPr>
            <a:endParaRPr lang="en-US" dirty="0"/>
          </a:p>
          <a:p>
            <a:endParaRPr lang="en-US" dirty="0"/>
          </a:p>
        </p:txBody>
      </p:sp>
    </p:spTree>
    <p:extLst>
      <p:ext uri="{BB962C8B-B14F-4D97-AF65-F5344CB8AC3E}">
        <p14:creationId xmlns:p14="http://schemas.microsoft.com/office/powerpoint/2010/main" val="12777551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6225" y="4654321"/>
            <a:ext cx="10515600" cy="1325563"/>
          </a:xfrm>
        </p:spPr>
        <p:txBody>
          <a:bodyPr/>
          <a:lstStyle/>
          <a:p>
            <a:r>
              <a:rPr lang="en-US" dirty="0" smtClean="0"/>
              <a:t>How to recommend?</a:t>
            </a:r>
            <a:endParaRPr lang="en-US" dirty="0"/>
          </a:p>
        </p:txBody>
      </p:sp>
      <p:sp>
        <p:nvSpPr>
          <p:cNvPr id="3" name="Content Placeholder 2"/>
          <p:cNvSpPr>
            <a:spLocks noGrp="1"/>
          </p:cNvSpPr>
          <p:nvPr>
            <p:ph idx="1"/>
          </p:nvPr>
        </p:nvSpPr>
        <p:spPr>
          <a:xfrm>
            <a:off x="706225" y="1222309"/>
            <a:ext cx="10515600" cy="5442442"/>
          </a:xfrm>
        </p:spPr>
        <p:txBody>
          <a:bodyPr>
            <a:normAutofit fontScale="92500" lnSpcReduction="10000"/>
          </a:bodyPr>
          <a:lstStyle/>
          <a:p>
            <a:r>
              <a:rPr lang="en-US" dirty="0" smtClean="0"/>
              <a:t>Best price for Idly Sales in Restaurant?</a:t>
            </a:r>
          </a:p>
          <a:p>
            <a:r>
              <a:rPr lang="en-US" dirty="0" smtClean="0"/>
              <a:t>Amount of cash to be stored in ATM</a:t>
            </a:r>
          </a:p>
          <a:p>
            <a:r>
              <a:rPr lang="en-US" dirty="0" smtClean="0"/>
              <a:t>The optimal budget allocation for advertising combinations: </a:t>
            </a:r>
            <a:r>
              <a:rPr lang="en-US" dirty="0"/>
              <a:t>TV, radio, and </a:t>
            </a:r>
            <a:r>
              <a:rPr lang="en-US" dirty="0" smtClean="0"/>
              <a:t>newspaper to maximize sales</a:t>
            </a:r>
          </a:p>
          <a:p>
            <a:r>
              <a:rPr lang="en-US" dirty="0" smtClean="0"/>
              <a:t>Best route for fastest delivery</a:t>
            </a:r>
          </a:p>
          <a:p>
            <a:r>
              <a:rPr lang="en-US" dirty="0" smtClean="0"/>
              <a:t>Influencing factors for product sales</a:t>
            </a:r>
          </a:p>
          <a:p>
            <a:r>
              <a:rPr lang="en-US" dirty="0" smtClean="0"/>
              <a:t>Employee scheduling and supply chain designs</a:t>
            </a:r>
          </a:p>
          <a:p>
            <a:r>
              <a:rPr lang="en-US" dirty="0" smtClean="0"/>
              <a:t>Optimization Problems</a:t>
            </a:r>
          </a:p>
          <a:p>
            <a:endParaRPr lang="en-US" dirty="0" smtClean="0"/>
          </a:p>
          <a:p>
            <a:endParaRPr lang="en-US" dirty="0"/>
          </a:p>
          <a:p>
            <a:endParaRPr lang="en-US" dirty="0"/>
          </a:p>
          <a:p>
            <a:r>
              <a:rPr lang="en-US" b="1" dirty="0" smtClean="0"/>
              <a:t>Prescriptive </a:t>
            </a:r>
            <a:r>
              <a:rPr lang="en-US" b="1" dirty="0"/>
              <a:t>Statistics</a:t>
            </a:r>
          </a:p>
        </p:txBody>
      </p:sp>
    </p:spTree>
    <p:extLst>
      <p:ext uri="{BB962C8B-B14F-4D97-AF65-F5344CB8AC3E}">
        <p14:creationId xmlns:p14="http://schemas.microsoft.com/office/powerpoint/2010/main" val="5234261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Types(measurement </a:t>
            </a:r>
            <a:r>
              <a:rPr lang="en-US" dirty="0" smtClean="0"/>
              <a:t>scales)</a:t>
            </a:r>
            <a:endParaRPr lang="en-US" dirty="0"/>
          </a:p>
        </p:txBody>
      </p:sp>
      <p:sp>
        <p:nvSpPr>
          <p:cNvPr id="3" name="Content Placeholder 2"/>
          <p:cNvSpPr>
            <a:spLocks noGrp="1"/>
          </p:cNvSpPr>
          <p:nvPr>
            <p:ph idx="1"/>
          </p:nvPr>
        </p:nvSpPr>
        <p:spPr/>
        <p:txBody>
          <a:bodyPr>
            <a:normAutofit/>
          </a:bodyPr>
          <a:lstStyle/>
          <a:p>
            <a:r>
              <a:rPr lang="en-US" sz="2400" dirty="0" smtClean="0"/>
              <a:t>An important </a:t>
            </a:r>
            <a:r>
              <a:rPr lang="en-US" sz="2400" dirty="0"/>
              <a:t>concept of statistics, which needs to be understood, to correctly apply statistical measurements to your data and therefore to correctly conclude certain assumptions about it. </a:t>
            </a:r>
            <a:endParaRPr lang="en-US" sz="2400" dirty="0" smtClean="0"/>
          </a:p>
        </p:txBody>
      </p:sp>
      <p:pic>
        <p:nvPicPr>
          <p:cNvPr id="4" name="Picture 3"/>
          <p:cNvPicPr>
            <a:picLocks noChangeAspect="1"/>
          </p:cNvPicPr>
          <p:nvPr/>
        </p:nvPicPr>
        <p:blipFill>
          <a:blip r:embed="rId2"/>
          <a:stretch>
            <a:fillRect/>
          </a:stretch>
        </p:blipFill>
        <p:spPr>
          <a:xfrm>
            <a:off x="1218438" y="2906326"/>
            <a:ext cx="7962900" cy="3543300"/>
          </a:xfrm>
          <a:prstGeom prst="rect">
            <a:avLst/>
          </a:prstGeom>
        </p:spPr>
      </p:pic>
    </p:spTree>
    <p:extLst>
      <p:ext uri="{BB962C8B-B14F-4D97-AF65-F5344CB8AC3E}">
        <p14:creationId xmlns:p14="http://schemas.microsoft.com/office/powerpoint/2010/main" val="4556796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Categorical </a:t>
            </a:r>
            <a:r>
              <a:rPr lang="en-US" dirty="0" smtClean="0"/>
              <a:t>Data</a:t>
            </a:r>
            <a:endParaRPr lang="en-US" dirty="0"/>
          </a:p>
        </p:txBody>
      </p:sp>
      <p:sp>
        <p:nvSpPr>
          <p:cNvPr id="3" name="Content Placeholder 2"/>
          <p:cNvSpPr>
            <a:spLocks noGrp="1"/>
          </p:cNvSpPr>
          <p:nvPr>
            <p:ph idx="1"/>
          </p:nvPr>
        </p:nvSpPr>
        <p:spPr/>
        <p:txBody>
          <a:bodyPr>
            <a:normAutofit/>
          </a:bodyPr>
          <a:lstStyle/>
          <a:p>
            <a:r>
              <a:rPr lang="en-US" sz="2400" dirty="0"/>
              <a:t>Categorical data represents </a:t>
            </a:r>
            <a:r>
              <a:rPr lang="en-US" sz="2400" dirty="0" smtClean="0"/>
              <a:t>characteristics, represent </a:t>
            </a:r>
            <a:r>
              <a:rPr lang="en-US" sz="2400" dirty="0"/>
              <a:t>things like </a:t>
            </a:r>
            <a:r>
              <a:rPr lang="en-US" sz="2400" dirty="0" smtClean="0"/>
              <a:t>gender</a:t>
            </a:r>
            <a:r>
              <a:rPr lang="en-US" sz="2400" dirty="0"/>
              <a:t>, language etc</a:t>
            </a:r>
            <a:r>
              <a:rPr lang="en-US" sz="2400" dirty="0" smtClean="0"/>
              <a:t>.</a:t>
            </a:r>
          </a:p>
          <a:p>
            <a:r>
              <a:rPr lang="en-US" sz="2400" dirty="0" smtClean="0"/>
              <a:t> </a:t>
            </a:r>
            <a:r>
              <a:rPr lang="en-US" sz="2400" dirty="0"/>
              <a:t>Categorical data can also take on numerical values (Example: 1 for female and 0 for male). Note that those numbers don’t have mathematical meaning</a:t>
            </a:r>
            <a:r>
              <a:rPr lang="en-US" sz="2400" dirty="0" smtClean="0"/>
              <a:t>.</a:t>
            </a:r>
          </a:p>
          <a:p>
            <a:r>
              <a:rPr lang="en-US" sz="2400" b="1" dirty="0"/>
              <a:t>Nominal </a:t>
            </a:r>
            <a:r>
              <a:rPr lang="en-US" sz="2400" b="1" dirty="0" smtClean="0"/>
              <a:t>Data</a:t>
            </a:r>
            <a:endParaRPr lang="en-US" sz="2400" b="1" dirty="0"/>
          </a:p>
        </p:txBody>
      </p:sp>
    </p:spTree>
    <p:extLst>
      <p:ext uri="{BB962C8B-B14F-4D97-AF65-F5344CB8AC3E}">
        <p14:creationId xmlns:p14="http://schemas.microsoft.com/office/powerpoint/2010/main" val="35529937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Nominal </a:t>
            </a:r>
            <a:r>
              <a:rPr lang="en-US" dirty="0" smtClean="0"/>
              <a:t>Data</a:t>
            </a:r>
            <a:endParaRPr lang="en-US" dirty="0"/>
          </a:p>
        </p:txBody>
      </p:sp>
      <p:sp>
        <p:nvSpPr>
          <p:cNvPr id="3" name="Content Placeholder 2"/>
          <p:cNvSpPr>
            <a:spLocks noGrp="1"/>
          </p:cNvSpPr>
          <p:nvPr>
            <p:ph idx="1"/>
          </p:nvPr>
        </p:nvSpPr>
        <p:spPr/>
        <p:txBody>
          <a:bodyPr/>
          <a:lstStyle/>
          <a:p>
            <a:r>
              <a:rPr lang="en-US" sz="2400" dirty="0"/>
              <a:t>Nominal values represent discrete units and are used to label variables, that have no quantitative value.</a:t>
            </a:r>
          </a:p>
          <a:p>
            <a:r>
              <a:rPr lang="en-US" sz="2400" dirty="0"/>
              <a:t>Just think of them as “labels”, data that has no order. Therefore if you would change the order of its values, the meaning would not change. </a:t>
            </a:r>
          </a:p>
          <a:p>
            <a:endParaRPr lang="en-US" dirty="0"/>
          </a:p>
        </p:txBody>
      </p:sp>
      <p:pic>
        <p:nvPicPr>
          <p:cNvPr id="4" name="Picture 3"/>
          <p:cNvPicPr>
            <a:picLocks noChangeAspect="1"/>
          </p:cNvPicPr>
          <p:nvPr/>
        </p:nvPicPr>
        <p:blipFill>
          <a:blip r:embed="rId2"/>
          <a:stretch>
            <a:fillRect/>
          </a:stretch>
        </p:blipFill>
        <p:spPr>
          <a:xfrm>
            <a:off x="2249424" y="3518678"/>
            <a:ext cx="6227064" cy="2592054"/>
          </a:xfrm>
          <a:prstGeom prst="rect">
            <a:avLst/>
          </a:prstGeom>
        </p:spPr>
      </p:pic>
      <p:sp>
        <p:nvSpPr>
          <p:cNvPr id="5" name="Rectangle 4"/>
          <p:cNvSpPr/>
          <p:nvPr/>
        </p:nvSpPr>
        <p:spPr>
          <a:xfrm>
            <a:off x="2249424" y="5173718"/>
            <a:ext cx="1415131" cy="369332"/>
          </a:xfrm>
          <a:prstGeom prst="rect">
            <a:avLst/>
          </a:prstGeom>
        </p:spPr>
        <p:txBody>
          <a:bodyPr wrap="none">
            <a:spAutoFit/>
          </a:bodyPr>
          <a:lstStyle/>
          <a:p>
            <a:r>
              <a:rPr lang="en-US" dirty="0"/>
              <a:t>dichotomous</a:t>
            </a:r>
          </a:p>
        </p:txBody>
      </p:sp>
    </p:spTree>
    <p:extLst>
      <p:ext uri="{BB962C8B-B14F-4D97-AF65-F5344CB8AC3E}">
        <p14:creationId xmlns:p14="http://schemas.microsoft.com/office/powerpoint/2010/main" val="4105881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253" y="134040"/>
            <a:ext cx="10515600" cy="1325563"/>
          </a:xfrm>
        </p:spPr>
        <p:txBody>
          <a:bodyPr/>
          <a:lstStyle/>
          <a:p>
            <a:r>
              <a:rPr lang="en-US" dirty="0" smtClean="0"/>
              <a:t>What is Analytics?</a:t>
            </a:r>
            <a:endParaRPr lang="en-US" dirty="0"/>
          </a:p>
        </p:txBody>
      </p:sp>
      <p:pic>
        <p:nvPicPr>
          <p:cNvPr id="4" name="Picture 3"/>
          <p:cNvPicPr>
            <a:picLocks noChangeAspect="1"/>
          </p:cNvPicPr>
          <p:nvPr/>
        </p:nvPicPr>
        <p:blipFill>
          <a:blip r:embed="rId2"/>
          <a:stretch>
            <a:fillRect/>
          </a:stretch>
        </p:blipFill>
        <p:spPr>
          <a:xfrm>
            <a:off x="2276856" y="1942157"/>
            <a:ext cx="6268643" cy="2517540"/>
          </a:xfrm>
          <a:prstGeom prst="rect">
            <a:avLst/>
          </a:prstGeom>
        </p:spPr>
      </p:pic>
      <p:sp>
        <p:nvSpPr>
          <p:cNvPr id="5" name="TextBox 4"/>
          <p:cNvSpPr txBox="1"/>
          <p:nvPr/>
        </p:nvSpPr>
        <p:spPr>
          <a:xfrm>
            <a:off x="1130061" y="4942251"/>
            <a:ext cx="5227607"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Obtain Good Data</a:t>
            </a:r>
          </a:p>
          <a:p>
            <a:pPr marL="285750" indent="-285750">
              <a:buFont typeface="Arial" panose="020B0604020202020204" pitchFamily="34" charset="0"/>
              <a:buChar char="•"/>
            </a:pPr>
            <a:r>
              <a:rPr lang="en-US" sz="2000" dirty="0" smtClean="0"/>
              <a:t>Analyze</a:t>
            </a:r>
          </a:p>
          <a:p>
            <a:pPr marL="285750" indent="-285750">
              <a:buFont typeface="Arial" panose="020B0604020202020204" pitchFamily="34" charset="0"/>
              <a:buChar char="•"/>
            </a:pPr>
            <a:r>
              <a:rPr lang="en-US" sz="2000" dirty="0" smtClean="0"/>
              <a:t>Turn into Human Readable format/insights</a:t>
            </a:r>
            <a:endParaRPr lang="en-US" sz="2000" dirty="0"/>
          </a:p>
        </p:txBody>
      </p:sp>
    </p:spTree>
    <p:extLst>
      <p:ext uri="{BB962C8B-B14F-4D97-AF65-F5344CB8AC3E}">
        <p14:creationId xmlns:p14="http://schemas.microsoft.com/office/powerpoint/2010/main" val="2755385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Ordinal </a:t>
            </a:r>
            <a:r>
              <a:rPr lang="en-US" dirty="0" smtClean="0"/>
              <a:t>Data</a:t>
            </a:r>
            <a:endParaRPr lang="en-US" dirty="0"/>
          </a:p>
        </p:txBody>
      </p:sp>
      <p:sp>
        <p:nvSpPr>
          <p:cNvPr id="3" name="Content Placeholder 2"/>
          <p:cNvSpPr>
            <a:spLocks noGrp="1"/>
          </p:cNvSpPr>
          <p:nvPr>
            <p:ph idx="1"/>
          </p:nvPr>
        </p:nvSpPr>
        <p:spPr/>
        <p:txBody>
          <a:bodyPr>
            <a:normAutofit/>
          </a:bodyPr>
          <a:lstStyle/>
          <a:p>
            <a:r>
              <a:rPr lang="en-US" sz="2400" dirty="0"/>
              <a:t>Ordinal values represent discrete and ordered units. </a:t>
            </a:r>
            <a:endParaRPr lang="en-US" sz="2400" dirty="0" smtClean="0"/>
          </a:p>
          <a:p>
            <a:r>
              <a:rPr lang="en-US" sz="2400" dirty="0" smtClean="0"/>
              <a:t>It </a:t>
            </a:r>
            <a:r>
              <a:rPr lang="en-US" sz="2400" dirty="0"/>
              <a:t>is therefore nearly the same as nominal data, except that it’s ordering matters. </a:t>
            </a:r>
          </a:p>
        </p:txBody>
      </p:sp>
      <p:pic>
        <p:nvPicPr>
          <p:cNvPr id="4" name="Picture 3"/>
          <p:cNvPicPr>
            <a:picLocks noChangeAspect="1"/>
          </p:cNvPicPr>
          <p:nvPr/>
        </p:nvPicPr>
        <p:blipFill>
          <a:blip r:embed="rId2"/>
          <a:stretch>
            <a:fillRect/>
          </a:stretch>
        </p:blipFill>
        <p:spPr>
          <a:xfrm>
            <a:off x="1810512" y="3254878"/>
            <a:ext cx="4775263" cy="2452664"/>
          </a:xfrm>
          <a:prstGeom prst="rect">
            <a:avLst/>
          </a:prstGeom>
        </p:spPr>
      </p:pic>
    </p:spTree>
    <p:extLst>
      <p:ext uri="{BB962C8B-B14F-4D97-AF65-F5344CB8AC3E}">
        <p14:creationId xmlns:p14="http://schemas.microsoft.com/office/powerpoint/2010/main" val="1289781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Numerical </a:t>
            </a:r>
            <a:r>
              <a:rPr lang="en-US" dirty="0" smtClean="0"/>
              <a:t>Data</a:t>
            </a:r>
            <a:endParaRPr lang="en-US" dirty="0"/>
          </a:p>
        </p:txBody>
      </p:sp>
      <p:sp>
        <p:nvSpPr>
          <p:cNvPr id="3" name="Content Placeholder 2"/>
          <p:cNvSpPr>
            <a:spLocks noGrp="1"/>
          </p:cNvSpPr>
          <p:nvPr>
            <p:ph idx="1"/>
          </p:nvPr>
        </p:nvSpPr>
        <p:spPr/>
        <p:txBody>
          <a:bodyPr>
            <a:normAutofit/>
          </a:bodyPr>
          <a:lstStyle/>
          <a:p>
            <a:pPr marL="514350" indent="-514350">
              <a:buAutoNum type="arabicPeriod"/>
            </a:pPr>
            <a:r>
              <a:rPr lang="en-US" dirty="0" smtClean="0"/>
              <a:t>Discrete</a:t>
            </a:r>
            <a:r>
              <a:rPr lang="en-US" dirty="0"/>
              <a:t> </a:t>
            </a:r>
            <a:r>
              <a:rPr lang="en-US" dirty="0" smtClean="0"/>
              <a:t>Data</a:t>
            </a:r>
          </a:p>
          <a:p>
            <a:pPr lvl="1"/>
            <a:r>
              <a:rPr lang="en-US" dirty="0" smtClean="0"/>
              <a:t>Values </a:t>
            </a:r>
            <a:r>
              <a:rPr lang="en-US" dirty="0"/>
              <a:t>are distinct and </a:t>
            </a:r>
            <a:r>
              <a:rPr lang="en-US" dirty="0" smtClean="0"/>
              <a:t>separate, data </a:t>
            </a:r>
            <a:r>
              <a:rPr lang="en-US" dirty="0"/>
              <a:t>can only take on certain values. </a:t>
            </a:r>
            <a:endParaRPr lang="en-US" dirty="0" smtClean="0"/>
          </a:p>
          <a:p>
            <a:pPr lvl="1"/>
            <a:r>
              <a:rPr lang="en-US" dirty="0" smtClean="0"/>
              <a:t>This </a:t>
            </a:r>
            <a:r>
              <a:rPr lang="en-US" dirty="0"/>
              <a:t>type of data </a:t>
            </a:r>
            <a:r>
              <a:rPr lang="en-US" b="1" dirty="0"/>
              <a:t>can’t be measured but it can be counted</a:t>
            </a:r>
            <a:r>
              <a:rPr lang="en-US" dirty="0"/>
              <a:t>. </a:t>
            </a:r>
            <a:endParaRPr lang="en-US" dirty="0" smtClean="0"/>
          </a:p>
          <a:p>
            <a:pPr lvl="1"/>
            <a:r>
              <a:rPr lang="en-US" dirty="0" smtClean="0"/>
              <a:t>An </a:t>
            </a:r>
            <a:r>
              <a:rPr lang="en-US" dirty="0"/>
              <a:t>example is the number of heads in 100 coin flips.</a:t>
            </a:r>
          </a:p>
          <a:p>
            <a:pPr marL="0" indent="0">
              <a:buNone/>
            </a:pPr>
            <a:r>
              <a:rPr lang="en-US" dirty="0" smtClean="0"/>
              <a:t>2.   Continuous Data</a:t>
            </a:r>
          </a:p>
          <a:p>
            <a:pPr lvl="1"/>
            <a:r>
              <a:rPr lang="en-US" dirty="0"/>
              <a:t>Continuous Data represents </a:t>
            </a:r>
            <a:r>
              <a:rPr lang="en-US" dirty="0" smtClean="0"/>
              <a:t>measurements, </a:t>
            </a:r>
            <a:r>
              <a:rPr lang="en-US" dirty="0"/>
              <a:t>values </a:t>
            </a:r>
            <a:r>
              <a:rPr lang="en-US" b="1" dirty="0"/>
              <a:t>can’t be counted but they can be measured</a:t>
            </a:r>
            <a:r>
              <a:rPr lang="en-US" dirty="0"/>
              <a:t>. </a:t>
            </a:r>
            <a:endParaRPr lang="en-US" dirty="0" smtClean="0"/>
          </a:p>
          <a:p>
            <a:pPr lvl="1"/>
            <a:r>
              <a:rPr lang="en-US" dirty="0" smtClean="0"/>
              <a:t>An </a:t>
            </a:r>
            <a:r>
              <a:rPr lang="en-US" dirty="0"/>
              <a:t>example would be the height of a person, which you can describe by using intervals on the real number line.</a:t>
            </a:r>
          </a:p>
        </p:txBody>
      </p:sp>
    </p:spTree>
    <p:extLst>
      <p:ext uri="{BB962C8B-B14F-4D97-AF65-F5344CB8AC3E}">
        <p14:creationId xmlns:p14="http://schemas.microsoft.com/office/powerpoint/2010/main" val="2407284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Interval Data</a:t>
            </a:r>
          </a:p>
        </p:txBody>
      </p:sp>
      <p:sp>
        <p:nvSpPr>
          <p:cNvPr id="3" name="Content Placeholder 2"/>
          <p:cNvSpPr>
            <a:spLocks noGrp="1"/>
          </p:cNvSpPr>
          <p:nvPr>
            <p:ph idx="1"/>
          </p:nvPr>
        </p:nvSpPr>
        <p:spPr>
          <a:xfrm>
            <a:off x="838200" y="1825625"/>
            <a:ext cx="8470392" cy="4351338"/>
          </a:xfrm>
        </p:spPr>
        <p:txBody>
          <a:bodyPr>
            <a:normAutofit/>
          </a:bodyPr>
          <a:lstStyle/>
          <a:p>
            <a:r>
              <a:rPr lang="en-US" sz="2400" dirty="0"/>
              <a:t>Interval values represent </a:t>
            </a:r>
            <a:r>
              <a:rPr lang="en-US" sz="2400" b="1" dirty="0"/>
              <a:t>ordered units that have the same difference</a:t>
            </a:r>
            <a:r>
              <a:rPr lang="en-US" sz="2400" dirty="0"/>
              <a:t>. </a:t>
            </a:r>
            <a:endParaRPr lang="en-US" sz="2400" dirty="0" smtClean="0"/>
          </a:p>
          <a:p>
            <a:r>
              <a:rPr lang="en-US" sz="2400" dirty="0" smtClean="0"/>
              <a:t>A </a:t>
            </a:r>
            <a:r>
              <a:rPr lang="en-US" sz="2400" dirty="0"/>
              <a:t>variable </a:t>
            </a:r>
            <a:r>
              <a:rPr lang="en-US" sz="2400" dirty="0" smtClean="0"/>
              <a:t>contains </a:t>
            </a:r>
            <a:r>
              <a:rPr lang="en-US" sz="2400" dirty="0"/>
              <a:t>numeric values that are ordered and where we know the exact differences between the values. </a:t>
            </a:r>
            <a:endParaRPr lang="en-US" sz="2400" dirty="0" smtClean="0"/>
          </a:p>
          <a:p>
            <a:r>
              <a:rPr lang="en-US" sz="2400" dirty="0" smtClean="0"/>
              <a:t>Problems:</a:t>
            </a:r>
          </a:p>
          <a:p>
            <a:r>
              <a:rPr lang="en-US" sz="2400" b="1" dirty="0" smtClean="0"/>
              <a:t>Don’t </a:t>
            </a:r>
            <a:r>
              <a:rPr lang="en-US" sz="2400" b="1" dirty="0"/>
              <a:t>have a </a:t>
            </a:r>
            <a:r>
              <a:rPr lang="en-US" sz="2400" b="1" dirty="0" smtClean="0"/>
              <a:t>“true zero”</a:t>
            </a:r>
            <a:r>
              <a:rPr lang="en-US" sz="2400" dirty="0" smtClean="0"/>
              <a:t>. to our example, that there is no such thing as no temperature. </a:t>
            </a:r>
          </a:p>
          <a:p>
            <a:r>
              <a:rPr lang="en-US" sz="2400" dirty="0" smtClean="0"/>
              <a:t>We </a:t>
            </a:r>
            <a:r>
              <a:rPr lang="en-US" sz="2400" dirty="0"/>
              <a:t>can add and subtract, but we cannot </a:t>
            </a:r>
            <a:r>
              <a:rPr lang="en-US" sz="2400" dirty="0" smtClean="0"/>
              <a:t>multiply</a:t>
            </a:r>
            <a:r>
              <a:rPr lang="en-US" sz="2400" dirty="0"/>
              <a:t>, divide or calculate ratios. Because there is no true zero, a lot of descriptive and inferential statistics can’t be applied.</a:t>
            </a:r>
          </a:p>
        </p:txBody>
      </p:sp>
      <p:pic>
        <p:nvPicPr>
          <p:cNvPr id="4" name="Picture 3"/>
          <p:cNvPicPr>
            <a:picLocks noChangeAspect="1"/>
          </p:cNvPicPr>
          <p:nvPr/>
        </p:nvPicPr>
        <p:blipFill>
          <a:blip r:embed="rId2"/>
          <a:stretch>
            <a:fillRect/>
          </a:stretch>
        </p:blipFill>
        <p:spPr>
          <a:xfrm>
            <a:off x="9867856" y="3211831"/>
            <a:ext cx="1751120" cy="2965132"/>
          </a:xfrm>
          <a:prstGeom prst="rect">
            <a:avLst/>
          </a:prstGeom>
        </p:spPr>
      </p:pic>
    </p:spTree>
    <p:extLst>
      <p:ext uri="{BB962C8B-B14F-4D97-AF65-F5344CB8AC3E}">
        <p14:creationId xmlns:p14="http://schemas.microsoft.com/office/powerpoint/2010/main" val="39252423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 Data</a:t>
            </a:r>
            <a:endParaRPr lang="en-US" dirty="0"/>
          </a:p>
        </p:txBody>
      </p:sp>
      <p:sp>
        <p:nvSpPr>
          <p:cNvPr id="3" name="Content Placeholder 2"/>
          <p:cNvSpPr>
            <a:spLocks noGrp="1"/>
          </p:cNvSpPr>
          <p:nvPr>
            <p:ph idx="1"/>
          </p:nvPr>
        </p:nvSpPr>
        <p:spPr>
          <a:xfrm>
            <a:off x="838200" y="1825625"/>
            <a:ext cx="8991600" cy="4351338"/>
          </a:xfrm>
        </p:spPr>
        <p:txBody>
          <a:bodyPr>
            <a:normAutofit/>
          </a:bodyPr>
          <a:lstStyle/>
          <a:p>
            <a:r>
              <a:rPr lang="en-US" sz="2400" dirty="0"/>
              <a:t>Ratio values are also ordered units that have the same difference. </a:t>
            </a:r>
            <a:endParaRPr lang="en-US" sz="2400" dirty="0" smtClean="0"/>
          </a:p>
          <a:p>
            <a:r>
              <a:rPr lang="en-US" sz="2400" dirty="0" smtClean="0"/>
              <a:t>Ratio </a:t>
            </a:r>
            <a:r>
              <a:rPr lang="en-US" sz="2400" dirty="0"/>
              <a:t>values are</a:t>
            </a:r>
            <a:r>
              <a:rPr lang="en-US" sz="2400" b="1" dirty="0"/>
              <a:t> the same as interval values, with the difference that they do have an absolute zero</a:t>
            </a:r>
            <a:r>
              <a:rPr lang="en-US" sz="2400" dirty="0"/>
              <a:t>. </a:t>
            </a:r>
            <a:endParaRPr lang="en-US" sz="2400" dirty="0" smtClean="0"/>
          </a:p>
          <a:p>
            <a:r>
              <a:rPr lang="en-US" sz="2400" dirty="0" smtClean="0"/>
              <a:t>Good </a:t>
            </a:r>
            <a:r>
              <a:rPr lang="en-US" sz="2400" dirty="0"/>
              <a:t>examples are height, weight, length etc</a:t>
            </a:r>
            <a:r>
              <a:rPr lang="en-US" sz="2400" dirty="0" smtClean="0"/>
              <a:t>.</a:t>
            </a:r>
          </a:p>
          <a:p>
            <a:r>
              <a:rPr lang="en-US" sz="2400" dirty="0"/>
              <a:t>We can add and subtract, </a:t>
            </a:r>
            <a:r>
              <a:rPr lang="en-US" sz="2400" dirty="0" smtClean="0"/>
              <a:t>multiply</a:t>
            </a:r>
            <a:r>
              <a:rPr lang="en-US" sz="2400" dirty="0"/>
              <a:t>, divide or calculate ratios. </a:t>
            </a:r>
            <a:endParaRPr lang="en-US" sz="2400" dirty="0" smtClean="0"/>
          </a:p>
          <a:p>
            <a:r>
              <a:rPr lang="en-US" sz="2400" dirty="0" smtClean="0"/>
              <a:t>Because </a:t>
            </a:r>
            <a:r>
              <a:rPr lang="en-US" sz="2400" dirty="0"/>
              <a:t>there is </a:t>
            </a:r>
            <a:r>
              <a:rPr lang="en-US" sz="2400" dirty="0" smtClean="0"/>
              <a:t>true zero</a:t>
            </a:r>
            <a:r>
              <a:rPr lang="en-US" sz="2400" dirty="0"/>
              <a:t>.</a:t>
            </a:r>
          </a:p>
          <a:p>
            <a:endParaRPr lang="en-US" sz="2400" dirty="0"/>
          </a:p>
        </p:txBody>
      </p:sp>
      <p:pic>
        <p:nvPicPr>
          <p:cNvPr id="4" name="Picture 3"/>
          <p:cNvPicPr>
            <a:picLocks noChangeAspect="1"/>
          </p:cNvPicPr>
          <p:nvPr/>
        </p:nvPicPr>
        <p:blipFill>
          <a:blip r:embed="rId3"/>
          <a:stretch>
            <a:fillRect/>
          </a:stretch>
        </p:blipFill>
        <p:spPr>
          <a:xfrm>
            <a:off x="9829800" y="3509963"/>
            <a:ext cx="2105025" cy="2667000"/>
          </a:xfrm>
          <a:prstGeom prst="rect">
            <a:avLst/>
          </a:prstGeom>
        </p:spPr>
      </p:pic>
    </p:spTree>
    <p:extLst>
      <p:ext uri="{BB962C8B-B14F-4D97-AF65-F5344CB8AC3E}">
        <p14:creationId xmlns:p14="http://schemas.microsoft.com/office/powerpoint/2010/main" val="2148474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0579"/>
            <a:ext cx="10515600" cy="639427"/>
          </a:xfrm>
        </p:spPr>
        <p:txBody>
          <a:bodyPr>
            <a:normAutofit fontScale="90000"/>
          </a:bodyPr>
          <a:lstStyle/>
          <a:p>
            <a:r>
              <a:rPr lang="en-US" dirty="0" smtClean="0"/>
              <a:t>A small Quiz!! – You get nothing if you win..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28093028"/>
              </p:ext>
            </p:extLst>
          </p:nvPr>
        </p:nvGraphicFramePr>
        <p:xfrm>
          <a:off x="838200" y="1004351"/>
          <a:ext cx="10515600" cy="5579329"/>
        </p:xfrm>
        <a:graphic>
          <a:graphicData uri="http://schemas.openxmlformats.org/drawingml/2006/table">
            <a:tbl>
              <a:tblPr firstRow="1" bandRow="1">
                <a:tableStyleId>{5C22544A-7EE6-4342-B048-85BDC9FD1C3A}</a:tableStyleId>
              </a:tblPr>
              <a:tblGrid>
                <a:gridCol w="7687614"/>
                <a:gridCol w="2827986"/>
              </a:tblGrid>
              <a:tr h="363074">
                <a:tc>
                  <a:txBody>
                    <a:bodyPr/>
                    <a:lstStyle/>
                    <a:p>
                      <a:r>
                        <a:rPr lang="en-US" dirty="0" smtClean="0"/>
                        <a:t>Example</a:t>
                      </a:r>
                      <a:endParaRPr lang="en-US" dirty="0"/>
                    </a:p>
                  </a:txBody>
                  <a:tcPr/>
                </a:tc>
                <a:tc>
                  <a:txBody>
                    <a:bodyPr/>
                    <a:lstStyle/>
                    <a:p>
                      <a:r>
                        <a:rPr lang="en-US" dirty="0" smtClean="0"/>
                        <a:t>Type of data</a:t>
                      </a:r>
                      <a:endParaRPr lang="en-US" dirty="0"/>
                    </a:p>
                  </a:txBody>
                  <a:tcPr/>
                </a:tc>
              </a:tr>
              <a:tr h="458689">
                <a:tc>
                  <a:txBody>
                    <a:bodyPr/>
                    <a:lstStyle/>
                    <a:p>
                      <a:r>
                        <a:rPr lang="en-US" dirty="0" smtClean="0"/>
                        <a:t>Classification of Departments- </a:t>
                      </a:r>
                      <a:r>
                        <a:rPr lang="en-US" dirty="0" err="1" smtClean="0"/>
                        <a:t>Eg</a:t>
                      </a:r>
                      <a:r>
                        <a:rPr lang="en-US" dirty="0" smtClean="0"/>
                        <a:t> – Marketing,</a:t>
                      </a:r>
                      <a:r>
                        <a:rPr lang="en-US" baseline="0" dirty="0" smtClean="0"/>
                        <a:t> Finance, HR, Operations</a:t>
                      </a:r>
                      <a:endParaRPr lang="en-US" dirty="0"/>
                    </a:p>
                  </a:txBody>
                  <a:tcPr/>
                </a:tc>
                <a:tc>
                  <a:txBody>
                    <a:bodyPr/>
                    <a:lstStyle/>
                    <a:p>
                      <a:r>
                        <a:rPr lang="en-US" dirty="0" smtClean="0">
                          <a:solidFill>
                            <a:schemeClr val="tx1"/>
                          </a:solidFill>
                        </a:rPr>
                        <a:t>Nominal Data</a:t>
                      </a:r>
                      <a:endParaRPr lang="en-US" dirty="0">
                        <a:solidFill>
                          <a:schemeClr val="tx1"/>
                        </a:solidFill>
                      </a:endParaRPr>
                    </a:p>
                  </a:txBody>
                  <a:tcPr/>
                </a:tc>
              </a:tr>
              <a:tr h="363074">
                <a:tc>
                  <a:txBody>
                    <a:bodyPr/>
                    <a:lstStyle/>
                    <a:p>
                      <a:r>
                        <a:rPr lang="en-US" dirty="0" smtClean="0"/>
                        <a:t>Different suppliers </a:t>
                      </a:r>
                      <a:endParaRPr lang="en-US" dirty="0"/>
                    </a:p>
                  </a:txBody>
                  <a:tcPr/>
                </a:tc>
                <a:tc>
                  <a:txBody>
                    <a:bodyPr/>
                    <a:lstStyle/>
                    <a:p>
                      <a:r>
                        <a:rPr lang="en-US" dirty="0" smtClean="0">
                          <a:solidFill>
                            <a:schemeClr val="bg2"/>
                          </a:solidFill>
                        </a:rPr>
                        <a:t>Nominal Data</a:t>
                      </a:r>
                      <a:endParaRPr lang="en-US" dirty="0">
                        <a:solidFill>
                          <a:schemeClr val="bg2"/>
                        </a:solidFill>
                      </a:endParaRPr>
                    </a:p>
                  </a:txBody>
                  <a:tcPr/>
                </a:tc>
              </a:tr>
              <a:tr h="363074">
                <a:tc>
                  <a:txBody>
                    <a:bodyPr/>
                    <a:lstStyle/>
                    <a:p>
                      <a:r>
                        <a:rPr lang="en-US" dirty="0" smtClean="0"/>
                        <a:t>Highest</a:t>
                      </a:r>
                      <a:r>
                        <a:rPr lang="en-US" baseline="0" dirty="0" smtClean="0"/>
                        <a:t> Educational Qualification</a:t>
                      </a:r>
                      <a:endParaRPr lang="en-US" dirty="0"/>
                    </a:p>
                  </a:txBody>
                  <a:tcPr/>
                </a:tc>
                <a:tc>
                  <a:txBody>
                    <a:bodyPr/>
                    <a:lstStyle/>
                    <a:p>
                      <a:r>
                        <a:rPr lang="en-US" dirty="0" smtClean="0">
                          <a:solidFill>
                            <a:schemeClr val="bg2"/>
                          </a:solidFill>
                        </a:rPr>
                        <a:t>Ordinal Data</a:t>
                      </a:r>
                      <a:endParaRPr lang="en-US" dirty="0">
                        <a:solidFill>
                          <a:schemeClr val="bg2"/>
                        </a:solidFill>
                      </a:endParaRPr>
                    </a:p>
                  </a:txBody>
                  <a:tcPr/>
                </a:tc>
              </a:tr>
              <a:tr h="363074">
                <a:tc>
                  <a:txBody>
                    <a:bodyPr/>
                    <a:lstStyle/>
                    <a:p>
                      <a:r>
                        <a:rPr lang="en-US" dirty="0" smtClean="0"/>
                        <a:t>Cost</a:t>
                      </a:r>
                      <a:r>
                        <a:rPr lang="en-US" baseline="0" dirty="0" smtClean="0"/>
                        <a:t> incurred in Auto to travel from Silk board to </a:t>
                      </a:r>
                      <a:r>
                        <a:rPr lang="en-US" baseline="0" dirty="0" err="1" smtClean="0"/>
                        <a:t>Koramangala</a:t>
                      </a:r>
                      <a:endParaRPr lang="en-US" dirty="0"/>
                    </a:p>
                  </a:txBody>
                  <a:tcPr/>
                </a:tc>
                <a:tc>
                  <a:txBody>
                    <a:bodyPr/>
                    <a:lstStyle/>
                    <a:p>
                      <a:r>
                        <a:rPr lang="en-US" dirty="0" smtClean="0">
                          <a:solidFill>
                            <a:schemeClr val="bg2"/>
                          </a:solidFill>
                        </a:rPr>
                        <a:t>Ratio Data</a:t>
                      </a:r>
                      <a:endParaRPr lang="en-US" dirty="0">
                        <a:solidFill>
                          <a:schemeClr val="bg2"/>
                        </a:solidFill>
                      </a:endParaRPr>
                    </a:p>
                  </a:txBody>
                  <a:tcPr/>
                </a:tc>
              </a:tr>
              <a:tr h="363074">
                <a:tc>
                  <a:txBody>
                    <a:bodyPr/>
                    <a:lstStyle/>
                    <a:p>
                      <a:r>
                        <a:rPr lang="en-US" dirty="0" smtClean="0"/>
                        <a:t>Time</a:t>
                      </a:r>
                      <a:r>
                        <a:rPr lang="en-US" baseline="0" dirty="0" smtClean="0"/>
                        <a:t> when to say Good morning/Afternoon or evening</a:t>
                      </a:r>
                      <a:endParaRPr lang="en-US" dirty="0"/>
                    </a:p>
                  </a:txBody>
                  <a:tcPr/>
                </a:tc>
                <a:tc>
                  <a:txBody>
                    <a:bodyPr/>
                    <a:lstStyle/>
                    <a:p>
                      <a:r>
                        <a:rPr lang="en-US" dirty="0" smtClean="0">
                          <a:solidFill>
                            <a:schemeClr val="bg2"/>
                          </a:solidFill>
                        </a:rPr>
                        <a:t>Interval Data</a:t>
                      </a:r>
                      <a:endParaRPr lang="en-US" dirty="0">
                        <a:solidFill>
                          <a:schemeClr val="bg2"/>
                        </a:solidFill>
                      </a:endParaRPr>
                    </a:p>
                  </a:txBody>
                  <a:tcPr/>
                </a:tc>
              </a:tr>
              <a:tr h="363074">
                <a:tc>
                  <a:txBody>
                    <a:bodyPr/>
                    <a:lstStyle/>
                    <a:p>
                      <a:r>
                        <a:rPr lang="en-US" dirty="0" smtClean="0"/>
                        <a:t>Item Description</a:t>
                      </a:r>
                      <a:endParaRPr lang="en-US" dirty="0"/>
                    </a:p>
                  </a:txBody>
                  <a:tcPr/>
                </a:tc>
                <a:tc>
                  <a:txBody>
                    <a:bodyPr/>
                    <a:lstStyle/>
                    <a:p>
                      <a:r>
                        <a:rPr lang="en-US" dirty="0" smtClean="0">
                          <a:solidFill>
                            <a:schemeClr val="bg2"/>
                          </a:solidFill>
                        </a:rPr>
                        <a:t>Nominal Data</a:t>
                      </a:r>
                      <a:endParaRPr lang="en-US" dirty="0">
                        <a:solidFill>
                          <a:schemeClr val="bg2"/>
                        </a:solidFill>
                      </a:endParaRPr>
                    </a:p>
                  </a:txBody>
                  <a:tcPr/>
                </a:tc>
              </a:tr>
              <a:tr h="363074">
                <a:tc>
                  <a:txBody>
                    <a:bodyPr/>
                    <a:lstStyle/>
                    <a:p>
                      <a:r>
                        <a:rPr lang="en-US" dirty="0" smtClean="0"/>
                        <a:t>Item Cost</a:t>
                      </a:r>
                      <a:endParaRPr lang="en-US" dirty="0"/>
                    </a:p>
                  </a:txBody>
                  <a:tcPr/>
                </a:tc>
                <a:tc>
                  <a:txBody>
                    <a:bodyPr/>
                    <a:lstStyle/>
                    <a:p>
                      <a:r>
                        <a:rPr lang="en-US" dirty="0" smtClean="0">
                          <a:solidFill>
                            <a:schemeClr val="bg2"/>
                          </a:solidFill>
                        </a:rPr>
                        <a:t>Ratio Data</a:t>
                      </a:r>
                      <a:endParaRPr lang="en-US" dirty="0">
                        <a:solidFill>
                          <a:schemeClr val="bg2"/>
                        </a:solidFill>
                      </a:endParaRPr>
                    </a:p>
                  </a:txBody>
                  <a:tcPr/>
                </a:tc>
              </a:tr>
              <a:tr h="363074">
                <a:tc>
                  <a:txBody>
                    <a:bodyPr/>
                    <a:lstStyle/>
                    <a:p>
                      <a:r>
                        <a:rPr lang="en-US" dirty="0" smtClean="0"/>
                        <a:t>Order Date</a:t>
                      </a:r>
                      <a:endParaRPr lang="en-US" dirty="0"/>
                    </a:p>
                  </a:txBody>
                  <a:tcPr/>
                </a:tc>
                <a:tc>
                  <a:txBody>
                    <a:bodyPr/>
                    <a:lstStyle/>
                    <a:p>
                      <a:r>
                        <a:rPr lang="en-US" dirty="0" smtClean="0">
                          <a:solidFill>
                            <a:schemeClr val="bg2"/>
                          </a:solidFill>
                        </a:rPr>
                        <a:t>Interval Data</a:t>
                      </a:r>
                      <a:endParaRPr lang="en-US" dirty="0">
                        <a:solidFill>
                          <a:schemeClr val="bg2"/>
                        </a:solidFill>
                      </a:endParaRPr>
                    </a:p>
                  </a:txBody>
                  <a:tcPr/>
                </a:tc>
              </a:tr>
              <a:tr h="363074">
                <a:tc>
                  <a:txBody>
                    <a:bodyPr/>
                    <a:lstStyle/>
                    <a:p>
                      <a:r>
                        <a:rPr lang="en-US" dirty="0" smtClean="0"/>
                        <a:t>Arrival Date</a:t>
                      </a:r>
                      <a:endParaRPr lang="en-US" dirty="0"/>
                    </a:p>
                  </a:txBody>
                  <a:tcPr/>
                </a:tc>
                <a:tc>
                  <a:txBody>
                    <a:bodyPr/>
                    <a:lstStyle/>
                    <a:p>
                      <a:r>
                        <a:rPr lang="en-US" dirty="0" smtClean="0">
                          <a:solidFill>
                            <a:schemeClr val="bg2"/>
                          </a:solidFill>
                        </a:rPr>
                        <a:t>Interval Data</a:t>
                      </a:r>
                      <a:endParaRPr lang="en-US" dirty="0">
                        <a:solidFill>
                          <a:schemeClr val="bg2"/>
                        </a:solidFill>
                      </a:endParaRPr>
                    </a:p>
                  </a:txBody>
                  <a:tcPr/>
                </a:tc>
              </a:tr>
              <a:tr h="363074">
                <a:tc>
                  <a:txBody>
                    <a:bodyPr/>
                    <a:lstStyle/>
                    <a:p>
                      <a:r>
                        <a:rPr lang="en-US" dirty="0" smtClean="0"/>
                        <a:t>Quantity Ordered</a:t>
                      </a:r>
                      <a:endParaRPr lang="en-US" dirty="0"/>
                    </a:p>
                  </a:txBody>
                  <a:tcPr/>
                </a:tc>
                <a:tc>
                  <a:txBody>
                    <a:bodyPr/>
                    <a:lstStyle/>
                    <a:p>
                      <a:r>
                        <a:rPr lang="en-US" dirty="0" smtClean="0">
                          <a:solidFill>
                            <a:schemeClr val="bg2"/>
                          </a:solidFill>
                        </a:rPr>
                        <a:t>Ratio Scale</a:t>
                      </a:r>
                      <a:endParaRPr lang="en-US" dirty="0">
                        <a:solidFill>
                          <a:schemeClr val="bg2"/>
                        </a:solidFill>
                      </a:endParaRPr>
                    </a:p>
                  </a:txBody>
                  <a:tcPr/>
                </a:tc>
              </a:tr>
              <a:tr h="363074">
                <a:tc>
                  <a:txBody>
                    <a:bodyPr/>
                    <a:lstStyle/>
                    <a:p>
                      <a:r>
                        <a:rPr lang="en-US" dirty="0" smtClean="0"/>
                        <a:t>The production quality rated from 1 to 5 </a:t>
                      </a:r>
                      <a:endParaRPr lang="en-US" dirty="0"/>
                    </a:p>
                  </a:txBody>
                  <a:tcPr/>
                </a:tc>
                <a:tc>
                  <a:txBody>
                    <a:bodyPr/>
                    <a:lstStyle/>
                    <a:p>
                      <a:r>
                        <a:rPr lang="en-US" dirty="0" smtClean="0">
                          <a:solidFill>
                            <a:schemeClr val="bg2"/>
                          </a:solidFill>
                        </a:rPr>
                        <a:t>Ordinal Data</a:t>
                      </a:r>
                      <a:endParaRPr lang="en-US" dirty="0">
                        <a:solidFill>
                          <a:schemeClr val="bg2"/>
                        </a:solidFill>
                      </a:endParaRPr>
                    </a:p>
                  </a:txBody>
                  <a:tcPr/>
                </a:tc>
              </a:tr>
              <a:tr h="363074">
                <a:tc>
                  <a:txBody>
                    <a:bodyPr/>
                    <a:lstStyle/>
                    <a:p>
                      <a:r>
                        <a:rPr lang="en-US" dirty="0" smtClean="0"/>
                        <a:t>The ranking of top 10 students in a class</a:t>
                      </a:r>
                      <a:endParaRPr lang="en-US" dirty="0"/>
                    </a:p>
                  </a:txBody>
                  <a:tcPr/>
                </a:tc>
                <a:tc>
                  <a:txBody>
                    <a:bodyPr/>
                    <a:lstStyle/>
                    <a:p>
                      <a:r>
                        <a:rPr lang="en-US" dirty="0" smtClean="0">
                          <a:solidFill>
                            <a:schemeClr val="bg2"/>
                          </a:solidFill>
                        </a:rPr>
                        <a:t>Ordinal Data</a:t>
                      </a:r>
                      <a:endParaRPr lang="en-US" dirty="0">
                        <a:solidFill>
                          <a:schemeClr val="bg2"/>
                        </a:solidFill>
                      </a:endParaRPr>
                    </a:p>
                  </a:txBody>
                  <a:tcPr/>
                </a:tc>
              </a:tr>
              <a:tr h="363074">
                <a:tc>
                  <a:txBody>
                    <a:bodyPr/>
                    <a:lstStyle/>
                    <a:p>
                      <a:r>
                        <a:rPr lang="en-US" dirty="0" smtClean="0"/>
                        <a:t>Vehicles classified as 2 wheeler, 4 wheeler,</a:t>
                      </a:r>
                      <a:r>
                        <a:rPr lang="en-US" baseline="0" dirty="0" smtClean="0"/>
                        <a:t> 8 wheeler</a:t>
                      </a:r>
                      <a:endParaRPr lang="en-US" dirty="0"/>
                    </a:p>
                  </a:txBody>
                  <a:tcPr/>
                </a:tc>
                <a:tc>
                  <a:txBody>
                    <a:bodyPr/>
                    <a:lstStyle/>
                    <a:p>
                      <a:r>
                        <a:rPr lang="en-US" dirty="0" smtClean="0">
                          <a:solidFill>
                            <a:schemeClr val="bg2"/>
                          </a:solidFill>
                        </a:rPr>
                        <a:t>Nominal Data</a:t>
                      </a:r>
                    </a:p>
                  </a:txBody>
                  <a:tcPr/>
                </a:tc>
              </a:tr>
              <a:tr h="363074">
                <a:tc>
                  <a:txBody>
                    <a:bodyPr/>
                    <a:lstStyle/>
                    <a:p>
                      <a:r>
                        <a:rPr lang="en-US" dirty="0" smtClean="0"/>
                        <a:t>No</a:t>
                      </a:r>
                      <a:r>
                        <a:rPr lang="en-US" baseline="0" dirty="0" smtClean="0"/>
                        <a:t> of wheels in</a:t>
                      </a:r>
                      <a:r>
                        <a:rPr lang="en-US" dirty="0" smtClean="0"/>
                        <a:t> a 2 wheeler, 4 wheeler,</a:t>
                      </a:r>
                      <a:r>
                        <a:rPr lang="en-US" baseline="0" dirty="0" smtClean="0"/>
                        <a:t> 8 wheeler</a:t>
                      </a:r>
                      <a:endParaRPr lang="en-US" dirty="0"/>
                    </a:p>
                  </a:txBody>
                  <a:tcPr/>
                </a:tc>
                <a:tc>
                  <a:txBody>
                    <a:bodyPr/>
                    <a:lstStyle/>
                    <a:p>
                      <a:r>
                        <a:rPr lang="en-US" dirty="0" smtClean="0">
                          <a:solidFill>
                            <a:schemeClr val="bg2"/>
                          </a:solidFill>
                        </a:rPr>
                        <a:t>Ordinal Data</a:t>
                      </a:r>
                    </a:p>
                  </a:txBody>
                  <a:tcPr/>
                </a:tc>
              </a:tr>
            </a:tbl>
          </a:graphicData>
        </a:graphic>
      </p:graphicFrame>
    </p:spTree>
    <p:extLst>
      <p:ext uri="{BB962C8B-B14F-4D97-AF65-F5344CB8AC3E}">
        <p14:creationId xmlns:p14="http://schemas.microsoft.com/office/powerpoint/2010/main" val="16216984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Data Types are important</a:t>
            </a:r>
            <a:r>
              <a:rPr lang="en-US" dirty="0" smtClean="0"/>
              <a:t>?</a:t>
            </a:r>
            <a:endParaRPr lang="en-US" dirty="0"/>
          </a:p>
        </p:txBody>
      </p:sp>
      <p:sp>
        <p:nvSpPr>
          <p:cNvPr id="3" name="Content Placeholder 2"/>
          <p:cNvSpPr>
            <a:spLocks noGrp="1"/>
          </p:cNvSpPr>
          <p:nvPr>
            <p:ph idx="1"/>
          </p:nvPr>
        </p:nvSpPr>
        <p:spPr>
          <a:xfrm>
            <a:off x="838200" y="1816481"/>
            <a:ext cx="10381488" cy="4351338"/>
          </a:xfrm>
        </p:spPr>
        <p:txBody>
          <a:bodyPr>
            <a:normAutofit/>
          </a:bodyPr>
          <a:lstStyle/>
          <a:p>
            <a:r>
              <a:rPr lang="en-US" sz="2400" dirty="0"/>
              <a:t>Datatypes are an important concept because statistical methods can only be used with certain data types. </a:t>
            </a:r>
            <a:endParaRPr lang="en-US" sz="2400" dirty="0" smtClean="0"/>
          </a:p>
          <a:p>
            <a:r>
              <a:rPr lang="en-US" sz="2400" dirty="0" smtClean="0"/>
              <a:t>You </a:t>
            </a:r>
            <a:r>
              <a:rPr lang="en-US" sz="2400" dirty="0"/>
              <a:t>have to analyze continuous data differently than categorical data otherwise it would result in a wrong analysis.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8944" y="3124428"/>
            <a:ext cx="4603496" cy="3456229"/>
          </a:xfrm>
          <a:prstGeom prst="rect">
            <a:avLst/>
          </a:prstGeom>
        </p:spPr>
      </p:pic>
    </p:spTree>
    <p:extLst>
      <p:ext uri="{BB962C8B-B14F-4D97-AF65-F5344CB8AC3E}">
        <p14:creationId xmlns:p14="http://schemas.microsoft.com/office/powerpoint/2010/main" val="8925396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Average weight of students in class</a:t>
            </a:r>
          </a:p>
          <a:p>
            <a:r>
              <a:rPr lang="en-US" dirty="0" smtClean="0"/>
              <a:t>Average salary for data scientist</a:t>
            </a:r>
          </a:p>
          <a:p>
            <a:r>
              <a:rPr lang="en-US" dirty="0" smtClean="0"/>
              <a:t>Average living cost in Bangalore</a:t>
            </a:r>
          </a:p>
          <a:p>
            <a:r>
              <a:rPr lang="en-US" dirty="0" smtClean="0"/>
              <a:t>Average age group in party</a:t>
            </a:r>
          </a:p>
          <a:p>
            <a:r>
              <a:rPr lang="en-US" dirty="0" smtClean="0"/>
              <a:t>Frequently used travel mode in Bangalore</a:t>
            </a:r>
          </a:p>
          <a:p>
            <a:r>
              <a:rPr lang="en-US" dirty="0" smtClean="0"/>
              <a:t>Most popular laptop</a:t>
            </a:r>
          </a:p>
          <a:p>
            <a:r>
              <a:rPr lang="en-US" dirty="0" smtClean="0"/>
              <a:t>Is there difference in color preference Pink/Blue between Male/Female</a:t>
            </a:r>
          </a:p>
          <a:p>
            <a:endParaRPr lang="en-US" dirty="0"/>
          </a:p>
        </p:txBody>
      </p:sp>
    </p:spTree>
    <p:extLst>
      <p:ext uri="{BB962C8B-B14F-4D97-AF65-F5344CB8AC3E}">
        <p14:creationId xmlns:p14="http://schemas.microsoft.com/office/powerpoint/2010/main" val="22335795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48"/>
            <a:ext cx="10515600" cy="603866"/>
          </a:xfrm>
        </p:spPr>
        <p:txBody>
          <a:bodyPr>
            <a:normAutofit fontScale="90000"/>
          </a:bodyPr>
          <a:lstStyle/>
          <a:p>
            <a:r>
              <a:rPr lang="en-US" dirty="0" smtClean="0"/>
              <a:t>Where to start??</a:t>
            </a:r>
            <a:endParaRPr lang="en-US" dirty="0"/>
          </a:p>
        </p:txBody>
      </p:sp>
      <p:sp>
        <p:nvSpPr>
          <p:cNvPr id="3" name="Content Placeholder 2"/>
          <p:cNvSpPr>
            <a:spLocks noGrp="1"/>
          </p:cNvSpPr>
          <p:nvPr>
            <p:ph idx="1"/>
          </p:nvPr>
        </p:nvSpPr>
        <p:spPr>
          <a:xfrm>
            <a:off x="838199" y="1225296"/>
            <a:ext cx="10857931" cy="5257391"/>
          </a:xfrm>
        </p:spPr>
        <p:txBody>
          <a:bodyPr>
            <a:normAutofit fontScale="92500" lnSpcReduction="10000"/>
          </a:bodyPr>
          <a:lstStyle/>
          <a:p>
            <a:pPr marL="514350" indent="-514350">
              <a:buFont typeface="+mj-lt"/>
              <a:buAutoNum type="arabicPeriod"/>
            </a:pPr>
            <a:r>
              <a:rPr lang="en-US" dirty="0" smtClean="0"/>
              <a:t>Categorical Data</a:t>
            </a:r>
          </a:p>
          <a:p>
            <a:pPr lvl="1"/>
            <a:r>
              <a:rPr lang="en-US" dirty="0" smtClean="0"/>
              <a:t>Counts/frequency</a:t>
            </a:r>
          </a:p>
          <a:p>
            <a:pPr lvl="1"/>
            <a:r>
              <a:rPr lang="en-US" dirty="0" smtClean="0"/>
              <a:t>Percentages</a:t>
            </a:r>
          </a:p>
          <a:p>
            <a:pPr lvl="1"/>
            <a:r>
              <a:rPr lang="en-US" dirty="0" smtClean="0"/>
              <a:t>Crosstabs – Rows and Columns</a:t>
            </a:r>
          </a:p>
          <a:p>
            <a:pPr lvl="1"/>
            <a:r>
              <a:rPr lang="en-US" dirty="0"/>
              <a:t>Mode</a:t>
            </a:r>
          </a:p>
          <a:p>
            <a:pPr marL="457200" lvl="1" indent="0">
              <a:buNone/>
            </a:pPr>
            <a:endParaRPr lang="en-US" dirty="0" smtClean="0"/>
          </a:p>
          <a:p>
            <a:pPr marL="514350" indent="-514350">
              <a:buFont typeface="+mj-lt"/>
              <a:buAutoNum type="arabicPeriod"/>
            </a:pPr>
            <a:r>
              <a:rPr lang="en-US" dirty="0" smtClean="0"/>
              <a:t>Numerical Data- Most common way to summarize a numerical data is to describe where the center is:</a:t>
            </a:r>
          </a:p>
          <a:p>
            <a:pPr lvl="1"/>
            <a:endParaRPr lang="en-US" dirty="0" smtClean="0"/>
          </a:p>
          <a:p>
            <a:pPr lvl="1"/>
            <a:r>
              <a:rPr lang="en-US" dirty="0" smtClean="0"/>
              <a:t>Max, Min</a:t>
            </a:r>
          </a:p>
          <a:p>
            <a:pPr lvl="1"/>
            <a:r>
              <a:rPr lang="en-US" dirty="0"/>
              <a:t>Mean</a:t>
            </a:r>
          </a:p>
          <a:p>
            <a:pPr lvl="1"/>
            <a:r>
              <a:rPr lang="en-US" dirty="0" smtClean="0"/>
              <a:t>Median, Quartile</a:t>
            </a:r>
            <a:endParaRPr lang="en-US" dirty="0"/>
          </a:p>
          <a:p>
            <a:pPr marL="457200" lvl="1" indent="0">
              <a:buNone/>
            </a:pPr>
            <a:endParaRPr lang="en-US" dirty="0"/>
          </a:p>
          <a:p>
            <a:pPr marL="457200" lvl="1" indent="0">
              <a:buNone/>
            </a:pPr>
            <a:r>
              <a:rPr lang="en-US" dirty="0" smtClean="0"/>
              <a:t>Outliers – Numbers in a dataset that are </a:t>
            </a:r>
          </a:p>
          <a:p>
            <a:pPr marL="457200" lvl="1" indent="0">
              <a:buNone/>
            </a:pPr>
            <a:r>
              <a:rPr lang="en-US" dirty="0" smtClean="0"/>
              <a:t>extremely high or low compared to the rest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3782" y="3878147"/>
            <a:ext cx="3800018" cy="246706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5385" y="109182"/>
            <a:ext cx="2515621" cy="2752132"/>
          </a:xfrm>
          <a:prstGeom prst="rect">
            <a:avLst/>
          </a:prstGeom>
        </p:spPr>
      </p:pic>
    </p:spTree>
    <p:extLst>
      <p:ext uri="{BB962C8B-B14F-4D97-AF65-F5344CB8AC3E}">
        <p14:creationId xmlns:p14="http://schemas.microsoft.com/office/powerpoint/2010/main" val="18375926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b="1" dirty="0"/>
              <a:t>Measures of Central </a:t>
            </a:r>
            <a:r>
              <a:rPr lang="en-US" b="1" dirty="0" smtClean="0"/>
              <a:t>Tendency</a:t>
            </a:r>
            <a:endParaRPr lang="en-US" dirty="0"/>
          </a:p>
        </p:txBody>
      </p:sp>
      <p:sp>
        <p:nvSpPr>
          <p:cNvPr id="3" name="Content Placeholder 2"/>
          <p:cNvSpPr>
            <a:spLocks noGrp="1"/>
          </p:cNvSpPr>
          <p:nvPr>
            <p:ph idx="1"/>
          </p:nvPr>
        </p:nvSpPr>
        <p:spPr>
          <a:xfrm>
            <a:off x="717804" y="1690688"/>
            <a:ext cx="11343132" cy="4351338"/>
          </a:xfrm>
        </p:spPr>
        <p:txBody>
          <a:bodyPr>
            <a:normAutofit fontScale="92500" lnSpcReduction="20000"/>
          </a:bodyPr>
          <a:lstStyle/>
          <a:p>
            <a:pPr marL="0" indent="0">
              <a:buNone/>
            </a:pPr>
            <a:r>
              <a:rPr lang="en-US" sz="2400" dirty="0"/>
              <a:t>A measure of central tendency is a single value that attempts to describe a set of data by identifying the central position within that set of </a:t>
            </a:r>
            <a:r>
              <a:rPr lang="en-US" sz="2400" dirty="0" smtClean="0"/>
              <a:t>data</a:t>
            </a:r>
          </a:p>
          <a:p>
            <a:pPr marL="0" indent="0">
              <a:buNone/>
            </a:pPr>
            <a:endParaRPr lang="en-US" sz="2400" dirty="0"/>
          </a:p>
          <a:p>
            <a:r>
              <a:rPr lang="en-US" sz="2400" dirty="0" smtClean="0"/>
              <a:t>Mean</a:t>
            </a:r>
            <a:r>
              <a:rPr lang="en-US" sz="2400" dirty="0"/>
              <a:t>: Add up the numbers and divide by how many numbers. </a:t>
            </a:r>
            <a:endParaRPr lang="en-US" sz="2400" dirty="0" smtClean="0"/>
          </a:p>
          <a:p>
            <a:pPr marL="457200" lvl="1" indent="0" fontAlgn="base">
              <a:buNone/>
            </a:pPr>
            <a:r>
              <a:rPr lang="en-US" sz="2000" dirty="0"/>
              <a:t>Example: The mean of 4, 1, and 7 is (4+1+7)/3 = 12/3 = </a:t>
            </a:r>
            <a:r>
              <a:rPr lang="en-US" sz="2000" dirty="0" smtClean="0"/>
              <a:t>4</a:t>
            </a:r>
          </a:p>
          <a:p>
            <a:pPr marL="457200" lvl="1" indent="0" fontAlgn="base">
              <a:buNone/>
            </a:pPr>
            <a:endParaRPr lang="en-US" sz="2000" dirty="0"/>
          </a:p>
          <a:p>
            <a:pPr fontAlgn="base"/>
            <a:r>
              <a:rPr lang="en-US" sz="2400" dirty="0" smtClean="0"/>
              <a:t>Median</a:t>
            </a:r>
            <a:r>
              <a:rPr lang="en-US" sz="2400" dirty="0"/>
              <a:t>: The middle number; found by ordering all data points and picking out the one in the middle (or if there are two middle numbers, taking the mean of those two numbers).</a:t>
            </a:r>
          </a:p>
          <a:p>
            <a:pPr marL="457200" lvl="1" indent="0" fontAlgn="base">
              <a:buNone/>
            </a:pPr>
            <a:r>
              <a:rPr lang="en-US" sz="2000" dirty="0" smtClean="0"/>
              <a:t>Example</a:t>
            </a:r>
            <a:r>
              <a:rPr lang="en-US" sz="2000" dirty="0"/>
              <a:t>: The median of 4, 1, and 7 is 4 because when the numbers are put in order (1, 4, 7) , the number 4 is in the </a:t>
            </a:r>
            <a:r>
              <a:rPr lang="en-US" sz="2000" dirty="0" smtClean="0"/>
              <a:t>middle.</a:t>
            </a:r>
          </a:p>
          <a:p>
            <a:pPr marL="457200" lvl="1" indent="0" fontAlgn="base">
              <a:buNone/>
            </a:pPr>
            <a:endParaRPr lang="en-US" sz="2000" dirty="0"/>
          </a:p>
          <a:p>
            <a:pPr fontAlgn="base"/>
            <a:r>
              <a:rPr lang="en-US" sz="2400" dirty="0" smtClean="0"/>
              <a:t>Mode</a:t>
            </a:r>
            <a:r>
              <a:rPr lang="en-US" sz="2400" dirty="0"/>
              <a:t>: The most frequent number—that is, the number that occurs the highest number of times.</a:t>
            </a:r>
          </a:p>
          <a:p>
            <a:pPr marL="457200" lvl="1" indent="0" fontAlgn="base">
              <a:buNone/>
            </a:pPr>
            <a:r>
              <a:rPr lang="en-US" sz="2000" dirty="0" smtClean="0"/>
              <a:t>Example</a:t>
            </a:r>
            <a:r>
              <a:rPr lang="en-US" sz="2000" dirty="0"/>
              <a:t>: The mode of </a:t>
            </a:r>
            <a:r>
              <a:rPr lang="en-US" sz="2000" dirty="0" smtClean="0"/>
              <a:t>{</a:t>
            </a:r>
            <a:r>
              <a:rPr lang="en-US" sz="2000" dirty="0" err="1" smtClean="0"/>
              <a:t>Bus,Car</a:t>
            </a:r>
            <a:r>
              <a:rPr lang="en-US" sz="2000" dirty="0" smtClean="0"/>
              <a:t>,</a:t>
            </a:r>
            <a:r>
              <a:rPr lang="en-US" sz="2000" dirty="0"/>
              <a:t> C</a:t>
            </a:r>
            <a:r>
              <a:rPr lang="en-US" sz="2000" dirty="0" smtClean="0"/>
              <a:t>ar,</a:t>
            </a:r>
            <a:r>
              <a:rPr lang="en-US" sz="2000" dirty="0"/>
              <a:t> </a:t>
            </a:r>
            <a:r>
              <a:rPr lang="en-US" sz="2000" dirty="0" smtClean="0"/>
              <a:t>Bike,</a:t>
            </a:r>
            <a:r>
              <a:rPr lang="en-US" sz="2000" dirty="0"/>
              <a:t> </a:t>
            </a:r>
            <a:r>
              <a:rPr lang="en-US" sz="2000" dirty="0" smtClean="0"/>
              <a:t>Bike,</a:t>
            </a:r>
            <a:r>
              <a:rPr lang="en-US" sz="2000" dirty="0"/>
              <a:t> </a:t>
            </a:r>
            <a:r>
              <a:rPr lang="en-US" sz="2000" dirty="0" smtClean="0"/>
              <a:t>Car}</a:t>
            </a:r>
            <a:r>
              <a:rPr lang="en-US" sz="2000" dirty="0"/>
              <a:t> is </a:t>
            </a:r>
            <a:r>
              <a:rPr lang="en-US" sz="2000" dirty="0" smtClean="0"/>
              <a:t>Car</a:t>
            </a:r>
            <a:r>
              <a:rPr lang="en-US" sz="2000" dirty="0"/>
              <a:t> because it occurs three times, which is more than any other </a:t>
            </a:r>
            <a:r>
              <a:rPr lang="en-US" sz="2000" dirty="0" smtClean="0"/>
              <a:t>transport.</a:t>
            </a:r>
            <a:endParaRPr lang="en-US" sz="2000" dirty="0"/>
          </a:p>
          <a:p>
            <a:endParaRPr lang="en-US" sz="2400" dirty="0"/>
          </a:p>
        </p:txBody>
      </p:sp>
    </p:spTree>
    <p:extLst>
      <p:ext uri="{BB962C8B-B14F-4D97-AF65-F5344CB8AC3E}">
        <p14:creationId xmlns:p14="http://schemas.microsoft.com/office/powerpoint/2010/main" val="27503983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5994" y="545910"/>
            <a:ext cx="11177516" cy="2954655"/>
          </a:xfrm>
          <a:prstGeom prst="rect">
            <a:avLst/>
          </a:prstGeom>
          <a:noFill/>
        </p:spPr>
        <p:txBody>
          <a:bodyPr wrap="square" rtlCol="0">
            <a:spAutoFit/>
          </a:bodyPr>
          <a:lstStyle/>
          <a:p>
            <a:r>
              <a:rPr lang="en-US" sz="2400" b="1" dirty="0"/>
              <a:t>Empirical Relation Between Mean, Median And </a:t>
            </a:r>
            <a:r>
              <a:rPr lang="en-US" sz="2400" b="1" dirty="0" smtClean="0"/>
              <a:t>Mode</a:t>
            </a:r>
          </a:p>
          <a:p>
            <a:pPr algn="ctr"/>
            <a:endParaRPr lang="en-US" b="1" dirty="0"/>
          </a:p>
          <a:p>
            <a:pPr marL="285750" indent="-285750">
              <a:buFont typeface="Arial" panose="020B0604020202020204" pitchFamily="34" charset="0"/>
              <a:buChar char="•"/>
            </a:pPr>
            <a:r>
              <a:rPr lang="en-US" dirty="0"/>
              <a:t>A distribution in which the values of mean, median and mode coincide (i.e. mean = median = mode) is known as a symmetrical distribution</a:t>
            </a:r>
            <a:r>
              <a:rPr lang="en-US" dirty="0" smtClean="0"/>
              <a:t>.</a:t>
            </a:r>
          </a:p>
          <a:p>
            <a:pPr marL="285750" indent="-285750">
              <a:buFont typeface="Arial" panose="020B0604020202020204" pitchFamily="34" charset="0"/>
              <a:buChar char="•"/>
            </a:pPr>
            <a:r>
              <a:rPr lang="en-US" dirty="0" smtClean="0"/>
              <a:t>When </a:t>
            </a:r>
            <a:r>
              <a:rPr lang="en-US" dirty="0"/>
              <a:t>values of mean, median and mode are not equal the distribution is known as asymmetrical or skewed </a:t>
            </a:r>
            <a:r>
              <a:rPr lang="en-US" dirty="0" smtClean="0"/>
              <a:t>distribution</a:t>
            </a:r>
          </a:p>
          <a:p>
            <a:endParaRPr lang="en-US" dirty="0"/>
          </a:p>
          <a:p>
            <a:endParaRPr lang="en-US" dirty="0"/>
          </a:p>
          <a:p>
            <a:endParaRPr lang="en-US" dirty="0" smtClean="0"/>
          </a:p>
          <a:p>
            <a:endParaRPr lang="en-US"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8180" y="2951055"/>
            <a:ext cx="7553876" cy="3294297"/>
          </a:xfrm>
          <a:prstGeom prst="rect">
            <a:avLst/>
          </a:prstGeom>
        </p:spPr>
      </p:pic>
    </p:spTree>
    <p:extLst>
      <p:ext uri="{BB962C8B-B14F-4D97-AF65-F5344CB8AC3E}">
        <p14:creationId xmlns:p14="http://schemas.microsoft.com/office/powerpoint/2010/main" val="1374942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Health Care</a:t>
            </a:r>
          </a:p>
          <a:p>
            <a:pPr lvl="1"/>
            <a:r>
              <a:rPr lang="en-US" dirty="0" smtClean="0"/>
              <a:t>Predict how long a patient will stay as soon as they are admitted</a:t>
            </a:r>
          </a:p>
          <a:p>
            <a:pPr lvl="1"/>
            <a:r>
              <a:rPr lang="en-US" dirty="0" smtClean="0"/>
              <a:t>Predict what a patient has based on symptoms and past medical history</a:t>
            </a:r>
          </a:p>
          <a:p>
            <a:endParaRPr lang="en-US" dirty="0" smtClean="0"/>
          </a:p>
          <a:p>
            <a:r>
              <a:rPr lang="en-US" dirty="0" smtClean="0"/>
              <a:t>Manufacturing</a:t>
            </a:r>
          </a:p>
          <a:p>
            <a:pPr lvl="1"/>
            <a:r>
              <a:rPr lang="en-US" dirty="0" smtClean="0"/>
              <a:t>Predict when a machine will need maintenance before it breaks down</a:t>
            </a:r>
          </a:p>
          <a:p>
            <a:pPr lvl="1"/>
            <a:r>
              <a:rPr lang="en-US" dirty="0" smtClean="0"/>
              <a:t>Determine the reason behind failure</a:t>
            </a:r>
          </a:p>
          <a:p>
            <a:endParaRPr lang="en-US" dirty="0" smtClean="0"/>
          </a:p>
          <a:p>
            <a:r>
              <a:rPr lang="en-US" dirty="0" smtClean="0"/>
              <a:t>Banking</a:t>
            </a:r>
          </a:p>
          <a:p>
            <a:pPr lvl="1"/>
            <a:r>
              <a:rPr lang="en-US" dirty="0" smtClean="0"/>
              <a:t>Loan default prediction from credit history</a:t>
            </a:r>
          </a:p>
          <a:p>
            <a:pPr lvl="1"/>
            <a:r>
              <a:rPr lang="en-US" dirty="0"/>
              <a:t>Location(Identifying best location for bank branch ATM</a:t>
            </a:r>
            <a:r>
              <a:rPr lang="en-US" dirty="0" smtClean="0"/>
              <a:t>)</a:t>
            </a:r>
          </a:p>
          <a:p>
            <a:endParaRPr lang="en-US" dirty="0" smtClean="0"/>
          </a:p>
          <a:p>
            <a:r>
              <a:rPr lang="en-US" dirty="0" smtClean="0"/>
              <a:t>Consumer </a:t>
            </a:r>
            <a:endParaRPr lang="en-US" dirty="0"/>
          </a:p>
          <a:p>
            <a:pPr lvl="1"/>
            <a:r>
              <a:rPr lang="en-US" dirty="0"/>
              <a:t>Pricing(Setting price for consumer and industrial goods)</a:t>
            </a:r>
          </a:p>
          <a:p>
            <a:pPr lvl="1"/>
            <a:r>
              <a:rPr lang="en-US" dirty="0"/>
              <a:t>Customer Segmentation(Identifying key customer groups in retail, insurance)</a:t>
            </a:r>
          </a:p>
          <a:p>
            <a:pPr marL="457200" lvl="1" indent="0">
              <a:buNone/>
            </a:pPr>
            <a:endParaRPr lang="en-US" dirty="0"/>
          </a:p>
          <a:p>
            <a:endParaRPr lang="en-US" dirty="0" smtClean="0"/>
          </a:p>
          <a:p>
            <a:pPr lvl="1"/>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1267" y="197700"/>
            <a:ext cx="3296320" cy="2416104"/>
          </a:xfrm>
          <a:prstGeom prst="rect">
            <a:avLst/>
          </a:prstGeom>
        </p:spPr>
      </p:pic>
    </p:spTree>
    <p:extLst>
      <p:ext uri="{BB962C8B-B14F-4D97-AF65-F5344CB8AC3E}">
        <p14:creationId xmlns:p14="http://schemas.microsoft.com/office/powerpoint/2010/main" val="25524605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641080" y="2116836"/>
            <a:ext cx="3412998" cy="890347"/>
          </a:xfrm>
          <a:prstGeom prst="rect">
            <a:avLst/>
          </a:prstGeom>
        </p:spPr>
      </p:pic>
      <p:sp>
        <p:nvSpPr>
          <p:cNvPr id="2" name="Title 1"/>
          <p:cNvSpPr>
            <a:spLocks noGrp="1"/>
          </p:cNvSpPr>
          <p:nvPr>
            <p:ph type="title"/>
          </p:nvPr>
        </p:nvSpPr>
        <p:spPr>
          <a:xfrm>
            <a:off x="838200" y="242296"/>
            <a:ext cx="10515600" cy="481035"/>
          </a:xfrm>
        </p:spPr>
        <p:txBody>
          <a:bodyPr>
            <a:normAutofit/>
          </a:bodyPr>
          <a:lstStyle/>
          <a:p>
            <a:r>
              <a:rPr lang="en-US" sz="2800" b="1" dirty="0" smtClean="0"/>
              <a:t>When to use what?</a:t>
            </a:r>
            <a:endParaRPr lang="en-US" sz="2800" b="1" dirty="0"/>
          </a:p>
        </p:txBody>
      </p:sp>
      <p:sp>
        <p:nvSpPr>
          <p:cNvPr id="3" name="Content Placeholder 2"/>
          <p:cNvSpPr>
            <a:spLocks noGrp="1"/>
          </p:cNvSpPr>
          <p:nvPr>
            <p:ph idx="1"/>
          </p:nvPr>
        </p:nvSpPr>
        <p:spPr>
          <a:xfrm>
            <a:off x="838200" y="887104"/>
            <a:ext cx="10515600" cy="5650174"/>
          </a:xfrm>
        </p:spPr>
        <p:txBody>
          <a:bodyPr>
            <a:noAutofit/>
          </a:bodyPr>
          <a:lstStyle/>
          <a:p>
            <a:r>
              <a:rPr lang="en-US" sz="1800" b="1" u="sng" dirty="0" smtClean="0"/>
              <a:t>Mean:</a:t>
            </a:r>
          </a:p>
          <a:p>
            <a:pPr lvl="1"/>
            <a:r>
              <a:rPr lang="en-US" sz="1600" dirty="0"/>
              <a:t>An important property of the mean is that it includes every value in your data set as part of the calculation. </a:t>
            </a:r>
            <a:endParaRPr lang="en-US" sz="1600" dirty="0" smtClean="0"/>
          </a:p>
          <a:p>
            <a:pPr lvl="1"/>
            <a:r>
              <a:rPr lang="en-US" sz="1600" dirty="0" smtClean="0"/>
              <a:t>The </a:t>
            </a:r>
            <a:r>
              <a:rPr lang="en-US" sz="1600" dirty="0"/>
              <a:t>mean is the only measure of central tendency where the sum of the deviations of each value from the mean is always zero</a:t>
            </a:r>
            <a:r>
              <a:rPr lang="en-US" sz="1600" dirty="0" smtClean="0"/>
              <a:t>.</a:t>
            </a:r>
          </a:p>
          <a:p>
            <a:pPr lvl="1"/>
            <a:r>
              <a:rPr lang="en-US" sz="1600" dirty="0"/>
              <a:t>The mean has one main disadvantage: it is particularly susceptible to the influence of </a:t>
            </a:r>
            <a:r>
              <a:rPr lang="en-US" sz="1600" dirty="0" smtClean="0"/>
              <a:t>outliers.</a:t>
            </a:r>
          </a:p>
          <a:p>
            <a:r>
              <a:rPr lang="en-US" sz="1800" b="1" u="sng" dirty="0" smtClean="0"/>
              <a:t>Median:</a:t>
            </a:r>
          </a:p>
          <a:p>
            <a:pPr lvl="1"/>
            <a:r>
              <a:rPr lang="en-US" sz="1600" dirty="0" smtClean="0"/>
              <a:t>Not </a:t>
            </a:r>
            <a:r>
              <a:rPr lang="en-US" sz="1600" dirty="0"/>
              <a:t>as strongly influenced by the </a:t>
            </a:r>
            <a:r>
              <a:rPr lang="en-US" sz="1600" dirty="0" smtClean="0"/>
              <a:t>outliers.</a:t>
            </a:r>
            <a:r>
              <a:rPr lang="en-US" sz="1600" dirty="0"/>
              <a:t> </a:t>
            </a:r>
            <a:endParaRPr lang="en-US" sz="1600" dirty="0" smtClean="0"/>
          </a:p>
          <a:p>
            <a:pPr lvl="1"/>
            <a:r>
              <a:rPr lang="en-US" sz="1600" dirty="0" smtClean="0"/>
              <a:t>Time </a:t>
            </a:r>
            <a:r>
              <a:rPr lang="en-US" sz="1600" dirty="0"/>
              <a:t>when we usually prefer the median over the mean (or mode) is when our data is </a:t>
            </a:r>
            <a:r>
              <a:rPr lang="en-US" sz="1600" dirty="0" smtClean="0"/>
              <a:t>skewed.</a:t>
            </a:r>
          </a:p>
          <a:p>
            <a:r>
              <a:rPr lang="en-US" sz="1800" b="1" u="sng" dirty="0" smtClean="0"/>
              <a:t>Mode:</a:t>
            </a:r>
          </a:p>
          <a:p>
            <a:pPr lvl="1"/>
            <a:r>
              <a:rPr lang="en-US" sz="1600" dirty="0" smtClean="0"/>
              <a:t>Sometimes the </a:t>
            </a:r>
            <a:r>
              <a:rPr lang="en-US" sz="1600" dirty="0"/>
              <a:t>mode </a:t>
            </a:r>
            <a:r>
              <a:rPr lang="en-US" sz="1600" dirty="0" smtClean="0"/>
              <a:t>is considered as </a:t>
            </a:r>
            <a:r>
              <a:rPr lang="en-US" sz="1600" dirty="0"/>
              <a:t>being the most popular </a:t>
            </a:r>
            <a:r>
              <a:rPr lang="en-US" sz="1600" dirty="0" smtClean="0"/>
              <a:t>option.</a:t>
            </a:r>
          </a:p>
          <a:p>
            <a:pPr lvl="1"/>
            <a:r>
              <a:rPr lang="en-US" sz="1600" dirty="0"/>
              <a:t>Normally, the mode is used for categorical data where we wish to know which is the most common </a:t>
            </a:r>
            <a:r>
              <a:rPr lang="en-US" sz="1600" dirty="0" smtClean="0"/>
              <a:t>category</a:t>
            </a:r>
          </a:p>
          <a:p>
            <a:pPr lvl="1"/>
            <a:r>
              <a:rPr lang="en-US" sz="1600" dirty="0" smtClean="0"/>
              <a:t>Problem </a:t>
            </a:r>
            <a:r>
              <a:rPr lang="en-US" sz="1600" dirty="0"/>
              <a:t>with the mode is that it will not provide us with a very good measure of central tendency when the most common mark is far away from the rest of the data in the data set</a:t>
            </a:r>
            <a:endParaRPr lang="en-US" sz="1600" dirty="0" smtClean="0"/>
          </a:p>
          <a:p>
            <a:pPr lvl="1"/>
            <a:endParaRPr lang="en-US" sz="1600" dirty="0" smtClean="0"/>
          </a:p>
        </p:txBody>
      </p:sp>
      <p:pic>
        <p:nvPicPr>
          <p:cNvPr id="4" name="Picture 3"/>
          <p:cNvPicPr>
            <a:picLocks noChangeAspect="1"/>
          </p:cNvPicPr>
          <p:nvPr/>
        </p:nvPicPr>
        <p:blipFill>
          <a:blip r:embed="rId3"/>
          <a:stretch>
            <a:fillRect/>
          </a:stretch>
        </p:blipFill>
        <p:spPr>
          <a:xfrm>
            <a:off x="2779776" y="4931074"/>
            <a:ext cx="6870178" cy="1469266"/>
          </a:xfrm>
          <a:prstGeom prst="rect">
            <a:avLst/>
          </a:prstGeom>
        </p:spPr>
      </p:pic>
    </p:spTree>
    <p:extLst>
      <p:ext uri="{BB962C8B-B14F-4D97-AF65-F5344CB8AC3E}">
        <p14:creationId xmlns:p14="http://schemas.microsoft.com/office/powerpoint/2010/main" val="27215814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Percentile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Percentile: the value below which a percentage of data falls.</a:t>
            </a:r>
          </a:p>
          <a:p>
            <a:endParaRPr lang="en-US" dirty="0"/>
          </a:p>
        </p:txBody>
      </p:sp>
      <p:pic>
        <p:nvPicPr>
          <p:cNvPr id="5" name="Picture 4"/>
          <p:cNvPicPr>
            <a:picLocks noChangeAspect="1"/>
          </p:cNvPicPr>
          <p:nvPr/>
        </p:nvPicPr>
        <p:blipFill>
          <a:blip r:embed="rId2"/>
          <a:stretch>
            <a:fillRect/>
          </a:stretch>
        </p:blipFill>
        <p:spPr>
          <a:xfrm>
            <a:off x="731520" y="2536038"/>
            <a:ext cx="6245352" cy="2930512"/>
          </a:xfrm>
          <a:prstGeom prst="rect">
            <a:avLst/>
          </a:prstGeom>
        </p:spPr>
      </p:pic>
      <p:sp>
        <p:nvSpPr>
          <p:cNvPr id="6" name="Rectangle 5"/>
          <p:cNvSpPr/>
          <p:nvPr/>
        </p:nvSpPr>
        <p:spPr>
          <a:xfrm>
            <a:off x="6888480" y="2620557"/>
            <a:ext cx="4754880" cy="2585323"/>
          </a:xfrm>
          <a:prstGeom prst="rect">
            <a:avLst/>
          </a:prstGeom>
        </p:spPr>
        <p:txBody>
          <a:bodyPr wrap="square">
            <a:spAutoFit/>
          </a:bodyPr>
          <a:lstStyle/>
          <a:p>
            <a:pPr lvl="1"/>
            <a:r>
              <a:rPr lang="en-US" dirty="0"/>
              <a:t>Example: Suppose the test scores were </a:t>
            </a:r>
          </a:p>
          <a:p>
            <a:pPr lvl="1"/>
            <a:r>
              <a:rPr lang="en-US" dirty="0"/>
              <a:t>22,   34,   68,   75,   79,   79,   81,   83,   84,   87,   90,   </a:t>
            </a:r>
            <a:r>
              <a:rPr lang="en-US" dirty="0" smtClean="0"/>
              <a:t>92 (12)</a:t>
            </a:r>
            <a:endParaRPr lang="en-US" dirty="0"/>
          </a:p>
          <a:p>
            <a:pPr lvl="1"/>
            <a:endParaRPr lang="en-US" dirty="0" smtClean="0"/>
          </a:p>
          <a:p>
            <a:pPr lvl="1"/>
            <a:r>
              <a:rPr lang="en-US" dirty="0" smtClean="0"/>
              <a:t>If </a:t>
            </a:r>
            <a:r>
              <a:rPr lang="en-US" dirty="0"/>
              <a:t>your score was the 75, in what percentile did you score? – </a:t>
            </a:r>
            <a:r>
              <a:rPr lang="en-US" dirty="0" err="1"/>
              <a:t>Ans</a:t>
            </a:r>
            <a:r>
              <a:rPr lang="en-US" dirty="0"/>
              <a:t> 25 percentile</a:t>
            </a:r>
          </a:p>
          <a:p>
            <a:pPr lvl="1"/>
            <a:endParaRPr lang="en-US" dirty="0" smtClean="0"/>
          </a:p>
          <a:p>
            <a:pPr lvl="1"/>
            <a:r>
              <a:rPr lang="en-US" dirty="0" smtClean="0"/>
              <a:t>Which </a:t>
            </a:r>
            <a:r>
              <a:rPr lang="en-US" dirty="0"/>
              <a:t>score will result in 60 percentile – </a:t>
            </a:r>
            <a:r>
              <a:rPr lang="en-US" dirty="0" err="1"/>
              <a:t>Ans</a:t>
            </a:r>
            <a:r>
              <a:rPr lang="en-US" dirty="0"/>
              <a:t> </a:t>
            </a:r>
            <a:r>
              <a:rPr lang="en-US" dirty="0" smtClean="0"/>
              <a:t>83 </a:t>
            </a:r>
            <a:endParaRPr lang="en-US" dirty="0"/>
          </a:p>
        </p:txBody>
      </p:sp>
    </p:spTree>
    <p:extLst>
      <p:ext uri="{BB962C8B-B14F-4D97-AF65-F5344CB8AC3E}">
        <p14:creationId xmlns:p14="http://schemas.microsoft.com/office/powerpoint/2010/main" val="7307396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Quartile</a:t>
            </a:r>
            <a:endParaRPr lang="en-US" dirty="0"/>
          </a:p>
        </p:txBody>
      </p:sp>
      <p:sp>
        <p:nvSpPr>
          <p:cNvPr id="3" name="Content Placeholder 2"/>
          <p:cNvSpPr>
            <a:spLocks noGrp="1"/>
          </p:cNvSpPr>
          <p:nvPr>
            <p:ph idx="1"/>
          </p:nvPr>
        </p:nvSpPr>
        <p:spPr/>
        <p:txBody>
          <a:bodyPr/>
          <a:lstStyle/>
          <a:p>
            <a:r>
              <a:rPr lang="en-US" sz="2400" dirty="0"/>
              <a:t>Quartiles are the values that divide a list of numbers into quarters:</a:t>
            </a:r>
          </a:p>
          <a:p>
            <a:r>
              <a:rPr lang="en-US" sz="2400" dirty="0"/>
              <a:t>Put the list of numbers </a:t>
            </a:r>
            <a:r>
              <a:rPr lang="en-US" sz="2400" b="1" dirty="0"/>
              <a:t>in order</a:t>
            </a:r>
            <a:endParaRPr lang="en-US" sz="2400" dirty="0"/>
          </a:p>
          <a:p>
            <a:r>
              <a:rPr lang="en-US" sz="2400" dirty="0"/>
              <a:t>Then cut the list into</a:t>
            </a:r>
            <a:r>
              <a:rPr lang="en-US" sz="2400" b="1" dirty="0"/>
              <a:t> four equal parts</a:t>
            </a:r>
            <a:endParaRPr lang="en-US" sz="2400" dirty="0"/>
          </a:p>
          <a:p>
            <a:r>
              <a:rPr lang="en-US" sz="2400" dirty="0"/>
              <a:t>The Quartiles are at the "cuts" </a:t>
            </a:r>
          </a:p>
          <a:p>
            <a:endParaRPr lang="en-US" dirty="0"/>
          </a:p>
        </p:txBody>
      </p:sp>
      <p:pic>
        <p:nvPicPr>
          <p:cNvPr id="4" name="Picture 3"/>
          <p:cNvPicPr>
            <a:picLocks noChangeAspect="1"/>
          </p:cNvPicPr>
          <p:nvPr/>
        </p:nvPicPr>
        <p:blipFill>
          <a:blip r:embed="rId2"/>
          <a:stretch>
            <a:fillRect/>
          </a:stretch>
        </p:blipFill>
        <p:spPr>
          <a:xfrm>
            <a:off x="5986272" y="3194224"/>
            <a:ext cx="5772912" cy="3282268"/>
          </a:xfrm>
          <a:prstGeom prst="rect">
            <a:avLst/>
          </a:prstGeom>
        </p:spPr>
      </p:pic>
    </p:spTree>
    <p:extLst>
      <p:ext uri="{BB962C8B-B14F-4D97-AF65-F5344CB8AC3E}">
        <p14:creationId xmlns:p14="http://schemas.microsoft.com/office/powerpoint/2010/main" val="1674131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smtClean="0"/>
              <a:t>Two workers,  on an average produce 8 pencils per day. And number of pencils produced the last 3 days given. </a:t>
            </a:r>
          </a:p>
          <a:p>
            <a:endParaRPr lang="en-US" dirty="0"/>
          </a:p>
          <a:p>
            <a:endParaRPr lang="en-US" dirty="0" smtClean="0"/>
          </a:p>
          <a:p>
            <a:endParaRPr lang="en-US" dirty="0"/>
          </a:p>
          <a:p>
            <a:endParaRPr lang="en-US" dirty="0" smtClean="0"/>
          </a:p>
          <a:p>
            <a:r>
              <a:rPr lang="en-US" dirty="0" smtClean="0"/>
              <a:t>Which worker will you hire?</a:t>
            </a:r>
            <a:endParaRPr lang="en-US" dirty="0"/>
          </a:p>
        </p:txBody>
      </p:sp>
      <p:pic>
        <p:nvPicPr>
          <p:cNvPr id="4" name="Picture 3"/>
          <p:cNvPicPr>
            <a:picLocks noChangeAspect="1"/>
          </p:cNvPicPr>
          <p:nvPr/>
        </p:nvPicPr>
        <p:blipFill>
          <a:blip r:embed="rId2"/>
          <a:stretch>
            <a:fillRect/>
          </a:stretch>
        </p:blipFill>
        <p:spPr>
          <a:xfrm>
            <a:off x="2027682" y="2783776"/>
            <a:ext cx="7277100" cy="1857375"/>
          </a:xfrm>
          <a:prstGeom prst="rect">
            <a:avLst/>
          </a:prstGeom>
        </p:spPr>
      </p:pic>
    </p:spTree>
    <p:extLst>
      <p:ext uri="{BB962C8B-B14F-4D97-AF65-F5344CB8AC3E}">
        <p14:creationId xmlns:p14="http://schemas.microsoft.com/office/powerpoint/2010/main" val="31285114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The scores of three batsman in the three matches played are as given below:</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r>
              <a:rPr lang="en-US" sz="2400" dirty="0"/>
              <a:t>The average runs scored by all three is 100 runs. </a:t>
            </a:r>
            <a:endParaRPr lang="en-US" sz="2400" dirty="0" smtClean="0"/>
          </a:p>
          <a:p>
            <a:r>
              <a:rPr lang="en-US" sz="2400" dirty="0" smtClean="0"/>
              <a:t>If </a:t>
            </a:r>
            <a:r>
              <a:rPr lang="en-US" sz="2400" dirty="0"/>
              <a:t>you have to pick only one batsman for the next match, </a:t>
            </a:r>
            <a:r>
              <a:rPr lang="en-US" sz="2400" dirty="0" smtClean="0"/>
              <a:t>which  </a:t>
            </a:r>
            <a:r>
              <a:rPr lang="en-US" sz="2400" dirty="0"/>
              <a:t>one will you pick and why??</a:t>
            </a:r>
          </a:p>
          <a:p>
            <a:pPr marL="0" indent="0">
              <a:buNone/>
            </a:pP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25354343"/>
              </p:ext>
            </p:extLst>
          </p:nvPr>
        </p:nvGraphicFramePr>
        <p:xfrm>
          <a:off x="1208524" y="3001962"/>
          <a:ext cx="4259998" cy="1434376"/>
        </p:xfrm>
        <a:graphic>
          <a:graphicData uri="http://schemas.openxmlformats.org/drawingml/2006/table">
            <a:tbl>
              <a:tblPr/>
              <a:tblGrid>
                <a:gridCol w="1176571"/>
                <a:gridCol w="1208127"/>
                <a:gridCol w="973713"/>
                <a:gridCol w="901587"/>
              </a:tblGrid>
              <a:tr h="358594">
                <a:tc>
                  <a:txBody>
                    <a:bodyPr/>
                    <a:lstStyle/>
                    <a:p>
                      <a:pPr algn="ctr" fontAlgn="b"/>
                      <a:r>
                        <a:rPr lang="en-US" sz="1600" b="1"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600" b="1" i="0" u="none" strike="noStrike" dirty="0" err="1">
                          <a:solidFill>
                            <a:srgbClr val="000000"/>
                          </a:solidFill>
                          <a:effectLst/>
                          <a:latin typeface="Calibri" panose="020F0502020204030204" pitchFamily="34" charset="0"/>
                        </a:rPr>
                        <a:t>Rohit</a:t>
                      </a:r>
                      <a:r>
                        <a:rPr lang="en-US" sz="1600" b="1" i="0" u="none" strike="noStrike" dirty="0">
                          <a:solidFill>
                            <a:srgbClr val="000000"/>
                          </a:solidFill>
                          <a:effectLst/>
                          <a:latin typeface="Calibri" panose="020F0502020204030204" pitchFamily="34" charset="0"/>
                        </a:rPr>
                        <a:t> Sharma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600" b="1" i="0" u="none" strike="noStrike">
                          <a:solidFill>
                            <a:srgbClr val="000000"/>
                          </a:solidFill>
                          <a:effectLst/>
                          <a:latin typeface="Calibri" panose="020F0502020204030204" pitchFamily="34" charset="0"/>
                        </a:rPr>
                        <a:t>Virat Kohli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600" b="1" i="0" u="none" strike="noStrike">
                          <a:solidFill>
                            <a:srgbClr val="000000"/>
                          </a:solidFill>
                          <a:effectLst/>
                          <a:latin typeface="Calibri" panose="020F0502020204030204" pitchFamily="34" charset="0"/>
                        </a:rPr>
                        <a:t>MS Dhoni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r>
              <a:tr h="358594">
                <a:tc>
                  <a:txBody>
                    <a:bodyPr/>
                    <a:lstStyle/>
                    <a:p>
                      <a:pPr algn="ctr" fontAlgn="b"/>
                      <a:r>
                        <a:rPr lang="en-US" sz="1600" b="1" i="0" u="none" strike="noStrike" dirty="0">
                          <a:solidFill>
                            <a:srgbClr val="000000"/>
                          </a:solidFill>
                          <a:effectLst/>
                          <a:latin typeface="Calibri" panose="020F0502020204030204" pitchFamily="34" charset="0"/>
                        </a:rPr>
                        <a:t>Match 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600" b="0" i="0" u="none" strike="noStrike" dirty="0">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8594">
                <a:tc>
                  <a:txBody>
                    <a:bodyPr/>
                    <a:lstStyle/>
                    <a:p>
                      <a:pPr algn="ctr" fontAlgn="b"/>
                      <a:r>
                        <a:rPr lang="en-US" sz="1600" b="1" i="0" u="none" strike="noStrike">
                          <a:solidFill>
                            <a:srgbClr val="000000"/>
                          </a:solidFill>
                          <a:effectLst/>
                          <a:latin typeface="Calibri" panose="020F0502020204030204" pitchFamily="34" charset="0"/>
                        </a:rPr>
                        <a:t>Match 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600" b="0" i="0" u="none" strike="noStrike">
                          <a:solidFill>
                            <a:srgbClr val="000000"/>
                          </a:solidFill>
                          <a:effectLst/>
                          <a:latin typeface="Calibri" panose="020F0502020204030204" pitchFamily="34" charset="0"/>
                        </a:rPr>
                        <a:t>280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8594">
                <a:tc>
                  <a:txBody>
                    <a:bodyPr/>
                    <a:lstStyle/>
                    <a:p>
                      <a:pPr algn="ctr" fontAlgn="b"/>
                      <a:r>
                        <a:rPr lang="en-US" sz="1600" b="1" i="0" u="none" strike="noStrike">
                          <a:solidFill>
                            <a:srgbClr val="000000"/>
                          </a:solidFill>
                          <a:effectLst/>
                          <a:latin typeface="Calibri" panose="020F0502020204030204" pitchFamily="34" charset="0"/>
                        </a:rPr>
                        <a:t>Match 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6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105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5" name="Chart 4"/>
          <p:cNvGraphicFramePr>
            <a:graphicFrameLocks/>
          </p:cNvGraphicFramePr>
          <p:nvPr>
            <p:extLst>
              <p:ext uri="{D42A27DB-BD31-4B8C-83A1-F6EECF244321}">
                <p14:modId xmlns:p14="http://schemas.microsoft.com/office/powerpoint/2010/main" val="2274460498"/>
              </p:ext>
            </p:extLst>
          </p:nvPr>
        </p:nvGraphicFramePr>
        <p:xfrm>
          <a:off x="6528815" y="2544216"/>
          <a:ext cx="4094829" cy="21740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687511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Measure of Variability</a:t>
            </a:r>
            <a:endParaRPr lang="en-US" dirty="0"/>
          </a:p>
        </p:txBody>
      </p:sp>
      <p:sp>
        <p:nvSpPr>
          <p:cNvPr id="3" name="Content Placeholder 2"/>
          <p:cNvSpPr>
            <a:spLocks noGrp="1"/>
          </p:cNvSpPr>
          <p:nvPr>
            <p:ph idx="1"/>
          </p:nvPr>
        </p:nvSpPr>
        <p:spPr/>
        <p:txBody>
          <a:bodyPr/>
          <a:lstStyle/>
          <a:p>
            <a:r>
              <a:rPr lang="en-US" dirty="0"/>
              <a:t>Variability refers </a:t>
            </a:r>
            <a:r>
              <a:rPr lang="en-US" dirty="0" smtClean="0"/>
              <a:t>to amount </a:t>
            </a:r>
            <a:r>
              <a:rPr lang="en-US" dirty="0"/>
              <a:t>of spread or variability within your data</a:t>
            </a:r>
          </a:p>
          <a:p>
            <a:endParaRPr lang="en-US" dirty="0" smtClean="0"/>
          </a:p>
          <a:p>
            <a:r>
              <a:rPr lang="en-US" dirty="0" smtClean="0"/>
              <a:t>There </a:t>
            </a:r>
            <a:r>
              <a:rPr lang="en-US" dirty="0"/>
              <a:t>are four frequently used measures of variability: </a:t>
            </a:r>
            <a:endParaRPr lang="en-US" dirty="0" smtClean="0"/>
          </a:p>
          <a:p>
            <a:pPr lvl="1"/>
            <a:r>
              <a:rPr lang="en-US" dirty="0" smtClean="0"/>
              <a:t>Range</a:t>
            </a:r>
            <a:r>
              <a:rPr lang="en-US" dirty="0"/>
              <a:t>, </a:t>
            </a:r>
            <a:endParaRPr lang="en-US" dirty="0" smtClean="0"/>
          </a:p>
          <a:p>
            <a:pPr lvl="1"/>
            <a:r>
              <a:rPr lang="en-US" dirty="0" smtClean="0"/>
              <a:t>Interquartile range</a:t>
            </a:r>
          </a:p>
          <a:p>
            <a:pPr lvl="1"/>
            <a:r>
              <a:rPr lang="en-US" dirty="0" smtClean="0"/>
              <a:t>Variance</a:t>
            </a:r>
          </a:p>
          <a:p>
            <a:pPr lvl="1"/>
            <a:r>
              <a:rPr lang="en-US" dirty="0" smtClean="0"/>
              <a:t>Standard </a:t>
            </a:r>
            <a:r>
              <a:rPr lang="en-US" dirty="0"/>
              <a:t>deviation</a:t>
            </a:r>
          </a:p>
          <a:p>
            <a:endParaRPr lang="en-US" dirty="0"/>
          </a:p>
        </p:txBody>
      </p:sp>
    </p:spTree>
    <p:extLst>
      <p:ext uri="{BB962C8B-B14F-4D97-AF65-F5344CB8AC3E}">
        <p14:creationId xmlns:p14="http://schemas.microsoft.com/office/powerpoint/2010/main" val="37433219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464" y="337693"/>
            <a:ext cx="10515600" cy="1325563"/>
          </a:xfrm>
        </p:spPr>
        <p:txBody>
          <a:bodyPr/>
          <a:lstStyle/>
          <a:p>
            <a:r>
              <a:rPr lang="en-US" dirty="0"/>
              <a:t>Measure of Variability</a:t>
            </a:r>
          </a:p>
        </p:txBody>
      </p:sp>
      <p:sp>
        <p:nvSpPr>
          <p:cNvPr id="3" name="Content Placeholder 2"/>
          <p:cNvSpPr>
            <a:spLocks noGrp="1"/>
          </p:cNvSpPr>
          <p:nvPr>
            <p:ph idx="1"/>
          </p:nvPr>
        </p:nvSpPr>
        <p:spPr>
          <a:xfrm>
            <a:off x="664464" y="1533017"/>
            <a:ext cx="10515600" cy="4351338"/>
          </a:xfrm>
        </p:spPr>
        <p:txBody>
          <a:bodyPr/>
          <a:lstStyle/>
          <a:p>
            <a:r>
              <a:rPr lang="en-US" dirty="0" smtClean="0"/>
              <a:t>Range</a:t>
            </a:r>
          </a:p>
          <a:p>
            <a:pPr lvl="1"/>
            <a:r>
              <a:rPr lang="en-US" dirty="0" smtClean="0"/>
              <a:t>Simplest measure </a:t>
            </a:r>
            <a:r>
              <a:rPr lang="en-US" dirty="0"/>
              <a:t>of variability </a:t>
            </a:r>
          </a:p>
          <a:p>
            <a:pPr lvl="1"/>
            <a:r>
              <a:rPr lang="en-US" dirty="0" smtClean="0"/>
              <a:t>Difference b/w </a:t>
            </a:r>
            <a:r>
              <a:rPr lang="en-US" dirty="0"/>
              <a:t>highest score </a:t>
            </a:r>
            <a:r>
              <a:rPr lang="en-US" dirty="0" smtClean="0"/>
              <a:t>and lowest </a:t>
            </a:r>
            <a:r>
              <a:rPr lang="en-US" dirty="0"/>
              <a:t>score</a:t>
            </a:r>
          </a:p>
          <a:p>
            <a:pPr lvl="1"/>
            <a:r>
              <a:rPr lang="en-US" dirty="0"/>
              <a:t>Lower the range, lower the variability in the data</a:t>
            </a:r>
          </a:p>
          <a:p>
            <a:r>
              <a:rPr lang="en-US" dirty="0" smtClean="0"/>
              <a:t>Interquartile Range</a:t>
            </a:r>
          </a:p>
          <a:p>
            <a:pPr lvl="1"/>
            <a:r>
              <a:rPr lang="en-US" dirty="0" smtClean="0"/>
              <a:t>Measure </a:t>
            </a:r>
            <a:r>
              <a:rPr lang="en-US" dirty="0"/>
              <a:t>of statistical dispersion between upper (75th) and lower (25th) quartiles</a:t>
            </a:r>
            <a:r>
              <a:rPr lang="en-US" dirty="0" smtClean="0"/>
              <a:t>.</a:t>
            </a:r>
          </a:p>
          <a:p>
            <a:pPr lvl="1"/>
            <a:endParaRPr lang="en-US" dirty="0"/>
          </a:p>
        </p:txBody>
      </p:sp>
      <p:pic>
        <p:nvPicPr>
          <p:cNvPr id="5" name="Picture 4"/>
          <p:cNvPicPr>
            <a:picLocks noChangeAspect="1"/>
          </p:cNvPicPr>
          <p:nvPr/>
        </p:nvPicPr>
        <p:blipFill>
          <a:blip r:embed="rId2"/>
          <a:stretch>
            <a:fillRect/>
          </a:stretch>
        </p:blipFill>
        <p:spPr>
          <a:xfrm>
            <a:off x="2957844" y="4251960"/>
            <a:ext cx="5024867" cy="2276855"/>
          </a:xfrm>
          <a:prstGeom prst="rect">
            <a:avLst/>
          </a:prstGeom>
        </p:spPr>
      </p:pic>
    </p:spTree>
    <p:extLst>
      <p:ext uri="{BB962C8B-B14F-4D97-AF65-F5344CB8AC3E}">
        <p14:creationId xmlns:p14="http://schemas.microsoft.com/office/powerpoint/2010/main" val="13667364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96036"/>
            <a:ext cx="10515600" cy="5822121"/>
          </a:xfrm>
        </p:spPr>
        <p:txBody>
          <a:bodyPr>
            <a:normAutofit/>
          </a:bodyPr>
          <a:lstStyle/>
          <a:p>
            <a:endParaRPr lang="en-US" dirty="0" smtClean="0"/>
          </a:p>
          <a:p>
            <a:endParaRPr lang="en-US" dirty="0"/>
          </a:p>
          <a:p>
            <a:pPr marL="0" indent="0">
              <a:buNone/>
            </a:pPr>
            <a:endParaRPr lang="en-US" dirty="0" smtClean="0"/>
          </a:p>
          <a:p>
            <a:endParaRPr lang="en-US" dirty="0"/>
          </a:p>
          <a:p>
            <a:endParaRPr lang="en-US" dirty="0" smtClean="0"/>
          </a:p>
          <a:p>
            <a:endParaRPr lang="en-US" dirty="0"/>
          </a:p>
          <a:p>
            <a:endParaRPr lang="en-US" dirty="0" smtClean="0"/>
          </a:p>
          <a:p>
            <a:r>
              <a:rPr lang="en-US" dirty="0" smtClean="0"/>
              <a:t>Boxplots </a:t>
            </a:r>
            <a:r>
              <a:rPr lang="en-US" dirty="0"/>
              <a:t>are a standardized way of displaying the distribution of data based on a five number summary (“minimum”, first quartile (Q1), median, third quartile (Q3), and “maximum</a:t>
            </a:r>
            <a:r>
              <a:rPr lang="en-US" dirty="0" smtClean="0"/>
              <a:t>”).</a:t>
            </a:r>
          </a:p>
          <a:p>
            <a:pPr lvl="1"/>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88668" y="1125804"/>
            <a:ext cx="5939051" cy="2969526"/>
          </a:xfrm>
          <a:prstGeom prst="rect">
            <a:avLst/>
          </a:prstGeom>
        </p:spPr>
      </p:pic>
    </p:spTree>
    <p:extLst>
      <p:ext uri="{BB962C8B-B14F-4D97-AF65-F5344CB8AC3E}">
        <p14:creationId xmlns:p14="http://schemas.microsoft.com/office/powerpoint/2010/main" val="40415325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a:t>
            </a:r>
            <a:endParaRPr lang="en-US" dirty="0"/>
          </a:p>
        </p:txBody>
      </p:sp>
      <p:sp>
        <p:nvSpPr>
          <p:cNvPr id="3" name="Content Placeholder 2"/>
          <p:cNvSpPr>
            <a:spLocks noGrp="1"/>
          </p:cNvSpPr>
          <p:nvPr>
            <p:ph idx="1"/>
          </p:nvPr>
        </p:nvSpPr>
        <p:spPr/>
        <p:txBody>
          <a:bodyPr>
            <a:normAutofit/>
          </a:bodyPr>
          <a:lstStyle/>
          <a:p>
            <a:r>
              <a:rPr lang="en-US" sz="2400" dirty="0"/>
              <a:t>The average of the </a:t>
            </a:r>
            <a:r>
              <a:rPr lang="en-US" sz="2400" b="1" dirty="0"/>
              <a:t>squared</a:t>
            </a:r>
            <a:r>
              <a:rPr lang="en-US" sz="2400" dirty="0"/>
              <a:t> differences from the </a:t>
            </a:r>
            <a:r>
              <a:rPr lang="en-US" sz="2400" dirty="0" smtClean="0"/>
              <a:t>Mean</a:t>
            </a:r>
          </a:p>
          <a:p>
            <a:r>
              <a:rPr lang="en-US" sz="2400" dirty="0" smtClean="0"/>
              <a:t>You </a:t>
            </a:r>
            <a:r>
              <a:rPr lang="en-US" sz="2400" dirty="0"/>
              <a:t>and your friends have just measured the heights of your dogs (in millimeters):</a:t>
            </a:r>
            <a:endParaRPr lang="en-US" sz="2400" dirty="0" smtClean="0"/>
          </a:p>
          <a:p>
            <a:r>
              <a:rPr lang="en-US" sz="2400" dirty="0"/>
              <a:t>The heights (at the shoulders) are: 600mm, 470mm, 170mm, </a:t>
            </a:r>
            <a:r>
              <a:rPr lang="en-US" sz="2400" dirty="0" smtClean="0"/>
              <a:t>430mm, </a:t>
            </a:r>
            <a:r>
              <a:rPr lang="en-US" sz="2400" dirty="0"/>
              <a:t>300mm.</a:t>
            </a:r>
          </a:p>
        </p:txBody>
      </p:sp>
      <p:pic>
        <p:nvPicPr>
          <p:cNvPr id="4" name="Picture 3"/>
          <p:cNvPicPr>
            <a:picLocks noChangeAspect="1"/>
          </p:cNvPicPr>
          <p:nvPr/>
        </p:nvPicPr>
        <p:blipFill>
          <a:blip r:embed="rId3"/>
          <a:stretch>
            <a:fillRect/>
          </a:stretch>
        </p:blipFill>
        <p:spPr>
          <a:xfrm>
            <a:off x="7301294" y="260160"/>
            <a:ext cx="4479226" cy="1370632"/>
          </a:xfrm>
          <a:prstGeom prst="rect">
            <a:avLst/>
          </a:prstGeom>
        </p:spPr>
      </p:pic>
      <p:pic>
        <p:nvPicPr>
          <p:cNvPr id="5" name="Picture 4"/>
          <p:cNvPicPr>
            <a:picLocks noChangeAspect="1"/>
          </p:cNvPicPr>
          <p:nvPr/>
        </p:nvPicPr>
        <p:blipFill>
          <a:blip r:embed="rId4"/>
          <a:stretch>
            <a:fillRect/>
          </a:stretch>
        </p:blipFill>
        <p:spPr>
          <a:xfrm>
            <a:off x="236362" y="3576537"/>
            <a:ext cx="4434745" cy="1459121"/>
          </a:xfrm>
          <a:prstGeom prst="rect">
            <a:avLst/>
          </a:prstGeom>
        </p:spPr>
      </p:pic>
      <p:pic>
        <p:nvPicPr>
          <p:cNvPr id="6" name="Picture 5"/>
          <p:cNvPicPr>
            <a:picLocks noChangeAspect="1"/>
          </p:cNvPicPr>
          <p:nvPr/>
        </p:nvPicPr>
        <p:blipFill>
          <a:blip r:embed="rId5"/>
          <a:stretch>
            <a:fillRect/>
          </a:stretch>
        </p:blipFill>
        <p:spPr>
          <a:xfrm>
            <a:off x="3275028" y="4001294"/>
            <a:ext cx="3995833" cy="1796002"/>
          </a:xfrm>
          <a:prstGeom prst="rect">
            <a:avLst/>
          </a:prstGeom>
        </p:spPr>
      </p:pic>
      <p:pic>
        <p:nvPicPr>
          <p:cNvPr id="7" name="Picture 6"/>
          <p:cNvPicPr>
            <a:picLocks noChangeAspect="1"/>
          </p:cNvPicPr>
          <p:nvPr/>
        </p:nvPicPr>
        <p:blipFill>
          <a:blip r:embed="rId6"/>
          <a:stretch>
            <a:fillRect/>
          </a:stretch>
        </p:blipFill>
        <p:spPr>
          <a:xfrm>
            <a:off x="7381869" y="3750273"/>
            <a:ext cx="4398651" cy="1818750"/>
          </a:xfrm>
          <a:prstGeom prst="rect">
            <a:avLst/>
          </a:prstGeom>
        </p:spPr>
      </p:pic>
    </p:spTree>
    <p:extLst>
      <p:ext uri="{BB962C8B-B14F-4D97-AF65-F5344CB8AC3E}">
        <p14:creationId xmlns:p14="http://schemas.microsoft.com/office/powerpoint/2010/main" val="35072420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deviation</a:t>
            </a:r>
            <a:endParaRPr lang="en-US" dirty="0"/>
          </a:p>
        </p:txBody>
      </p:sp>
      <p:sp>
        <p:nvSpPr>
          <p:cNvPr id="3" name="Content Placeholder 2"/>
          <p:cNvSpPr>
            <a:spLocks noGrp="1"/>
          </p:cNvSpPr>
          <p:nvPr>
            <p:ph idx="1"/>
          </p:nvPr>
        </p:nvSpPr>
        <p:spPr/>
        <p:txBody>
          <a:bodyPr/>
          <a:lstStyle/>
          <a:p>
            <a:r>
              <a:rPr lang="en-US" sz="2400" dirty="0"/>
              <a:t>The problem with Variance is that because of the squaring, it is not in the same unit of measurement as the original data</a:t>
            </a:r>
            <a:r>
              <a:rPr lang="en-US" sz="2400" dirty="0" smtClean="0"/>
              <a:t>.</a:t>
            </a:r>
          </a:p>
          <a:p>
            <a:r>
              <a:rPr lang="en-US" sz="2400" dirty="0" smtClean="0"/>
              <a:t>Resolve  using standard deviation the </a:t>
            </a:r>
            <a:r>
              <a:rPr lang="en-US" sz="2400" dirty="0"/>
              <a:t>square root of Variance</a:t>
            </a:r>
          </a:p>
          <a:p>
            <a:endParaRPr lang="en-US" dirty="0"/>
          </a:p>
        </p:txBody>
      </p:sp>
      <p:pic>
        <p:nvPicPr>
          <p:cNvPr id="4" name="Picture 3"/>
          <p:cNvPicPr>
            <a:picLocks noChangeAspect="1"/>
          </p:cNvPicPr>
          <p:nvPr/>
        </p:nvPicPr>
        <p:blipFill>
          <a:blip r:embed="rId2"/>
          <a:stretch>
            <a:fillRect/>
          </a:stretch>
        </p:blipFill>
        <p:spPr>
          <a:xfrm>
            <a:off x="605388" y="3532578"/>
            <a:ext cx="4438650" cy="1504950"/>
          </a:xfrm>
          <a:prstGeom prst="rect">
            <a:avLst/>
          </a:prstGeom>
        </p:spPr>
      </p:pic>
      <p:pic>
        <p:nvPicPr>
          <p:cNvPr id="5" name="Picture 4"/>
          <p:cNvPicPr>
            <a:picLocks noChangeAspect="1"/>
          </p:cNvPicPr>
          <p:nvPr/>
        </p:nvPicPr>
        <p:blipFill>
          <a:blip r:embed="rId3"/>
          <a:stretch>
            <a:fillRect/>
          </a:stretch>
        </p:blipFill>
        <p:spPr>
          <a:xfrm>
            <a:off x="5044038" y="3213443"/>
            <a:ext cx="6400440" cy="2074736"/>
          </a:xfrm>
          <a:prstGeom prst="rect">
            <a:avLst/>
          </a:prstGeom>
        </p:spPr>
      </p:pic>
      <p:sp>
        <p:nvSpPr>
          <p:cNvPr id="6" name="Rectangle 5"/>
          <p:cNvSpPr/>
          <p:nvPr/>
        </p:nvSpPr>
        <p:spPr>
          <a:xfrm>
            <a:off x="838200" y="5607314"/>
            <a:ext cx="9890760" cy="830997"/>
          </a:xfrm>
          <a:prstGeom prst="rect">
            <a:avLst/>
          </a:prstGeom>
        </p:spPr>
        <p:txBody>
          <a:bodyPr wrap="square">
            <a:spAutoFit/>
          </a:bodyPr>
          <a:lstStyle/>
          <a:p>
            <a:r>
              <a:rPr lang="en-US" sz="2400" dirty="0"/>
              <a:t>So, using the Standard Deviation we have a "standard" way of knowing what is normal, and what is extra large or extra small. </a:t>
            </a:r>
          </a:p>
        </p:txBody>
      </p:sp>
    </p:spTree>
    <p:extLst>
      <p:ext uri="{BB962C8B-B14F-4D97-AF65-F5344CB8AC3E}">
        <p14:creationId xmlns:p14="http://schemas.microsoft.com/office/powerpoint/2010/main" val="3845571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Content Placeholder 2"/>
          <p:cNvSpPr>
            <a:spLocks noGrp="1"/>
          </p:cNvSpPr>
          <p:nvPr>
            <p:ph idx="1"/>
          </p:nvPr>
        </p:nvSpPr>
        <p:spPr/>
        <p:txBody>
          <a:bodyPr/>
          <a:lstStyle/>
          <a:p>
            <a:r>
              <a:rPr lang="en-US" sz="2400" dirty="0"/>
              <a:t>Predict whether someone will have a heart attack on the </a:t>
            </a:r>
            <a:r>
              <a:rPr lang="en-US" sz="2400" dirty="0" smtClean="0"/>
              <a:t>basis of </a:t>
            </a:r>
            <a:r>
              <a:rPr lang="en-US" sz="2400" dirty="0"/>
              <a:t>demographic, diet and clinical measurements</a:t>
            </a:r>
            <a:r>
              <a:rPr lang="en-US" sz="2400" dirty="0" smtClean="0"/>
              <a:t>.</a:t>
            </a:r>
          </a:p>
          <a:p>
            <a:r>
              <a:rPr lang="en-US" sz="2400" dirty="0">
                <a:solidFill>
                  <a:schemeClr val="bg1">
                    <a:lumMod val="65000"/>
                  </a:schemeClr>
                </a:solidFill>
              </a:rPr>
              <a:t>Customize an email spam detection system.</a:t>
            </a:r>
          </a:p>
          <a:p>
            <a:r>
              <a:rPr lang="en-US" sz="2400" dirty="0">
                <a:solidFill>
                  <a:schemeClr val="bg1">
                    <a:lumMod val="65000"/>
                  </a:schemeClr>
                </a:solidFill>
              </a:rPr>
              <a:t> Identify the numbers in a handwritten zip code</a:t>
            </a:r>
            <a:r>
              <a:rPr lang="en-US" sz="2400" dirty="0" smtClean="0">
                <a:solidFill>
                  <a:schemeClr val="bg1">
                    <a:lumMod val="65000"/>
                  </a:schemeClr>
                </a:solidFill>
              </a:rPr>
              <a:t>.</a:t>
            </a:r>
          </a:p>
          <a:p>
            <a:r>
              <a:rPr lang="en-US" sz="2400" dirty="0">
                <a:solidFill>
                  <a:schemeClr val="bg1">
                    <a:lumMod val="65000"/>
                  </a:schemeClr>
                </a:solidFill>
              </a:rPr>
              <a:t>Establish the relationship between salary and </a:t>
            </a:r>
            <a:r>
              <a:rPr lang="en-US" sz="2400" dirty="0" smtClean="0">
                <a:solidFill>
                  <a:schemeClr val="bg1">
                    <a:lumMod val="65000"/>
                  </a:schemeClr>
                </a:solidFill>
              </a:rPr>
              <a:t>demographic variables </a:t>
            </a:r>
            <a:r>
              <a:rPr lang="en-US" sz="2400" dirty="0">
                <a:solidFill>
                  <a:schemeClr val="bg1">
                    <a:lumMod val="65000"/>
                  </a:schemeClr>
                </a:solidFill>
              </a:rPr>
              <a:t>in population survey data</a:t>
            </a:r>
            <a:r>
              <a:rPr lang="en-US" sz="2400" dirty="0" smtClean="0">
                <a:solidFill>
                  <a:schemeClr val="bg1">
                    <a:lumMod val="65000"/>
                  </a:schemeClr>
                </a:solidFill>
              </a:rPr>
              <a:t>.</a:t>
            </a:r>
          </a:p>
          <a:p>
            <a:r>
              <a:rPr lang="en-US" sz="2400" dirty="0">
                <a:solidFill>
                  <a:schemeClr val="bg1">
                    <a:lumMod val="65000"/>
                  </a:schemeClr>
                </a:solidFill>
              </a:rPr>
              <a:t>Automate traffic signals according to road </a:t>
            </a:r>
            <a:r>
              <a:rPr lang="en-US" sz="2400" dirty="0" smtClean="0">
                <a:solidFill>
                  <a:schemeClr val="bg1">
                    <a:lumMod val="65000"/>
                  </a:schemeClr>
                </a:solidFill>
              </a:rPr>
              <a:t>conditions</a:t>
            </a:r>
          </a:p>
          <a:p>
            <a:r>
              <a:rPr lang="en-US" sz="2400" dirty="0">
                <a:solidFill>
                  <a:schemeClr val="bg1">
                    <a:lumMod val="65000"/>
                  </a:schemeClr>
                </a:solidFill>
              </a:rPr>
              <a:t>Target advertising to specific types of consumers</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3415" y="2720"/>
            <a:ext cx="2487011" cy="1822905"/>
          </a:xfrm>
          <a:prstGeom prst="rect">
            <a:avLst/>
          </a:prstGeom>
        </p:spPr>
      </p:pic>
    </p:spTree>
    <p:extLst>
      <p:ext uri="{BB962C8B-B14F-4D97-AF65-F5344CB8AC3E}">
        <p14:creationId xmlns:p14="http://schemas.microsoft.com/office/powerpoint/2010/main" val="21695837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Deviation</a:t>
            </a:r>
            <a:endParaRPr lang="en-US" dirty="0"/>
          </a:p>
        </p:txBody>
      </p:sp>
      <p:sp>
        <p:nvSpPr>
          <p:cNvPr id="3" name="Content Placeholder 2"/>
          <p:cNvSpPr>
            <a:spLocks noGrp="1"/>
          </p:cNvSpPr>
          <p:nvPr>
            <p:ph idx="1"/>
          </p:nvPr>
        </p:nvSpPr>
        <p:spPr/>
        <p:txBody>
          <a:bodyPr>
            <a:noAutofit/>
          </a:bodyPr>
          <a:lstStyle/>
          <a:p>
            <a:r>
              <a:rPr lang="en-US" sz="2000" dirty="0" smtClean="0"/>
              <a:t>Useful </a:t>
            </a:r>
            <a:r>
              <a:rPr lang="en-US" sz="2000" dirty="0"/>
              <a:t>measure of variability when the distribution is normal or approximately normal</a:t>
            </a:r>
          </a:p>
          <a:p>
            <a:r>
              <a:rPr lang="en-US" sz="2000" dirty="0"/>
              <a:t>Standard deviation is also useful when comparing the spread of two separate data sets that have approximately the same mean</a:t>
            </a:r>
          </a:p>
          <a:p>
            <a:r>
              <a:rPr lang="en-US" sz="2000" dirty="0"/>
              <a:t>The data set with the smaller standard deviation has a narrower spread of measurements around the mean and therefore usually has comparatively fewer high or low values</a:t>
            </a:r>
          </a:p>
          <a:p>
            <a:r>
              <a:rPr lang="en-US" sz="2000" dirty="0"/>
              <a:t>An item selected at random from a data set whose standard deviation is low has a better chance of being close to the mean than an item from a data set whose standard deviation is higher.</a:t>
            </a:r>
          </a:p>
          <a:p>
            <a:r>
              <a:rPr lang="en-US" sz="2000" dirty="0" smtClean="0"/>
              <a:t>Standard </a:t>
            </a:r>
            <a:r>
              <a:rPr lang="en-US" sz="2000" dirty="0"/>
              <a:t>deviation is never negative.</a:t>
            </a:r>
          </a:p>
          <a:p>
            <a:r>
              <a:rPr lang="en-US" sz="2000" dirty="0"/>
              <a:t>Standard deviation is sensitive to outliers</a:t>
            </a:r>
          </a:p>
          <a:p>
            <a:r>
              <a:rPr lang="en-US" sz="2000" dirty="0"/>
              <a:t>If all values of a data set are the same, the standard deviation is zero</a:t>
            </a:r>
          </a:p>
          <a:p>
            <a:r>
              <a:rPr lang="en-US" sz="2000" dirty="0"/>
              <a:t>The standard deviation is expressed in the same units as the mean is, whereas the variance is expressed in squared </a:t>
            </a:r>
            <a:r>
              <a:rPr lang="en-US" sz="2000" dirty="0" smtClean="0"/>
              <a:t>units</a:t>
            </a:r>
            <a:endParaRPr lang="en-US" sz="2000" dirty="0"/>
          </a:p>
        </p:txBody>
      </p:sp>
    </p:spTree>
    <p:extLst>
      <p:ext uri="{BB962C8B-B14F-4D97-AF65-F5344CB8AC3E}">
        <p14:creationId xmlns:p14="http://schemas.microsoft.com/office/powerpoint/2010/main" val="38677097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911097"/>
            <a:ext cx="9914704" cy="4525963"/>
          </a:xfrm>
        </p:spPr>
        <p:txBody>
          <a:bodyPr>
            <a:normAutofit/>
          </a:bodyPr>
          <a:lstStyle/>
          <a:p>
            <a:pPr>
              <a:buNone/>
            </a:pPr>
            <a:r>
              <a:rPr lang="en-IN" sz="2400" dirty="0" smtClean="0"/>
              <a:t>In everyday life, we come across statements such as</a:t>
            </a:r>
          </a:p>
          <a:p>
            <a:pPr>
              <a:buNone/>
            </a:pPr>
            <a:endParaRPr lang="en-IN" sz="2400" dirty="0" smtClean="0"/>
          </a:p>
          <a:p>
            <a:pPr marL="514350" indent="-514350"/>
            <a:r>
              <a:rPr lang="en-IN" sz="2400" dirty="0" smtClean="0"/>
              <a:t>It will probably rain today. </a:t>
            </a:r>
          </a:p>
          <a:p>
            <a:pPr marL="514350" indent="-514350"/>
            <a:r>
              <a:rPr lang="en-IN" sz="2400" dirty="0" smtClean="0"/>
              <a:t>I doubt that he will pass the test. </a:t>
            </a:r>
          </a:p>
          <a:p>
            <a:pPr marL="514350" indent="-514350"/>
            <a:r>
              <a:rPr lang="en-IN" sz="2400" dirty="0" smtClean="0"/>
              <a:t>Chances are high that the prices of diesel will go up.</a:t>
            </a:r>
          </a:p>
          <a:p>
            <a:pPr marL="514350" indent="-514350"/>
            <a:r>
              <a:rPr lang="en-IN" sz="2400" dirty="0" smtClean="0"/>
              <a:t> There is a 50-50 chance of India winning a toss in today’s match.</a:t>
            </a:r>
            <a:endParaRPr lang="en-IN" sz="2400" dirty="0"/>
          </a:p>
        </p:txBody>
      </p:sp>
    </p:spTree>
    <p:extLst>
      <p:ext uri="{BB962C8B-B14F-4D97-AF65-F5344CB8AC3E}">
        <p14:creationId xmlns:p14="http://schemas.microsoft.com/office/powerpoint/2010/main" val="11363367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Probability</a:t>
            </a:r>
            <a:endParaRPr lang="en-GB" dirty="0"/>
          </a:p>
        </p:txBody>
      </p:sp>
      <p:sp>
        <p:nvSpPr>
          <p:cNvPr id="3" name="Content Placeholder 2"/>
          <p:cNvSpPr>
            <a:spLocks noGrp="1"/>
          </p:cNvSpPr>
          <p:nvPr>
            <p:ph idx="1"/>
          </p:nvPr>
        </p:nvSpPr>
        <p:spPr/>
        <p:txBody>
          <a:bodyPr/>
          <a:lstStyle/>
          <a:p>
            <a:r>
              <a:rPr lang="en-US" dirty="0"/>
              <a:t>Many events can't be predicted with total certainty. The best we can say is how </a:t>
            </a:r>
            <a:r>
              <a:rPr lang="en-US" b="1" dirty="0"/>
              <a:t>likely</a:t>
            </a:r>
            <a:r>
              <a:rPr lang="en-US" dirty="0"/>
              <a:t> they are to happen, using the idea of probability</a:t>
            </a:r>
            <a:r>
              <a:rPr lang="en-US" dirty="0" smtClean="0"/>
              <a:t>.</a:t>
            </a:r>
          </a:p>
          <a:p>
            <a:pPr marL="0" indent="0">
              <a:buNone/>
            </a:pPr>
            <a:endParaRPr lang="en-US" dirty="0"/>
          </a:p>
          <a:p>
            <a:endParaRPr lang="en-US" dirty="0" smtClean="0"/>
          </a:p>
          <a:p>
            <a:endParaRPr lang="en-GB" dirty="0"/>
          </a:p>
        </p:txBody>
      </p:sp>
      <p:pic>
        <p:nvPicPr>
          <p:cNvPr id="4" name="Picture 3"/>
          <p:cNvPicPr>
            <a:picLocks noChangeAspect="1"/>
          </p:cNvPicPr>
          <p:nvPr/>
        </p:nvPicPr>
        <p:blipFill>
          <a:blip r:embed="rId3"/>
          <a:stretch>
            <a:fillRect/>
          </a:stretch>
        </p:blipFill>
        <p:spPr>
          <a:xfrm>
            <a:off x="1521624" y="2812913"/>
            <a:ext cx="7975945" cy="1027205"/>
          </a:xfrm>
          <a:prstGeom prst="rect">
            <a:avLst/>
          </a:prstGeom>
        </p:spPr>
      </p:pic>
      <p:pic>
        <p:nvPicPr>
          <p:cNvPr id="5" name="Picture 4"/>
          <p:cNvPicPr>
            <a:picLocks noChangeAspect="1"/>
          </p:cNvPicPr>
          <p:nvPr/>
        </p:nvPicPr>
        <p:blipFill>
          <a:blip r:embed="rId4"/>
          <a:stretch>
            <a:fillRect/>
          </a:stretch>
        </p:blipFill>
        <p:spPr>
          <a:xfrm>
            <a:off x="2781942" y="4001294"/>
            <a:ext cx="6043756" cy="2713863"/>
          </a:xfrm>
          <a:prstGeom prst="rect">
            <a:avLst/>
          </a:prstGeom>
        </p:spPr>
      </p:pic>
    </p:spTree>
    <p:extLst>
      <p:ext uri="{BB962C8B-B14F-4D97-AF65-F5344CB8AC3E}">
        <p14:creationId xmlns:p14="http://schemas.microsoft.com/office/powerpoint/2010/main" val="27522542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312" y="355981"/>
            <a:ext cx="10515600" cy="1325563"/>
          </a:xfrm>
        </p:spPr>
        <p:txBody>
          <a:bodyPr/>
          <a:lstStyle/>
          <a:p>
            <a:r>
              <a:rPr lang="en-IN" dirty="0" smtClean="0"/>
              <a:t>Example 1</a:t>
            </a:r>
            <a:endParaRPr lang="en-IN" dirty="0"/>
          </a:p>
        </p:txBody>
      </p:sp>
      <p:sp>
        <p:nvSpPr>
          <p:cNvPr id="4" name="TextBox 3"/>
          <p:cNvSpPr txBox="1"/>
          <p:nvPr/>
        </p:nvSpPr>
        <p:spPr>
          <a:xfrm>
            <a:off x="719328" y="1510081"/>
            <a:ext cx="10939272" cy="1323439"/>
          </a:xfrm>
          <a:prstGeom prst="rect">
            <a:avLst/>
          </a:prstGeom>
          <a:noFill/>
        </p:spPr>
        <p:txBody>
          <a:bodyPr wrap="square" rtlCol="0">
            <a:spAutoFit/>
          </a:bodyPr>
          <a:lstStyle/>
          <a:p>
            <a:r>
              <a:rPr lang="en-IN" sz="2000" dirty="0"/>
              <a:t>The record of a weather station shows that out of the past 250 consecutive days, its weather forecasts were correct 175 times.</a:t>
            </a:r>
          </a:p>
          <a:p>
            <a:r>
              <a:rPr lang="en-IN" sz="2000" dirty="0"/>
              <a:t> (</a:t>
            </a:r>
            <a:r>
              <a:rPr lang="en-IN" sz="2000" dirty="0" err="1"/>
              <a:t>i</a:t>
            </a:r>
            <a:r>
              <a:rPr lang="en-IN" sz="2000" dirty="0"/>
              <a:t>) What is the probability that on a given day it was correct? </a:t>
            </a:r>
          </a:p>
          <a:p>
            <a:r>
              <a:rPr lang="en-IN" sz="2000" dirty="0"/>
              <a:t>(ii) What is the probability that it was not correct on a given day</a:t>
            </a:r>
            <a:r>
              <a:rPr lang="en-IN" dirty="0"/>
              <a:t>?</a:t>
            </a:r>
          </a:p>
        </p:txBody>
      </p:sp>
      <p:pic>
        <p:nvPicPr>
          <p:cNvPr id="5" name="Picture 2"/>
          <p:cNvPicPr>
            <a:picLocks noChangeAspect="1" noChangeArrowheads="1"/>
          </p:cNvPicPr>
          <p:nvPr/>
        </p:nvPicPr>
        <p:blipFill>
          <a:blip r:embed="rId2" cstate="print"/>
          <a:srcRect/>
          <a:stretch>
            <a:fillRect/>
          </a:stretch>
        </p:blipFill>
        <p:spPr bwMode="auto">
          <a:xfrm>
            <a:off x="1362456" y="2962656"/>
            <a:ext cx="8193024" cy="3546682"/>
          </a:xfrm>
          <a:prstGeom prst="rect">
            <a:avLst/>
          </a:prstGeom>
          <a:noFill/>
          <a:ln w="9525">
            <a:noFill/>
            <a:miter lim="800000"/>
            <a:headEnd/>
            <a:tailEnd/>
          </a:ln>
        </p:spPr>
      </p:pic>
    </p:spTree>
    <p:extLst>
      <p:ext uri="{BB962C8B-B14F-4D97-AF65-F5344CB8AC3E}">
        <p14:creationId xmlns:p14="http://schemas.microsoft.com/office/powerpoint/2010/main" val="2993836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2</a:t>
            </a:r>
            <a:endParaRPr lang="en-IN" dirty="0"/>
          </a:p>
        </p:txBody>
      </p:sp>
      <p:sp>
        <p:nvSpPr>
          <p:cNvPr id="4" name="TextBox 3"/>
          <p:cNvSpPr txBox="1"/>
          <p:nvPr/>
        </p:nvSpPr>
        <p:spPr>
          <a:xfrm>
            <a:off x="838200" y="1857018"/>
            <a:ext cx="9540240" cy="707886"/>
          </a:xfrm>
          <a:prstGeom prst="rect">
            <a:avLst/>
          </a:prstGeom>
          <a:noFill/>
        </p:spPr>
        <p:txBody>
          <a:bodyPr wrap="square" rtlCol="0">
            <a:spAutoFit/>
          </a:bodyPr>
          <a:lstStyle/>
          <a:p>
            <a:r>
              <a:rPr lang="en-IN" sz="2000" dirty="0"/>
              <a:t>A tyre manufacturing company kept a record of the distance covered before a tyre needed to be replaced. The table shows the results of 1000 cases</a:t>
            </a:r>
          </a:p>
        </p:txBody>
      </p:sp>
      <p:pic>
        <p:nvPicPr>
          <p:cNvPr id="1026" name="Picture 2"/>
          <p:cNvPicPr>
            <a:picLocks noChangeAspect="1" noChangeArrowheads="1"/>
          </p:cNvPicPr>
          <p:nvPr/>
        </p:nvPicPr>
        <p:blipFill>
          <a:blip r:embed="rId2" cstate="print"/>
          <a:srcRect/>
          <a:stretch>
            <a:fillRect/>
          </a:stretch>
        </p:blipFill>
        <p:spPr bwMode="auto">
          <a:xfrm>
            <a:off x="1534130" y="2816932"/>
            <a:ext cx="7115287" cy="1080120"/>
          </a:xfrm>
          <a:prstGeom prst="rect">
            <a:avLst/>
          </a:prstGeom>
          <a:noFill/>
          <a:ln w="9525">
            <a:noFill/>
            <a:miter lim="800000"/>
            <a:headEnd/>
            <a:tailEnd/>
          </a:ln>
        </p:spPr>
      </p:pic>
      <p:sp>
        <p:nvSpPr>
          <p:cNvPr id="7" name="Rectangle 6"/>
          <p:cNvSpPr/>
          <p:nvPr/>
        </p:nvSpPr>
        <p:spPr>
          <a:xfrm>
            <a:off x="903408" y="4304528"/>
            <a:ext cx="10133400" cy="1631216"/>
          </a:xfrm>
          <a:prstGeom prst="rect">
            <a:avLst/>
          </a:prstGeom>
        </p:spPr>
        <p:txBody>
          <a:bodyPr wrap="square">
            <a:spAutoFit/>
          </a:bodyPr>
          <a:lstStyle/>
          <a:p>
            <a:r>
              <a:rPr lang="en-IN" sz="2000" dirty="0"/>
              <a:t>If you buy a tyre of this company, what is the probability that : </a:t>
            </a:r>
          </a:p>
          <a:p>
            <a:pPr marL="400050" indent="-400050">
              <a:buAutoNum type="romanLcParenBoth"/>
            </a:pPr>
            <a:r>
              <a:rPr lang="en-IN" sz="2000" dirty="0"/>
              <a:t>it will need to be replaced before it has covered 4000 km?</a:t>
            </a:r>
          </a:p>
          <a:p>
            <a:pPr marL="400050" indent="-400050">
              <a:buAutoNum type="romanLcParenBoth"/>
            </a:pPr>
            <a:r>
              <a:rPr lang="en-IN" sz="2000" dirty="0"/>
              <a:t>it will last more than 9000 km? </a:t>
            </a:r>
          </a:p>
          <a:p>
            <a:pPr marL="400050" indent="-400050">
              <a:buAutoNum type="romanLcParenBoth"/>
            </a:pPr>
            <a:r>
              <a:rPr lang="en-IN" sz="2000" dirty="0"/>
              <a:t>it will need to be replaced after it has covered somewhere between 4000 km and 14000 km?</a:t>
            </a:r>
          </a:p>
        </p:txBody>
      </p:sp>
    </p:spTree>
    <p:extLst>
      <p:ext uri="{BB962C8B-B14F-4D97-AF65-F5344CB8AC3E}">
        <p14:creationId xmlns:p14="http://schemas.microsoft.com/office/powerpoint/2010/main" val="17705169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a:t>
            </a:r>
            <a:r>
              <a:rPr lang="en-IN" dirty="0" smtClean="0"/>
              <a:t>2</a:t>
            </a:r>
            <a:endParaRPr lang="en-IN" dirty="0"/>
          </a:p>
        </p:txBody>
      </p:sp>
      <p:pic>
        <p:nvPicPr>
          <p:cNvPr id="22530" name="Picture 2"/>
          <p:cNvPicPr>
            <a:picLocks noChangeAspect="1" noChangeArrowheads="1"/>
          </p:cNvPicPr>
          <p:nvPr/>
        </p:nvPicPr>
        <p:blipFill>
          <a:blip r:embed="rId2" cstate="print"/>
          <a:srcRect/>
          <a:stretch>
            <a:fillRect/>
          </a:stretch>
        </p:blipFill>
        <p:spPr bwMode="auto">
          <a:xfrm>
            <a:off x="838200" y="2065424"/>
            <a:ext cx="9375648" cy="4032448"/>
          </a:xfrm>
          <a:prstGeom prst="rect">
            <a:avLst/>
          </a:prstGeom>
          <a:noFill/>
          <a:ln w="9525">
            <a:noFill/>
            <a:miter lim="800000"/>
            <a:headEnd/>
            <a:tailEnd/>
          </a:ln>
        </p:spPr>
      </p:pic>
    </p:spTree>
    <p:extLst>
      <p:ext uri="{BB962C8B-B14F-4D97-AF65-F5344CB8AC3E}">
        <p14:creationId xmlns:p14="http://schemas.microsoft.com/office/powerpoint/2010/main" val="15428826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3</a:t>
            </a:r>
            <a:endParaRPr lang="en-IN" dirty="0"/>
          </a:p>
        </p:txBody>
      </p:sp>
      <p:sp>
        <p:nvSpPr>
          <p:cNvPr id="4" name="Rectangle 3"/>
          <p:cNvSpPr/>
          <p:nvPr/>
        </p:nvSpPr>
        <p:spPr>
          <a:xfrm>
            <a:off x="838200" y="1857018"/>
            <a:ext cx="8208912" cy="707886"/>
          </a:xfrm>
          <a:prstGeom prst="rect">
            <a:avLst/>
          </a:prstGeom>
        </p:spPr>
        <p:txBody>
          <a:bodyPr wrap="square">
            <a:spAutoFit/>
          </a:bodyPr>
          <a:lstStyle/>
          <a:p>
            <a:r>
              <a:rPr lang="en-IN" sz="2000" dirty="0"/>
              <a:t>The percentage of marks obtained by a student in the monthly unit tests are given below</a:t>
            </a:r>
          </a:p>
        </p:txBody>
      </p:sp>
      <p:pic>
        <p:nvPicPr>
          <p:cNvPr id="2050" name="Picture 2"/>
          <p:cNvPicPr>
            <a:picLocks noChangeAspect="1" noChangeArrowheads="1"/>
          </p:cNvPicPr>
          <p:nvPr/>
        </p:nvPicPr>
        <p:blipFill>
          <a:blip r:embed="rId2" cstate="print"/>
          <a:srcRect/>
          <a:stretch>
            <a:fillRect/>
          </a:stretch>
        </p:blipFill>
        <p:spPr bwMode="auto">
          <a:xfrm>
            <a:off x="1605200" y="2852936"/>
            <a:ext cx="6120680" cy="1080120"/>
          </a:xfrm>
          <a:prstGeom prst="rect">
            <a:avLst/>
          </a:prstGeom>
          <a:noFill/>
          <a:ln w="9525">
            <a:noFill/>
            <a:miter lim="800000"/>
            <a:headEnd/>
            <a:tailEnd/>
          </a:ln>
        </p:spPr>
      </p:pic>
      <p:sp>
        <p:nvSpPr>
          <p:cNvPr id="6" name="Rectangle 5"/>
          <p:cNvSpPr/>
          <p:nvPr/>
        </p:nvSpPr>
        <p:spPr>
          <a:xfrm>
            <a:off x="982272" y="4431400"/>
            <a:ext cx="7632848" cy="707886"/>
          </a:xfrm>
          <a:prstGeom prst="rect">
            <a:avLst/>
          </a:prstGeom>
        </p:spPr>
        <p:txBody>
          <a:bodyPr wrap="square">
            <a:spAutoFit/>
          </a:bodyPr>
          <a:lstStyle/>
          <a:p>
            <a:r>
              <a:rPr lang="en-IN" sz="2000" dirty="0"/>
              <a:t>find the probability that the student gets more than 70% marks in a unit test.</a:t>
            </a:r>
          </a:p>
        </p:txBody>
      </p:sp>
    </p:spTree>
    <p:extLst>
      <p:ext uri="{BB962C8B-B14F-4D97-AF65-F5344CB8AC3E}">
        <p14:creationId xmlns:p14="http://schemas.microsoft.com/office/powerpoint/2010/main" val="109117442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a:t>
            </a:r>
            <a:r>
              <a:rPr lang="en-IN" dirty="0" smtClean="0"/>
              <a:t>3</a:t>
            </a:r>
            <a:endParaRPr lang="en-IN" dirty="0"/>
          </a:p>
        </p:txBody>
      </p:sp>
      <p:pic>
        <p:nvPicPr>
          <p:cNvPr id="23554" name="Picture 2"/>
          <p:cNvPicPr>
            <a:picLocks noChangeAspect="1" noChangeArrowheads="1"/>
          </p:cNvPicPr>
          <p:nvPr/>
        </p:nvPicPr>
        <p:blipFill>
          <a:blip r:embed="rId2" cstate="print"/>
          <a:srcRect/>
          <a:stretch>
            <a:fillRect/>
          </a:stretch>
        </p:blipFill>
        <p:spPr bwMode="auto">
          <a:xfrm>
            <a:off x="1223449" y="2262016"/>
            <a:ext cx="8255203" cy="1296144"/>
          </a:xfrm>
          <a:prstGeom prst="rect">
            <a:avLst/>
          </a:prstGeom>
          <a:noFill/>
          <a:ln w="9525">
            <a:noFill/>
            <a:miter lim="800000"/>
            <a:headEnd/>
            <a:tailEnd/>
          </a:ln>
        </p:spPr>
      </p:pic>
    </p:spTree>
    <p:extLst>
      <p:ext uri="{BB962C8B-B14F-4D97-AF65-F5344CB8AC3E}">
        <p14:creationId xmlns:p14="http://schemas.microsoft.com/office/powerpoint/2010/main" val="6800362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4</a:t>
            </a:r>
            <a:endParaRPr lang="en-IN" dirty="0"/>
          </a:p>
        </p:txBody>
      </p:sp>
      <p:sp>
        <p:nvSpPr>
          <p:cNvPr id="4" name="TextBox 3"/>
          <p:cNvSpPr txBox="1"/>
          <p:nvPr/>
        </p:nvSpPr>
        <p:spPr>
          <a:xfrm>
            <a:off x="838200" y="1836322"/>
            <a:ext cx="7920880" cy="1015663"/>
          </a:xfrm>
          <a:prstGeom prst="rect">
            <a:avLst/>
          </a:prstGeom>
          <a:noFill/>
        </p:spPr>
        <p:txBody>
          <a:bodyPr wrap="square" rtlCol="0">
            <a:spAutoFit/>
          </a:bodyPr>
          <a:lstStyle/>
          <a:p>
            <a:r>
              <a:rPr lang="en-IN" sz="2000" dirty="0"/>
              <a:t>An insurance company selected 2000 drivers at random (i.e., without any preference of one driver over another) in a particular city to find a relationship between age and accidents. </a:t>
            </a:r>
          </a:p>
        </p:txBody>
      </p:sp>
      <p:graphicFrame>
        <p:nvGraphicFramePr>
          <p:cNvPr id="6" name="Table 5"/>
          <p:cNvGraphicFramePr>
            <a:graphicFrameLocks noGrp="1"/>
          </p:cNvGraphicFramePr>
          <p:nvPr>
            <p:extLst>
              <p:ext uri="{D42A27DB-BD31-4B8C-83A1-F6EECF244321}">
                <p14:modId xmlns:p14="http://schemas.microsoft.com/office/powerpoint/2010/main" val="3888140473"/>
              </p:ext>
            </p:extLst>
          </p:nvPr>
        </p:nvGraphicFramePr>
        <p:xfrm>
          <a:off x="2062334" y="3109477"/>
          <a:ext cx="6624738" cy="1266825"/>
        </p:xfrm>
        <a:graphic>
          <a:graphicData uri="http://schemas.openxmlformats.org/drawingml/2006/table">
            <a:tbl>
              <a:tblPr firstRow="1">
                <a:tableStyleId>{3C2FFA5D-87B4-456A-9821-1D502468CF0F}</a:tableStyleId>
              </a:tblPr>
              <a:tblGrid>
                <a:gridCol w="1577318"/>
                <a:gridCol w="1009484"/>
                <a:gridCol w="1009484"/>
                <a:gridCol w="1009484"/>
                <a:gridCol w="1009484"/>
                <a:gridCol w="1009484"/>
              </a:tblGrid>
              <a:tr h="216024">
                <a:tc rowSpan="2">
                  <a:txBody>
                    <a:bodyPr/>
                    <a:lstStyle/>
                    <a:p>
                      <a:pPr algn="ctr" fontAlgn="b"/>
                      <a:r>
                        <a:rPr lang="en-IN" sz="1600" u="none" strike="noStrike" dirty="0"/>
                        <a:t>Age of Drivers (in Years)</a:t>
                      </a:r>
                      <a:endParaRPr lang="en-IN" sz="1600" b="0" i="0" u="none" strike="noStrike" dirty="0">
                        <a:solidFill>
                          <a:srgbClr val="000000"/>
                        </a:solidFill>
                        <a:latin typeface="Calibri"/>
                      </a:endParaRPr>
                    </a:p>
                  </a:txBody>
                  <a:tcPr marL="9525" marR="9525" marT="9525" marB="0" anchor="b"/>
                </a:tc>
                <a:tc gridSpan="5">
                  <a:txBody>
                    <a:bodyPr/>
                    <a:lstStyle/>
                    <a:p>
                      <a:pPr algn="ctr" fontAlgn="b"/>
                      <a:r>
                        <a:rPr lang="en-IN" sz="1600" u="none" strike="noStrike"/>
                        <a:t>Accidents in One year</a:t>
                      </a:r>
                      <a:endParaRPr lang="en-IN" sz="1600" b="0" i="0" u="none" strike="noStrike">
                        <a:solidFill>
                          <a:srgbClr val="000000"/>
                        </a:solidFill>
                        <a:latin typeface="Calibri"/>
                      </a:endParaRPr>
                    </a:p>
                  </a:txBody>
                  <a:tcPr marL="9525" marR="9525" marT="9525"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16024">
                <a:tc vMerge="1">
                  <a:txBody>
                    <a:bodyPr/>
                    <a:lstStyle/>
                    <a:p>
                      <a:endParaRPr lang="en-IN"/>
                    </a:p>
                  </a:txBody>
                  <a:tcPr/>
                </a:tc>
                <a:tc>
                  <a:txBody>
                    <a:bodyPr/>
                    <a:lstStyle/>
                    <a:p>
                      <a:pPr algn="ctr" fontAlgn="b"/>
                      <a:r>
                        <a:rPr lang="en-IN" sz="1600" u="none" strike="noStrike"/>
                        <a:t>0</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1</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2</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3</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Over 3</a:t>
                      </a:r>
                      <a:endParaRPr lang="en-IN" sz="1600" b="0" i="0" u="none" strike="noStrike">
                        <a:solidFill>
                          <a:srgbClr val="000000"/>
                        </a:solidFill>
                        <a:latin typeface="Calibri"/>
                      </a:endParaRPr>
                    </a:p>
                  </a:txBody>
                  <a:tcPr marL="9525" marR="9525" marT="9525" marB="0" anchor="b"/>
                </a:tc>
              </a:tr>
              <a:tr h="216024">
                <a:tc>
                  <a:txBody>
                    <a:bodyPr/>
                    <a:lstStyle/>
                    <a:p>
                      <a:pPr algn="ctr" fontAlgn="b"/>
                      <a:r>
                        <a:rPr lang="en-IN" sz="1600" u="none" strike="noStrike"/>
                        <a:t>18-29</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dirty="0"/>
                        <a:t>440</a:t>
                      </a:r>
                      <a:endParaRPr lang="en-IN" sz="1600" b="0" i="0" u="none" strike="noStrike" dirty="0">
                        <a:solidFill>
                          <a:srgbClr val="000000"/>
                        </a:solidFill>
                        <a:latin typeface="Calibri"/>
                      </a:endParaRPr>
                    </a:p>
                  </a:txBody>
                  <a:tcPr marL="9525" marR="9525" marT="9525" marB="0" anchor="b"/>
                </a:tc>
                <a:tc>
                  <a:txBody>
                    <a:bodyPr/>
                    <a:lstStyle/>
                    <a:p>
                      <a:pPr algn="ctr" fontAlgn="b"/>
                      <a:r>
                        <a:rPr lang="en-IN" sz="1600" u="none" strike="noStrike" dirty="0"/>
                        <a:t>160</a:t>
                      </a:r>
                      <a:endParaRPr lang="en-IN" sz="1600" b="0" i="0" u="none" strike="noStrike" dirty="0">
                        <a:solidFill>
                          <a:srgbClr val="000000"/>
                        </a:solidFill>
                        <a:latin typeface="Calibri"/>
                      </a:endParaRPr>
                    </a:p>
                  </a:txBody>
                  <a:tcPr marL="9525" marR="9525" marT="9525" marB="0" anchor="b"/>
                </a:tc>
                <a:tc>
                  <a:txBody>
                    <a:bodyPr/>
                    <a:lstStyle/>
                    <a:p>
                      <a:pPr algn="ctr" fontAlgn="b"/>
                      <a:r>
                        <a:rPr lang="en-IN" sz="1600" u="none" strike="noStrike"/>
                        <a:t>110</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61</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35</a:t>
                      </a:r>
                      <a:endParaRPr lang="en-IN" sz="1600" b="0" i="0" u="none" strike="noStrike">
                        <a:solidFill>
                          <a:srgbClr val="000000"/>
                        </a:solidFill>
                        <a:latin typeface="Calibri"/>
                      </a:endParaRPr>
                    </a:p>
                  </a:txBody>
                  <a:tcPr marL="9525" marR="9525" marT="9525" marB="0" anchor="b"/>
                </a:tc>
              </a:tr>
              <a:tr h="216024">
                <a:tc>
                  <a:txBody>
                    <a:bodyPr/>
                    <a:lstStyle/>
                    <a:p>
                      <a:pPr algn="ctr" fontAlgn="b"/>
                      <a:r>
                        <a:rPr lang="en-IN" sz="1600" u="none" strike="noStrike"/>
                        <a:t>30-50</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dirty="0"/>
                        <a:t>505</a:t>
                      </a:r>
                      <a:endParaRPr lang="en-IN" sz="1600" b="0" i="0" u="none" strike="noStrike" dirty="0">
                        <a:solidFill>
                          <a:srgbClr val="000000"/>
                        </a:solidFill>
                        <a:latin typeface="Calibri"/>
                      </a:endParaRPr>
                    </a:p>
                  </a:txBody>
                  <a:tcPr marL="9525" marR="9525" marT="9525" marB="0" anchor="b"/>
                </a:tc>
                <a:tc>
                  <a:txBody>
                    <a:bodyPr/>
                    <a:lstStyle/>
                    <a:p>
                      <a:pPr algn="ctr" fontAlgn="b"/>
                      <a:r>
                        <a:rPr lang="en-IN" sz="1600" u="none" strike="noStrike" dirty="0"/>
                        <a:t>125</a:t>
                      </a:r>
                      <a:endParaRPr lang="en-IN" sz="1600" b="0" i="0" u="none" strike="noStrike" dirty="0">
                        <a:solidFill>
                          <a:srgbClr val="000000"/>
                        </a:solidFill>
                        <a:latin typeface="Calibri"/>
                      </a:endParaRPr>
                    </a:p>
                  </a:txBody>
                  <a:tcPr marL="9525" marR="9525" marT="9525" marB="0" anchor="b"/>
                </a:tc>
                <a:tc>
                  <a:txBody>
                    <a:bodyPr/>
                    <a:lstStyle/>
                    <a:p>
                      <a:pPr algn="ctr" fontAlgn="b"/>
                      <a:r>
                        <a:rPr lang="en-IN" sz="1600" u="none" strike="noStrike" dirty="0"/>
                        <a:t>60</a:t>
                      </a:r>
                      <a:endParaRPr lang="en-IN" sz="1600" b="0" i="0" u="none" strike="noStrike" dirty="0">
                        <a:solidFill>
                          <a:srgbClr val="000000"/>
                        </a:solidFill>
                        <a:latin typeface="Calibri"/>
                      </a:endParaRPr>
                    </a:p>
                  </a:txBody>
                  <a:tcPr marL="9525" marR="9525" marT="9525" marB="0" anchor="b"/>
                </a:tc>
                <a:tc>
                  <a:txBody>
                    <a:bodyPr/>
                    <a:lstStyle/>
                    <a:p>
                      <a:pPr algn="ctr" fontAlgn="b"/>
                      <a:r>
                        <a:rPr lang="en-IN" sz="1600" u="none" strike="noStrike" dirty="0"/>
                        <a:t>22</a:t>
                      </a:r>
                      <a:endParaRPr lang="en-IN" sz="1600" b="0" i="0" u="none" strike="noStrike" dirty="0">
                        <a:solidFill>
                          <a:srgbClr val="000000"/>
                        </a:solidFill>
                        <a:latin typeface="Calibri"/>
                      </a:endParaRPr>
                    </a:p>
                  </a:txBody>
                  <a:tcPr marL="9525" marR="9525" marT="9525" marB="0" anchor="b"/>
                </a:tc>
                <a:tc>
                  <a:txBody>
                    <a:bodyPr/>
                    <a:lstStyle/>
                    <a:p>
                      <a:pPr algn="ctr" fontAlgn="b"/>
                      <a:r>
                        <a:rPr lang="en-IN" sz="1600" u="none" strike="noStrike" dirty="0"/>
                        <a:t>18</a:t>
                      </a:r>
                      <a:endParaRPr lang="en-IN" sz="1600" b="0" i="0" u="none" strike="noStrike" dirty="0">
                        <a:solidFill>
                          <a:srgbClr val="000000"/>
                        </a:solidFill>
                        <a:latin typeface="Calibri"/>
                      </a:endParaRPr>
                    </a:p>
                  </a:txBody>
                  <a:tcPr marL="9525" marR="9525" marT="9525" marB="0" anchor="b"/>
                </a:tc>
              </a:tr>
              <a:tr h="216024">
                <a:tc>
                  <a:txBody>
                    <a:bodyPr/>
                    <a:lstStyle/>
                    <a:p>
                      <a:pPr algn="ctr" fontAlgn="b"/>
                      <a:r>
                        <a:rPr lang="en-IN" sz="1600" u="none" strike="noStrike"/>
                        <a:t>above 50</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360</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45</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35</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15</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dirty="0"/>
                        <a:t>9</a:t>
                      </a:r>
                      <a:endParaRPr lang="en-IN" sz="1600" b="0" i="0" u="none" strike="noStrike" dirty="0">
                        <a:solidFill>
                          <a:srgbClr val="000000"/>
                        </a:solidFill>
                        <a:latin typeface="Calibri"/>
                      </a:endParaRPr>
                    </a:p>
                  </a:txBody>
                  <a:tcPr marL="9525" marR="9525" marT="9525" marB="0" anchor="b"/>
                </a:tc>
              </a:tr>
            </a:tbl>
          </a:graphicData>
        </a:graphic>
      </p:graphicFrame>
      <p:sp>
        <p:nvSpPr>
          <p:cNvPr id="7" name="Rectangle 6"/>
          <p:cNvSpPr/>
          <p:nvPr/>
        </p:nvSpPr>
        <p:spPr>
          <a:xfrm>
            <a:off x="1054224" y="4635680"/>
            <a:ext cx="7488832" cy="646331"/>
          </a:xfrm>
          <a:prstGeom prst="rect">
            <a:avLst/>
          </a:prstGeom>
        </p:spPr>
        <p:txBody>
          <a:bodyPr wrap="square">
            <a:spAutoFit/>
          </a:bodyPr>
          <a:lstStyle/>
          <a:p>
            <a:r>
              <a:rPr lang="en-IN" dirty="0"/>
              <a:t>Find the probabilities of the following events for a driver chosen at random from the city</a:t>
            </a:r>
          </a:p>
        </p:txBody>
      </p:sp>
      <p:sp>
        <p:nvSpPr>
          <p:cNvPr id="8" name="Rectangle 7"/>
          <p:cNvSpPr/>
          <p:nvPr/>
        </p:nvSpPr>
        <p:spPr>
          <a:xfrm>
            <a:off x="910208" y="5441792"/>
            <a:ext cx="7776864" cy="923330"/>
          </a:xfrm>
          <a:prstGeom prst="rect">
            <a:avLst/>
          </a:prstGeom>
        </p:spPr>
        <p:txBody>
          <a:bodyPr wrap="square">
            <a:spAutoFit/>
          </a:bodyPr>
          <a:lstStyle/>
          <a:p>
            <a:r>
              <a:rPr lang="en-IN" dirty="0"/>
              <a:t>(</a:t>
            </a:r>
            <a:r>
              <a:rPr lang="en-IN" dirty="0" err="1"/>
              <a:t>i</a:t>
            </a:r>
            <a:r>
              <a:rPr lang="en-IN" dirty="0"/>
              <a:t>)being 18-29 years of age and having exactly 3 accidents in one year.</a:t>
            </a:r>
          </a:p>
          <a:p>
            <a:r>
              <a:rPr lang="en-IN" dirty="0"/>
              <a:t>(ii) being 30-50 years of age and having one or more accidents in a year.</a:t>
            </a:r>
          </a:p>
          <a:p>
            <a:r>
              <a:rPr lang="en-US" dirty="0"/>
              <a:t>(iii) Having no accident in one year.</a:t>
            </a:r>
            <a:endParaRPr lang="en-IN" dirty="0"/>
          </a:p>
        </p:txBody>
      </p:sp>
    </p:spTree>
    <p:extLst>
      <p:ext uri="{BB962C8B-B14F-4D97-AF65-F5344CB8AC3E}">
        <p14:creationId xmlns:p14="http://schemas.microsoft.com/office/powerpoint/2010/main" val="32969625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a:t>
            </a:r>
            <a:r>
              <a:rPr lang="en-IN" dirty="0" smtClean="0"/>
              <a:t>4</a:t>
            </a:r>
            <a:endParaRPr lang="en-IN" dirty="0"/>
          </a:p>
        </p:txBody>
      </p:sp>
      <p:pic>
        <p:nvPicPr>
          <p:cNvPr id="24578" name="Picture 2"/>
          <p:cNvPicPr>
            <a:picLocks noChangeAspect="1" noChangeArrowheads="1"/>
          </p:cNvPicPr>
          <p:nvPr/>
        </p:nvPicPr>
        <p:blipFill>
          <a:blip r:embed="rId2" cstate="print"/>
          <a:srcRect/>
          <a:stretch>
            <a:fillRect/>
          </a:stretch>
        </p:blipFill>
        <p:spPr bwMode="auto">
          <a:xfrm>
            <a:off x="838200" y="1865401"/>
            <a:ext cx="8827008" cy="3830559"/>
          </a:xfrm>
          <a:prstGeom prst="rect">
            <a:avLst/>
          </a:prstGeom>
          <a:noFill/>
          <a:ln w="9525">
            <a:noFill/>
            <a:miter lim="800000"/>
            <a:headEnd/>
            <a:tailEnd/>
          </a:ln>
        </p:spPr>
      </p:pic>
      <p:pic>
        <p:nvPicPr>
          <p:cNvPr id="24579" name="Picture 3"/>
          <p:cNvPicPr>
            <a:picLocks noChangeAspect="1" noChangeArrowheads="1"/>
          </p:cNvPicPr>
          <p:nvPr/>
        </p:nvPicPr>
        <p:blipFill>
          <a:blip r:embed="rId3" cstate="print"/>
          <a:srcRect/>
          <a:stretch>
            <a:fillRect/>
          </a:stretch>
        </p:blipFill>
        <p:spPr bwMode="auto">
          <a:xfrm>
            <a:off x="3187113" y="5695960"/>
            <a:ext cx="6048673" cy="741663"/>
          </a:xfrm>
          <a:prstGeom prst="rect">
            <a:avLst/>
          </a:prstGeom>
          <a:noFill/>
          <a:ln w="9525">
            <a:noFill/>
            <a:miter lim="800000"/>
            <a:headEnd/>
            <a:tailEnd/>
          </a:ln>
        </p:spPr>
      </p:pic>
    </p:spTree>
    <p:extLst>
      <p:ext uri="{BB962C8B-B14F-4D97-AF65-F5344CB8AC3E}">
        <p14:creationId xmlns:p14="http://schemas.microsoft.com/office/powerpoint/2010/main" val="5873398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38200" y="750948"/>
            <a:ext cx="9989389" cy="5426015"/>
          </a:xfrm>
          <a:prstGeom prst="rect">
            <a:avLst/>
          </a:prstGeom>
        </p:spPr>
      </p:pic>
    </p:spTree>
    <p:extLst>
      <p:ext uri="{BB962C8B-B14F-4D97-AF65-F5344CB8AC3E}">
        <p14:creationId xmlns:p14="http://schemas.microsoft.com/office/powerpoint/2010/main" val="19782585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5</a:t>
            </a:r>
            <a:endParaRPr lang="en-IN" dirty="0"/>
          </a:p>
        </p:txBody>
      </p:sp>
      <p:sp>
        <p:nvSpPr>
          <p:cNvPr id="4" name="Rectangle 3"/>
          <p:cNvSpPr/>
          <p:nvPr/>
        </p:nvSpPr>
        <p:spPr>
          <a:xfrm>
            <a:off x="838200" y="1792249"/>
            <a:ext cx="10290048" cy="1015663"/>
          </a:xfrm>
          <a:prstGeom prst="rect">
            <a:avLst/>
          </a:prstGeom>
        </p:spPr>
        <p:txBody>
          <a:bodyPr wrap="square">
            <a:spAutoFit/>
          </a:bodyPr>
          <a:lstStyle/>
          <a:p>
            <a:r>
              <a:rPr lang="en-IN" sz="2000" dirty="0"/>
              <a:t>Fifty seeds were selected at random from each of 5 bags of seeds, and were kept under standardised conditions favourable to germination. After 20 days, the number of seeds which had germinated in each collection were counted and recorded</a:t>
            </a:r>
          </a:p>
        </p:txBody>
      </p:sp>
      <p:pic>
        <p:nvPicPr>
          <p:cNvPr id="19458" name="Picture 2"/>
          <p:cNvPicPr>
            <a:picLocks noChangeAspect="1" noChangeArrowheads="1"/>
          </p:cNvPicPr>
          <p:nvPr/>
        </p:nvPicPr>
        <p:blipFill>
          <a:blip r:embed="rId2" cstate="print"/>
          <a:srcRect/>
          <a:stretch>
            <a:fillRect/>
          </a:stretch>
        </p:blipFill>
        <p:spPr bwMode="auto">
          <a:xfrm>
            <a:off x="2404152" y="3139700"/>
            <a:ext cx="5688632" cy="1253656"/>
          </a:xfrm>
          <a:prstGeom prst="rect">
            <a:avLst/>
          </a:prstGeom>
          <a:noFill/>
          <a:ln w="9525">
            <a:noFill/>
            <a:miter lim="800000"/>
            <a:headEnd/>
            <a:tailEnd/>
          </a:ln>
        </p:spPr>
      </p:pic>
      <p:sp>
        <p:nvSpPr>
          <p:cNvPr id="6" name="Rectangle 5"/>
          <p:cNvSpPr/>
          <p:nvPr/>
        </p:nvSpPr>
        <p:spPr>
          <a:xfrm>
            <a:off x="1010848" y="4853161"/>
            <a:ext cx="9029264" cy="1200329"/>
          </a:xfrm>
          <a:prstGeom prst="rect">
            <a:avLst/>
          </a:prstGeom>
        </p:spPr>
        <p:txBody>
          <a:bodyPr wrap="square">
            <a:spAutoFit/>
          </a:bodyPr>
          <a:lstStyle/>
          <a:p>
            <a:r>
              <a:rPr lang="en-IN" dirty="0"/>
              <a:t>What is the probability of germination of</a:t>
            </a:r>
          </a:p>
          <a:p>
            <a:r>
              <a:rPr lang="en-IN" dirty="0"/>
              <a:t> (</a:t>
            </a:r>
            <a:r>
              <a:rPr lang="en-IN" dirty="0" err="1"/>
              <a:t>i</a:t>
            </a:r>
            <a:r>
              <a:rPr lang="en-IN" dirty="0"/>
              <a:t>) more than 40 seeds in a bag?</a:t>
            </a:r>
          </a:p>
          <a:p>
            <a:r>
              <a:rPr lang="en-IN" dirty="0"/>
              <a:t> (ii) 49 seeds in a bag?</a:t>
            </a:r>
          </a:p>
          <a:p>
            <a:r>
              <a:rPr lang="en-IN" dirty="0"/>
              <a:t>(iii) more that 35 seeds in a bag?</a:t>
            </a:r>
          </a:p>
        </p:txBody>
      </p:sp>
    </p:spTree>
    <p:extLst>
      <p:ext uri="{BB962C8B-B14F-4D97-AF65-F5344CB8AC3E}">
        <p14:creationId xmlns:p14="http://schemas.microsoft.com/office/powerpoint/2010/main" val="2715859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5</a:t>
            </a:r>
          </a:p>
        </p:txBody>
      </p:sp>
      <p:pic>
        <p:nvPicPr>
          <p:cNvPr id="25602" name="Picture 2"/>
          <p:cNvPicPr>
            <a:picLocks noChangeAspect="1" noChangeArrowheads="1"/>
          </p:cNvPicPr>
          <p:nvPr/>
        </p:nvPicPr>
        <p:blipFill>
          <a:blip r:embed="rId2" cstate="print"/>
          <a:srcRect/>
          <a:stretch>
            <a:fillRect/>
          </a:stretch>
        </p:blipFill>
        <p:spPr bwMode="auto">
          <a:xfrm>
            <a:off x="838200" y="1802536"/>
            <a:ext cx="7560840" cy="1382554"/>
          </a:xfrm>
          <a:prstGeom prst="rect">
            <a:avLst/>
          </a:prstGeom>
          <a:noFill/>
          <a:ln w="9525">
            <a:noFill/>
            <a:miter lim="800000"/>
            <a:headEnd/>
            <a:tailEnd/>
          </a:ln>
        </p:spPr>
      </p:pic>
      <p:pic>
        <p:nvPicPr>
          <p:cNvPr id="25603" name="Picture 3"/>
          <p:cNvPicPr>
            <a:picLocks noChangeAspect="1" noChangeArrowheads="1"/>
          </p:cNvPicPr>
          <p:nvPr/>
        </p:nvPicPr>
        <p:blipFill>
          <a:blip r:embed="rId3" cstate="print"/>
          <a:srcRect/>
          <a:stretch>
            <a:fillRect/>
          </a:stretch>
        </p:blipFill>
        <p:spPr bwMode="auto">
          <a:xfrm>
            <a:off x="838200" y="3185090"/>
            <a:ext cx="6696743" cy="2367372"/>
          </a:xfrm>
          <a:prstGeom prst="rect">
            <a:avLst/>
          </a:prstGeom>
          <a:noFill/>
          <a:ln w="9525">
            <a:noFill/>
            <a:miter lim="800000"/>
            <a:headEnd/>
            <a:tailEnd/>
          </a:ln>
        </p:spPr>
      </p:pic>
    </p:spTree>
    <p:extLst>
      <p:ext uri="{BB962C8B-B14F-4D97-AF65-F5344CB8AC3E}">
        <p14:creationId xmlns:p14="http://schemas.microsoft.com/office/powerpoint/2010/main" val="91552760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9806088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040" y="267080"/>
            <a:ext cx="10515600" cy="1325563"/>
          </a:xfrm>
        </p:spPr>
        <p:txBody>
          <a:bodyPr/>
          <a:lstStyle/>
          <a:p>
            <a:r>
              <a:rPr lang="en-US" dirty="0" smtClean="0"/>
              <a:t>Nominal Data</a:t>
            </a:r>
            <a:endParaRPr lang="en-US" dirty="0"/>
          </a:p>
        </p:txBody>
      </p:sp>
      <p:sp>
        <p:nvSpPr>
          <p:cNvPr id="3" name="Content Placeholder 2"/>
          <p:cNvSpPr>
            <a:spLocks noGrp="1"/>
          </p:cNvSpPr>
          <p:nvPr>
            <p:ph idx="1"/>
          </p:nvPr>
        </p:nvSpPr>
        <p:spPr>
          <a:xfrm>
            <a:off x="694126" y="1637379"/>
            <a:ext cx="10515600" cy="4351338"/>
          </a:xfrm>
        </p:spPr>
        <p:txBody>
          <a:bodyPr/>
          <a:lstStyle/>
          <a:p>
            <a:r>
              <a:rPr lang="en-US" sz="2400" b="1" dirty="0"/>
              <a:t>Frequencies</a:t>
            </a:r>
            <a:r>
              <a:rPr lang="en-US" sz="2400" dirty="0"/>
              <a:t>: The Frequency is the rate at which something occurs over a period of time or within a dataset.</a:t>
            </a:r>
          </a:p>
          <a:p>
            <a:r>
              <a:rPr lang="en-US" sz="2400" b="1" dirty="0" smtClean="0"/>
              <a:t>Proportion/Percentage</a:t>
            </a:r>
            <a:r>
              <a:rPr lang="en-US" sz="2400" dirty="0" smtClean="0"/>
              <a:t>: </a:t>
            </a:r>
            <a:r>
              <a:rPr lang="en-US" sz="2400" dirty="0"/>
              <a:t>You can easily calculate the proportion by dividing the frequency by the total number of events. </a:t>
            </a:r>
            <a:r>
              <a:rPr lang="en-US" sz="2400" dirty="0" smtClean="0"/>
              <a:t>(how </a:t>
            </a:r>
            <a:r>
              <a:rPr lang="en-US" sz="2400" dirty="0"/>
              <a:t>often something happened divided by how often it could happen)</a:t>
            </a:r>
          </a:p>
          <a:p>
            <a:pPr marL="0" indent="0">
              <a:buNone/>
            </a:pPr>
            <a:endParaRPr lang="en-US" dirty="0"/>
          </a:p>
        </p:txBody>
      </p:sp>
      <p:pic>
        <p:nvPicPr>
          <p:cNvPr id="4" name="Picture 3"/>
          <p:cNvPicPr>
            <a:picLocks noChangeAspect="1"/>
          </p:cNvPicPr>
          <p:nvPr/>
        </p:nvPicPr>
        <p:blipFill>
          <a:blip r:embed="rId2"/>
          <a:stretch>
            <a:fillRect/>
          </a:stretch>
        </p:blipFill>
        <p:spPr>
          <a:xfrm>
            <a:off x="2919166" y="3813048"/>
            <a:ext cx="5566466" cy="2596897"/>
          </a:xfrm>
          <a:prstGeom prst="rect">
            <a:avLst/>
          </a:prstGeom>
        </p:spPr>
      </p:pic>
    </p:spTree>
    <p:extLst>
      <p:ext uri="{BB962C8B-B14F-4D97-AF65-F5344CB8AC3E}">
        <p14:creationId xmlns:p14="http://schemas.microsoft.com/office/powerpoint/2010/main" val="236437741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116964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Data</a:t>
            </a:r>
          </a:p>
        </p:txBody>
      </p:sp>
      <p:sp>
        <p:nvSpPr>
          <p:cNvPr id="3" name="Content Placeholder 2"/>
          <p:cNvSpPr>
            <a:spLocks noGrp="1"/>
          </p:cNvSpPr>
          <p:nvPr>
            <p:ph idx="1"/>
          </p:nvPr>
        </p:nvSpPr>
        <p:spPr>
          <a:xfrm>
            <a:off x="527304" y="1690688"/>
            <a:ext cx="10515600" cy="4351338"/>
          </a:xfrm>
        </p:spPr>
        <p:txBody>
          <a:bodyPr/>
          <a:lstStyle/>
          <a:p>
            <a:pPr marL="514350" indent="-514350">
              <a:buFont typeface="+mj-lt"/>
              <a:buAutoNum type="arabicPeriod"/>
            </a:pPr>
            <a:r>
              <a:rPr lang="en-US" sz="2400" dirty="0"/>
              <a:t>Numerical Data:</a:t>
            </a:r>
          </a:p>
          <a:p>
            <a:pPr lvl="1"/>
            <a:r>
              <a:rPr lang="en-US" sz="2000" dirty="0"/>
              <a:t>These data have meaning as a measurement, such as a person’s height, weight, IQ, or blood pressure</a:t>
            </a:r>
          </a:p>
          <a:p>
            <a:pPr lvl="1"/>
            <a:r>
              <a:rPr lang="en-US" sz="2000" dirty="0"/>
              <a:t>Or they’re a count, such as the number of stock shares a person owns</a:t>
            </a:r>
          </a:p>
          <a:p>
            <a:pPr lvl="1"/>
            <a:r>
              <a:rPr lang="en-US" sz="2000" dirty="0"/>
              <a:t>Can further be classified as: </a:t>
            </a:r>
          </a:p>
          <a:p>
            <a:endParaRPr lang="en-US" dirty="0"/>
          </a:p>
        </p:txBody>
      </p:sp>
      <p:graphicFrame>
        <p:nvGraphicFramePr>
          <p:cNvPr id="7" name="Diagram 6"/>
          <p:cNvGraphicFramePr/>
          <p:nvPr>
            <p:extLst>
              <p:ext uri="{D42A27DB-BD31-4B8C-83A1-F6EECF244321}">
                <p14:modId xmlns:p14="http://schemas.microsoft.com/office/powerpoint/2010/main" val="1882669411"/>
              </p:ext>
            </p:extLst>
          </p:nvPr>
        </p:nvGraphicFramePr>
        <p:xfrm>
          <a:off x="978408" y="3643691"/>
          <a:ext cx="5947120" cy="2841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76632" y="3210704"/>
            <a:ext cx="4483691" cy="3366282"/>
          </a:xfrm>
          <a:prstGeom prst="rect">
            <a:avLst/>
          </a:prstGeom>
        </p:spPr>
      </p:pic>
    </p:spTree>
    <p:extLst>
      <p:ext uri="{BB962C8B-B14F-4D97-AF65-F5344CB8AC3E}">
        <p14:creationId xmlns:p14="http://schemas.microsoft.com/office/powerpoint/2010/main" val="263163773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 y="1664208"/>
            <a:ext cx="10515600" cy="4758099"/>
          </a:xfrm>
        </p:spPr>
        <p:txBody>
          <a:bodyPr>
            <a:normAutofit/>
          </a:bodyPr>
          <a:lstStyle/>
          <a:p>
            <a:pPr marL="0" indent="0">
              <a:buNone/>
            </a:pPr>
            <a:r>
              <a:rPr lang="en-US" sz="2000" dirty="0" smtClean="0"/>
              <a:t>2. Categorical Data:</a:t>
            </a:r>
            <a:endParaRPr lang="en-US" sz="2000" dirty="0"/>
          </a:p>
          <a:p>
            <a:r>
              <a:rPr lang="en-US" sz="2000" dirty="0"/>
              <a:t>Categorical data represent characteristics such as a person’s gender, marital status, hometown, or the types of movies they like. </a:t>
            </a:r>
            <a:endParaRPr lang="en-US" sz="2000" dirty="0" smtClean="0"/>
          </a:p>
          <a:p>
            <a:r>
              <a:rPr lang="en-US" sz="2000" dirty="0" smtClean="0"/>
              <a:t>Can have meaningless numerical values – </a:t>
            </a:r>
            <a:r>
              <a:rPr lang="en-US" sz="2000" dirty="0" err="1" smtClean="0"/>
              <a:t>Eg</a:t>
            </a:r>
            <a:r>
              <a:rPr lang="en-US" sz="2000" dirty="0" smtClean="0"/>
              <a:t> 1 for Pass, 0 for Fail</a:t>
            </a:r>
          </a:p>
          <a:p>
            <a:r>
              <a:rPr lang="en-US" sz="2000" dirty="0" smtClean="0"/>
              <a:t>Could not perform mathematical operations</a:t>
            </a:r>
          </a:p>
          <a:p>
            <a:pPr marL="0" indent="0">
              <a:buNone/>
            </a:pPr>
            <a:endParaRPr lang="en-US" sz="2000" dirty="0" smtClean="0"/>
          </a:p>
          <a:p>
            <a:pPr marL="0" indent="0">
              <a:buNone/>
            </a:pPr>
            <a:endParaRPr lang="en-US" sz="2000" dirty="0"/>
          </a:p>
        </p:txBody>
      </p:sp>
    </p:spTree>
    <p:extLst>
      <p:ext uri="{BB962C8B-B14F-4D97-AF65-F5344CB8AC3E}">
        <p14:creationId xmlns:p14="http://schemas.microsoft.com/office/powerpoint/2010/main" val="305824915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Based </a:t>
            </a:r>
            <a:r>
              <a:rPr lang="en-US" dirty="0"/>
              <a:t>on type of measurement scale</a:t>
            </a:r>
          </a:p>
        </p:txBody>
      </p:sp>
      <p:graphicFrame>
        <p:nvGraphicFramePr>
          <p:cNvPr id="4" name="Diagram 3"/>
          <p:cNvGraphicFramePr/>
          <p:nvPr>
            <p:extLst>
              <p:ext uri="{D42A27DB-BD31-4B8C-83A1-F6EECF244321}">
                <p14:modId xmlns:p14="http://schemas.microsoft.com/office/powerpoint/2010/main" val="1778581116"/>
              </p:ext>
            </p:extLst>
          </p:nvPr>
        </p:nvGraphicFramePr>
        <p:xfrm>
          <a:off x="411480" y="1768309"/>
          <a:ext cx="8463280" cy="43215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75928" y="2804603"/>
            <a:ext cx="2995545" cy="2249006"/>
          </a:xfrm>
          <a:prstGeom prst="rect">
            <a:avLst/>
          </a:prstGeom>
        </p:spPr>
      </p:pic>
    </p:spTree>
    <p:extLst>
      <p:ext uri="{BB962C8B-B14F-4D97-AF65-F5344CB8AC3E}">
        <p14:creationId xmlns:p14="http://schemas.microsoft.com/office/powerpoint/2010/main" val="34960958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887" y="210580"/>
            <a:ext cx="11140225" cy="523516"/>
          </a:xfrm>
        </p:spPr>
        <p:txBody>
          <a:bodyPr>
            <a:normAutofit fontScale="90000"/>
          </a:bodyPr>
          <a:lstStyle/>
          <a:p>
            <a:r>
              <a:rPr lang="en-US" dirty="0" smtClean="0"/>
              <a:t>Scope of Business Analytics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97847510"/>
              </p:ext>
            </p:extLst>
          </p:nvPr>
        </p:nvGraphicFramePr>
        <p:xfrm>
          <a:off x="525463" y="939800"/>
          <a:ext cx="11233150" cy="5383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396724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793"/>
            <a:ext cx="10515600" cy="665184"/>
          </a:xfrm>
        </p:spPr>
        <p:txBody>
          <a:bodyPr>
            <a:normAutofit fontScale="90000"/>
          </a:bodyPr>
          <a:lstStyle/>
          <a:p>
            <a:r>
              <a:rPr lang="en-US" dirty="0" smtClean="0"/>
              <a:t>What is Analytics?</a:t>
            </a:r>
            <a:endParaRPr lang="en-US" dirty="0"/>
          </a:p>
        </p:txBody>
      </p:sp>
      <p:sp>
        <p:nvSpPr>
          <p:cNvPr id="3" name="Content Placeholder 2"/>
          <p:cNvSpPr>
            <a:spLocks noGrp="1"/>
          </p:cNvSpPr>
          <p:nvPr>
            <p:ph idx="1"/>
          </p:nvPr>
        </p:nvSpPr>
        <p:spPr>
          <a:xfrm>
            <a:off x="838200" y="1506828"/>
            <a:ext cx="10515600" cy="4893972"/>
          </a:xfrm>
        </p:spPr>
        <p:txBody>
          <a:bodyPr>
            <a:normAutofit fontScale="70000" lnSpcReduction="20000"/>
          </a:bodyPr>
          <a:lstStyle/>
          <a:p>
            <a:pPr marL="0" indent="0">
              <a:buNone/>
            </a:pPr>
            <a:r>
              <a:rPr lang="en-US" dirty="0" smtClean="0"/>
              <a:t>Analytics makes use of following to make decisions:</a:t>
            </a:r>
            <a:endParaRPr lang="en-US" dirty="0"/>
          </a:p>
          <a:p>
            <a:r>
              <a:rPr lang="en-US" dirty="0" smtClean="0"/>
              <a:t>Data</a:t>
            </a:r>
          </a:p>
          <a:p>
            <a:r>
              <a:rPr lang="en-US" dirty="0" smtClean="0"/>
              <a:t>Statistical analysis, quantitative methods</a:t>
            </a:r>
          </a:p>
          <a:p>
            <a:r>
              <a:rPr lang="en-US" dirty="0" smtClean="0"/>
              <a:t>Mathematical or computer based models</a:t>
            </a:r>
          </a:p>
          <a:p>
            <a:pPr marL="0" indent="0">
              <a:buNone/>
            </a:pPr>
            <a:endParaRPr lang="en-US" dirty="0"/>
          </a:p>
          <a:p>
            <a:pPr marL="0" indent="0">
              <a:buNone/>
            </a:pPr>
            <a:r>
              <a:rPr lang="en-US" b="1" u="sng" dirty="0" smtClean="0"/>
              <a:t>Business Analytics </a:t>
            </a:r>
            <a:r>
              <a:rPr lang="en-US" dirty="0" smtClean="0"/>
              <a:t>is a process of transforming data into actions through analysis using various tools like </a:t>
            </a:r>
            <a:r>
              <a:rPr lang="en-US" dirty="0" err="1" smtClean="0"/>
              <a:t>MSexcel,SAS,Minitab</a:t>
            </a:r>
            <a:r>
              <a:rPr lang="en-US" dirty="0" smtClean="0"/>
              <a:t>.</a:t>
            </a:r>
          </a:p>
          <a:p>
            <a:pPr marL="0" indent="0">
              <a:buNone/>
            </a:pPr>
            <a:endParaRPr lang="en-US" dirty="0" smtClean="0"/>
          </a:p>
          <a:p>
            <a:pPr marL="0" indent="0">
              <a:buNone/>
            </a:pPr>
            <a:r>
              <a:rPr lang="en-US" dirty="0" smtClean="0"/>
              <a:t>Applications:</a:t>
            </a:r>
          </a:p>
          <a:p>
            <a:pPr marL="0" indent="0">
              <a:buNone/>
            </a:pPr>
            <a:endParaRPr lang="en-US" dirty="0" smtClean="0"/>
          </a:p>
          <a:p>
            <a:r>
              <a:rPr lang="en-US" dirty="0" smtClean="0"/>
              <a:t>Pricing(Setting price for consumer and industrial goods)</a:t>
            </a:r>
          </a:p>
          <a:p>
            <a:r>
              <a:rPr lang="en-US" dirty="0" smtClean="0"/>
              <a:t>Customer Segmentation(Identifying key customer groups in retail, insurance)</a:t>
            </a:r>
          </a:p>
          <a:p>
            <a:r>
              <a:rPr lang="en-US" dirty="0" smtClean="0"/>
              <a:t>Location(Identifying best location for bank branch ATM)</a:t>
            </a:r>
          </a:p>
          <a:p>
            <a:r>
              <a:rPr lang="en-US" dirty="0" smtClean="0"/>
              <a:t>Merchandising(Determining brands to buy, quantities)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2567" y="365126"/>
            <a:ext cx="3592060" cy="2343258"/>
          </a:xfrm>
          <a:prstGeom prst="rect">
            <a:avLst/>
          </a:prstGeom>
        </p:spPr>
      </p:pic>
    </p:spTree>
    <p:extLst>
      <p:ext uri="{BB962C8B-B14F-4D97-AF65-F5344CB8AC3E}">
        <p14:creationId xmlns:p14="http://schemas.microsoft.com/office/powerpoint/2010/main" val="41467721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Content Placeholder 2"/>
          <p:cNvSpPr>
            <a:spLocks noGrp="1"/>
          </p:cNvSpPr>
          <p:nvPr>
            <p:ph idx="1"/>
          </p:nvPr>
        </p:nvSpPr>
        <p:spPr/>
        <p:txBody>
          <a:bodyPr/>
          <a:lstStyle/>
          <a:p>
            <a:r>
              <a:rPr lang="en-US" sz="2400" dirty="0">
                <a:solidFill>
                  <a:schemeClr val="bg1">
                    <a:lumMod val="65000"/>
                  </a:schemeClr>
                </a:solidFill>
              </a:rPr>
              <a:t>Predict whether someone will have a heart attack on the </a:t>
            </a:r>
            <a:r>
              <a:rPr lang="en-US" sz="2400" dirty="0" smtClean="0">
                <a:solidFill>
                  <a:schemeClr val="bg1">
                    <a:lumMod val="65000"/>
                  </a:schemeClr>
                </a:solidFill>
              </a:rPr>
              <a:t>basis of </a:t>
            </a:r>
            <a:r>
              <a:rPr lang="en-US" sz="2400" dirty="0">
                <a:solidFill>
                  <a:schemeClr val="bg1">
                    <a:lumMod val="65000"/>
                  </a:schemeClr>
                </a:solidFill>
              </a:rPr>
              <a:t>demographic, diet and clinical measurements</a:t>
            </a:r>
            <a:r>
              <a:rPr lang="en-US" sz="2400" dirty="0" smtClean="0">
                <a:solidFill>
                  <a:schemeClr val="bg1">
                    <a:lumMod val="65000"/>
                  </a:schemeClr>
                </a:solidFill>
              </a:rPr>
              <a:t>.</a:t>
            </a:r>
          </a:p>
          <a:p>
            <a:r>
              <a:rPr lang="en-US" sz="2400" dirty="0"/>
              <a:t>Establish the relationship between salary and demographic variables in population survey data.</a:t>
            </a:r>
          </a:p>
          <a:p>
            <a:r>
              <a:rPr lang="en-US" sz="2400" dirty="0" smtClean="0">
                <a:solidFill>
                  <a:schemeClr val="bg1">
                    <a:lumMod val="65000"/>
                  </a:schemeClr>
                </a:solidFill>
              </a:rPr>
              <a:t>Customize </a:t>
            </a:r>
            <a:r>
              <a:rPr lang="en-US" sz="2400" dirty="0">
                <a:solidFill>
                  <a:schemeClr val="bg1">
                    <a:lumMod val="65000"/>
                  </a:schemeClr>
                </a:solidFill>
              </a:rPr>
              <a:t>an email spam detection system.</a:t>
            </a:r>
          </a:p>
          <a:p>
            <a:r>
              <a:rPr lang="en-US" sz="2400" dirty="0">
                <a:solidFill>
                  <a:schemeClr val="bg1">
                    <a:lumMod val="65000"/>
                  </a:schemeClr>
                </a:solidFill>
              </a:rPr>
              <a:t> Identify the numbers in a handwritten zip code</a:t>
            </a:r>
            <a:r>
              <a:rPr lang="en-US" sz="2400" dirty="0" smtClean="0">
                <a:solidFill>
                  <a:schemeClr val="bg1">
                    <a:lumMod val="65000"/>
                  </a:schemeClr>
                </a:solidFill>
              </a:rPr>
              <a:t>.</a:t>
            </a:r>
          </a:p>
          <a:p>
            <a:r>
              <a:rPr lang="en-US" sz="2400" dirty="0" smtClean="0">
                <a:solidFill>
                  <a:schemeClr val="bg1">
                    <a:lumMod val="65000"/>
                  </a:schemeClr>
                </a:solidFill>
              </a:rPr>
              <a:t>Automate </a:t>
            </a:r>
            <a:r>
              <a:rPr lang="en-US" sz="2400" dirty="0">
                <a:solidFill>
                  <a:schemeClr val="bg1">
                    <a:lumMod val="65000"/>
                  </a:schemeClr>
                </a:solidFill>
              </a:rPr>
              <a:t>traffic signals according to road </a:t>
            </a:r>
            <a:r>
              <a:rPr lang="en-US" sz="2400" dirty="0" smtClean="0">
                <a:solidFill>
                  <a:schemeClr val="bg1">
                    <a:lumMod val="65000"/>
                  </a:schemeClr>
                </a:solidFill>
              </a:rPr>
              <a:t>conditions</a:t>
            </a:r>
          </a:p>
          <a:p>
            <a:r>
              <a:rPr lang="en-US" sz="2400" dirty="0">
                <a:solidFill>
                  <a:schemeClr val="bg1">
                    <a:lumMod val="65000"/>
                  </a:schemeClr>
                </a:solidFill>
              </a:rPr>
              <a:t>Target advertising to specific types of consumers</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1717" y="97116"/>
            <a:ext cx="2487310" cy="1823124"/>
          </a:xfrm>
          <a:prstGeom prst="rect">
            <a:avLst/>
          </a:prstGeom>
        </p:spPr>
      </p:pic>
    </p:spTree>
    <p:extLst>
      <p:ext uri="{BB962C8B-B14F-4D97-AF65-F5344CB8AC3E}">
        <p14:creationId xmlns:p14="http://schemas.microsoft.com/office/powerpoint/2010/main" val="108490743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7700"/>
            <a:ext cx="10515600" cy="742458"/>
          </a:xfrm>
        </p:spPr>
        <p:txBody>
          <a:bodyPr/>
          <a:lstStyle/>
          <a:p>
            <a:r>
              <a:rPr lang="en-US" dirty="0" smtClean="0"/>
              <a:t>Evolution of Business Analytics</a:t>
            </a:r>
            <a:endParaRPr lang="en-US" dirty="0"/>
          </a:p>
        </p:txBody>
      </p:sp>
      <p:sp>
        <p:nvSpPr>
          <p:cNvPr id="3" name="Content Placeholder 2"/>
          <p:cNvSpPr>
            <a:spLocks noGrp="1"/>
          </p:cNvSpPr>
          <p:nvPr>
            <p:ph idx="1"/>
          </p:nvPr>
        </p:nvSpPr>
        <p:spPr>
          <a:xfrm>
            <a:off x="838200" y="1210614"/>
            <a:ext cx="10515600" cy="4966349"/>
          </a:xfrm>
        </p:spPr>
        <p:txBody>
          <a:bodyPr/>
          <a:lstStyle/>
          <a:p>
            <a:r>
              <a:rPr lang="en-US" dirty="0" smtClean="0"/>
              <a:t>Business Intelligence</a:t>
            </a:r>
          </a:p>
          <a:p>
            <a:r>
              <a:rPr lang="en-US" dirty="0" smtClean="0"/>
              <a:t>Information Systems</a:t>
            </a:r>
          </a:p>
          <a:p>
            <a:r>
              <a:rPr lang="en-US" dirty="0" smtClean="0"/>
              <a:t>Statistics</a:t>
            </a:r>
          </a:p>
          <a:p>
            <a:pPr lvl="1"/>
            <a:r>
              <a:rPr lang="en-US" dirty="0" smtClean="0"/>
              <a:t>Comes </a:t>
            </a:r>
            <a:r>
              <a:rPr lang="en-US" dirty="0"/>
              <a:t>into place due to massive </a:t>
            </a:r>
            <a:r>
              <a:rPr lang="en-US" dirty="0" smtClean="0"/>
              <a:t>data</a:t>
            </a:r>
          </a:p>
          <a:p>
            <a:pPr lvl="1"/>
            <a:r>
              <a:rPr lang="en-US" dirty="0" smtClean="0"/>
              <a:t>Include basic tools of description, exploration, estimation and inference</a:t>
            </a:r>
          </a:p>
          <a:p>
            <a:pPr lvl="1"/>
            <a:r>
              <a:rPr lang="en-US" dirty="0" smtClean="0"/>
              <a:t>Advanced techniques – Regression, Forecasting, Data Mining</a:t>
            </a:r>
          </a:p>
          <a:p>
            <a:pPr marL="457200" lvl="1" indent="0">
              <a:buNone/>
            </a:pPr>
            <a:endParaRPr lang="en-US" dirty="0" smtClean="0"/>
          </a:p>
          <a:p>
            <a:r>
              <a:rPr lang="en-US" dirty="0" smtClean="0"/>
              <a:t>Decision Support Systems:</a:t>
            </a:r>
          </a:p>
          <a:p>
            <a:pPr lvl="1"/>
            <a:r>
              <a:rPr lang="en-US" dirty="0" smtClean="0"/>
              <a:t>Data Management</a:t>
            </a:r>
          </a:p>
          <a:p>
            <a:pPr lvl="1"/>
            <a:r>
              <a:rPr lang="en-US" dirty="0" smtClean="0"/>
              <a:t>Model Management</a:t>
            </a:r>
          </a:p>
          <a:p>
            <a:pPr lvl="1"/>
            <a:r>
              <a:rPr lang="en-US" dirty="0" smtClean="0"/>
              <a:t>Communication System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1267" y="197700"/>
            <a:ext cx="3296320" cy="2266904"/>
          </a:xfrm>
          <a:prstGeom prst="rect">
            <a:avLst/>
          </a:prstGeom>
        </p:spPr>
      </p:pic>
    </p:spTree>
    <p:extLst>
      <p:ext uri="{BB962C8B-B14F-4D97-AF65-F5344CB8AC3E}">
        <p14:creationId xmlns:p14="http://schemas.microsoft.com/office/powerpoint/2010/main" val="359373186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sz="2000" dirty="0"/>
              <a:t>• Predict the outcomes of elections</a:t>
            </a:r>
          </a:p>
          <a:p>
            <a:pPr marL="0" indent="0">
              <a:buNone/>
            </a:pPr>
            <a:r>
              <a:rPr lang="en-US" sz="2000" dirty="0"/>
              <a:t>• Identify and filter spam messages from e-mail</a:t>
            </a:r>
          </a:p>
          <a:p>
            <a:pPr marL="0" indent="0">
              <a:buNone/>
            </a:pPr>
            <a:r>
              <a:rPr lang="en-US" sz="2000" dirty="0"/>
              <a:t>• Foresee criminal activity</a:t>
            </a:r>
          </a:p>
          <a:p>
            <a:pPr marL="0" indent="0">
              <a:buNone/>
            </a:pPr>
            <a:r>
              <a:rPr lang="en-US" sz="2000" dirty="0"/>
              <a:t>• Automate traffic signals according to road conditions</a:t>
            </a:r>
          </a:p>
          <a:p>
            <a:pPr marL="0" indent="0">
              <a:buNone/>
            </a:pPr>
            <a:r>
              <a:rPr lang="en-US" sz="2000" dirty="0"/>
              <a:t>• Produce financial estimates of storms and natural disasters</a:t>
            </a:r>
          </a:p>
          <a:p>
            <a:pPr marL="0" indent="0">
              <a:buNone/>
            </a:pPr>
            <a:r>
              <a:rPr lang="en-US" sz="2000" dirty="0"/>
              <a:t>• Examine customer churn</a:t>
            </a:r>
          </a:p>
          <a:p>
            <a:pPr marL="0" indent="0">
              <a:buNone/>
            </a:pPr>
            <a:r>
              <a:rPr lang="en-US" sz="2000" dirty="0"/>
              <a:t>• Create auto-piloting planes and auto-driving cars</a:t>
            </a:r>
          </a:p>
          <a:p>
            <a:pPr marL="0" indent="0">
              <a:buNone/>
            </a:pPr>
            <a:r>
              <a:rPr lang="en-US" sz="2000" dirty="0"/>
              <a:t>• Identify individuals with the capacity to donate</a:t>
            </a:r>
          </a:p>
          <a:p>
            <a:pPr marL="0" indent="0">
              <a:buNone/>
            </a:pPr>
            <a:r>
              <a:rPr lang="en-US" sz="2000" dirty="0"/>
              <a:t>• Target advertising to specific types of </a:t>
            </a:r>
            <a:r>
              <a:rPr lang="en-US" sz="2000" dirty="0" smtClean="0"/>
              <a:t>consumers</a:t>
            </a:r>
          </a:p>
          <a:p>
            <a:r>
              <a:rPr lang="en-US" sz="2000" dirty="0"/>
              <a:t>Retailers, do in fact, routinely analyze their customers' transaction data. If </a:t>
            </a:r>
            <a:r>
              <a:rPr lang="en-US" sz="2000" dirty="0" smtClean="0"/>
              <a:t>you've ever </a:t>
            </a:r>
            <a:r>
              <a:rPr lang="en-US" sz="2000" dirty="0"/>
              <a:t>used a shopper's loyalty card at your grocer, coffee shop, or another retailer, it </a:t>
            </a:r>
            <a:r>
              <a:rPr lang="en-US" sz="2000" dirty="0" smtClean="0"/>
              <a:t>is likely </a:t>
            </a:r>
            <a:r>
              <a:rPr lang="en-US" sz="2000" dirty="0"/>
              <a:t>that your purchase data is being used for machine learning</a:t>
            </a:r>
            <a:r>
              <a:rPr lang="en-US" sz="2000" dirty="0" smtClean="0"/>
              <a:t>. Retailers </a:t>
            </a:r>
            <a:r>
              <a:rPr lang="en-US" sz="2000" dirty="0"/>
              <a:t>use machine learning methods for advertising, targeted promotions</a:t>
            </a:r>
            <a:r>
              <a:rPr lang="en-US" sz="2000" dirty="0" smtClean="0"/>
              <a:t>, inventory </a:t>
            </a:r>
            <a:r>
              <a:rPr lang="en-US" sz="2000" dirty="0"/>
              <a:t>management, or the layout of the items in the store.</a:t>
            </a:r>
          </a:p>
        </p:txBody>
      </p:sp>
    </p:spTree>
    <p:extLst>
      <p:ext uri="{BB962C8B-B14F-4D97-AF65-F5344CB8AC3E}">
        <p14:creationId xmlns:p14="http://schemas.microsoft.com/office/powerpoint/2010/main" val="175468913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9216"/>
            <a:ext cx="10515600" cy="626547"/>
          </a:xfrm>
        </p:spPr>
        <p:txBody>
          <a:bodyPr>
            <a:normAutofit fontScale="90000"/>
          </a:bodyPr>
          <a:lstStyle/>
          <a:p>
            <a:r>
              <a:rPr lang="en-US" dirty="0" smtClean="0"/>
              <a:t>Dependent, Independent Variables</a:t>
            </a:r>
            <a:endParaRPr lang="en-US" dirty="0"/>
          </a:p>
        </p:txBody>
      </p:sp>
      <p:sp>
        <p:nvSpPr>
          <p:cNvPr id="3" name="Content Placeholder 2"/>
          <p:cNvSpPr>
            <a:spLocks noGrp="1"/>
          </p:cNvSpPr>
          <p:nvPr>
            <p:ph idx="1"/>
          </p:nvPr>
        </p:nvSpPr>
        <p:spPr>
          <a:xfrm>
            <a:off x="838200" y="1146220"/>
            <a:ext cx="10515600" cy="5396247"/>
          </a:xfrm>
        </p:spPr>
        <p:txBody>
          <a:bodyPr/>
          <a:lstStyle/>
          <a:p>
            <a:pPr marL="0" indent="0" fontAlgn="base">
              <a:buNone/>
            </a:pPr>
            <a:r>
              <a:rPr lang="en-US" b="1" u="sng" dirty="0"/>
              <a:t>Independent variable</a:t>
            </a:r>
          </a:p>
          <a:p>
            <a:pPr marL="0" indent="0" fontAlgn="base">
              <a:buNone/>
            </a:pPr>
            <a:r>
              <a:rPr lang="en-US" dirty="0"/>
              <a:t>An </a:t>
            </a:r>
            <a:r>
              <a:rPr lang="en-US" b="1" dirty="0"/>
              <a:t>independent variable</a:t>
            </a:r>
            <a:r>
              <a:rPr lang="en-US" dirty="0"/>
              <a:t> is a variable that represents a quantity that is being manipulated in an experiment.</a:t>
            </a:r>
          </a:p>
          <a:p>
            <a:pPr marL="0" indent="0" fontAlgn="base">
              <a:buNone/>
            </a:pPr>
            <a:r>
              <a:rPr lang="en-US" b="1" u="sng" dirty="0" smtClean="0"/>
              <a:t>Dependent </a:t>
            </a:r>
            <a:r>
              <a:rPr lang="en-US" b="1" u="sng" dirty="0"/>
              <a:t>variables</a:t>
            </a:r>
          </a:p>
          <a:p>
            <a:pPr marL="0" indent="0" fontAlgn="base">
              <a:buNone/>
            </a:pPr>
            <a:r>
              <a:rPr lang="en-US" dirty="0"/>
              <a:t>A </a:t>
            </a:r>
            <a:r>
              <a:rPr lang="en-US" b="1" dirty="0"/>
              <a:t>dependent variable</a:t>
            </a:r>
            <a:r>
              <a:rPr lang="en-US" dirty="0"/>
              <a:t> represents a quantity whose value </a:t>
            </a:r>
            <a:r>
              <a:rPr lang="en-US" i="1" dirty="0"/>
              <a:t>depends</a:t>
            </a:r>
            <a:r>
              <a:rPr lang="en-US" dirty="0"/>
              <a:t> on how the independent variable is manipulated.</a:t>
            </a:r>
          </a:p>
          <a:p>
            <a:pPr marL="0" indent="0">
              <a:buNone/>
            </a:pPr>
            <a:endParaRPr lang="en-US" dirty="0" smtClean="0"/>
          </a:p>
          <a:p>
            <a:r>
              <a:rPr lang="en-US" dirty="0" smtClean="0"/>
              <a:t>Work and salary</a:t>
            </a:r>
          </a:p>
          <a:p>
            <a:r>
              <a:rPr lang="en-US" dirty="0" smtClean="0"/>
              <a:t>Height and Weight</a:t>
            </a:r>
          </a:p>
          <a:p>
            <a:r>
              <a:rPr lang="en-US" dirty="0" smtClean="0"/>
              <a:t>No of </a:t>
            </a:r>
            <a:r>
              <a:rPr lang="en-US" dirty="0" err="1" smtClean="0"/>
              <a:t>hrs</a:t>
            </a:r>
            <a:r>
              <a:rPr lang="en-US" dirty="0" smtClean="0"/>
              <a:t> AC is switched on and electricity bill</a:t>
            </a:r>
          </a:p>
          <a:p>
            <a:r>
              <a:rPr lang="en-US" dirty="0"/>
              <a:t>For every mile you run, you burn </a:t>
            </a:r>
            <a:r>
              <a:rPr lang="en-US" dirty="0" smtClean="0"/>
              <a:t>100</a:t>
            </a:r>
            <a:r>
              <a:rPr lang="en-US" dirty="0"/>
              <a:t> calories.</a:t>
            </a:r>
            <a:endParaRPr lang="en-US" dirty="0" smtClean="0"/>
          </a:p>
        </p:txBody>
      </p:sp>
    </p:spTree>
    <p:extLst>
      <p:ext uri="{BB962C8B-B14F-4D97-AF65-F5344CB8AC3E}">
        <p14:creationId xmlns:p14="http://schemas.microsoft.com/office/powerpoint/2010/main" val="85867563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0578"/>
            <a:ext cx="10515600" cy="575033"/>
          </a:xfrm>
        </p:spPr>
        <p:txBody>
          <a:bodyPr>
            <a:normAutofit fontScale="90000"/>
          </a:bodyPr>
          <a:lstStyle/>
          <a:p>
            <a:r>
              <a:rPr lang="en-US" dirty="0" smtClean="0"/>
              <a:t>Cost </a:t>
            </a:r>
            <a:r>
              <a:rPr lang="en-US" dirty="0"/>
              <a:t>Function</a:t>
            </a:r>
          </a:p>
        </p:txBody>
      </p:sp>
      <p:sp>
        <p:nvSpPr>
          <p:cNvPr id="3" name="Content Placeholder 2"/>
          <p:cNvSpPr>
            <a:spLocks noGrp="1"/>
          </p:cNvSpPr>
          <p:nvPr>
            <p:ph idx="1"/>
          </p:nvPr>
        </p:nvSpPr>
        <p:spPr>
          <a:xfrm>
            <a:off x="838200" y="940158"/>
            <a:ext cx="10515600" cy="5525036"/>
          </a:xfrm>
        </p:spPr>
        <p:txBody>
          <a:bodyPr>
            <a:normAutofit fontScale="77500" lnSpcReduction="20000"/>
          </a:bodyPr>
          <a:lstStyle/>
          <a:p>
            <a:pPr marL="0" indent="0">
              <a:buNone/>
            </a:pPr>
            <a:r>
              <a:rPr lang="en-US" dirty="0" smtClean="0"/>
              <a:t>It is used to predict O/P at different levels of I/P</a:t>
            </a:r>
          </a:p>
          <a:p>
            <a:pPr marL="0" indent="0">
              <a:buNone/>
            </a:pPr>
            <a:endParaRPr lang="en-US" dirty="0" smtClean="0"/>
          </a:p>
          <a:p>
            <a:pPr marL="0" indent="0">
              <a:buNone/>
            </a:pPr>
            <a:r>
              <a:rPr lang="en-US" dirty="0" err="1" smtClean="0"/>
              <a:t>Eg</a:t>
            </a:r>
            <a:r>
              <a:rPr lang="en-US" dirty="0" smtClean="0"/>
              <a:t> 1:</a:t>
            </a:r>
            <a:endParaRPr lang="en-US" dirty="0"/>
          </a:p>
          <a:p>
            <a:pPr marL="0" indent="0">
              <a:buNone/>
            </a:pPr>
            <a:r>
              <a:rPr lang="en-US" dirty="0" smtClean="0"/>
              <a:t>A sunglass manufacturer is planning production of new varieties of sunglasses. For the first year, the fixed costs for setting up a new production line is 1.25 Lakhs. Variable cost for producing each piece of sunglasses are </a:t>
            </a:r>
            <a:r>
              <a:rPr lang="en-US" dirty="0" err="1" smtClean="0"/>
              <a:t>Rs</a:t>
            </a:r>
            <a:r>
              <a:rPr lang="en-US" dirty="0" smtClean="0"/>
              <a:t> 35. They plan to sell each @ 160 </a:t>
            </a:r>
            <a:r>
              <a:rPr lang="en-US" dirty="0" err="1" smtClean="0"/>
              <a:t>Rs</a:t>
            </a:r>
            <a:r>
              <a:rPr lang="en-US" dirty="0" smtClean="0"/>
              <a:t>.</a:t>
            </a:r>
          </a:p>
          <a:p>
            <a:pPr marL="0" indent="0">
              <a:buNone/>
            </a:pPr>
            <a:endParaRPr lang="en-US" dirty="0"/>
          </a:p>
          <a:p>
            <a:pPr marL="971550" lvl="1" indent="-514350">
              <a:buFont typeface="+mj-lt"/>
              <a:buAutoNum type="alphaUcPeriod"/>
            </a:pPr>
            <a:r>
              <a:rPr lang="en-US" dirty="0" smtClean="0"/>
              <a:t>Find the profit if 1100 pcs are sold</a:t>
            </a:r>
          </a:p>
          <a:p>
            <a:pPr marL="971550" lvl="1" indent="-514350">
              <a:buFont typeface="+mj-lt"/>
              <a:buAutoNum type="alphaUcPeriod"/>
            </a:pPr>
            <a:r>
              <a:rPr lang="en-US" dirty="0" smtClean="0"/>
              <a:t>Find the break even point</a:t>
            </a:r>
          </a:p>
          <a:p>
            <a:pPr marL="0" indent="0">
              <a:buNone/>
            </a:pPr>
            <a:endParaRPr lang="en-US" dirty="0"/>
          </a:p>
          <a:p>
            <a:pPr marL="0" indent="0">
              <a:buNone/>
            </a:pPr>
            <a:r>
              <a:rPr lang="en-US" dirty="0" err="1" smtClean="0"/>
              <a:t>Eg</a:t>
            </a:r>
            <a:r>
              <a:rPr lang="en-US" dirty="0"/>
              <a:t> 2</a:t>
            </a:r>
            <a:r>
              <a:rPr lang="en-US" dirty="0" smtClean="0"/>
              <a:t>:</a:t>
            </a:r>
          </a:p>
          <a:p>
            <a:pPr marL="0" indent="0">
              <a:buNone/>
            </a:pPr>
            <a:r>
              <a:rPr lang="en-US" dirty="0"/>
              <a:t>The management of </a:t>
            </a:r>
            <a:r>
              <a:rPr lang="en-US" dirty="0" err="1"/>
              <a:t>Duralex</a:t>
            </a:r>
            <a:r>
              <a:rPr lang="en-US" dirty="0"/>
              <a:t> Companies, a manufacturer of toys, has asked for a new cost study to improve next year’s budget forecasts. They pay rent of $300 a month and they pay an average of $30 a month for electricity. Each toy requires $5 in plastic and $2 in cloth</a:t>
            </a:r>
            <a:r>
              <a:rPr lang="en-US" dirty="0" smtClean="0"/>
              <a:t>.</a:t>
            </a:r>
          </a:p>
          <a:p>
            <a:pPr marL="0" indent="0">
              <a:buNone/>
            </a:pPr>
            <a:endParaRPr lang="en-US" dirty="0"/>
          </a:p>
          <a:p>
            <a:pPr marL="971550" lvl="1" indent="-514350">
              <a:buFont typeface="+mj-lt"/>
              <a:buAutoNum type="alphaUcPeriod"/>
            </a:pPr>
            <a:r>
              <a:rPr lang="en-US" dirty="0" smtClean="0"/>
              <a:t>How </a:t>
            </a:r>
            <a:r>
              <a:rPr lang="en-US" dirty="0"/>
              <a:t>much will it cost them to manufacture 1200 toys </a:t>
            </a:r>
            <a:r>
              <a:rPr lang="en-US" dirty="0" smtClean="0"/>
              <a:t>annually?</a:t>
            </a:r>
          </a:p>
          <a:p>
            <a:pPr marL="971550" lvl="1" indent="-514350">
              <a:buFont typeface="+mj-lt"/>
              <a:buAutoNum type="alphaUcPeriod"/>
            </a:pPr>
            <a:r>
              <a:rPr lang="en-US" dirty="0" smtClean="0"/>
              <a:t>How </a:t>
            </a:r>
            <a:r>
              <a:rPr lang="en-US" dirty="0"/>
              <a:t>much will it cost them to manufacture 1500 toys </a:t>
            </a:r>
            <a:r>
              <a:rPr lang="en-US" dirty="0" smtClean="0"/>
              <a:t>	annually</a:t>
            </a:r>
            <a:r>
              <a:rPr lang="en-US" dirty="0"/>
              <a:t>?</a:t>
            </a:r>
          </a:p>
          <a:p>
            <a:endParaRPr lang="en-US" dirty="0"/>
          </a:p>
          <a:p>
            <a:pPr marL="0" indent="0">
              <a:buNone/>
            </a:pPr>
            <a:endParaRPr lang="en-US" dirty="0"/>
          </a:p>
        </p:txBody>
      </p:sp>
    </p:spTree>
    <p:extLst>
      <p:ext uri="{BB962C8B-B14F-4D97-AF65-F5344CB8AC3E}">
        <p14:creationId xmlns:p14="http://schemas.microsoft.com/office/powerpoint/2010/main" val="318956672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458"/>
            <a:ext cx="10515600" cy="523517"/>
          </a:xfrm>
        </p:spPr>
        <p:txBody>
          <a:bodyPr>
            <a:normAutofit fontScale="90000"/>
          </a:bodyPr>
          <a:lstStyle/>
          <a:p>
            <a:r>
              <a:rPr lang="en-US" dirty="0" smtClean="0"/>
              <a:t>Problem Solving with Analytics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541960979"/>
              </p:ext>
            </p:extLst>
          </p:nvPr>
        </p:nvGraphicFramePr>
        <p:xfrm>
          <a:off x="838200" y="991673"/>
          <a:ext cx="10515600" cy="51852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325717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2000" dirty="0"/>
              <a:t>Caution should be exercised when obtaining </a:t>
            </a:r>
            <a:r>
              <a:rPr lang="en-US" sz="2000" dirty="0" smtClean="0"/>
              <a:t>or analyzing </a:t>
            </a:r>
            <a:r>
              <a:rPr lang="en-US" sz="2000" dirty="0"/>
              <a:t>data in order to avoid breaking laws, violating terms of service or data </a:t>
            </a:r>
            <a:r>
              <a:rPr lang="en-US" sz="2000" dirty="0" smtClean="0"/>
              <a:t>use agreements</a:t>
            </a:r>
            <a:r>
              <a:rPr lang="en-US" sz="2000" dirty="0"/>
              <a:t>, abusing the trust, or violating privacy of the customers or the public</a:t>
            </a:r>
            <a:r>
              <a:rPr lang="en-US" sz="2000" dirty="0" smtClean="0"/>
              <a:t>.</a:t>
            </a:r>
          </a:p>
          <a:p>
            <a:r>
              <a:rPr lang="en-US" sz="2000" dirty="0"/>
              <a:t>Apart from the legal consequences, using data inappropriately may hurt </a:t>
            </a:r>
            <a:r>
              <a:rPr lang="en-US" sz="2000" dirty="0" smtClean="0"/>
              <a:t>your bottom </a:t>
            </a:r>
            <a:r>
              <a:rPr lang="en-US" sz="2000" dirty="0"/>
              <a:t>line. Customers may feel uncomfortable or become spooked if aspects </a:t>
            </a:r>
            <a:r>
              <a:rPr lang="en-US" sz="2000" dirty="0" smtClean="0"/>
              <a:t>of their </a:t>
            </a:r>
            <a:r>
              <a:rPr lang="en-US" sz="2000" dirty="0"/>
              <a:t>lives they consider private are made public. Recently, several </a:t>
            </a:r>
            <a:r>
              <a:rPr lang="en-US" sz="2000" dirty="0" smtClean="0"/>
              <a:t>high-profile web </a:t>
            </a:r>
            <a:r>
              <a:rPr lang="en-US" sz="2000" dirty="0"/>
              <a:t>applications have experienced a mass exodus of users who felt exploited </a:t>
            </a:r>
            <a:r>
              <a:rPr lang="en-US" sz="2000" dirty="0" smtClean="0"/>
              <a:t>when the </a:t>
            </a:r>
            <a:r>
              <a:rPr lang="en-US" sz="2000" dirty="0"/>
              <a:t>applications' terms of service agreements changed and their data was used </a:t>
            </a:r>
            <a:r>
              <a:rPr lang="en-US" sz="2000" dirty="0" smtClean="0"/>
              <a:t>for purposes </a:t>
            </a:r>
            <a:r>
              <a:rPr lang="en-US" sz="2000" dirty="0"/>
              <a:t>beyond what the users had originally agreed upon.</a:t>
            </a:r>
          </a:p>
        </p:txBody>
      </p:sp>
    </p:spTree>
    <p:extLst>
      <p:ext uri="{BB962C8B-B14F-4D97-AF65-F5344CB8AC3E}">
        <p14:creationId xmlns:p14="http://schemas.microsoft.com/office/powerpoint/2010/main" val="4194074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38200" y="829843"/>
            <a:ext cx="10077450" cy="5267325"/>
          </a:xfrm>
          <a:prstGeom prst="rect">
            <a:avLst/>
          </a:prstGeom>
        </p:spPr>
      </p:pic>
    </p:spTree>
    <p:extLst>
      <p:ext uri="{BB962C8B-B14F-4D97-AF65-F5344CB8AC3E}">
        <p14:creationId xmlns:p14="http://schemas.microsoft.com/office/powerpoint/2010/main" val="2207966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Content Placeholder 2"/>
          <p:cNvSpPr>
            <a:spLocks noGrp="1"/>
          </p:cNvSpPr>
          <p:nvPr>
            <p:ph idx="1"/>
          </p:nvPr>
        </p:nvSpPr>
        <p:spPr/>
        <p:txBody>
          <a:bodyPr/>
          <a:lstStyle/>
          <a:p>
            <a:r>
              <a:rPr lang="en-US" sz="2400" dirty="0"/>
              <a:t>Predict whether someone will have a heart attack on the </a:t>
            </a:r>
            <a:r>
              <a:rPr lang="en-US" sz="2400" dirty="0" smtClean="0"/>
              <a:t>basis of </a:t>
            </a:r>
            <a:r>
              <a:rPr lang="en-US" sz="2400" dirty="0"/>
              <a:t>demographic, diet and clinical measurements</a:t>
            </a:r>
            <a:r>
              <a:rPr lang="en-US" sz="2400" dirty="0" smtClean="0"/>
              <a:t>.</a:t>
            </a:r>
          </a:p>
          <a:p>
            <a:r>
              <a:rPr lang="en-US" sz="2400" dirty="0"/>
              <a:t>Establish the relationship between salary and demographic variables in population survey data.</a:t>
            </a:r>
          </a:p>
          <a:p>
            <a:r>
              <a:rPr lang="en-US" sz="2400" dirty="0" smtClean="0"/>
              <a:t>Customize </a:t>
            </a:r>
            <a:r>
              <a:rPr lang="en-US" sz="2400" dirty="0"/>
              <a:t>an email spam detection system.</a:t>
            </a:r>
          </a:p>
          <a:p>
            <a:r>
              <a:rPr lang="en-US" sz="2400" dirty="0" smtClean="0"/>
              <a:t>Identify </a:t>
            </a:r>
            <a:r>
              <a:rPr lang="en-US" sz="2400" dirty="0"/>
              <a:t>the numbers in a handwritten zip code</a:t>
            </a:r>
            <a:r>
              <a:rPr lang="en-US" sz="2400" dirty="0" smtClean="0"/>
              <a:t>.</a:t>
            </a:r>
          </a:p>
          <a:p>
            <a:r>
              <a:rPr lang="en-US" sz="2400" dirty="0" smtClean="0"/>
              <a:t>Automate </a:t>
            </a:r>
            <a:r>
              <a:rPr lang="en-US" sz="2400" dirty="0"/>
              <a:t>traffic signals according to road </a:t>
            </a:r>
            <a:r>
              <a:rPr lang="en-US" sz="2400" dirty="0" smtClean="0"/>
              <a:t>conditions</a:t>
            </a:r>
          </a:p>
          <a:p>
            <a:r>
              <a:rPr lang="en-US" sz="2400" dirty="0"/>
              <a:t>Target advertising to specific types of consumers</a:t>
            </a:r>
          </a:p>
          <a:p>
            <a:endParaRPr lang="en-US" dirty="0"/>
          </a:p>
          <a:p>
            <a:endParaRPr lang="en-US" dirty="0"/>
          </a:p>
        </p:txBody>
      </p:sp>
    </p:spTree>
    <p:extLst>
      <p:ext uri="{BB962C8B-B14F-4D97-AF65-F5344CB8AC3E}">
        <p14:creationId xmlns:p14="http://schemas.microsoft.com/office/powerpoint/2010/main" val="2843654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sz="2400" dirty="0"/>
              <a:t>Imagine that you are interested in measuring the level of anxiety of college students during finals week in one of your courses</a:t>
            </a:r>
            <a:r>
              <a:rPr lang="en-US" sz="2400" dirty="0" smtClean="0"/>
              <a:t>.</a:t>
            </a:r>
          </a:p>
          <a:p>
            <a:r>
              <a:rPr lang="en-US" sz="2400" dirty="0" smtClean="0"/>
              <a:t>You </a:t>
            </a:r>
            <a:r>
              <a:rPr lang="en-US" sz="2400" dirty="0"/>
              <a:t>have 11 study participants rate their level of anxiety on a scale from 1 to 10, with 1 being 'no anxiety' and 10 being 'extremely anxious</a:t>
            </a:r>
            <a:r>
              <a:rPr lang="en-US" sz="2400" dirty="0" smtClean="0"/>
              <a:t>. </a:t>
            </a:r>
            <a:r>
              <a:rPr lang="en-US" sz="2400" dirty="0"/>
              <a:t>You collect the ratings and review them. </a:t>
            </a:r>
            <a:endParaRPr lang="en-US" sz="2400" dirty="0" smtClean="0"/>
          </a:p>
          <a:p>
            <a:r>
              <a:rPr lang="en-US" sz="2400" dirty="0" smtClean="0"/>
              <a:t>The </a:t>
            </a:r>
            <a:r>
              <a:rPr lang="en-US" sz="2400" dirty="0"/>
              <a:t>ratings are 8, 4, 9, 3, 5, 8, 6, 6, 7, 8, and 10. Your teacher asks you for a summary of your findings. </a:t>
            </a:r>
            <a:endParaRPr lang="en-US" sz="2400" dirty="0" smtClean="0"/>
          </a:p>
          <a:p>
            <a:r>
              <a:rPr lang="en-US" sz="2400" dirty="0" smtClean="0"/>
              <a:t>How </a:t>
            </a:r>
            <a:r>
              <a:rPr lang="en-US" sz="2400" dirty="0"/>
              <a:t>do you summarize this data</a:t>
            </a:r>
            <a:r>
              <a:rPr lang="en-US" sz="2400" dirty="0" smtClean="0"/>
              <a:t>?</a:t>
            </a:r>
          </a:p>
          <a:p>
            <a:endParaRPr lang="en-US" dirty="0"/>
          </a:p>
        </p:txBody>
      </p:sp>
    </p:spTree>
    <p:extLst>
      <p:ext uri="{BB962C8B-B14F-4D97-AF65-F5344CB8AC3E}">
        <p14:creationId xmlns:p14="http://schemas.microsoft.com/office/powerpoint/2010/main" val="24034301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3864</Words>
  <Application>Microsoft Office PowerPoint</Application>
  <PresentationFormat>Widescreen</PresentationFormat>
  <Paragraphs>504</Paragraphs>
  <Slides>65</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65</vt:i4>
      </vt:variant>
    </vt:vector>
  </HeadingPairs>
  <TitlesOfParts>
    <vt:vector size="69" baseType="lpstr">
      <vt:lpstr>Arial</vt:lpstr>
      <vt:lpstr>Calibri</vt:lpstr>
      <vt:lpstr>Calibri Light</vt:lpstr>
      <vt:lpstr>Office Theme</vt:lpstr>
      <vt:lpstr>Base Statistics</vt:lpstr>
      <vt:lpstr>What is Analytics?</vt:lpstr>
      <vt:lpstr>Applications</vt:lpstr>
      <vt:lpstr>Applications</vt:lpstr>
      <vt:lpstr>PowerPoint Presentation</vt:lpstr>
      <vt:lpstr>Applications</vt:lpstr>
      <vt:lpstr>PowerPoint Presentation</vt:lpstr>
      <vt:lpstr>Applications</vt:lpstr>
      <vt:lpstr>Problem</vt:lpstr>
      <vt:lpstr>Descriptive Statistics</vt:lpstr>
      <vt:lpstr>PowerPoint Presentation</vt:lpstr>
      <vt:lpstr>How do they arrive at this conclusion?</vt:lpstr>
      <vt:lpstr>Inferential Statistics</vt:lpstr>
      <vt:lpstr>How to predict?</vt:lpstr>
      <vt:lpstr>Predictive Statistics</vt:lpstr>
      <vt:lpstr>How to recommend?</vt:lpstr>
      <vt:lpstr>Data Types(measurement scales)</vt:lpstr>
      <vt:lpstr>Categorical Data</vt:lpstr>
      <vt:lpstr>Nominal Data</vt:lpstr>
      <vt:lpstr>Ordinal Data</vt:lpstr>
      <vt:lpstr>Numerical Data</vt:lpstr>
      <vt:lpstr>Interval Data</vt:lpstr>
      <vt:lpstr>Ratio Data</vt:lpstr>
      <vt:lpstr>A small Quiz!! – You get nothing if you win..</vt:lpstr>
      <vt:lpstr>Why Data Types are important?</vt:lpstr>
      <vt:lpstr>Questions</vt:lpstr>
      <vt:lpstr>Where to start??</vt:lpstr>
      <vt:lpstr>Measures of Central Tendency</vt:lpstr>
      <vt:lpstr>PowerPoint Presentation</vt:lpstr>
      <vt:lpstr>When to use what?</vt:lpstr>
      <vt:lpstr>Percentile</vt:lpstr>
      <vt:lpstr>Quartile</vt:lpstr>
      <vt:lpstr>Problem</vt:lpstr>
      <vt:lpstr>Problem</vt:lpstr>
      <vt:lpstr>Measure of Variability</vt:lpstr>
      <vt:lpstr>Measure of Variability</vt:lpstr>
      <vt:lpstr>PowerPoint Presentation</vt:lpstr>
      <vt:lpstr>Variance</vt:lpstr>
      <vt:lpstr>Standard deviation</vt:lpstr>
      <vt:lpstr>Standard Deviation</vt:lpstr>
      <vt:lpstr>PowerPoint Presentation</vt:lpstr>
      <vt:lpstr>Probability</vt:lpstr>
      <vt:lpstr>Example 1</vt:lpstr>
      <vt:lpstr>Example 2</vt:lpstr>
      <vt:lpstr>Example 2</vt:lpstr>
      <vt:lpstr>Example 3</vt:lpstr>
      <vt:lpstr>Example 3</vt:lpstr>
      <vt:lpstr>Example 4</vt:lpstr>
      <vt:lpstr>Example 4</vt:lpstr>
      <vt:lpstr>Example 5</vt:lpstr>
      <vt:lpstr>Example 5</vt:lpstr>
      <vt:lpstr>Normal </vt:lpstr>
      <vt:lpstr>Nominal Data</vt:lpstr>
      <vt:lpstr>PowerPoint Presentation</vt:lpstr>
      <vt:lpstr>Types of Data</vt:lpstr>
      <vt:lpstr>PowerPoint Presentation</vt:lpstr>
      <vt:lpstr>Based on type of measurement scale</vt:lpstr>
      <vt:lpstr>Scope of Business Analytics</vt:lpstr>
      <vt:lpstr>What is Analytics?</vt:lpstr>
      <vt:lpstr>Evolution of Business Analytics</vt:lpstr>
      <vt:lpstr>PowerPoint Presentation</vt:lpstr>
      <vt:lpstr>Dependent, Independent Variables</vt:lpstr>
      <vt:lpstr>Cost Function</vt:lpstr>
      <vt:lpstr>Problem Solving with Analytics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hag5kor</cp:lastModifiedBy>
  <cp:revision>112</cp:revision>
  <dcterms:created xsi:type="dcterms:W3CDTF">2019-02-27T11:43:01Z</dcterms:created>
  <dcterms:modified xsi:type="dcterms:W3CDTF">2019-04-27T03:50:43Z</dcterms:modified>
</cp:coreProperties>
</file>