
<file path=[Content_Types].xml><?xml version="1.0" encoding="utf-8"?>
<Types xmlns="http://schemas.openxmlformats.org/package/2006/content-types">
  <Default Extension="png" ContentType="image/png"/>
  <Default Extension="jpg_large" ContentType="image/jpe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Player</a:t>
            </a:r>
            <a:r>
              <a:rPr lang="en-US" baseline="0"/>
              <a:t> Performance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Sheet1!$C$11</c:f>
              <c:strCache>
                <c:ptCount val="1"/>
                <c:pt idx="0">
                  <c:v>Match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Sheet1!$D$10:$F$10</c:f>
              <c:strCache>
                <c:ptCount val="3"/>
                <c:pt idx="0">
                  <c:v>Rohit Sharma</c:v>
                </c:pt>
                <c:pt idx="1">
                  <c:v>Virat Kohli</c:v>
                </c:pt>
                <c:pt idx="2">
                  <c:v>MS Dhoni</c:v>
                </c:pt>
              </c:strCache>
            </c:strRef>
          </c:cat>
          <c:val>
            <c:numRef>
              <c:f>Sheet1!$D$11:$F$11</c:f>
              <c:numCache>
                <c:formatCode>General</c:formatCode>
                <c:ptCount val="3"/>
                <c:pt idx="0">
                  <c:v>5</c:v>
                </c:pt>
                <c:pt idx="1">
                  <c:v>95</c:v>
                </c:pt>
                <c:pt idx="2">
                  <c:v>50</c:v>
                </c:pt>
              </c:numCache>
            </c:numRef>
          </c:val>
        </c:ser>
        <c:ser>
          <c:idx val="1"/>
          <c:order val="1"/>
          <c:tx>
            <c:strRef>
              <c:f>Sheet1!$C$12</c:f>
              <c:strCache>
                <c:ptCount val="1"/>
                <c:pt idx="0">
                  <c:v>Match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Sheet1!$D$10:$F$10</c:f>
              <c:strCache>
                <c:ptCount val="3"/>
                <c:pt idx="0">
                  <c:v>Rohit Sharma</c:v>
                </c:pt>
                <c:pt idx="1">
                  <c:v>Virat Kohli</c:v>
                </c:pt>
                <c:pt idx="2">
                  <c:v>MS Dhoni</c:v>
                </c:pt>
              </c:strCache>
            </c:strRef>
          </c:cat>
          <c:val>
            <c:numRef>
              <c:f>Sheet1!$D$12:$F$12</c:f>
              <c:numCache>
                <c:formatCode>General</c:formatCode>
                <c:ptCount val="3"/>
                <c:pt idx="0">
                  <c:v>280</c:v>
                </c:pt>
                <c:pt idx="1">
                  <c:v>100</c:v>
                </c:pt>
                <c:pt idx="2">
                  <c:v>100</c:v>
                </c:pt>
              </c:numCache>
            </c:numRef>
          </c:val>
        </c:ser>
        <c:ser>
          <c:idx val="2"/>
          <c:order val="2"/>
          <c:tx>
            <c:strRef>
              <c:f>Sheet1!$C$13</c:f>
              <c:strCache>
                <c:ptCount val="1"/>
                <c:pt idx="0">
                  <c:v>Match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Sheet1!$D$10:$F$10</c:f>
              <c:strCache>
                <c:ptCount val="3"/>
                <c:pt idx="0">
                  <c:v>Rohit Sharma</c:v>
                </c:pt>
                <c:pt idx="1">
                  <c:v>Virat Kohli</c:v>
                </c:pt>
                <c:pt idx="2">
                  <c:v>MS Dhoni</c:v>
                </c:pt>
              </c:strCache>
            </c:strRef>
          </c:cat>
          <c:val>
            <c:numRef>
              <c:f>Sheet1!$D$13:$F$13</c:f>
              <c:numCache>
                <c:formatCode>General</c:formatCode>
                <c:ptCount val="3"/>
                <c:pt idx="0">
                  <c:v>15</c:v>
                </c:pt>
                <c:pt idx="1">
                  <c:v>105</c:v>
                </c:pt>
                <c:pt idx="2">
                  <c:v>150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50185416"/>
        <c:axId val="650185808"/>
      </c:barChart>
      <c:catAx>
        <c:axId val="650185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0185808"/>
        <c:crosses val="autoZero"/>
        <c:auto val="1"/>
        <c:lblAlgn val="ctr"/>
        <c:lblOffset val="100"/>
        <c:noMultiLvlLbl val="0"/>
      </c:catAx>
      <c:valAx>
        <c:axId val="650185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0185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43864-C2CF-419C-8227-D7F84F72D88E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EAB1D-CE89-438D-AB67-DEF79CA41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43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43864-C2CF-419C-8227-D7F84F72D88E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EAB1D-CE89-438D-AB67-DEF79CA41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053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43864-C2CF-419C-8227-D7F84F72D88E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EAB1D-CE89-438D-AB67-DEF79CA41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0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43864-C2CF-419C-8227-D7F84F72D88E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EAB1D-CE89-438D-AB67-DEF79CA41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884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43864-C2CF-419C-8227-D7F84F72D88E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EAB1D-CE89-438D-AB67-DEF79CA41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93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43864-C2CF-419C-8227-D7F84F72D88E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EAB1D-CE89-438D-AB67-DEF79CA41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600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43864-C2CF-419C-8227-D7F84F72D88E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EAB1D-CE89-438D-AB67-DEF79CA41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14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43864-C2CF-419C-8227-D7F84F72D88E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EAB1D-CE89-438D-AB67-DEF79CA41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90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43864-C2CF-419C-8227-D7F84F72D88E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EAB1D-CE89-438D-AB67-DEF79CA41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10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43864-C2CF-419C-8227-D7F84F72D88E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EAB1D-CE89-438D-AB67-DEF79CA41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90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43864-C2CF-419C-8227-D7F84F72D88E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EAB1D-CE89-438D-AB67-DEF79CA41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44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43864-C2CF-419C-8227-D7F84F72D88E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EAB1D-CE89-438D-AB67-DEF79CA41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2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_larg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Measures of Central Tendency</a:t>
            </a:r>
            <a:br>
              <a:rPr lang="en-US" dirty="0" smtClean="0"/>
            </a:br>
            <a:r>
              <a:rPr lang="en-US" dirty="0" smtClean="0"/>
              <a:t>Measures of Variability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392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910" y="300251"/>
            <a:ext cx="11136574" cy="616878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Standard Deviation: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i="1" dirty="0"/>
              <a:t>standard deviation</a:t>
            </a:r>
            <a:r>
              <a:rPr lang="en-US" dirty="0"/>
              <a:t> is simply the square root of the </a:t>
            </a:r>
            <a:r>
              <a:rPr lang="en-US" dirty="0" smtClean="0"/>
              <a:t>variance</a:t>
            </a:r>
          </a:p>
          <a:p>
            <a:pPr lvl="1"/>
            <a:r>
              <a:rPr lang="en-US" dirty="0"/>
              <a:t>The standard deviation is an especially useful measure of variability when the distribution is normal or approximately </a:t>
            </a:r>
            <a:r>
              <a:rPr lang="en-US" dirty="0" smtClean="0"/>
              <a:t>normal</a:t>
            </a:r>
          </a:p>
          <a:p>
            <a:pPr lvl="1"/>
            <a:r>
              <a:rPr lang="en-US" dirty="0"/>
              <a:t>Standard deviation is also useful when comparing the spread of two separate data sets that have approximately the same </a:t>
            </a:r>
            <a:r>
              <a:rPr lang="en-US" dirty="0" smtClean="0"/>
              <a:t>mean</a:t>
            </a:r>
          </a:p>
          <a:p>
            <a:pPr lvl="1"/>
            <a:r>
              <a:rPr lang="en-US" dirty="0"/>
              <a:t>The data set with the smaller standard deviation has a narrower spread of measurements around the mean and therefore usually has comparatively fewer high or low </a:t>
            </a:r>
            <a:r>
              <a:rPr lang="en-US" dirty="0" smtClean="0"/>
              <a:t>values</a:t>
            </a:r>
          </a:p>
          <a:p>
            <a:pPr lvl="1"/>
            <a:r>
              <a:rPr lang="en-US" dirty="0"/>
              <a:t>An item selected at random from a data set whose standard deviation is low has a better chance of being close to the mean than an item from a data set whose standard deviation is higher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Standard deviation is never negative.</a:t>
            </a:r>
          </a:p>
          <a:p>
            <a:pPr lvl="1"/>
            <a:r>
              <a:rPr lang="en-US" dirty="0"/>
              <a:t>Standard deviation is sensitive to </a:t>
            </a:r>
            <a:r>
              <a:rPr lang="en-US" dirty="0" smtClean="0"/>
              <a:t>outliers</a:t>
            </a:r>
          </a:p>
          <a:p>
            <a:pPr lvl="1"/>
            <a:r>
              <a:rPr lang="en-US" dirty="0"/>
              <a:t>If all values of a data set are the same, the standard deviation is </a:t>
            </a:r>
            <a:r>
              <a:rPr lang="en-US" dirty="0" smtClean="0"/>
              <a:t>zero</a:t>
            </a:r>
          </a:p>
          <a:p>
            <a:pPr lvl="1"/>
            <a:r>
              <a:rPr lang="en-US" dirty="0"/>
              <a:t>The standard deviation is expressed in the same units as the mean is, whereas the variance is expressed in squared units</a:t>
            </a:r>
          </a:p>
        </p:txBody>
      </p:sp>
    </p:spTree>
    <p:extLst>
      <p:ext uri="{BB962C8B-B14F-4D97-AF65-F5344CB8AC3E}">
        <p14:creationId xmlns:p14="http://schemas.microsoft.com/office/powerpoint/2010/main" val="855360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48"/>
            <a:ext cx="10515600" cy="6038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Where to start??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050878"/>
            <a:ext cx="10857931" cy="5431809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Categorical Data</a:t>
            </a:r>
          </a:p>
          <a:p>
            <a:pPr lvl="1"/>
            <a:r>
              <a:rPr lang="en-US" dirty="0" smtClean="0"/>
              <a:t>Counts</a:t>
            </a:r>
          </a:p>
          <a:p>
            <a:pPr lvl="1"/>
            <a:r>
              <a:rPr lang="en-US" dirty="0" smtClean="0"/>
              <a:t>Percentages</a:t>
            </a:r>
          </a:p>
          <a:p>
            <a:pPr lvl="1"/>
            <a:r>
              <a:rPr lang="en-US" dirty="0" smtClean="0"/>
              <a:t>Crosstabs – Rows and </a:t>
            </a:r>
            <a:r>
              <a:rPr lang="en-US" dirty="0" smtClean="0"/>
              <a:t>Columns</a:t>
            </a:r>
          </a:p>
          <a:p>
            <a:pPr lvl="1"/>
            <a:r>
              <a:rPr lang="en-US" dirty="0"/>
              <a:t>Mode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Numerical </a:t>
            </a:r>
            <a:r>
              <a:rPr lang="en-US" dirty="0" smtClean="0"/>
              <a:t>Data- Most common way to summarize a numerical data is to describe where the center is: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Mean</a:t>
            </a:r>
          </a:p>
          <a:p>
            <a:pPr lvl="1"/>
            <a:r>
              <a:rPr lang="en-US" dirty="0" smtClean="0"/>
              <a:t>Median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Outliers – Numbers in a dataset that are </a:t>
            </a:r>
          </a:p>
          <a:p>
            <a:pPr marL="457200" lvl="1" indent="0">
              <a:buNone/>
            </a:pPr>
            <a:r>
              <a:rPr lang="en-US" dirty="0" smtClean="0"/>
              <a:t>extremely high or low compared to the rest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782" y="3878147"/>
            <a:ext cx="3800018" cy="24670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385" y="109182"/>
            <a:ext cx="2515621" cy="275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576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5910" y="2243541"/>
            <a:ext cx="112048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000" b="1" u="sng" dirty="0"/>
              <a:t>Mean:</a:t>
            </a:r>
            <a:r>
              <a:rPr lang="en-US" sz="2000" dirty="0"/>
              <a:t> The "average" number; found by adding all data points and dividing by the number of data points</a:t>
            </a:r>
            <a:r>
              <a:rPr lang="en-US" sz="2000" dirty="0" smtClean="0"/>
              <a:t>.</a:t>
            </a:r>
          </a:p>
          <a:p>
            <a:pPr fontAlgn="base"/>
            <a:endParaRPr lang="en-US" sz="2000" dirty="0"/>
          </a:p>
          <a:p>
            <a:pPr fontAlgn="base"/>
            <a:r>
              <a:rPr lang="en-US" dirty="0"/>
              <a:t>Example: The mean of </a:t>
            </a:r>
            <a:r>
              <a:rPr lang="en-US" dirty="0" smtClean="0"/>
              <a:t>4,</a:t>
            </a:r>
            <a:r>
              <a:rPr lang="en-US" dirty="0"/>
              <a:t> </a:t>
            </a:r>
            <a:r>
              <a:rPr lang="en-US" dirty="0" smtClean="0"/>
              <a:t>1, </a:t>
            </a:r>
            <a:r>
              <a:rPr lang="en-US" dirty="0"/>
              <a:t>and </a:t>
            </a:r>
            <a:r>
              <a:rPr lang="en-US" dirty="0" smtClean="0"/>
              <a:t>7</a:t>
            </a:r>
            <a:r>
              <a:rPr lang="en-US" dirty="0"/>
              <a:t> is (4+1+7)/3 = 12/3 = 4</a:t>
            </a:r>
          </a:p>
          <a:p>
            <a:pPr fontAlgn="base"/>
            <a:endParaRPr lang="en-US" sz="2000" b="1" dirty="0" smtClean="0"/>
          </a:p>
          <a:p>
            <a:pPr fontAlgn="base"/>
            <a:r>
              <a:rPr lang="en-US" sz="2000" b="1" u="sng" dirty="0" smtClean="0"/>
              <a:t>Median</a:t>
            </a:r>
            <a:r>
              <a:rPr lang="en-US" sz="2000" b="1" u="sng" dirty="0"/>
              <a:t>:</a:t>
            </a:r>
            <a:r>
              <a:rPr lang="en-US" sz="2000" dirty="0"/>
              <a:t> The middle number; found by ordering all data points and picking out the one in the middle (or if there are two middle numbers, taking the mean of those two numbers).</a:t>
            </a:r>
          </a:p>
          <a:p>
            <a:pPr fontAlgn="base"/>
            <a:endParaRPr lang="en-US" sz="2000" dirty="0" smtClean="0"/>
          </a:p>
          <a:p>
            <a:pPr fontAlgn="base"/>
            <a:r>
              <a:rPr lang="en-US" dirty="0" smtClean="0"/>
              <a:t>Example: The median of 4, 1, and 7 is 4 because when the numbers are put in order (1, 4, 7) , the number 4 is in the middle.</a:t>
            </a:r>
          </a:p>
          <a:p>
            <a:pPr fontAlgn="base"/>
            <a:endParaRPr lang="en-US" sz="2000" b="1" dirty="0" smtClean="0"/>
          </a:p>
          <a:p>
            <a:pPr fontAlgn="base"/>
            <a:r>
              <a:rPr lang="en-US" sz="2000" b="1" u="sng" dirty="0" smtClean="0"/>
              <a:t>Mode</a:t>
            </a:r>
            <a:r>
              <a:rPr lang="en-US" sz="2000" b="1" u="sng" dirty="0"/>
              <a:t>:</a:t>
            </a:r>
            <a:r>
              <a:rPr lang="en-US" sz="2000" dirty="0"/>
              <a:t> The most frequent number—that is, the number that occurs the highest number of times.</a:t>
            </a:r>
          </a:p>
          <a:p>
            <a:pPr fontAlgn="base"/>
            <a:endParaRPr lang="en-US" sz="2000" dirty="0" smtClean="0"/>
          </a:p>
          <a:p>
            <a:pPr fontAlgn="base"/>
            <a:r>
              <a:rPr lang="en-US" dirty="0" smtClean="0"/>
              <a:t>Example</a:t>
            </a:r>
            <a:r>
              <a:rPr lang="en-US" dirty="0"/>
              <a:t>: The mode of </a:t>
            </a:r>
            <a:r>
              <a:rPr lang="en-US" dirty="0" smtClean="0"/>
              <a:t>{4</a:t>
            </a:r>
            <a:r>
              <a:rPr lang="en-US" dirty="0"/>
              <a:t>, </a:t>
            </a:r>
            <a:r>
              <a:rPr lang="en-US" dirty="0" smtClean="0"/>
              <a:t>2,</a:t>
            </a:r>
            <a:r>
              <a:rPr lang="en-US" dirty="0"/>
              <a:t> </a:t>
            </a:r>
            <a:r>
              <a:rPr lang="en-US" dirty="0" smtClean="0"/>
              <a:t>4,</a:t>
            </a:r>
            <a:r>
              <a:rPr lang="en-US" dirty="0"/>
              <a:t> </a:t>
            </a:r>
            <a:r>
              <a:rPr lang="en-US" dirty="0" smtClean="0"/>
              <a:t>3,</a:t>
            </a:r>
            <a:r>
              <a:rPr lang="en-US" dirty="0"/>
              <a:t> </a:t>
            </a:r>
            <a:r>
              <a:rPr lang="en-US" dirty="0" smtClean="0"/>
              <a:t>2,</a:t>
            </a:r>
            <a:r>
              <a:rPr lang="en-US" dirty="0"/>
              <a:t> </a:t>
            </a:r>
            <a:r>
              <a:rPr lang="en-US" dirty="0" smtClean="0"/>
              <a:t>2}</a:t>
            </a:r>
            <a:r>
              <a:rPr lang="en-US" dirty="0"/>
              <a:t> is </a:t>
            </a:r>
            <a:r>
              <a:rPr lang="en-US" dirty="0" smtClean="0"/>
              <a:t>2</a:t>
            </a:r>
            <a:r>
              <a:rPr lang="en-US" dirty="0"/>
              <a:t> because it occurs three times, which is more than any other number.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5910" y="382138"/>
            <a:ext cx="1086361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Measure of Central Tendency</a:t>
            </a:r>
          </a:p>
          <a:p>
            <a:pPr algn="ctr"/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measure of central tendency is a single value that attempts to describe a set of data by identifying the central position within that set of </a:t>
            </a:r>
            <a:r>
              <a:rPr lang="en-US" dirty="0" smtClean="0"/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 are also classed as summary statistics. </a:t>
            </a:r>
          </a:p>
        </p:txBody>
      </p:sp>
    </p:spTree>
    <p:extLst>
      <p:ext uri="{BB962C8B-B14F-4D97-AF65-F5344CB8AC3E}">
        <p14:creationId xmlns:p14="http://schemas.microsoft.com/office/powerpoint/2010/main" val="87065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5994" y="545910"/>
            <a:ext cx="1117751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Empirical Relation Between Mean, Median And </a:t>
            </a:r>
            <a:r>
              <a:rPr lang="en-US" sz="2400" b="1" dirty="0" smtClean="0"/>
              <a:t>Mode</a:t>
            </a:r>
          </a:p>
          <a:p>
            <a:pPr algn="ctr"/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distribution in which the values of mean, median and mode coincide (i.e. mean = median = mode) is known as a symmetrical distribution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When </a:t>
            </a:r>
            <a:r>
              <a:rPr lang="en-US" dirty="0"/>
              <a:t>values of mean, median and mode are not equal the distribution is known as asymmetrical or skewed </a:t>
            </a:r>
            <a:r>
              <a:rPr lang="en-US" dirty="0" smtClean="0"/>
              <a:t>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such distributions the distance between the mean and median is about one-third of the distance between the mean and </a:t>
            </a:r>
            <a:r>
              <a:rPr lang="en-US" dirty="0" smtClean="0"/>
              <a:t>mode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Mean – Median = 1/3(Mean – Mode) , or</a:t>
            </a:r>
          </a:p>
          <a:p>
            <a:r>
              <a:rPr lang="en-US" dirty="0"/>
              <a:t>	</a:t>
            </a:r>
            <a:r>
              <a:rPr lang="en-US" dirty="0" smtClean="0"/>
              <a:t>Mean - Mode = 3( Mean – Median)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116" y="4148919"/>
            <a:ext cx="6106355" cy="27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95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2296"/>
            <a:ext cx="10515600" cy="481035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When to use what?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87104"/>
            <a:ext cx="10515600" cy="5650174"/>
          </a:xfrm>
        </p:spPr>
        <p:txBody>
          <a:bodyPr>
            <a:noAutofit/>
          </a:bodyPr>
          <a:lstStyle/>
          <a:p>
            <a:r>
              <a:rPr lang="en-US" sz="1800" b="1" u="sng" dirty="0" smtClean="0"/>
              <a:t>Mean:</a:t>
            </a:r>
          </a:p>
          <a:p>
            <a:pPr lvl="1"/>
            <a:r>
              <a:rPr lang="en-US" sz="1600" dirty="0"/>
              <a:t>An important property of the mean is that it includes every value in your data set as part of the calculation. </a:t>
            </a:r>
            <a:endParaRPr lang="en-US" sz="1600" dirty="0" smtClean="0"/>
          </a:p>
          <a:p>
            <a:pPr lvl="1"/>
            <a:r>
              <a:rPr lang="en-US" sz="1600" dirty="0" smtClean="0"/>
              <a:t>The </a:t>
            </a:r>
            <a:r>
              <a:rPr lang="en-US" sz="1600" dirty="0"/>
              <a:t>mean is the only measure of central tendency where the sum of the deviations of each value from the mean is always zero</a:t>
            </a:r>
            <a:r>
              <a:rPr lang="en-US" sz="1600" dirty="0" smtClean="0"/>
              <a:t>.</a:t>
            </a:r>
          </a:p>
          <a:p>
            <a:pPr lvl="1"/>
            <a:r>
              <a:rPr lang="en-US" sz="1600" dirty="0"/>
              <a:t>The mean has one main disadvantage: it is particularly susceptible to the influence of </a:t>
            </a:r>
            <a:r>
              <a:rPr lang="en-US" sz="1600" dirty="0" smtClean="0"/>
              <a:t>outliers.</a:t>
            </a:r>
          </a:p>
          <a:p>
            <a:r>
              <a:rPr lang="en-US" sz="1800" b="1" u="sng" dirty="0" smtClean="0"/>
              <a:t>Median:</a:t>
            </a:r>
          </a:p>
          <a:p>
            <a:pPr lvl="1"/>
            <a:r>
              <a:rPr lang="en-US" sz="1600" dirty="0" smtClean="0"/>
              <a:t>Not </a:t>
            </a:r>
            <a:r>
              <a:rPr lang="en-US" sz="1600" dirty="0"/>
              <a:t>as strongly influenced by the </a:t>
            </a:r>
            <a:r>
              <a:rPr lang="en-US" sz="1600" dirty="0" smtClean="0"/>
              <a:t>outliers.</a:t>
            </a:r>
            <a:r>
              <a:rPr lang="en-US" sz="1600" dirty="0"/>
              <a:t> </a:t>
            </a:r>
            <a:endParaRPr lang="en-US" sz="1600" dirty="0" smtClean="0"/>
          </a:p>
          <a:p>
            <a:pPr lvl="1"/>
            <a:r>
              <a:rPr lang="en-US" sz="1600" dirty="0" smtClean="0"/>
              <a:t>Time </a:t>
            </a:r>
            <a:r>
              <a:rPr lang="en-US" sz="1600" dirty="0"/>
              <a:t>when we usually prefer the median over the mean (or mode) is when our data is </a:t>
            </a:r>
            <a:r>
              <a:rPr lang="en-US" sz="1600" dirty="0" smtClean="0"/>
              <a:t>skewed.</a:t>
            </a:r>
          </a:p>
          <a:p>
            <a:r>
              <a:rPr lang="en-US" sz="1800" b="1" u="sng" dirty="0" smtClean="0"/>
              <a:t>Mode:</a:t>
            </a:r>
          </a:p>
          <a:p>
            <a:pPr lvl="1"/>
            <a:r>
              <a:rPr lang="en-US" sz="1600" dirty="0" smtClean="0"/>
              <a:t>Sometimes the </a:t>
            </a:r>
            <a:r>
              <a:rPr lang="en-US" sz="1600" dirty="0"/>
              <a:t>mode </a:t>
            </a:r>
            <a:r>
              <a:rPr lang="en-US" sz="1600" dirty="0" smtClean="0"/>
              <a:t>is considered as </a:t>
            </a:r>
            <a:r>
              <a:rPr lang="en-US" sz="1600" dirty="0"/>
              <a:t>being the most popular </a:t>
            </a:r>
            <a:r>
              <a:rPr lang="en-US" sz="1600" dirty="0" smtClean="0"/>
              <a:t>option.</a:t>
            </a:r>
          </a:p>
          <a:p>
            <a:pPr lvl="1"/>
            <a:r>
              <a:rPr lang="en-US" sz="1600" dirty="0"/>
              <a:t>Normally, the mode is used for categorical data where we wish to know which is the most common </a:t>
            </a:r>
            <a:r>
              <a:rPr lang="en-US" sz="1600" dirty="0" smtClean="0"/>
              <a:t>category</a:t>
            </a:r>
          </a:p>
          <a:p>
            <a:pPr lvl="1"/>
            <a:r>
              <a:rPr lang="en-US" sz="1600" dirty="0" smtClean="0"/>
              <a:t>Problem </a:t>
            </a:r>
            <a:r>
              <a:rPr lang="en-US" sz="1600" dirty="0"/>
              <a:t>with the mode is that it will not provide us with a very good measure of central tendency when the most common mark is far away from the rest of the data in the data set</a:t>
            </a:r>
            <a:endParaRPr lang="en-US" sz="1600" dirty="0" smtClean="0"/>
          </a:p>
          <a:p>
            <a:pPr lvl="1"/>
            <a:endParaRPr lang="en-US" sz="1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355" y="4995081"/>
            <a:ext cx="7211199" cy="154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27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2295"/>
            <a:ext cx="10515600" cy="576571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Measure of Variability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5343"/>
            <a:ext cx="10515600" cy="5622878"/>
          </a:xfrm>
        </p:spPr>
        <p:txBody>
          <a:bodyPr/>
          <a:lstStyle/>
          <a:p>
            <a:r>
              <a:rPr lang="en-US" dirty="0"/>
              <a:t>Variability refers to how "spread out" </a:t>
            </a:r>
            <a:r>
              <a:rPr lang="en-US" dirty="0" smtClean="0"/>
              <a:t>a data is</a:t>
            </a:r>
          </a:p>
          <a:p>
            <a:r>
              <a:rPr lang="en-US" dirty="0"/>
              <a:t>There are four frequently used measures of variability: the range, interquartile range, variance, and standard </a:t>
            </a:r>
            <a:r>
              <a:rPr lang="en-US" dirty="0" smtClean="0"/>
              <a:t>deviation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Lets understand this with a help of an example:</a:t>
            </a:r>
          </a:p>
          <a:p>
            <a:pPr marL="0" indent="0">
              <a:buNone/>
            </a:pPr>
            <a:r>
              <a:rPr lang="en-US" sz="2000" dirty="0" smtClean="0"/>
              <a:t>The scores of three batsman in the three matches played are as given below: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373263"/>
              </p:ext>
            </p:extLst>
          </p:nvPr>
        </p:nvGraphicFramePr>
        <p:xfrm>
          <a:off x="1144516" y="4026090"/>
          <a:ext cx="4259998" cy="1434376"/>
        </p:xfrm>
        <a:graphic>
          <a:graphicData uri="http://schemas.openxmlformats.org/drawingml/2006/table">
            <a:tbl>
              <a:tblPr/>
              <a:tblGrid>
                <a:gridCol w="1176571"/>
                <a:gridCol w="1208127"/>
                <a:gridCol w="973713"/>
                <a:gridCol w="901587"/>
              </a:tblGrid>
              <a:tr h="3585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Rohit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Sharma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Virat Kohli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 Dhoni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3585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Match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5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Match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5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Match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6041071"/>
            <a:ext cx="10641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average runs scored by all three is 100 runs. If you have to pick only one batsman for the next match, which</a:t>
            </a:r>
          </a:p>
          <a:p>
            <a:r>
              <a:rPr lang="en-US" dirty="0" smtClean="0"/>
              <a:t> one will you pick and why??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4998712"/>
              </p:ext>
            </p:extLst>
          </p:nvPr>
        </p:nvGraphicFramePr>
        <p:xfrm>
          <a:off x="6280245" y="344947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9044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263" y="272955"/>
            <a:ext cx="11259403" cy="6182436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Range: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range is the simplest measure of variability to </a:t>
            </a:r>
            <a:r>
              <a:rPr lang="en-US" dirty="0" smtClean="0"/>
              <a:t>calculate</a:t>
            </a:r>
          </a:p>
          <a:p>
            <a:pPr lvl="1"/>
            <a:r>
              <a:rPr lang="en-US" dirty="0"/>
              <a:t>The range is simply the highest score minus the lowest </a:t>
            </a:r>
            <a:r>
              <a:rPr lang="en-US" dirty="0" smtClean="0"/>
              <a:t>score</a:t>
            </a:r>
          </a:p>
          <a:p>
            <a:pPr lvl="1"/>
            <a:r>
              <a:rPr lang="en-US" dirty="0" smtClean="0"/>
              <a:t>Lower the range, lower the variability in the data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Interquartile range:</a:t>
            </a:r>
            <a:endParaRPr lang="en-US" b="1" dirty="0"/>
          </a:p>
          <a:p>
            <a:pPr marL="457200" lvl="1" indent="0">
              <a:buNone/>
            </a:pPr>
            <a:endParaRPr lang="en-US" b="1" dirty="0" smtClean="0"/>
          </a:p>
          <a:p>
            <a:pPr marL="457200" lvl="1" indent="0">
              <a:buNone/>
            </a:pPr>
            <a:r>
              <a:rPr lang="en-US" b="1" dirty="0" smtClean="0"/>
              <a:t>Percentiles</a:t>
            </a:r>
            <a:r>
              <a:rPr lang="en-US" b="1" dirty="0"/>
              <a:t>  </a:t>
            </a:r>
            <a:endParaRPr lang="en-US" dirty="0"/>
          </a:p>
          <a:p>
            <a:pPr lvl="1"/>
            <a:r>
              <a:rPr lang="en-US" dirty="0"/>
              <a:t>We saw that the median splits the data so that half lies below the median.  Often we are interested in the percent of the data that lies below an observed value.   </a:t>
            </a:r>
          </a:p>
          <a:p>
            <a:pPr lvl="1"/>
            <a:r>
              <a:rPr lang="en-US" dirty="0"/>
              <a:t>We call the </a:t>
            </a:r>
            <a:r>
              <a:rPr lang="en-US" i="1" dirty="0" err="1"/>
              <a:t>r</a:t>
            </a:r>
            <a:r>
              <a:rPr lang="en-US" i="1" baseline="30000" dirty="0" err="1"/>
              <a:t>th</a:t>
            </a:r>
            <a:r>
              <a:rPr lang="en-US" i="1" dirty="0"/>
              <a:t> percentile</a:t>
            </a:r>
            <a:r>
              <a:rPr lang="en-US" dirty="0"/>
              <a:t> the value such that r percent of the data fall at or below that value.  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Example: </a:t>
            </a:r>
            <a:r>
              <a:rPr lang="en-US" dirty="0"/>
              <a:t>Suppose the test scores were 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22,   34,   68,   75,   79,   79,   81,   83,   84,   87,   90,   </a:t>
            </a:r>
            <a:r>
              <a:rPr lang="en-US" dirty="0" smtClean="0"/>
              <a:t>92</a:t>
            </a:r>
          </a:p>
          <a:p>
            <a:pPr lvl="1"/>
            <a:r>
              <a:rPr lang="en-US" dirty="0"/>
              <a:t>If your score was the 75, in what percentile did you score</a:t>
            </a:r>
            <a:r>
              <a:rPr lang="en-US" dirty="0" smtClean="0"/>
              <a:t>? – </a:t>
            </a:r>
            <a:r>
              <a:rPr lang="en-US" dirty="0" err="1" smtClean="0"/>
              <a:t>Ans</a:t>
            </a:r>
            <a:r>
              <a:rPr lang="en-US" dirty="0" smtClean="0"/>
              <a:t> 25 percentile</a:t>
            </a:r>
          </a:p>
          <a:p>
            <a:pPr lvl="1"/>
            <a:r>
              <a:rPr lang="en-US" dirty="0" smtClean="0"/>
              <a:t>Which score will result in 60 percentile – </a:t>
            </a:r>
            <a:r>
              <a:rPr lang="en-US" dirty="0" err="1" smtClean="0"/>
              <a:t>Ans</a:t>
            </a:r>
            <a:r>
              <a:rPr lang="en-US" dirty="0" smtClean="0"/>
              <a:t> 83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i="1" dirty="0"/>
              <a:t>second quartile</a:t>
            </a:r>
            <a:r>
              <a:rPr lang="en-US" dirty="0"/>
              <a:t> (Q</a:t>
            </a:r>
            <a:r>
              <a:rPr lang="en-US" baseline="-25000" dirty="0"/>
              <a:t>2</a:t>
            </a:r>
            <a:r>
              <a:rPr lang="en-US" dirty="0"/>
              <a:t>) is the median or the 50th percentile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The </a:t>
            </a:r>
            <a:r>
              <a:rPr lang="en-US" i="1" dirty="0"/>
              <a:t>first quartile</a:t>
            </a:r>
            <a:r>
              <a:rPr lang="en-US" dirty="0"/>
              <a:t> (Q</a:t>
            </a:r>
            <a:r>
              <a:rPr lang="en-US" baseline="-25000" dirty="0"/>
              <a:t>1</a:t>
            </a:r>
            <a:r>
              <a:rPr lang="en-US" dirty="0"/>
              <a:t>) is the median of the data that falls below the median.  This is the 25th percentile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The </a:t>
            </a:r>
            <a:r>
              <a:rPr lang="en-US" i="1" dirty="0"/>
              <a:t>third quartile</a:t>
            </a:r>
            <a:r>
              <a:rPr lang="en-US" dirty="0"/>
              <a:t> (Q</a:t>
            </a:r>
            <a:r>
              <a:rPr lang="en-US" baseline="-25000" dirty="0"/>
              <a:t>3</a:t>
            </a:r>
            <a:r>
              <a:rPr lang="en-US" dirty="0"/>
              <a:t>) is the median of the data falling above the median.  This is the 75th </a:t>
            </a:r>
            <a:r>
              <a:rPr lang="en-US" dirty="0" smtClean="0"/>
              <a:t>percentile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 algn="ctr">
              <a:buNone/>
            </a:pPr>
            <a:r>
              <a:rPr lang="en-US" b="1" dirty="0" smtClean="0">
                <a:solidFill>
                  <a:srgbClr val="00B050"/>
                </a:solidFill>
              </a:rPr>
              <a:t>IQR = Q</a:t>
            </a:r>
            <a:r>
              <a:rPr lang="en-US" b="1" baseline="-25000" dirty="0" smtClean="0">
                <a:solidFill>
                  <a:srgbClr val="00B050"/>
                </a:solidFill>
              </a:rPr>
              <a:t>3</a:t>
            </a:r>
            <a:r>
              <a:rPr lang="en-US" b="1" dirty="0" smtClean="0">
                <a:solidFill>
                  <a:srgbClr val="00B050"/>
                </a:solidFill>
              </a:rPr>
              <a:t> - Q</a:t>
            </a:r>
            <a:r>
              <a:rPr lang="en-US" b="1" baseline="-25000" dirty="0" smtClean="0">
                <a:solidFill>
                  <a:srgbClr val="00B050"/>
                </a:solidFill>
              </a:rPr>
              <a:t>1</a:t>
            </a:r>
          </a:p>
          <a:p>
            <a:pPr marL="457200" lvl="1" indent="0">
              <a:buNone/>
            </a:pPr>
            <a:endParaRPr lang="en-US" baseline="-25000" dirty="0"/>
          </a:p>
          <a:p>
            <a:pPr marL="457200" lvl="1" indent="0">
              <a:buNone/>
            </a:pPr>
            <a:endParaRPr lang="en-US" dirty="0"/>
          </a:p>
          <a:p>
            <a:pPr lvl="2"/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085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48"/>
            <a:ext cx="10515600" cy="467388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Important to cover Box Plot here…. 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96036"/>
            <a:ext cx="10515600" cy="5822121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Boxplots </a:t>
            </a:r>
            <a:r>
              <a:rPr lang="en-US" dirty="0"/>
              <a:t>are a standardized way of displaying the distribution of data based on a five number summary (“minimum”, first quartile (Q1), median, third quartile (Q3), and “maximum</a:t>
            </a:r>
            <a:r>
              <a:rPr lang="en-US" dirty="0" smtClean="0"/>
              <a:t>”).</a:t>
            </a:r>
          </a:p>
          <a:p>
            <a:pPr lvl="1"/>
            <a:r>
              <a:rPr lang="en-US" b="1" dirty="0"/>
              <a:t>interquartile range (IQR)</a:t>
            </a:r>
            <a:r>
              <a:rPr lang="en-US" dirty="0"/>
              <a:t>: 25th to the 75th percentile.</a:t>
            </a:r>
          </a:p>
          <a:p>
            <a:pPr lvl="1"/>
            <a:r>
              <a:rPr lang="en-US" b="1" dirty="0"/>
              <a:t>whiskers (shown in blue)</a:t>
            </a:r>
            <a:endParaRPr lang="en-US" dirty="0"/>
          </a:p>
          <a:p>
            <a:pPr lvl="1"/>
            <a:r>
              <a:rPr lang="en-US" b="1" dirty="0"/>
              <a:t>outliers (shown as green circles)</a:t>
            </a:r>
            <a:endParaRPr lang="en-US" dirty="0"/>
          </a:p>
          <a:p>
            <a:pPr lvl="1"/>
            <a:r>
              <a:rPr lang="en-US" b="1" dirty="0"/>
              <a:t>“maximum”</a:t>
            </a:r>
            <a:r>
              <a:rPr lang="en-US" dirty="0"/>
              <a:t>: Q3 + 1.5*IQR</a:t>
            </a:r>
          </a:p>
          <a:p>
            <a:pPr lvl="1"/>
            <a:r>
              <a:rPr lang="en-US" b="1" dirty="0"/>
              <a:t>“minimum”</a:t>
            </a:r>
            <a:r>
              <a:rPr lang="en-US" dirty="0"/>
              <a:t>: Q1 -1.5*IQR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348" y="696036"/>
            <a:ext cx="5939051" cy="296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16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433" y="232012"/>
            <a:ext cx="11341289" cy="629161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Here are the types of observations one can make from viewing a Box Plot:</a:t>
            </a:r>
          </a:p>
          <a:p>
            <a:pPr lvl="1"/>
            <a:r>
              <a:rPr lang="en-US" sz="2000" dirty="0"/>
              <a:t>What the key values are, such as: the average, median 25th percentile etc.</a:t>
            </a:r>
          </a:p>
          <a:p>
            <a:pPr lvl="1"/>
            <a:r>
              <a:rPr lang="en-US" sz="2000" dirty="0"/>
              <a:t>If there are any outliers and what their values are.</a:t>
            </a:r>
          </a:p>
          <a:p>
            <a:pPr lvl="1"/>
            <a:r>
              <a:rPr lang="en-US" sz="2000" dirty="0"/>
              <a:t>Is the data symmetrical.</a:t>
            </a:r>
          </a:p>
          <a:p>
            <a:pPr lvl="1"/>
            <a:r>
              <a:rPr lang="en-US" sz="2000" dirty="0"/>
              <a:t>How tightly is the data grouped.</a:t>
            </a:r>
          </a:p>
          <a:p>
            <a:pPr lvl="1"/>
            <a:r>
              <a:rPr lang="en-US" sz="2000" dirty="0"/>
              <a:t>If the data is skewed and if so, in what direction.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Variance:</a:t>
            </a:r>
          </a:p>
          <a:p>
            <a:pPr lvl="1"/>
            <a:r>
              <a:rPr lang="en-US" dirty="0"/>
              <a:t>Variability can also be defined in terms of how close the scores in the distribution are to the middle of the </a:t>
            </a:r>
            <a:r>
              <a:rPr lang="en-US" dirty="0" smtClean="0"/>
              <a:t>distribution</a:t>
            </a:r>
          </a:p>
          <a:p>
            <a:pPr lvl="1"/>
            <a:r>
              <a:rPr lang="en-US" dirty="0" smtClean="0"/>
              <a:t>Variance </a:t>
            </a:r>
            <a:r>
              <a:rPr lang="en-US" dirty="0"/>
              <a:t>is defined as the </a:t>
            </a:r>
            <a:r>
              <a:rPr lang="en-US" u="sng" dirty="0"/>
              <a:t>average squared difference </a:t>
            </a:r>
            <a:r>
              <a:rPr lang="en-US" dirty="0"/>
              <a:t>of the scores from the </a:t>
            </a:r>
            <a:r>
              <a:rPr lang="en-US" dirty="0" smtClean="0"/>
              <a:t>mean</a:t>
            </a:r>
          </a:p>
          <a:p>
            <a:pPr lvl="1"/>
            <a:endParaRPr lang="en-US" dirty="0" smtClean="0"/>
          </a:p>
          <a:p>
            <a:pPr marL="514350" indent="-514350">
              <a:buFont typeface="+mj-lt"/>
              <a:buAutoNum type="arabicPeriod" startAt="3"/>
            </a:pPr>
            <a:endParaRPr lang="en-US" dirty="0" smtClean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pPr marL="514350" indent="-514350">
              <a:buFont typeface="+mj-lt"/>
              <a:buAutoNum type="arabicPeriod" startAt="3"/>
            </a:pPr>
            <a:endParaRPr lang="en-US" dirty="0" smtClean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/>
              <a:t>If the variance in a sample is used to estimate the variance in a population, then the previous formula underestimates the variance and the following formula should be used</a:t>
            </a:r>
            <a:r>
              <a:rPr lang="en-US" dirty="0" smtClean="0"/>
              <a:t>: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289752"/>
              </p:ext>
            </p:extLst>
          </p:nvPr>
        </p:nvGraphicFramePr>
        <p:xfrm>
          <a:off x="2266856" y="3137777"/>
          <a:ext cx="3219544" cy="2444158"/>
        </p:xfrm>
        <a:graphic>
          <a:graphicData uri="http://schemas.openxmlformats.org/drawingml/2006/table">
            <a:tbl>
              <a:tblPr/>
              <a:tblGrid>
                <a:gridCol w="990629"/>
                <a:gridCol w="979372"/>
                <a:gridCol w="1249543"/>
              </a:tblGrid>
              <a:tr h="6308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Scores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B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Deviation from Mean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B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Squared Deviation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BD7"/>
                    </a:solidFill>
                  </a:tcPr>
                </a:tc>
              </a:tr>
              <a:tr h="2245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45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45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45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-1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45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4524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45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1.33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5248" y="3627797"/>
            <a:ext cx="1419225" cy="533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65242" y="3284034"/>
            <a:ext cx="34392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formulae is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N – Number of numbers</a:t>
            </a:r>
          </a:p>
          <a:p>
            <a:r>
              <a:rPr lang="el-GR" dirty="0" smtClean="0"/>
              <a:t>μ</a:t>
            </a:r>
            <a:r>
              <a:rPr lang="en-US" dirty="0" smtClean="0"/>
              <a:t> -  Mean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485" y="6173337"/>
            <a:ext cx="1362075" cy="609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472" y="95535"/>
            <a:ext cx="3157854" cy="210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32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668</Words>
  <Application>Microsoft Office PowerPoint</Application>
  <PresentationFormat>Widescreen</PresentationFormat>
  <Paragraphs>173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Verdana</vt:lpstr>
      <vt:lpstr>Office Theme</vt:lpstr>
      <vt:lpstr>Measures of Central Tendency Measures of Variability</vt:lpstr>
      <vt:lpstr>Where to start??</vt:lpstr>
      <vt:lpstr>PowerPoint Presentation</vt:lpstr>
      <vt:lpstr>PowerPoint Presentation</vt:lpstr>
      <vt:lpstr>When to use what?</vt:lpstr>
      <vt:lpstr>Measure of Variability</vt:lpstr>
      <vt:lpstr>PowerPoint Presentation</vt:lpstr>
      <vt:lpstr>Important to cover Box Plot here….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Data</dc:title>
  <dc:creator>User</dc:creator>
  <cp:lastModifiedBy>hag5kor</cp:lastModifiedBy>
  <cp:revision>34</cp:revision>
  <dcterms:created xsi:type="dcterms:W3CDTF">2019-03-16T05:47:26Z</dcterms:created>
  <dcterms:modified xsi:type="dcterms:W3CDTF">2019-04-08T15:52:01Z</dcterms:modified>
</cp:coreProperties>
</file>