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CE3C-9F88-4C74-BAE8-C62B61B50B8B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A49B-8CDB-42D7-BD5E-B57D6CAA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81C4B-EFC1-4CC9-AFF0-BA3E1269B98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96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70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10550-425B-4DA3-87EC-57C8B747168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97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4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EBCB03-A41A-4496-A9F1-3373825E8A7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98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9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6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8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096000"/>
            <a:ext cx="3962400" cy="6096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5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2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1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3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6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2074E-AAAC-4C55-ADC3-5A26E814A7BD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8E02-64CF-4991-8181-1EF52987A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046" y="1825625"/>
            <a:ext cx="573024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Low Bias, high variance: Overfitting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High bias, low variance: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50" y="766649"/>
            <a:ext cx="52482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9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Train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Randomly data into Test and Train </a:t>
            </a:r>
          </a:p>
          <a:p>
            <a:r>
              <a:rPr lang="en-US" dirty="0" smtClean="0"/>
              <a:t>General rules 80/20, 70/30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0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Cross-Validation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en-US" altLang="en-US" dirty="0"/>
              <a:t>What if we don’t have enough data to set aside a test dataset?</a:t>
            </a:r>
          </a:p>
          <a:p>
            <a:pPr marL="571500" indent="-571500"/>
            <a:r>
              <a:rPr lang="en-US" altLang="en-US" dirty="0"/>
              <a:t>Cross-Validation:</a:t>
            </a:r>
          </a:p>
          <a:p>
            <a:pPr marL="1131888" lvl="2" indent="-438150"/>
            <a:r>
              <a:rPr lang="en-US" altLang="en-US" dirty="0"/>
              <a:t>Each data point is used </a:t>
            </a:r>
            <a:r>
              <a:rPr lang="en-US" altLang="en-US" i="1" dirty="0"/>
              <a:t>both</a:t>
            </a:r>
            <a:r>
              <a:rPr lang="en-US" altLang="en-US" dirty="0"/>
              <a:t> as train and test data.</a:t>
            </a:r>
            <a:endParaRPr lang="en-US" altLang="en-US" i="1" dirty="0"/>
          </a:p>
          <a:p>
            <a:pPr marL="571500" indent="-571500"/>
            <a:r>
              <a:rPr lang="en-US" altLang="en-US" dirty="0"/>
              <a:t>Basic idea:</a:t>
            </a:r>
          </a:p>
          <a:p>
            <a:pPr marL="1131888" lvl="2" indent="-438150"/>
            <a:r>
              <a:rPr lang="en-US" altLang="en-US" dirty="0"/>
              <a:t>Fit model on 90% of the data; test on other 10%.</a:t>
            </a:r>
          </a:p>
          <a:p>
            <a:pPr marL="1131888" lvl="2" indent="-438150"/>
            <a:r>
              <a:rPr lang="en-US" altLang="en-US" dirty="0"/>
              <a:t>Now do this on a different 90/10 split.</a:t>
            </a:r>
          </a:p>
          <a:p>
            <a:pPr marL="1131888" lvl="2" indent="-438150"/>
            <a:r>
              <a:rPr lang="en-US" altLang="en-US" dirty="0"/>
              <a:t>Cycle through all 10 cases.</a:t>
            </a:r>
          </a:p>
          <a:p>
            <a:pPr marL="1131888" lvl="2" indent="-438150"/>
            <a:r>
              <a:rPr lang="en-US" altLang="en-US" dirty="0"/>
              <a:t>10 “folds” a common rule of thumb.</a:t>
            </a:r>
          </a:p>
        </p:txBody>
      </p:sp>
    </p:spTree>
    <p:extLst>
      <p:ext uri="{BB962C8B-B14F-4D97-AF65-F5344CB8AC3E}">
        <p14:creationId xmlns:p14="http://schemas.microsoft.com/office/powerpoint/2010/main" val="23935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Ten Easy Pieces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600"/>
              <a:t>Divide data into 10 equal pieces P</a:t>
            </a:r>
            <a:r>
              <a:rPr lang="en-US" altLang="en-US" sz="2600" baseline="-25000"/>
              <a:t>1</a:t>
            </a:r>
            <a:r>
              <a:rPr lang="en-US" altLang="en-US" sz="2600"/>
              <a:t>…P</a:t>
            </a:r>
            <a:r>
              <a:rPr lang="en-US" altLang="en-US" sz="2600" baseline="-25000"/>
              <a:t>10</a:t>
            </a:r>
            <a:r>
              <a:rPr lang="en-US" altLang="en-US" sz="2600"/>
              <a:t>.</a:t>
            </a:r>
          </a:p>
          <a:p>
            <a:r>
              <a:rPr lang="en-US" altLang="en-US" sz="2600"/>
              <a:t>Fit 10 models, each on 90% of the data.</a:t>
            </a:r>
          </a:p>
          <a:p>
            <a:r>
              <a:rPr lang="en-US" altLang="en-US" sz="2600"/>
              <a:t>Each data point is treated as an out-of-sample data point by exactly one of the models.</a:t>
            </a:r>
          </a:p>
        </p:txBody>
      </p:sp>
      <p:pic>
        <p:nvPicPr>
          <p:cNvPr id="944752" name="Picture 1648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5814" y="1828800"/>
            <a:ext cx="4606925" cy="46815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1416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Ten Easy Pieces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600"/>
              <a:t>Collect the scores from the red diagonal…</a:t>
            </a:r>
          </a:p>
          <a:p>
            <a:r>
              <a:rPr lang="en-US" altLang="en-US" sz="2600"/>
              <a:t>…You have an out-of-sample lift curve based on the entire dataset.</a:t>
            </a:r>
          </a:p>
          <a:p>
            <a:pPr lvl="2"/>
            <a:r>
              <a:rPr lang="en-US" altLang="en-US" sz="2100"/>
              <a:t>Even though the entire dataset was </a:t>
            </a:r>
            <a:r>
              <a:rPr lang="en-US" altLang="en-US" sz="2100" i="1"/>
              <a:t>also</a:t>
            </a:r>
            <a:r>
              <a:rPr lang="en-US" altLang="en-US" sz="2100"/>
              <a:t> used to fit the models.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en-US" sz="2100"/>
          </a:p>
        </p:txBody>
      </p:sp>
      <p:pic>
        <p:nvPicPr>
          <p:cNvPr id="94515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5814" y="1828800"/>
            <a:ext cx="4606925" cy="46815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3421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495800"/>
            <a:ext cx="100584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smtClean="0"/>
              <a:t>Three estimates of Y= f (X)are shown: the linear regression line (orange curve), and two smoothing spline fits (blue and green curves). </a:t>
            </a:r>
          </a:p>
          <a:p>
            <a:r>
              <a:rPr lang="en-US" dirty="0" smtClean="0"/>
              <a:t>Right</a:t>
            </a:r>
            <a:r>
              <a:rPr lang="en-US" dirty="0"/>
              <a:t>: </a:t>
            </a:r>
            <a:r>
              <a:rPr lang="en-US" i="1" dirty="0"/>
              <a:t>Training MSE (grey curve), test MSE (</a:t>
            </a:r>
            <a:r>
              <a:rPr lang="en-US" i="1" dirty="0" smtClean="0"/>
              <a:t>red curve</a:t>
            </a:r>
            <a:r>
              <a:rPr lang="en-US" i="1" dirty="0"/>
              <a:t>), and minimum possible test MSE over all methods (dashed line). </a:t>
            </a:r>
            <a:endParaRPr lang="en-US" i="1" dirty="0" smtClean="0"/>
          </a:p>
          <a:p>
            <a:r>
              <a:rPr lang="en-US" i="1" dirty="0" smtClean="0"/>
              <a:t>Squares represent </a:t>
            </a:r>
            <a:r>
              <a:rPr lang="en-US" i="1" dirty="0"/>
              <a:t>the training and test MSEs for the three fits shown in the </a:t>
            </a:r>
            <a:r>
              <a:rPr lang="en-US" i="1" dirty="0" smtClean="0"/>
              <a:t>left-hand panel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7315200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15400" y="1143000"/>
            <a:ext cx="251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MR10"/>
              </a:rPr>
              <a:t>There is </a:t>
            </a:r>
            <a:r>
              <a:rPr lang="en-US" b="1" dirty="0">
                <a:latin typeface="CMR10"/>
              </a:rPr>
              <a:t>no guarantee that the method with the lowest training MSE will </a:t>
            </a:r>
            <a:r>
              <a:rPr lang="en-US" b="1" dirty="0" smtClean="0">
                <a:latin typeface="CMR10"/>
              </a:rPr>
              <a:t>also have </a:t>
            </a:r>
            <a:r>
              <a:rPr lang="en-US" b="1" dirty="0">
                <a:latin typeface="CMR10"/>
              </a:rPr>
              <a:t>the lowest test MSE.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42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minimize the expected test error</a:t>
            </a:r>
            <a:r>
              <a:rPr lang="en-US" dirty="0" smtClean="0"/>
              <a:t>, we </a:t>
            </a:r>
            <a:r>
              <a:rPr lang="en-US" dirty="0"/>
              <a:t>need to select a statistical learning method that simultaneously </a:t>
            </a:r>
            <a:r>
              <a:rPr lang="en-US" dirty="0" smtClean="0"/>
              <a:t>achieves </a:t>
            </a:r>
            <a:r>
              <a:rPr lang="en-US" b="1" i="1" dirty="0" smtClean="0"/>
              <a:t>low </a:t>
            </a:r>
            <a:r>
              <a:rPr lang="en-US" b="1" i="1" dirty="0"/>
              <a:t>variance </a:t>
            </a:r>
            <a:r>
              <a:rPr lang="en-US" b="1" dirty="0"/>
              <a:t>and </a:t>
            </a:r>
            <a:r>
              <a:rPr lang="en-US" b="1" i="1" dirty="0"/>
              <a:t>low bias</a:t>
            </a:r>
            <a:r>
              <a:rPr lang="en-US" dirty="0" smtClean="0"/>
              <a:t>.</a:t>
            </a:r>
          </a:p>
          <a:p>
            <a:r>
              <a:rPr lang="en-US" i="1" dirty="0"/>
              <a:t>Variance </a:t>
            </a:r>
            <a:r>
              <a:rPr lang="en-US" dirty="0"/>
              <a:t>refers to the amount by which </a:t>
            </a:r>
            <a:r>
              <a:rPr lang="en-US" dirty="0" smtClean="0"/>
              <a:t>f(X) would </a:t>
            </a:r>
            <a:r>
              <a:rPr lang="en-US" dirty="0"/>
              <a:t>change if </a:t>
            </a:r>
            <a:r>
              <a:rPr lang="en-US" dirty="0" smtClean="0"/>
              <a:t>we use different </a:t>
            </a:r>
            <a:r>
              <a:rPr lang="en-US" dirty="0"/>
              <a:t>training data set.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Since </a:t>
            </a:r>
            <a:r>
              <a:rPr lang="en-US" dirty="0"/>
              <a:t>the training </a:t>
            </a:r>
            <a:r>
              <a:rPr lang="en-US" dirty="0" smtClean="0"/>
              <a:t>data are </a:t>
            </a:r>
            <a:r>
              <a:rPr lang="en-US" dirty="0"/>
              <a:t>used to fit the statistical learning method, different training data </a:t>
            </a:r>
            <a:r>
              <a:rPr lang="en-US" dirty="0" smtClean="0"/>
              <a:t>sets will </a:t>
            </a:r>
            <a:r>
              <a:rPr lang="en-US" dirty="0"/>
              <a:t>result in a different f(X)</a:t>
            </a:r>
            <a:r>
              <a:rPr lang="en-US" dirty="0" smtClean="0"/>
              <a:t>. </a:t>
            </a:r>
            <a:r>
              <a:rPr lang="en-US" dirty="0"/>
              <a:t>But ideally the estimate for f(X)</a:t>
            </a:r>
            <a:r>
              <a:rPr lang="en-US" i="1" dirty="0" smtClean="0"/>
              <a:t> </a:t>
            </a:r>
            <a:r>
              <a:rPr lang="en-US" dirty="0"/>
              <a:t>should not </a:t>
            </a:r>
            <a:r>
              <a:rPr lang="en-US" dirty="0" smtClean="0"/>
              <a:t>vary too </a:t>
            </a:r>
            <a:r>
              <a:rPr lang="en-US" dirty="0"/>
              <a:t>much between training sets.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if a method has high </a:t>
            </a:r>
            <a:r>
              <a:rPr lang="en-US" dirty="0" smtClean="0"/>
              <a:t>variance then </a:t>
            </a:r>
            <a:r>
              <a:rPr lang="en-US" dirty="0"/>
              <a:t>small changes in the training data can result in large changes in f(X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 general</a:t>
            </a:r>
            <a:r>
              <a:rPr lang="en-US" dirty="0"/>
              <a:t>, more flexible statistical methods have higher variance</a:t>
            </a:r>
            <a:r>
              <a:rPr lang="en-US" dirty="0" smtClean="0"/>
              <a:t>. </a:t>
            </a:r>
            <a:r>
              <a:rPr lang="en-US" dirty="0" smtClean="0"/>
              <a:t>(neural net, polynomial regression)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43000"/>
            <a:ext cx="10058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Bias refers </a:t>
            </a:r>
            <a:r>
              <a:rPr lang="en-US" dirty="0"/>
              <a:t>to the error that is introduced by </a:t>
            </a:r>
            <a:r>
              <a:rPr lang="en-US" dirty="0" smtClean="0"/>
              <a:t>approximating a </a:t>
            </a:r>
            <a:r>
              <a:rPr lang="en-US" dirty="0"/>
              <a:t>real-life problem, which may be extremely complicated, by a </a:t>
            </a:r>
            <a:r>
              <a:rPr lang="en-US" dirty="0" smtClean="0"/>
              <a:t>much simpler </a:t>
            </a:r>
            <a:r>
              <a:rPr lang="en-US" dirty="0"/>
              <a:t>model</a:t>
            </a:r>
            <a:r>
              <a:rPr lang="en-US" dirty="0" smtClean="0"/>
              <a:t>. (training error)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linear regression assumes that there is a </a:t>
            </a:r>
            <a:r>
              <a:rPr lang="en-US" dirty="0" smtClean="0"/>
              <a:t>linear relationship </a:t>
            </a:r>
            <a:r>
              <a:rPr lang="en-US" dirty="0"/>
              <a:t>between Y and X1,X2, . . . , </a:t>
            </a:r>
            <a:r>
              <a:rPr lang="en-US" dirty="0" err="1"/>
              <a:t>Xp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unlikely that any </a:t>
            </a:r>
            <a:r>
              <a:rPr lang="en-US" dirty="0" smtClean="0"/>
              <a:t>real-life problem </a:t>
            </a:r>
            <a:r>
              <a:rPr lang="en-US" dirty="0"/>
              <a:t>truly has such a simple linear relationship, and so performing </a:t>
            </a:r>
            <a:r>
              <a:rPr lang="en-US" dirty="0" smtClean="0"/>
              <a:t>linear regression </a:t>
            </a:r>
            <a:r>
              <a:rPr lang="en-US" dirty="0"/>
              <a:t>will undoubtedly result in some bias in the estimate of </a:t>
            </a:r>
            <a:r>
              <a:rPr lang="en-US" dirty="0" smtClean="0"/>
              <a:t>f(x).</a:t>
            </a:r>
          </a:p>
          <a:p>
            <a:pPr lvl="1"/>
            <a:r>
              <a:rPr lang="en-US" dirty="0" smtClean="0"/>
              <a:t>In previous example linear regression</a:t>
            </a:r>
            <a:r>
              <a:rPr lang="en-US" dirty="0"/>
              <a:t>(orange line)</a:t>
            </a:r>
            <a:r>
              <a:rPr lang="en-US" dirty="0" smtClean="0"/>
              <a:t> results </a:t>
            </a:r>
            <a:r>
              <a:rPr lang="en-US" dirty="0"/>
              <a:t>in high </a:t>
            </a:r>
            <a:r>
              <a:rPr lang="en-US" dirty="0" smtClean="0"/>
              <a:t>bias</a:t>
            </a:r>
          </a:p>
          <a:p>
            <a:r>
              <a:rPr lang="en-US" dirty="0"/>
              <a:t>As a general rule, as we use more flexible methods, the variance </a:t>
            </a:r>
            <a:r>
              <a:rPr lang="en-US" dirty="0" smtClean="0"/>
              <a:t>will increase </a:t>
            </a:r>
            <a:r>
              <a:rPr lang="en-US" dirty="0"/>
              <a:t>and the bias will decrease.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we </a:t>
            </a:r>
            <a:r>
              <a:rPr lang="en-US" dirty="0"/>
              <a:t>increase the flexibility of a class of methods, the bias tends to </a:t>
            </a:r>
            <a:r>
              <a:rPr lang="en-US" dirty="0" smtClean="0"/>
              <a:t>initially decrease </a:t>
            </a:r>
            <a:r>
              <a:rPr lang="en-US" dirty="0"/>
              <a:t>faster than the variance increases.</a:t>
            </a:r>
          </a:p>
        </p:txBody>
      </p:sp>
    </p:spTree>
    <p:extLst>
      <p:ext uri="{BB962C8B-B14F-4D97-AF65-F5344CB8AC3E}">
        <p14:creationId xmlns:p14="http://schemas.microsoft.com/office/powerpoint/2010/main" val="33216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63" y="457303"/>
            <a:ext cx="8747080" cy="571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2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CMR10</vt:lpstr>
      <vt:lpstr>Wingdings</vt:lpstr>
      <vt:lpstr>Office Theme</vt:lpstr>
      <vt:lpstr>Model Performance</vt:lpstr>
      <vt:lpstr>Test Train Split</vt:lpstr>
      <vt:lpstr>Cross-Validation</vt:lpstr>
      <vt:lpstr>Ten Easy Pieces</vt:lpstr>
      <vt:lpstr>Ten Easy Pieces</vt:lpstr>
      <vt:lpstr>PowerPoint Presentation</vt:lpstr>
      <vt:lpstr>The Bias-Variance Trade-Off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Performance</dc:title>
  <dc:creator>Agrawal Shanu (RBEI/EDS1-PJ-AI-S2)</dc:creator>
  <cp:lastModifiedBy>Agrawal Shanu (RBEI/EDS1-PJ-AI-S2)</cp:lastModifiedBy>
  <cp:revision>5</cp:revision>
  <dcterms:created xsi:type="dcterms:W3CDTF">2019-05-24T16:53:45Z</dcterms:created>
  <dcterms:modified xsi:type="dcterms:W3CDTF">2019-05-24T17:23:17Z</dcterms:modified>
</cp:coreProperties>
</file>