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72" r:id="rId2"/>
    <p:sldId id="273" r:id="rId3"/>
    <p:sldId id="275" r:id="rId4"/>
    <p:sldId id="256" r:id="rId5"/>
    <p:sldId id="257" r:id="rId6"/>
    <p:sldId id="258" r:id="rId7"/>
    <p:sldId id="259" r:id="rId8"/>
    <p:sldId id="260" r:id="rId9"/>
    <p:sldId id="261" r:id="rId10"/>
    <p:sldId id="262" r:id="rId11"/>
    <p:sldId id="263" r:id="rId12"/>
    <p:sldId id="264" r:id="rId13"/>
    <p:sldId id="280" r:id="rId14"/>
    <p:sldId id="277" r:id="rId15"/>
    <p:sldId id="279" r:id="rId16"/>
    <p:sldId id="276" r:id="rId17"/>
    <p:sldId id="265" r:id="rId18"/>
    <p:sldId id="278" r:id="rId19"/>
    <p:sldId id="266" r:id="rId20"/>
    <p:sldId id="267" r:id="rId21"/>
    <p:sldId id="268" r:id="rId22"/>
    <p:sldId id="281" r:id="rId23"/>
    <p:sldId id="287" r:id="rId24"/>
    <p:sldId id="288" r:id="rId25"/>
    <p:sldId id="282" r:id="rId26"/>
    <p:sldId id="283" r:id="rId27"/>
    <p:sldId id="284" r:id="rId28"/>
    <p:sldId id="285" r:id="rId29"/>
    <p:sldId id="269" r:id="rId30"/>
    <p:sldId id="286" r:id="rId31"/>
    <p:sldId id="271" r:id="rId32"/>
    <p:sldId id="289" r:id="rId33"/>
    <p:sldId id="290" r:id="rId34"/>
    <p:sldId id="309" r:id="rId35"/>
    <p:sldId id="310" r:id="rId36"/>
    <p:sldId id="291" r:id="rId37"/>
    <p:sldId id="292" r:id="rId38"/>
    <p:sldId id="293" r:id="rId39"/>
    <p:sldId id="294" r:id="rId40"/>
    <p:sldId id="295" r:id="rId41"/>
    <p:sldId id="296" r:id="rId42"/>
    <p:sldId id="297" r:id="rId43"/>
    <p:sldId id="298" r:id="rId44"/>
    <p:sldId id="299" r:id="rId45"/>
    <p:sldId id="302" r:id="rId46"/>
    <p:sldId id="300" r:id="rId47"/>
    <p:sldId id="301" r:id="rId48"/>
    <p:sldId id="303" r:id="rId49"/>
    <p:sldId id="304" r:id="rId50"/>
    <p:sldId id="305" r:id="rId51"/>
    <p:sldId id="306" r:id="rId52"/>
    <p:sldId id="307" r:id="rId53"/>
    <p:sldId id="308" r:id="rId54"/>
    <p:sldId id="27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44" autoAdjust="0"/>
  </p:normalViewPr>
  <p:slideViewPr>
    <p:cSldViewPr>
      <p:cViewPr varScale="1">
        <p:scale>
          <a:sx n="89" d="100"/>
          <a:sy n="89" d="100"/>
        </p:scale>
        <p:origin x="128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9F854-71AD-4451-9372-65F4DF56E606}" type="datetimeFigureOut">
              <a:rPr lang="en-US" smtClean="0"/>
              <a:t>4/18/2019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E17B21-AD56-4AC3-9D1D-61FA5020E5EC}" type="slidenum">
              <a:rPr lang="en-US" smtClean="0"/>
              <a:t>‹#›</a:t>
            </a:fld>
            <a:endParaRPr lang="en-US"/>
          </a:p>
        </p:txBody>
      </p:sp>
    </p:spTree>
    <p:extLst>
      <p:ext uri="{BB962C8B-B14F-4D97-AF65-F5344CB8AC3E}">
        <p14:creationId xmlns:p14="http://schemas.microsoft.com/office/powerpoint/2010/main" val="31442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E17B21-AD56-4AC3-9D1D-61FA5020E5EC}" type="slidenum">
              <a:rPr lang="en-US" smtClean="0"/>
              <a:t>31</a:t>
            </a:fld>
            <a:endParaRPr lang="en-US"/>
          </a:p>
        </p:txBody>
      </p:sp>
    </p:spTree>
    <p:extLst>
      <p:ext uri="{BB962C8B-B14F-4D97-AF65-F5344CB8AC3E}">
        <p14:creationId xmlns:p14="http://schemas.microsoft.com/office/powerpoint/2010/main" val="257445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https://onlinecourses.science.psu.edu/stat200/print/book/export/html/54</a:t>
            </a:r>
            <a:endParaRPr lang="en-US" dirty="0"/>
          </a:p>
        </p:txBody>
      </p:sp>
      <p:sp>
        <p:nvSpPr>
          <p:cNvPr id="4" name="Slide Number Placeholder 3"/>
          <p:cNvSpPr>
            <a:spLocks noGrp="1"/>
          </p:cNvSpPr>
          <p:nvPr>
            <p:ph type="sldNum" sz="quarter" idx="10"/>
          </p:nvPr>
        </p:nvSpPr>
        <p:spPr/>
        <p:txBody>
          <a:bodyPr/>
          <a:lstStyle/>
          <a:p>
            <a:fld id="{9AE17B21-AD56-4AC3-9D1D-61FA5020E5EC}" type="slidenum">
              <a:rPr lang="en-US" smtClean="0"/>
              <a:t>53</a:t>
            </a:fld>
            <a:endParaRPr lang="en-US"/>
          </a:p>
        </p:txBody>
      </p:sp>
    </p:spTree>
    <p:extLst>
      <p:ext uri="{BB962C8B-B14F-4D97-AF65-F5344CB8AC3E}">
        <p14:creationId xmlns:p14="http://schemas.microsoft.com/office/powerpoint/2010/main" val="68345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95F5C4-FDE7-4C1A-B3A8-D6605F76B293}"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5F5C4-FDE7-4C1A-B3A8-D6605F76B293}"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5F5C4-FDE7-4C1A-B3A8-D6605F76B293}"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5F5C4-FDE7-4C1A-B3A8-D6605F76B293}"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95F5C4-FDE7-4C1A-B3A8-D6605F76B293}"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5F5C4-FDE7-4C1A-B3A8-D6605F76B293}"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95F5C4-FDE7-4C1A-B3A8-D6605F76B293}"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95F5C4-FDE7-4C1A-B3A8-D6605F76B293}"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5F5C4-FDE7-4C1A-B3A8-D6605F76B293}"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5F5C4-FDE7-4C1A-B3A8-D6605F76B293}"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5F5C4-FDE7-4C1A-B3A8-D6605F76B293}"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2B0EC7-EAD9-4446-B2D7-5C1265F74D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5F5C4-FDE7-4C1A-B3A8-D6605F76B293}" type="datetimeFigureOut">
              <a:rPr lang="en-US" smtClean="0"/>
              <a:t>4/18/2019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B0EC7-EAD9-4446-B2D7-5C1265F74D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tatisticshowto.com/what-is-standard-deviation/" TargetMode="External"/><Relationship Id="rId2" Type="http://schemas.openxmlformats.org/officeDocument/2006/relationships/hyperlink" Target="http://www.nlm.nih.gov/medlineplus/ency/article/003482.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      Evan price-checked 123 online auction sellers to record their average asking price for his favorite game. According to a major nation price-checking site, the national average online auction cost for the game is $35.00 with a standard deviation of $3.00. Evan found the prices less than $34.86 on average. How likely is this result?</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Statistic</a:t>
            </a:r>
            <a:endParaRPr lang="en-US" dirty="0"/>
          </a:p>
        </p:txBody>
      </p:sp>
      <p:sp>
        <p:nvSpPr>
          <p:cNvPr id="3" name="Content Placeholder 2"/>
          <p:cNvSpPr>
            <a:spLocks noGrp="1"/>
          </p:cNvSpPr>
          <p:nvPr>
            <p:ph idx="1"/>
          </p:nvPr>
        </p:nvSpPr>
        <p:spPr/>
        <p:txBody>
          <a:bodyPr/>
          <a:lstStyle/>
          <a:p>
            <a:r>
              <a:rPr lang="en-US" dirty="0" smtClean="0"/>
              <a:t>Calculated from sample data and used to decide.</a:t>
            </a:r>
          </a:p>
          <a:p>
            <a:pPr>
              <a:buNone/>
            </a:pPr>
            <a:r>
              <a:rPr lang="en-US" dirty="0" smtClean="0"/>
              <a:t>Ex. Sample 50 bars</a:t>
            </a:r>
          </a:p>
          <a:p>
            <a:pPr>
              <a:buNone/>
            </a:pPr>
            <a:r>
              <a:rPr lang="en-US" dirty="0"/>
              <a:t> </a:t>
            </a:r>
            <a:r>
              <a:rPr lang="en-US" dirty="0" smtClean="0"/>
              <a:t>get </a:t>
            </a:r>
            <a:r>
              <a:rPr lang="en-US" dirty="0" err="1" smtClean="0"/>
              <a:t>Avg</a:t>
            </a:r>
            <a:r>
              <a:rPr lang="en-US" dirty="0" smtClean="0"/>
              <a:t> </a:t>
            </a:r>
            <a:r>
              <a:rPr lang="en-US" dirty="0" err="1" smtClean="0"/>
              <a:t>val</a:t>
            </a:r>
            <a:endParaRPr lang="en-US" dirty="0" smtClean="0"/>
          </a:p>
          <a:p>
            <a:pPr>
              <a:buNone/>
            </a:pPr>
            <a:r>
              <a:rPr lang="en-US" dirty="0" smtClean="0"/>
              <a:t>Calculate test statistic (significantly enough to reject null Ho or not)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Statistically Significant</a:t>
            </a:r>
            <a:endParaRPr lang="en-US" dirty="0"/>
          </a:p>
        </p:txBody>
      </p:sp>
      <p:sp>
        <p:nvSpPr>
          <p:cNvPr id="3" name="Content Placeholder 2"/>
          <p:cNvSpPr>
            <a:spLocks noGrp="1"/>
          </p:cNvSpPr>
          <p:nvPr>
            <p:ph idx="1"/>
          </p:nvPr>
        </p:nvSpPr>
        <p:spPr/>
        <p:txBody>
          <a:bodyPr>
            <a:normAutofit lnSpcReduction="10000"/>
          </a:bodyPr>
          <a:lstStyle/>
          <a:p>
            <a:r>
              <a:rPr lang="en-US" dirty="0" smtClean="0"/>
              <a:t>Where do we draw the line to make a decision.</a:t>
            </a:r>
          </a:p>
          <a:p>
            <a:pPr>
              <a:buNone/>
            </a:pPr>
            <a:endParaRPr lang="en-US" dirty="0"/>
          </a:p>
          <a:p>
            <a:pPr>
              <a:buNone/>
            </a:pPr>
            <a:r>
              <a:rPr lang="en-US" dirty="0" smtClean="0"/>
              <a:t>Ex. Avg. of 50 bars: 5.12g</a:t>
            </a:r>
          </a:p>
          <a:p>
            <a:pPr>
              <a:buNone/>
            </a:pPr>
            <a:r>
              <a:rPr lang="en-US" dirty="0" smtClean="0"/>
              <a:t>     Avg. of 50 bars: 5.72g</a:t>
            </a:r>
          </a:p>
          <a:p>
            <a:pPr>
              <a:buNone/>
            </a:pPr>
            <a:r>
              <a:rPr lang="en-US" dirty="0"/>
              <a:t> </a:t>
            </a:r>
            <a:r>
              <a:rPr lang="en-US" dirty="0" smtClean="0"/>
              <a:t>    Avg. of 50 bars: 7.23g </a:t>
            </a:r>
          </a:p>
          <a:p>
            <a:pPr>
              <a:buNone/>
            </a:pPr>
            <a:endParaRPr lang="en-US" dirty="0"/>
          </a:p>
          <a:p>
            <a:pPr>
              <a:buNone/>
            </a:pPr>
            <a:r>
              <a:rPr lang="en-US" dirty="0" smtClean="0"/>
              <a:t>Need concrete way of decide…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Confidence</a:t>
            </a:r>
            <a:endParaRPr lang="en-US" dirty="0"/>
          </a:p>
        </p:txBody>
      </p:sp>
      <p:sp>
        <p:nvSpPr>
          <p:cNvPr id="3" name="Content Placeholder 2"/>
          <p:cNvSpPr>
            <a:spLocks noGrp="1"/>
          </p:cNvSpPr>
          <p:nvPr>
            <p:ph idx="1"/>
          </p:nvPr>
        </p:nvSpPr>
        <p:spPr/>
        <p:txBody>
          <a:bodyPr/>
          <a:lstStyle/>
          <a:p>
            <a:r>
              <a:rPr lang="en-US" dirty="0" smtClean="0"/>
              <a:t>C- 95%, 99%</a:t>
            </a:r>
          </a:p>
          <a:p>
            <a:endParaRPr lang="en-US" dirty="0"/>
          </a:p>
          <a:p>
            <a:r>
              <a:rPr lang="en-US" dirty="0" smtClean="0"/>
              <a:t>How confident are we in our decision.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confidence interval = x ± margin of error </a:t>
            </a:r>
          </a:p>
          <a:p>
            <a:pPr>
              <a:buNone/>
            </a:pPr>
            <a:r>
              <a:rPr lang="en-US" dirty="0" smtClean="0"/>
              <a:t>margin of error = Z × σ √ 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    Assume the standard deviation chocolate bar is 1g. Within what range of weight can we expect the population mean to be, with 95% confidence? </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   Assume the standard deviation chocolate bar is 1g. Within what range of weight can we expect the population mean to be, with 95% confidence? </a:t>
            </a:r>
            <a:endParaRPr lang="en-US" sz="2800" dirty="0"/>
          </a:p>
        </p:txBody>
      </p:sp>
      <p:sp>
        <p:nvSpPr>
          <p:cNvPr id="4" name="TextBox 3"/>
          <p:cNvSpPr txBox="1"/>
          <p:nvPr/>
        </p:nvSpPr>
        <p:spPr>
          <a:xfrm>
            <a:off x="990600" y="3200400"/>
            <a:ext cx="8153400" cy="1200329"/>
          </a:xfrm>
          <a:prstGeom prst="rect">
            <a:avLst/>
          </a:prstGeom>
          <a:noFill/>
        </p:spPr>
        <p:txBody>
          <a:bodyPr wrap="square" rtlCol="0">
            <a:spAutoFit/>
          </a:bodyPr>
          <a:lstStyle/>
          <a:p>
            <a:r>
              <a:rPr lang="en-US" sz="2400" dirty="0" smtClean="0"/>
              <a:t>We are asked for 95% confidence, so we want to use z = ± 1.96. </a:t>
            </a:r>
          </a:p>
          <a:p>
            <a:endParaRPr lang="en-US" sz="2400" dirty="0"/>
          </a:p>
          <a:p>
            <a:r>
              <a:rPr lang="en-US" sz="2400" dirty="0" smtClean="0"/>
              <a:t>5±1.96 ∗ 1/ √ 50= 5±.2771 =(4.722, 5.277)</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    Suppose the average height of a sample of 100 women is 5’5’’ , in other words, X = 5’5’’. Within what range of heights can we expect the population mean to be, with 95% confidence? Assume a standard deviation for the population of 1’5’’ .</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Significance</a:t>
            </a:r>
            <a:endParaRPr lang="en-US" dirty="0"/>
          </a:p>
        </p:txBody>
      </p:sp>
      <p:sp>
        <p:nvSpPr>
          <p:cNvPr id="3" name="Content Placeholder 2"/>
          <p:cNvSpPr>
            <a:spLocks noGrp="1"/>
          </p:cNvSpPr>
          <p:nvPr>
            <p:ph idx="1"/>
          </p:nvPr>
        </p:nvSpPr>
        <p:spPr/>
        <p:txBody>
          <a:bodyPr/>
          <a:lstStyle/>
          <a:p>
            <a:r>
              <a:rPr lang="el-GR" dirty="0" smtClean="0"/>
              <a:t>α</a:t>
            </a:r>
            <a:r>
              <a:rPr lang="en-US" dirty="0" smtClean="0"/>
              <a:t>= 1-c</a:t>
            </a:r>
          </a:p>
          <a:p>
            <a:endParaRPr lang="en-US" dirty="0"/>
          </a:p>
          <a:p>
            <a:r>
              <a:rPr lang="en-US" dirty="0" smtClean="0"/>
              <a:t>How sure are we making right decision.</a:t>
            </a:r>
          </a:p>
          <a:p>
            <a:pPr>
              <a:buNone/>
            </a:pPr>
            <a:endParaRPr lang="en-US" dirty="0" smtClean="0"/>
          </a:p>
          <a:p>
            <a:r>
              <a:rPr lang="en-US" dirty="0" smtClean="0"/>
              <a:t>Error</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1 and Type 2 Error</a:t>
            </a:r>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685800" y="1752600"/>
            <a:ext cx="802005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990600" y="876300"/>
            <a:ext cx="7620000"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      Evan price-checked 123 online auction sellers to record their average asking price for his favorite game. According to a major nation price-checking site, the national average online auction cost for the game is $35.00 with a standard deviation of $3.00. Evan found the prices less than $34.86 on average. How likely is this result?</a:t>
            </a:r>
            <a:endParaRPr lang="en-US" sz="2000" dirty="0"/>
          </a:p>
        </p:txBody>
      </p:sp>
      <p:sp>
        <p:nvSpPr>
          <p:cNvPr id="4" name="Rectangle 3"/>
          <p:cNvSpPr/>
          <p:nvPr/>
        </p:nvSpPr>
        <p:spPr>
          <a:xfrm>
            <a:off x="609600" y="4724400"/>
            <a:ext cx="8153400" cy="369332"/>
          </a:xfrm>
          <a:prstGeom prst="rect">
            <a:avLst/>
          </a:prstGeom>
        </p:spPr>
        <p:txBody>
          <a:bodyPr wrap="square">
            <a:spAutoFit/>
          </a:bodyPr>
          <a:lstStyle/>
          <a:p>
            <a:r>
              <a:rPr lang="en-US" dirty="0" smtClean="0"/>
              <a:t>The likelihood of 123 samples having a mean of $34.86 is approximately 30.15%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143000" y="609600"/>
            <a:ext cx="7162800" cy="155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990600" y="1143000"/>
            <a:ext cx="7620000" cy="15430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and Two-Tailed Hypothesis Tests</a:t>
            </a:r>
            <a:endParaRPr lang="en-US" dirty="0"/>
          </a:p>
        </p:txBody>
      </p:sp>
      <p:sp>
        <p:nvSpPr>
          <p:cNvPr id="3" name="Content Placeholder 2"/>
          <p:cNvSpPr>
            <a:spLocks noGrp="1"/>
          </p:cNvSpPr>
          <p:nvPr>
            <p:ph idx="1"/>
          </p:nvPr>
        </p:nvSpPr>
        <p:spPr/>
        <p:txBody>
          <a:bodyPr/>
          <a:lstStyle/>
          <a:p>
            <a:endParaRPr lang="en-US"/>
          </a:p>
        </p:txBody>
      </p:sp>
      <p:pic>
        <p:nvPicPr>
          <p:cNvPr id="32770" name="Picture 2"/>
          <p:cNvPicPr>
            <a:picLocks noChangeAspect="1" noChangeArrowheads="1"/>
          </p:cNvPicPr>
          <p:nvPr/>
        </p:nvPicPr>
        <p:blipFill>
          <a:blip r:embed="rId2" cstate="print"/>
          <a:srcRect/>
          <a:stretch>
            <a:fillRect/>
          </a:stretch>
        </p:blipFill>
        <p:spPr bwMode="auto">
          <a:xfrm>
            <a:off x="2133600" y="2590800"/>
            <a:ext cx="4800600" cy="20097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3794" name="Picture 2"/>
          <p:cNvPicPr>
            <a:picLocks noChangeAspect="1" noChangeArrowheads="1"/>
          </p:cNvPicPr>
          <p:nvPr/>
        </p:nvPicPr>
        <p:blipFill>
          <a:blip r:embed="rId2" cstate="print"/>
          <a:srcRect/>
          <a:stretch>
            <a:fillRect/>
          </a:stretch>
        </p:blipFill>
        <p:spPr bwMode="auto">
          <a:xfrm>
            <a:off x="1524000" y="2362200"/>
            <a:ext cx="6126256" cy="2514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4818" name="Picture 2"/>
          <p:cNvPicPr>
            <a:picLocks noChangeAspect="1" noChangeArrowheads="1"/>
          </p:cNvPicPr>
          <p:nvPr/>
        </p:nvPicPr>
        <p:blipFill>
          <a:blip r:embed="rId2" cstate="print"/>
          <a:srcRect/>
          <a:stretch>
            <a:fillRect/>
          </a:stretch>
        </p:blipFill>
        <p:spPr bwMode="auto">
          <a:xfrm>
            <a:off x="1676400" y="2590800"/>
            <a:ext cx="6280727"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Values</a:t>
            </a:r>
            <a:endParaRPr lang="en-US" dirty="0"/>
          </a:p>
        </p:txBody>
      </p:sp>
      <p:sp>
        <p:nvSpPr>
          <p:cNvPr id="3" name="Content Placeholder 2"/>
          <p:cNvSpPr>
            <a:spLocks noGrp="1"/>
          </p:cNvSpPr>
          <p:nvPr>
            <p:ph idx="1"/>
          </p:nvPr>
        </p:nvSpPr>
        <p:spPr/>
        <p:txBody>
          <a:bodyPr/>
          <a:lstStyle/>
          <a:p>
            <a:r>
              <a:rPr lang="en-US" dirty="0" smtClean="0"/>
              <a:t>For two tail test</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What is the critical value  z for a 95% confidence level, assuming a two-tailed test?</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1447800" y="2743200"/>
            <a:ext cx="64008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What would be the critical value for a right-tailed test with α = 0.01?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What would be the critical value for a right-tailed test with α = 0.01? </a:t>
            </a: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828800" y="3048000"/>
            <a:ext cx="4743450" cy="2505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C</a:t>
                      </a:r>
                      <a:endParaRPr lang="en-US" dirty="0"/>
                    </a:p>
                  </a:txBody>
                  <a:tcPr/>
                </a:tc>
                <a:tc>
                  <a:txBody>
                    <a:bodyPr/>
                    <a:lstStyle/>
                    <a:p>
                      <a:r>
                        <a:rPr lang="el-GR" dirty="0" smtClean="0"/>
                        <a:t>α</a:t>
                      </a:r>
                      <a:endParaRPr lang="en-US" dirty="0"/>
                    </a:p>
                  </a:txBody>
                  <a:tcPr/>
                </a:tc>
                <a:tc>
                  <a:txBody>
                    <a:bodyPr/>
                    <a:lstStyle/>
                    <a:p>
                      <a:r>
                        <a:rPr lang="en-US" dirty="0" smtClean="0"/>
                        <a:t>One-Tail Test</a:t>
                      </a:r>
                      <a:endParaRPr lang="en-US" dirty="0"/>
                    </a:p>
                  </a:txBody>
                  <a:tcPr/>
                </a:tc>
                <a:tc>
                  <a:txBody>
                    <a:bodyPr/>
                    <a:lstStyle/>
                    <a:p>
                      <a:r>
                        <a:rPr lang="en-US" dirty="0" smtClean="0"/>
                        <a:t>Two tail test</a:t>
                      </a:r>
                      <a:endParaRPr lang="en-US" dirty="0"/>
                    </a:p>
                  </a:txBody>
                  <a:tcPr/>
                </a:tc>
              </a:tr>
              <a:tr h="370840">
                <a:tc>
                  <a:txBody>
                    <a:bodyPr/>
                    <a:lstStyle/>
                    <a:p>
                      <a:r>
                        <a:rPr lang="en-US" dirty="0" smtClean="0"/>
                        <a:t>0.90</a:t>
                      </a:r>
                      <a:endParaRPr lang="en-US" dirty="0"/>
                    </a:p>
                  </a:txBody>
                  <a:tcPr/>
                </a:tc>
                <a:tc>
                  <a:txBody>
                    <a:bodyPr/>
                    <a:lstStyle/>
                    <a:p>
                      <a:r>
                        <a:rPr lang="en-US" dirty="0" smtClean="0"/>
                        <a:t>0.10</a:t>
                      </a:r>
                      <a:endParaRPr lang="en-US" dirty="0"/>
                    </a:p>
                  </a:txBody>
                  <a:tcPr/>
                </a:tc>
                <a:tc>
                  <a:txBody>
                    <a:bodyPr/>
                    <a:lstStyle/>
                    <a:p>
                      <a:r>
                        <a:rPr lang="en-US" dirty="0" smtClean="0"/>
                        <a:t>1.28</a:t>
                      </a:r>
                      <a:endParaRPr lang="en-US" dirty="0"/>
                    </a:p>
                  </a:txBody>
                  <a:tcPr/>
                </a:tc>
                <a:tc>
                  <a:txBody>
                    <a:bodyPr/>
                    <a:lstStyle/>
                    <a:p>
                      <a:r>
                        <a:rPr lang="en-US" dirty="0" smtClean="0"/>
                        <a:t>1.645</a:t>
                      </a:r>
                      <a:endParaRPr lang="en-US" dirty="0"/>
                    </a:p>
                  </a:txBody>
                  <a:tcPr/>
                </a:tc>
              </a:tr>
              <a:tr h="370840">
                <a:tc>
                  <a:txBody>
                    <a:bodyPr/>
                    <a:lstStyle/>
                    <a:p>
                      <a:r>
                        <a:rPr lang="en-US" dirty="0" smtClean="0"/>
                        <a:t>0.95</a:t>
                      </a:r>
                      <a:endParaRPr lang="en-US" dirty="0"/>
                    </a:p>
                  </a:txBody>
                  <a:tcPr/>
                </a:tc>
                <a:tc>
                  <a:txBody>
                    <a:bodyPr/>
                    <a:lstStyle/>
                    <a:p>
                      <a:r>
                        <a:rPr lang="en-US" dirty="0" smtClean="0"/>
                        <a:t>0.05</a:t>
                      </a:r>
                      <a:endParaRPr lang="en-US" dirty="0"/>
                    </a:p>
                  </a:txBody>
                  <a:tcPr/>
                </a:tc>
                <a:tc>
                  <a:txBody>
                    <a:bodyPr/>
                    <a:lstStyle/>
                    <a:p>
                      <a:r>
                        <a:rPr lang="en-US" dirty="0" smtClean="0"/>
                        <a:t>1.645</a:t>
                      </a:r>
                      <a:endParaRPr lang="en-US" dirty="0"/>
                    </a:p>
                  </a:txBody>
                  <a:tcPr/>
                </a:tc>
                <a:tc>
                  <a:txBody>
                    <a:bodyPr/>
                    <a:lstStyle/>
                    <a:p>
                      <a:r>
                        <a:rPr lang="en-US" dirty="0" smtClean="0"/>
                        <a:t>1.96</a:t>
                      </a:r>
                      <a:endParaRPr lang="en-US" dirty="0"/>
                    </a:p>
                  </a:txBody>
                  <a:tcPr/>
                </a:tc>
              </a:tr>
              <a:tr h="370840">
                <a:tc>
                  <a:txBody>
                    <a:bodyPr/>
                    <a:lstStyle/>
                    <a:p>
                      <a:r>
                        <a:rPr lang="en-US" dirty="0" smtClean="0"/>
                        <a:t>0.98</a:t>
                      </a:r>
                      <a:endParaRPr lang="en-US" dirty="0"/>
                    </a:p>
                  </a:txBody>
                  <a:tcPr/>
                </a:tc>
                <a:tc>
                  <a:txBody>
                    <a:bodyPr/>
                    <a:lstStyle/>
                    <a:p>
                      <a:r>
                        <a:rPr lang="en-US" dirty="0" smtClean="0"/>
                        <a:t>0.02</a:t>
                      </a:r>
                      <a:endParaRPr lang="en-US" dirty="0"/>
                    </a:p>
                  </a:txBody>
                  <a:tcPr/>
                </a:tc>
                <a:tc>
                  <a:txBody>
                    <a:bodyPr/>
                    <a:lstStyle/>
                    <a:p>
                      <a:r>
                        <a:rPr lang="en-US" dirty="0" smtClean="0"/>
                        <a:t>2.05</a:t>
                      </a:r>
                      <a:endParaRPr lang="en-US" dirty="0"/>
                    </a:p>
                  </a:txBody>
                  <a:tcPr/>
                </a:tc>
                <a:tc>
                  <a:txBody>
                    <a:bodyPr/>
                    <a:lstStyle/>
                    <a:p>
                      <a:r>
                        <a:rPr lang="en-US" dirty="0" smtClean="0"/>
                        <a:t>2.33</a:t>
                      </a:r>
                      <a:endParaRPr lang="en-US" dirty="0"/>
                    </a:p>
                  </a:txBody>
                  <a:tcPr/>
                </a:tc>
              </a:tr>
              <a:tr h="370840">
                <a:tc>
                  <a:txBody>
                    <a:bodyPr/>
                    <a:lstStyle/>
                    <a:p>
                      <a:r>
                        <a:rPr lang="en-US" dirty="0" smtClean="0"/>
                        <a:t>0.99</a:t>
                      </a:r>
                      <a:endParaRPr lang="en-US" dirty="0"/>
                    </a:p>
                  </a:txBody>
                  <a:tcPr/>
                </a:tc>
                <a:tc>
                  <a:txBody>
                    <a:bodyPr/>
                    <a:lstStyle/>
                    <a:p>
                      <a:r>
                        <a:rPr lang="en-US" dirty="0" smtClean="0"/>
                        <a:t>0.01</a:t>
                      </a:r>
                      <a:endParaRPr lang="en-US" dirty="0"/>
                    </a:p>
                  </a:txBody>
                  <a:tcPr/>
                </a:tc>
                <a:tc>
                  <a:txBody>
                    <a:bodyPr/>
                    <a:lstStyle/>
                    <a:p>
                      <a:r>
                        <a:rPr lang="en-US" dirty="0" smtClean="0"/>
                        <a:t>2.33</a:t>
                      </a:r>
                      <a:endParaRPr lang="en-US" dirty="0"/>
                    </a:p>
                  </a:txBody>
                  <a:tcPr/>
                </a:tc>
                <a:tc>
                  <a:txBody>
                    <a:bodyPr/>
                    <a:lstStyle/>
                    <a:p>
                      <a:r>
                        <a:rPr lang="en-US" dirty="0" smtClean="0"/>
                        <a:t>2.575</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     A </a:t>
            </a:r>
            <a:r>
              <a:rPr lang="en-US" sz="2400" dirty="0" err="1" smtClean="0"/>
              <a:t>receipe</a:t>
            </a:r>
            <a:r>
              <a:rPr lang="en-US" sz="2400" dirty="0" smtClean="0"/>
              <a:t> website has calculated that the time it takes to cook Sunday dinner has a µ of 1 hr with σ of 25 </a:t>
            </a:r>
            <a:r>
              <a:rPr lang="en-US" sz="2400" dirty="0" err="1" smtClean="0"/>
              <a:t>mins</a:t>
            </a:r>
            <a:r>
              <a:rPr lang="en-US" sz="2400" dirty="0" smtClean="0"/>
              <a:t>. Over the course of a month, 172 users report their time spent cooking Sunday dinner, what is the probability that the average user reports spending less than 45 </a:t>
            </a:r>
            <a:r>
              <a:rPr lang="en-US" sz="2400" dirty="0" err="1" smtClean="0"/>
              <a:t>mins</a:t>
            </a:r>
            <a:r>
              <a:rPr lang="en-US" sz="2400" dirty="0" smtClean="0"/>
              <a:t> cooking dinner?</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rabicPeriod"/>
            </a:pPr>
            <a:r>
              <a:rPr lang="en-US" dirty="0" smtClean="0"/>
              <a:t>What would be the critical value for a left-tailed test with α = 0.01? </a:t>
            </a:r>
          </a:p>
          <a:p>
            <a:pPr marL="514350" indent="-514350">
              <a:buAutoNum type="arabicPeriod"/>
            </a:pPr>
            <a:r>
              <a:rPr lang="en-US" dirty="0" smtClean="0"/>
              <a:t>What would be the critical region for a two-tailed test with α = 0.08? </a:t>
            </a:r>
          </a:p>
          <a:p>
            <a:pPr marL="514350" indent="-514350">
              <a:buAutoNum type="arabicPeriod"/>
            </a:pPr>
            <a:r>
              <a:rPr lang="en-US" dirty="0" smtClean="0"/>
              <a:t>What would be the α for a right-tailed test with a critical value of Z = 1.76?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Hypothesis Testing</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State the null and alternative hypotheses.</a:t>
            </a:r>
          </a:p>
          <a:p>
            <a:pPr marL="514350" indent="-514350">
              <a:buAutoNum type="arabicPeriod"/>
            </a:pPr>
            <a:r>
              <a:rPr lang="en-US" dirty="0" smtClean="0"/>
              <a:t>Select the appropriate significance level and check the test assumptions. </a:t>
            </a:r>
          </a:p>
          <a:p>
            <a:pPr marL="514350" indent="-514350">
              <a:buAutoNum type="arabicPeriod"/>
            </a:pPr>
            <a:r>
              <a:rPr lang="en-US" dirty="0" smtClean="0"/>
              <a:t>Analyze the data and compute the test statistic.</a:t>
            </a:r>
          </a:p>
          <a:p>
            <a:pPr marL="514350" indent="-514350">
              <a:buAutoNum type="arabicPeriod"/>
            </a:pPr>
            <a:r>
              <a:rPr lang="en-US" dirty="0" smtClean="0"/>
              <a:t>Interpret the result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sz="2000" dirty="0" smtClean="0"/>
              <a:t>The school nurse thinks the average height of 7th graders has increased. The average height of a 7th grader five years ago was 145 cm with a standard deviation of 20 cm. She takes a random sample of 200 students and finds that the average height of her sample is 147 cm. Are 7th graders now taller than they were before? (95%)</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457200" y="1676400"/>
            <a:ext cx="8448675" cy="3962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04800" y="1524000"/>
            <a:ext cx="8382000" cy="1477328"/>
          </a:xfrm>
          <a:prstGeom prst="rect">
            <a:avLst/>
          </a:prstGeom>
        </p:spPr>
        <p:txBody>
          <a:bodyPr wrap="square">
            <a:spAutoFit/>
          </a:bodyPr>
          <a:lstStyle/>
          <a:p>
            <a:r>
              <a:rPr lang="en-US" dirty="0">
                <a:hlinkClick r:id="rId2"/>
              </a:rPr>
              <a:t>Blood glucose levels</a:t>
            </a:r>
            <a:r>
              <a:rPr lang="en-US" dirty="0"/>
              <a:t> for obese patients have a mean of 100 with a </a:t>
            </a:r>
            <a:r>
              <a:rPr lang="en-US" dirty="0">
                <a:hlinkClick r:id="rId3"/>
              </a:rPr>
              <a:t>standard deviation</a:t>
            </a:r>
            <a:r>
              <a:rPr lang="en-US" dirty="0"/>
              <a:t> of 15. A researcher thinks that a diet high in raw cornstarch will have a positive or negative effect on blood glucose levels. A sample of 30 patients who have tried the raw cornstarch diet have a mean glucose level of 140. Test the hypothesis that the raw cornstarch had an effect</a:t>
            </a:r>
            <a:r>
              <a:rPr lang="en-US" dirty="0" smtClean="0"/>
              <a:t>.(0.95)</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676400"/>
            <a:ext cx="8077200" cy="1200329"/>
          </a:xfrm>
          <a:prstGeom prst="rect">
            <a:avLst/>
          </a:prstGeom>
        </p:spPr>
        <p:txBody>
          <a:bodyPr wrap="square">
            <a:spAutoFit/>
          </a:bodyPr>
          <a:lstStyle/>
          <a:p>
            <a:r>
              <a:rPr lang="en-US" dirty="0"/>
              <a:t>A herd of 1,500 steer was fed a special high‐protein grain for a month. A random sample of 29 were weighed and had gained an average of 6.7 pounds. If the standard deviation of weight gain for the entire herd is 7.1, test the hypothesis that the average weight gain per steer for the month was more than 5 pounds</a:t>
            </a:r>
            <a:r>
              <a:rPr lang="en-US" dirty="0" smtClean="0"/>
              <a:t>.(0.90)</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Hypothesis Tests When You Don’t Know Your Population Parameters </a:t>
            </a:r>
            <a:endParaRPr lang="en-US" sz="2800" dirty="0"/>
          </a:p>
        </p:txBody>
      </p:sp>
      <p:sp>
        <p:nvSpPr>
          <p:cNvPr id="3" name="Content Placeholder 2"/>
          <p:cNvSpPr>
            <a:spLocks noGrp="1"/>
          </p:cNvSpPr>
          <p:nvPr>
            <p:ph idx="1"/>
          </p:nvPr>
        </p:nvSpPr>
        <p:spPr/>
        <p:txBody>
          <a:bodyPr>
            <a:normAutofit/>
          </a:bodyPr>
          <a:lstStyle/>
          <a:p>
            <a:r>
              <a:rPr lang="en-US" sz="2800" dirty="0" smtClean="0"/>
              <a:t> </a:t>
            </a:r>
            <a:r>
              <a:rPr lang="en-US" sz="2400" dirty="0" smtClean="0"/>
              <a:t>We don’t know the true population mean, and we certainly don’t know the true population standard deviation. </a:t>
            </a:r>
          </a:p>
          <a:p>
            <a:r>
              <a:rPr lang="en-US" sz="2400" dirty="0"/>
              <a:t> </a:t>
            </a:r>
            <a:r>
              <a:rPr lang="en-US" sz="2400" dirty="0" smtClean="0"/>
              <a:t> Instead, we want to conduct a hypothesis test using only our sample and the information it can provide us. How can we do this? </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a:t>
            </a:r>
            <a:r>
              <a:rPr lang="en-US" sz="2400" dirty="0" smtClean="0"/>
              <a:t>when he was working with very small samples, the distributions of the mean differed significantly from the normal distribution. He noticed that as his sample sizes changed, the shape of the distribution changed as well.</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Student’s t-distribution is similar to the normal distribution, except it is more spread out and wider in appearance, and has thicker tails. </a:t>
            </a:r>
          </a:p>
          <a:p>
            <a:r>
              <a:rPr lang="en-US" dirty="0" smtClean="0"/>
              <a:t>As the number of observations gets larger, the t-distribution shape becomes more and more like the shape of the normal distribution. </a:t>
            </a:r>
          </a:p>
          <a:p>
            <a:r>
              <a:rPr lang="en-US" dirty="0" smtClean="0"/>
              <a:t>In fact, if we had an infinite number of observations, the t distribution would perfectly match the normal distribution.</a:t>
            </a:r>
          </a:p>
          <a:p>
            <a:r>
              <a:rPr lang="en-US" dirty="0" smtClean="0"/>
              <a:t> It is the distribution that allows us to test hypotheses when we don’t know the true population standard deviation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7890" name="Picture 2"/>
          <p:cNvPicPr>
            <a:picLocks noChangeAspect="1" noChangeArrowheads="1"/>
          </p:cNvPicPr>
          <p:nvPr/>
        </p:nvPicPr>
        <p:blipFill>
          <a:blip r:embed="rId2" cstate="print"/>
          <a:srcRect/>
          <a:stretch>
            <a:fillRect/>
          </a:stretch>
        </p:blipFill>
        <p:spPr bwMode="auto">
          <a:xfrm>
            <a:off x="1676400" y="1905000"/>
            <a:ext cx="5559242" cy="33575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The differences between the t-distribution and the normal distribution are more exaggerated when there are fewer data points, and therefore fewer degrees of freedom. </a:t>
            </a:r>
          </a:p>
          <a:p>
            <a:r>
              <a:rPr lang="en-US" sz="2800" dirty="0" smtClean="0"/>
              <a:t>Degrees of freedom are essentially the number of samples that have the ’freedom’ to change without affecting the sample mean.</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The reason you need to know how to find the number of degrees of freedom is quite simple: </a:t>
            </a:r>
          </a:p>
          <a:p>
            <a:r>
              <a:rPr lang="en-US" sz="2800" dirty="0" smtClean="0"/>
              <a:t>when you use a t distribution for a hypothesis test, there is a different critical value for each number of degrees of freedom. The larger your sample, the closer the critical value gets to the z-score for your alpha level.</a:t>
            </a: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332037"/>
            <a:ext cx="8229600" cy="4525963"/>
          </a:xfrm>
        </p:spPr>
        <p:txBody>
          <a:bodyPr/>
          <a:lstStyle/>
          <a:p>
            <a:endParaRPr lang="en-US"/>
          </a:p>
        </p:txBody>
      </p:sp>
      <p:pic>
        <p:nvPicPr>
          <p:cNvPr id="38914" name="Picture 2" descr="Image result for t-table"/>
          <p:cNvPicPr>
            <a:picLocks noChangeAspect="1" noChangeArrowheads="1"/>
          </p:cNvPicPr>
          <p:nvPr/>
        </p:nvPicPr>
        <p:blipFill>
          <a:blip r:embed="rId2" cstate="print"/>
          <a:srcRect/>
          <a:stretch>
            <a:fillRect/>
          </a:stretch>
        </p:blipFill>
        <p:spPr bwMode="auto">
          <a:xfrm>
            <a:off x="457200" y="0"/>
            <a:ext cx="7696200" cy="813435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T-Test for One Sample Mean</a:t>
            </a:r>
            <a:endParaRPr lang="en-US" sz="4000" dirty="0"/>
          </a:p>
        </p:txBody>
      </p:sp>
      <p:sp>
        <p:nvSpPr>
          <p:cNvPr id="3" name="Content Placeholder 2"/>
          <p:cNvSpPr>
            <a:spLocks noGrp="1"/>
          </p:cNvSpPr>
          <p:nvPr>
            <p:ph idx="1"/>
          </p:nvPr>
        </p:nvSpPr>
        <p:spPr/>
        <p:txBody>
          <a:bodyPr/>
          <a:lstStyle/>
          <a:p>
            <a:r>
              <a:rPr lang="en-US" sz="2400" dirty="0" smtClean="0"/>
              <a:t>So when do we use the t-distribution and when do we use the normal distribution? </a:t>
            </a:r>
          </a:p>
          <a:p>
            <a:r>
              <a:rPr lang="en-US" sz="2400" dirty="0" smtClean="0"/>
              <a:t>It’s simple: When we know the population standard deviation we use the normal distribution. When we don’t know the population standard deviation (so we need to use our sample standard deviation), we use the t-distribution.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8371" name="Picture 3"/>
          <p:cNvPicPr>
            <a:picLocks noChangeAspect="1" noChangeArrowheads="1"/>
          </p:cNvPicPr>
          <p:nvPr/>
        </p:nvPicPr>
        <p:blipFill>
          <a:blip r:embed="rId2" cstate="print"/>
          <a:srcRect/>
          <a:stretch>
            <a:fillRect/>
          </a:stretch>
        </p:blipFill>
        <p:spPr bwMode="auto">
          <a:xfrm>
            <a:off x="3429000" y="1600200"/>
            <a:ext cx="2286000" cy="1316620"/>
          </a:xfrm>
          <a:prstGeom prst="rect">
            <a:avLst/>
          </a:prstGeom>
          <a:noFill/>
          <a:ln w="9525">
            <a:noFill/>
            <a:miter lim="800000"/>
            <a:headEnd/>
            <a:tailEnd/>
          </a:ln>
        </p:spPr>
      </p:pic>
      <p:pic>
        <p:nvPicPr>
          <p:cNvPr id="58372" name="Picture 4"/>
          <p:cNvPicPr>
            <a:picLocks noChangeAspect="1" noChangeArrowheads="1"/>
          </p:cNvPicPr>
          <p:nvPr/>
        </p:nvPicPr>
        <p:blipFill>
          <a:blip r:embed="rId3" cstate="print"/>
          <a:srcRect/>
          <a:stretch>
            <a:fillRect/>
          </a:stretch>
        </p:blipFill>
        <p:spPr bwMode="auto">
          <a:xfrm>
            <a:off x="914400" y="3200400"/>
            <a:ext cx="6248400" cy="26479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0418" name="Picture 2"/>
          <p:cNvPicPr>
            <a:picLocks noChangeAspect="1" noChangeArrowheads="1"/>
          </p:cNvPicPr>
          <p:nvPr/>
        </p:nvPicPr>
        <p:blipFill>
          <a:blip r:embed="rId2" cstate="print"/>
          <a:srcRect/>
          <a:stretch>
            <a:fillRect/>
          </a:stretch>
        </p:blipFill>
        <p:spPr bwMode="auto">
          <a:xfrm>
            <a:off x="381000" y="2057400"/>
            <a:ext cx="7848600" cy="16002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       The high school athletic director is asked if football players are doing as well academically as the other student athletes. We know from a previous study that the average GPA for the student athletes is 3.10. After an initiative to help improve the GPA of student athletes, the athletic director randomly samples 20 football players and finds that the average GPA of the sample is 3.18 with a sample standard deviation of 0.54. Is there a significant improvement? Use a 0.05 significance level.</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9394" name="Picture 2"/>
          <p:cNvPicPr>
            <a:picLocks noChangeAspect="1" noChangeArrowheads="1"/>
          </p:cNvPicPr>
          <p:nvPr/>
        </p:nvPicPr>
        <p:blipFill>
          <a:blip r:embed="rId2" cstate="print"/>
          <a:srcRect/>
          <a:stretch>
            <a:fillRect/>
          </a:stretch>
        </p:blipFill>
        <p:spPr bwMode="auto">
          <a:xfrm>
            <a:off x="762000" y="1981200"/>
            <a:ext cx="6916189" cy="19812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43" name="Picture 3"/>
          <p:cNvPicPr>
            <a:picLocks noChangeAspect="1" noChangeArrowheads="1"/>
          </p:cNvPicPr>
          <p:nvPr/>
        </p:nvPicPr>
        <p:blipFill>
          <a:blip r:embed="rId2" cstate="print"/>
          <a:srcRect/>
          <a:stretch>
            <a:fillRect/>
          </a:stretch>
        </p:blipFill>
        <p:spPr bwMode="auto">
          <a:xfrm>
            <a:off x="381000" y="2057400"/>
            <a:ext cx="8001000"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2466" name="Picture 2"/>
          <p:cNvPicPr>
            <a:picLocks noChangeAspect="1" noChangeArrowheads="1"/>
          </p:cNvPicPr>
          <p:nvPr/>
        </p:nvPicPr>
        <p:blipFill>
          <a:blip r:embed="rId2" cstate="print"/>
          <a:srcRect/>
          <a:stretch>
            <a:fillRect/>
          </a:stretch>
        </p:blipFill>
        <p:spPr bwMode="auto">
          <a:xfrm>
            <a:off x="533400" y="1981200"/>
            <a:ext cx="8258175" cy="2971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A premise or claim that we want to test/investigate.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685800" y="1752600"/>
            <a:ext cx="7086600" cy="461665"/>
          </a:xfrm>
          <a:prstGeom prst="rect">
            <a:avLst/>
          </a:prstGeom>
        </p:spPr>
        <p:txBody>
          <a:bodyPr wrap="square">
            <a:spAutoFit/>
          </a:bodyPr>
          <a:lstStyle/>
          <a:p>
            <a:r>
              <a:rPr lang="en-US" sz="2400" dirty="0" smtClean="0"/>
              <a:t>Hypothesis Step 4: Interpret your results</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57200" y="1600200"/>
            <a:ext cx="7772400" cy="2308324"/>
          </a:xfrm>
          <a:prstGeom prst="rect">
            <a:avLst/>
          </a:prstGeom>
        </p:spPr>
        <p:txBody>
          <a:bodyPr wrap="square">
            <a:spAutoFit/>
          </a:bodyPr>
          <a:lstStyle/>
          <a:p>
            <a:r>
              <a:rPr lang="en-US" sz="2400" dirty="0" smtClean="0"/>
              <a:t>Suppose you have a new oil additive that may extend the life of an engine. You give it to 25 random motors and find that the average lifespan is 78 months, and the standard deviation in their lifespan is 12. You know that with unmodified oil, the mean lifespan is 72 months, and hope to show that your additive improves that.</a:t>
            </a:r>
            <a:endParaRPr lang="en-US"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57200" y="1676400"/>
            <a:ext cx="8305800" cy="1323439"/>
          </a:xfrm>
          <a:prstGeom prst="rect">
            <a:avLst/>
          </a:prstGeom>
        </p:spPr>
        <p:txBody>
          <a:bodyPr wrap="square">
            <a:spAutoFit/>
          </a:bodyPr>
          <a:lstStyle/>
          <a:p>
            <a:r>
              <a:rPr lang="en-US" sz="2000" dirty="0"/>
              <a:t>A research study measured the pulse rates of 57 college men and found a mean pulse rate of 70.4211 beats per minute with a standard deviation of 9.9480 beats per minute. Researchers want to know if the mean pulse rate for all college men is different from the current standard of 72 beats per minute.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533400" y="1676400"/>
            <a:ext cx="8153400" cy="1200329"/>
          </a:xfrm>
          <a:prstGeom prst="rect">
            <a:avLst/>
          </a:prstGeom>
        </p:spPr>
        <p:txBody>
          <a:bodyPr wrap="square">
            <a:spAutoFit/>
          </a:bodyPr>
          <a:lstStyle/>
          <a:p>
            <a:r>
              <a:rPr lang="en-US" dirty="0"/>
              <a:t>in 2011, the average American spent $16,803 on housing. A suburban community wants to know if their residents spent less than this national average. In a survey of 30 residents, they found that they spent an annual average of $15,800 with a standard deviation of $2,600.</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qt(0.25, 40</a:t>
            </a:r>
            <a:r>
              <a:rPr lang="en-US" dirty="0" smtClean="0"/>
              <a:t>)</a:t>
            </a:r>
          </a:p>
          <a:p>
            <a:pPr>
              <a:buNone/>
            </a:pPr>
            <a:endParaRPr lang="en-US" dirty="0"/>
          </a:p>
        </p:txBody>
      </p:sp>
      <p:sp>
        <p:nvSpPr>
          <p:cNvPr id="5121" name="Rectangle 1"/>
          <p:cNvSpPr>
            <a:spLocks noChangeArrowheads="1"/>
          </p:cNvSpPr>
          <p:nvPr/>
        </p:nvSpPr>
        <p:spPr bwMode="auto">
          <a:xfrm>
            <a:off x="304800" y="2359223"/>
            <a:ext cx="7543800" cy="1538883"/>
          </a:xfrm>
          <a:prstGeom prst="rect">
            <a:avLst/>
          </a:prstGeom>
          <a:solidFill>
            <a:srgbClr val="EFF0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03336"/>
                </a:solidFill>
                <a:effectLst/>
                <a:latin typeface="Consolas" pitchFamily="49" charset="0"/>
                <a:cs typeface="Consolas" pitchFamily="49" charset="0"/>
              </a:rPr>
              <a:t>abs(qt(</a:t>
            </a:r>
            <a:r>
              <a:rPr kumimoji="0" lang="en-US" sz="2000" b="0" i="0" u="none" strike="noStrike" cap="none" normalizeH="0" baseline="0" dirty="0" smtClean="0">
                <a:ln>
                  <a:noFill/>
                </a:ln>
                <a:solidFill>
                  <a:srgbClr val="7D2727"/>
                </a:solidFill>
                <a:effectLst/>
                <a:latin typeface="Consolas" pitchFamily="49" charset="0"/>
                <a:cs typeface="Consolas" pitchFamily="49" charset="0"/>
              </a:rPr>
              <a:t>0.25</a:t>
            </a:r>
            <a:r>
              <a:rPr kumimoji="0" lang="en-US" sz="2000" b="0" i="0" u="none" strike="noStrike" cap="none" normalizeH="0" baseline="0" dirty="0" smtClean="0">
                <a:ln>
                  <a:noFill/>
                </a:ln>
                <a:solidFill>
                  <a:srgbClr val="303336"/>
                </a:solidFill>
                <a:effectLst/>
                <a:latin typeface="Consolas" pitchFamily="49" charset="0"/>
                <a:cs typeface="Consolas" pitchFamily="49" charset="0"/>
              </a:rPr>
              <a:t>, </a:t>
            </a:r>
            <a:r>
              <a:rPr kumimoji="0" lang="en-US" sz="2000" b="0" i="0" u="none" strike="noStrike" cap="none" normalizeH="0" baseline="0" dirty="0" smtClean="0">
                <a:ln>
                  <a:noFill/>
                </a:ln>
                <a:solidFill>
                  <a:srgbClr val="7D2727"/>
                </a:solidFill>
                <a:effectLst/>
                <a:latin typeface="Consolas" pitchFamily="49" charset="0"/>
                <a:cs typeface="Consolas" pitchFamily="49" charset="0"/>
              </a:rPr>
              <a:t>40</a:t>
            </a:r>
            <a:r>
              <a:rPr kumimoji="0" lang="en-US" sz="2000" b="0" i="0" u="none" strike="noStrike" cap="none" normalizeH="0" baseline="0" dirty="0" smtClean="0">
                <a:ln>
                  <a:noFill/>
                </a:ln>
                <a:solidFill>
                  <a:srgbClr val="303336"/>
                </a:solidFill>
                <a:effectLst/>
                <a:latin typeface="Consolas" pitchFamily="49" charset="0"/>
                <a:cs typeface="Consolas" pitchFamily="49" charset="0"/>
              </a:rPr>
              <a:t>)) </a:t>
            </a:r>
            <a:r>
              <a:rPr kumimoji="0" lang="en-US" sz="2000" b="0" i="0" u="none" strike="noStrike" cap="none" normalizeH="0" baseline="0" dirty="0" smtClean="0">
                <a:ln>
                  <a:noFill/>
                </a:ln>
                <a:solidFill>
                  <a:srgbClr val="858C93"/>
                </a:solidFill>
                <a:effectLst/>
                <a:latin typeface="Consolas" pitchFamily="49" charset="0"/>
                <a:cs typeface="Consolas" pitchFamily="49" charset="0"/>
              </a:rPr>
              <a:t># 75% confidence, 1 sided (same as qt(0.75, 40))</a:t>
            </a:r>
            <a:r>
              <a:rPr kumimoji="0" lang="en-US" sz="2000" b="0" i="0" u="none" strike="noStrike" cap="none" normalizeH="0" baseline="0" dirty="0" smtClean="0">
                <a:ln>
                  <a:noFill/>
                </a:ln>
                <a:solidFill>
                  <a:srgbClr val="303336"/>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03336"/>
                </a:solidFill>
                <a:effectLst/>
                <a:latin typeface="Consolas" pitchFamily="49" charset="0"/>
                <a:cs typeface="Consolas" pitchFamily="49" charset="0"/>
              </a:rPr>
              <a:t>abs(qt(</a:t>
            </a:r>
            <a:r>
              <a:rPr kumimoji="0" lang="en-US" sz="2000" b="0" i="0" u="none" strike="noStrike" cap="none" normalizeH="0" baseline="0" dirty="0" smtClean="0">
                <a:ln>
                  <a:noFill/>
                </a:ln>
                <a:solidFill>
                  <a:srgbClr val="7D2727"/>
                </a:solidFill>
                <a:effectLst/>
                <a:latin typeface="Consolas" pitchFamily="49" charset="0"/>
                <a:cs typeface="Consolas" pitchFamily="49" charset="0"/>
              </a:rPr>
              <a:t>0.01</a:t>
            </a:r>
            <a:r>
              <a:rPr kumimoji="0" lang="en-US" sz="2000" b="0" i="0" u="none" strike="noStrike" cap="none" normalizeH="0" baseline="0" dirty="0" smtClean="0">
                <a:ln>
                  <a:noFill/>
                </a:ln>
                <a:solidFill>
                  <a:srgbClr val="303336"/>
                </a:solidFill>
                <a:effectLst/>
                <a:latin typeface="Consolas" pitchFamily="49" charset="0"/>
                <a:cs typeface="Consolas" pitchFamily="49" charset="0"/>
              </a:rPr>
              <a:t>, </a:t>
            </a:r>
            <a:r>
              <a:rPr kumimoji="0" lang="en-US" sz="2000" b="0" i="0" u="none" strike="noStrike" cap="none" normalizeH="0" baseline="0" dirty="0" smtClean="0">
                <a:ln>
                  <a:noFill/>
                </a:ln>
                <a:solidFill>
                  <a:srgbClr val="7D2727"/>
                </a:solidFill>
                <a:effectLst/>
                <a:latin typeface="Consolas" pitchFamily="49" charset="0"/>
                <a:cs typeface="Consolas" pitchFamily="49" charset="0"/>
              </a:rPr>
              <a:t>40</a:t>
            </a:r>
            <a:r>
              <a:rPr kumimoji="0" lang="en-US" sz="2000" b="0" i="0" u="none" strike="noStrike" cap="none" normalizeH="0" baseline="0" dirty="0" smtClean="0">
                <a:ln>
                  <a:noFill/>
                </a:ln>
                <a:solidFill>
                  <a:srgbClr val="303336"/>
                </a:solidFill>
                <a:effectLst/>
                <a:latin typeface="Consolas" pitchFamily="49" charset="0"/>
                <a:cs typeface="Consolas" pitchFamily="49" charset="0"/>
              </a:rPr>
              <a:t>)) </a:t>
            </a:r>
            <a:r>
              <a:rPr kumimoji="0" lang="en-US" sz="2000" b="0" i="0" u="none" strike="noStrike" cap="none" normalizeH="0" baseline="0" dirty="0" smtClean="0">
                <a:ln>
                  <a:noFill/>
                </a:ln>
                <a:solidFill>
                  <a:srgbClr val="858C93"/>
                </a:solidFill>
                <a:effectLst/>
                <a:latin typeface="Consolas" pitchFamily="49" charset="0"/>
                <a:cs typeface="Consolas" pitchFamily="49" charset="0"/>
              </a:rPr>
              <a:t># 99% confidence, 1 sided (same as qt(0.99, 40))</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fontAlgn="base">
              <a:spcBef>
                <a:spcPct val="0"/>
              </a:spcBef>
              <a:spcAft>
                <a:spcPct val="0"/>
              </a:spcAft>
            </a:pPr>
            <a:r>
              <a:rPr lang="en-US" sz="2000" dirty="0">
                <a:solidFill>
                  <a:srgbClr val="303336"/>
                </a:solidFill>
                <a:latin typeface="Consolas" pitchFamily="49" charset="0"/>
                <a:cs typeface="Consolas" pitchFamily="49" charset="0"/>
              </a:rPr>
              <a:t>abs(qt(0.01/2, 40)) # 99% confidence, 2 sided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Null Hypothesis: Ho currently accepted value for a parameter. Every one used to think it is correct based on past studies.</a:t>
            </a:r>
          </a:p>
          <a:p>
            <a:endParaRPr lang="en-US" dirty="0"/>
          </a:p>
          <a:p>
            <a:r>
              <a:rPr lang="en-US" dirty="0" smtClean="0"/>
              <a:t>Alternative Hypothesis: Ha/ Research hypothesis. Involves the claim to be tested.</a:t>
            </a:r>
          </a:p>
          <a:p>
            <a:pPr>
              <a:buNone/>
            </a:pPr>
            <a:endParaRPr lang="en-US" dirty="0"/>
          </a:p>
          <a:p>
            <a:pPr>
              <a:buNone/>
            </a:pPr>
            <a:r>
              <a:rPr lang="en-US" dirty="0" err="1" smtClean="0"/>
              <a:t>Eg</a:t>
            </a:r>
            <a:r>
              <a:rPr lang="en-US" dirty="0" smtClean="0"/>
              <a:t>: median Income of country higher than previous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990600" y="1676400"/>
            <a:ext cx="7334250" cy="1495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990600" y="1676400"/>
            <a:ext cx="7334250" cy="1495425"/>
          </a:xfrm>
          <a:prstGeom prst="rect">
            <a:avLst/>
          </a:prstGeom>
          <a:noFill/>
          <a:ln w="9525">
            <a:noFill/>
            <a:miter lim="800000"/>
            <a:headEnd/>
            <a:tailEnd/>
          </a:ln>
        </p:spPr>
      </p:pic>
      <p:sp>
        <p:nvSpPr>
          <p:cNvPr id="4" name="TextBox 3"/>
          <p:cNvSpPr txBox="1"/>
          <p:nvPr/>
        </p:nvSpPr>
        <p:spPr>
          <a:xfrm>
            <a:off x="1981200" y="3505200"/>
            <a:ext cx="4343400" cy="1107996"/>
          </a:xfrm>
          <a:prstGeom prst="rect">
            <a:avLst/>
          </a:prstGeom>
          <a:noFill/>
        </p:spPr>
        <p:txBody>
          <a:bodyPr wrap="square" rtlCol="0">
            <a:spAutoFit/>
          </a:bodyPr>
          <a:lstStyle/>
          <a:p>
            <a:r>
              <a:rPr lang="en-US" sz="2400" dirty="0" smtClean="0"/>
              <a:t>Ho :     µ  =   5g</a:t>
            </a:r>
          </a:p>
          <a:p>
            <a:r>
              <a:rPr lang="en-US" sz="2400" dirty="0" smtClean="0"/>
              <a:t>Ha:      µ  =  5g</a:t>
            </a:r>
          </a:p>
          <a:p>
            <a:endParaRPr lang="en-US" dirty="0">
              <a:effectLst>
                <a:outerShdw blurRad="38100" dist="38100" dir="2700000" algn="tl">
                  <a:srgbClr val="000000">
                    <a:alpha val="43137"/>
                  </a:srgbClr>
                </a:outerShdw>
              </a:effectLst>
            </a:endParaRPr>
          </a:p>
        </p:txBody>
      </p:sp>
      <p:cxnSp>
        <p:nvCxnSpPr>
          <p:cNvPr id="6" name="Straight Connector 5"/>
          <p:cNvCxnSpPr/>
          <p:nvPr/>
        </p:nvCxnSpPr>
        <p:spPr>
          <a:xfrm>
            <a:off x="3200400" y="4038600"/>
            <a:ext cx="152400" cy="1524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62000" y="5029200"/>
            <a:ext cx="6553200" cy="461665"/>
          </a:xfrm>
          <a:prstGeom prst="rect">
            <a:avLst/>
          </a:prstGeom>
          <a:noFill/>
        </p:spPr>
        <p:txBody>
          <a:bodyPr wrap="square" rtlCol="0">
            <a:spAutoFit/>
          </a:bodyPr>
          <a:lstStyle/>
          <a:p>
            <a:r>
              <a:rPr lang="en-US" sz="2400" dirty="0" smtClean="0"/>
              <a:t>Ho and Ha are mathematically opposites.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Outcomes of Test</a:t>
            </a:r>
            <a:endParaRPr lang="en-US" dirty="0"/>
          </a:p>
        </p:txBody>
      </p:sp>
      <p:sp>
        <p:nvSpPr>
          <p:cNvPr id="3" name="Content Placeholder 2"/>
          <p:cNvSpPr>
            <a:spLocks noGrp="1"/>
          </p:cNvSpPr>
          <p:nvPr>
            <p:ph idx="1"/>
          </p:nvPr>
        </p:nvSpPr>
        <p:spPr/>
        <p:txBody>
          <a:bodyPr/>
          <a:lstStyle/>
          <a:p>
            <a:r>
              <a:rPr lang="en-US" dirty="0" smtClean="0"/>
              <a:t>Reject Null Hypothesis: data says this is no longer true.</a:t>
            </a:r>
          </a:p>
          <a:p>
            <a:r>
              <a:rPr lang="en-US" dirty="0" smtClean="0"/>
              <a:t>Fail to reject Null </a:t>
            </a:r>
            <a:r>
              <a:rPr lang="en-US" dirty="0" err="1" smtClean="0"/>
              <a:t>Hyp</a:t>
            </a:r>
            <a:r>
              <a:rPr lang="en-US" dirty="0" smtClean="0"/>
              <a:t> Ho.</a:t>
            </a:r>
          </a:p>
          <a:p>
            <a:endParaRPr lang="en-US" dirty="0"/>
          </a:p>
          <a:p>
            <a:pPr>
              <a:buNone/>
            </a:pPr>
            <a:r>
              <a:rPr lang="en-US" dirty="0" smtClean="0"/>
              <a:t>It is difficult to prove true.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1534</Words>
  <Application>Microsoft Office PowerPoint</Application>
  <PresentationFormat>On-screen Show (4:3)</PresentationFormat>
  <Paragraphs>116</Paragraphs>
  <Slides>54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Consolas</vt:lpstr>
      <vt:lpstr>Office Theme</vt:lpstr>
      <vt:lpstr>PowerPoint Presentation</vt:lpstr>
      <vt:lpstr>PowerPoint Presentation</vt:lpstr>
      <vt:lpstr>PowerPoint Presentation</vt:lpstr>
      <vt:lpstr>Hypothesis Testing</vt:lpstr>
      <vt:lpstr>Hypothesis</vt:lpstr>
      <vt:lpstr>PowerPoint Presentation</vt:lpstr>
      <vt:lpstr>PowerPoint Presentation</vt:lpstr>
      <vt:lpstr>PowerPoint Presentation</vt:lpstr>
      <vt:lpstr>Possible Outcomes of Test</vt:lpstr>
      <vt:lpstr>Test Statistic</vt:lpstr>
      <vt:lpstr>Statistically Significant</vt:lpstr>
      <vt:lpstr>Level of Confidence</vt:lpstr>
      <vt:lpstr>PowerPoint Presentation</vt:lpstr>
      <vt:lpstr>PowerPoint Presentation</vt:lpstr>
      <vt:lpstr>PowerPoint Presentation</vt:lpstr>
      <vt:lpstr>PowerPoint Presentation</vt:lpstr>
      <vt:lpstr>Level of Significance</vt:lpstr>
      <vt:lpstr>Type 1 and Type 2 Error</vt:lpstr>
      <vt:lpstr>PowerPoint Presentation</vt:lpstr>
      <vt:lpstr>PowerPoint Presentation</vt:lpstr>
      <vt:lpstr>PowerPoint Presentation</vt:lpstr>
      <vt:lpstr>One and Two-Tailed Hypothesis Tests</vt:lpstr>
      <vt:lpstr>PowerPoint Presentation</vt:lpstr>
      <vt:lpstr>PowerPoint Presentation</vt:lpstr>
      <vt:lpstr>Critical Values</vt:lpstr>
      <vt:lpstr>PowerPoint Presentation</vt:lpstr>
      <vt:lpstr>PowerPoint Presentation</vt:lpstr>
      <vt:lpstr>PowerPoint Presentation</vt:lpstr>
      <vt:lpstr>PowerPoint Presentation</vt:lpstr>
      <vt:lpstr>PowerPoint Presentation</vt:lpstr>
      <vt:lpstr>Steps of Hypothesis Testing</vt:lpstr>
      <vt:lpstr>PowerPoint Presentation</vt:lpstr>
      <vt:lpstr>PowerPoint Presentation</vt:lpstr>
      <vt:lpstr>PowerPoint Presentation</vt:lpstr>
      <vt:lpstr>PowerPoint Presentation</vt:lpstr>
      <vt:lpstr>Hypothesis Tests When You Don’t Know Your Population Parameters </vt:lpstr>
      <vt:lpstr>PowerPoint Presentation</vt:lpstr>
      <vt:lpstr>PowerPoint Presentation</vt:lpstr>
      <vt:lpstr>PowerPoint Presentation</vt:lpstr>
      <vt:lpstr>PowerPoint Presentation</vt:lpstr>
      <vt:lpstr>PowerPoint Presentation</vt:lpstr>
      <vt:lpstr>PowerPoint Presentation</vt:lpstr>
      <vt:lpstr>T-Test for One Sample Mean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shanu</dc:creator>
  <cp:lastModifiedBy>hag5kor</cp:lastModifiedBy>
  <cp:revision>38</cp:revision>
  <dcterms:created xsi:type="dcterms:W3CDTF">2016-09-16T16:21:45Z</dcterms:created>
  <dcterms:modified xsi:type="dcterms:W3CDTF">2019-04-18T10:05:46Z</dcterms:modified>
</cp:coreProperties>
</file>