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9" r:id="rId1"/>
  </p:sldMasterIdLst>
  <p:notesMasterIdLst>
    <p:notesMasterId r:id="rId36"/>
  </p:notesMasterIdLst>
  <p:sldIdLst>
    <p:sldId id="256" r:id="rId2"/>
    <p:sldId id="288" r:id="rId3"/>
    <p:sldId id="289" r:id="rId4"/>
    <p:sldId id="290" r:id="rId5"/>
    <p:sldId id="291" r:id="rId6"/>
    <p:sldId id="292" r:id="rId7"/>
    <p:sldId id="293" r:id="rId8"/>
    <p:sldId id="257" r:id="rId9"/>
    <p:sldId id="258" r:id="rId10"/>
    <p:sldId id="259" r:id="rId11"/>
    <p:sldId id="262" r:id="rId12"/>
    <p:sldId id="260" r:id="rId13"/>
    <p:sldId id="261" r:id="rId14"/>
    <p:sldId id="284" r:id="rId15"/>
    <p:sldId id="285" r:id="rId16"/>
    <p:sldId id="286" r:id="rId17"/>
    <p:sldId id="287" r:id="rId18"/>
    <p:sldId id="263" r:id="rId19"/>
    <p:sldId id="264" r:id="rId20"/>
    <p:sldId id="265" r:id="rId21"/>
    <p:sldId id="268" r:id="rId22"/>
    <p:sldId id="267" r:id="rId23"/>
    <p:sldId id="266" r:id="rId24"/>
    <p:sldId id="269" r:id="rId25"/>
    <p:sldId id="270" r:id="rId26"/>
    <p:sldId id="271" r:id="rId27"/>
    <p:sldId id="272" r:id="rId28"/>
    <p:sldId id="276" r:id="rId29"/>
    <p:sldId id="283" r:id="rId30"/>
    <p:sldId id="277" r:id="rId31"/>
    <p:sldId id="278" r:id="rId32"/>
    <p:sldId id="273" r:id="rId33"/>
    <p:sldId id="274" r:id="rId34"/>
    <p:sldId id="27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g5kor" initials="h" lastIdx="1" clrIdx="0">
    <p:extLst>
      <p:ext uri="{19B8F6BF-5375-455C-9EA6-DF929625EA0E}">
        <p15:presenceInfo xmlns:p15="http://schemas.microsoft.com/office/powerpoint/2012/main" userId="hag5k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68" autoAdjust="0"/>
    <p:restoredTop sz="94660"/>
  </p:normalViewPr>
  <p:slideViewPr>
    <p:cSldViewPr>
      <p:cViewPr varScale="1">
        <p:scale>
          <a:sx n="84" d="100"/>
          <a:sy n="84" d="100"/>
        </p:scale>
        <p:origin x="686" y="8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9D21FB-1B46-4832-92A8-8B8C734A2987}" type="datetimeFigureOut">
              <a:rPr lang="en-US" smtClean="0"/>
              <a:t>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CC168D-8370-4BED-8BDD-39C2D5A9FEDE}" type="slidenum">
              <a:rPr lang="en-US" smtClean="0"/>
              <a:t>‹#›</a:t>
            </a:fld>
            <a:endParaRPr lang="en-US"/>
          </a:p>
        </p:txBody>
      </p:sp>
    </p:spTree>
    <p:extLst>
      <p:ext uri="{BB962C8B-B14F-4D97-AF65-F5344CB8AC3E}">
        <p14:creationId xmlns:p14="http://schemas.microsoft.com/office/powerpoint/2010/main" val="1819051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Some more examples, what’s the chance</a:t>
            </a:r>
          </a:p>
          <a:p>
            <a:r>
              <a:rPr lang="en-US" sz="1200" b="0" i="0" u="none" strike="noStrike" kern="1200" baseline="0" dirty="0" smtClean="0">
                <a:solidFill>
                  <a:schemeClr val="tx1"/>
                </a:solidFill>
                <a:latin typeface="+mn-lt"/>
                <a:ea typeface="+mn-ea"/>
                <a:cs typeface="+mn-cs"/>
              </a:rPr>
              <a:t>it’s going to rain this weekend? What are your team’s chances of winning the</a:t>
            </a:r>
          </a:p>
          <a:p>
            <a:r>
              <a:rPr lang="en-US" sz="1200" b="0" i="0" u="none" strike="noStrike" kern="1200" baseline="0" dirty="0" smtClean="0">
                <a:solidFill>
                  <a:schemeClr val="tx1"/>
                </a:solidFill>
                <a:latin typeface="+mn-lt"/>
                <a:ea typeface="+mn-ea"/>
                <a:cs typeface="+mn-cs"/>
              </a:rPr>
              <a:t>next game? What’s the chance that I’ll have complications during this surgery?</a:t>
            </a:r>
            <a:endParaRPr lang="en-US" dirty="0"/>
          </a:p>
        </p:txBody>
      </p:sp>
      <p:sp>
        <p:nvSpPr>
          <p:cNvPr id="4" name="Slide Number Placeholder 3"/>
          <p:cNvSpPr>
            <a:spLocks noGrp="1"/>
          </p:cNvSpPr>
          <p:nvPr>
            <p:ph type="sldNum" sz="quarter" idx="10"/>
          </p:nvPr>
        </p:nvSpPr>
        <p:spPr/>
        <p:txBody>
          <a:bodyPr/>
          <a:lstStyle/>
          <a:p>
            <a:fld id="{71CC168D-8370-4BED-8BDD-39C2D5A9FEDE}" type="slidenum">
              <a:rPr lang="en-US" smtClean="0"/>
              <a:t>8</a:t>
            </a:fld>
            <a:endParaRPr lang="en-US"/>
          </a:p>
        </p:txBody>
      </p:sp>
    </p:spTree>
    <p:extLst>
      <p:ext uri="{BB962C8B-B14F-4D97-AF65-F5344CB8AC3E}">
        <p14:creationId xmlns:p14="http://schemas.microsoft.com/office/powerpoint/2010/main" val="2089915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For example, an event may occur very frequently with a range of large values of </a:t>
            </a:r>
            <a:r>
              <a:rPr lang="en-US" i="1" dirty="0" smtClean="0"/>
              <a:t>x </a:t>
            </a:r>
            <a:r>
              <a:rPr lang="en-US" dirty="0" smtClean="0"/>
              <a:t>and very frequently with a range of small values of </a:t>
            </a:r>
            <a:r>
              <a:rPr lang="en-US" i="1" dirty="0" smtClean="0"/>
              <a:t>x</a:t>
            </a:r>
            <a:r>
              <a:rPr lang="en-US" dirty="0" smtClean="0"/>
              <a:t>, with very little chance of the event happening in an area in between. </a:t>
            </a:r>
            <a:endParaRPr lang="en-US" dirty="0"/>
          </a:p>
        </p:txBody>
      </p:sp>
      <p:sp>
        <p:nvSpPr>
          <p:cNvPr id="4" name="Slide Number Placeholder 3"/>
          <p:cNvSpPr>
            <a:spLocks noGrp="1"/>
          </p:cNvSpPr>
          <p:nvPr>
            <p:ph type="sldNum" sz="quarter" idx="10"/>
          </p:nvPr>
        </p:nvSpPr>
        <p:spPr/>
        <p:txBody>
          <a:bodyPr/>
          <a:lstStyle/>
          <a:p>
            <a:fld id="{71CC168D-8370-4BED-8BDD-39C2D5A9FEDE}" type="slidenum">
              <a:rPr lang="en-US" smtClean="0"/>
              <a:t>10</a:t>
            </a:fld>
            <a:endParaRPr lang="en-US"/>
          </a:p>
        </p:txBody>
      </p:sp>
    </p:spTree>
    <p:extLst>
      <p:ext uri="{BB962C8B-B14F-4D97-AF65-F5344CB8AC3E}">
        <p14:creationId xmlns:p14="http://schemas.microsoft.com/office/powerpoint/2010/main" val="56190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https://developers.google.com/machine-learning/crash-course/classification/precision-and-recall</a:t>
            </a:r>
            <a:endParaRPr lang="en-US" dirty="0"/>
          </a:p>
        </p:txBody>
      </p:sp>
      <p:sp>
        <p:nvSpPr>
          <p:cNvPr id="4" name="Slide Number Placeholder 3"/>
          <p:cNvSpPr>
            <a:spLocks noGrp="1"/>
          </p:cNvSpPr>
          <p:nvPr>
            <p:ph type="sldNum" sz="quarter" idx="10"/>
          </p:nvPr>
        </p:nvSpPr>
        <p:spPr/>
        <p:txBody>
          <a:bodyPr/>
          <a:lstStyle/>
          <a:p>
            <a:fld id="{71CC168D-8370-4BED-8BDD-39C2D5A9FEDE}" type="slidenum">
              <a:rPr lang="en-US" smtClean="0"/>
              <a:t>26</a:t>
            </a:fld>
            <a:endParaRPr lang="en-US"/>
          </a:p>
        </p:txBody>
      </p:sp>
    </p:spTree>
    <p:extLst>
      <p:ext uri="{BB962C8B-B14F-4D97-AF65-F5344CB8AC3E}">
        <p14:creationId xmlns:p14="http://schemas.microsoft.com/office/powerpoint/2010/main" val="23411015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1986502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63724C-E7A2-4A6D-A4BD-CDB6C1C03172}" type="datetimeFigureOut">
              <a:rPr lang="en-US" smtClean="0"/>
              <a:t>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04A3A10D-7D5E-4932-A76F-CD1632FD3D96}" type="slidenum">
              <a:rPr lang="en-US" smtClean="0"/>
              <a:t>‹#›</a:t>
            </a:fld>
            <a:endParaRPr lang="en-US" dirty="0"/>
          </a:p>
        </p:txBody>
      </p:sp>
    </p:spTree>
    <p:extLst>
      <p:ext uri="{BB962C8B-B14F-4D97-AF65-F5344CB8AC3E}">
        <p14:creationId xmlns:p14="http://schemas.microsoft.com/office/powerpoint/2010/main" val="435647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63724C-E7A2-4A6D-A4BD-CDB6C1C03172}" type="datetimeFigureOut">
              <a:rPr lang="en-US" smtClean="0"/>
              <a:t>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04A3A10D-7D5E-4932-A76F-CD1632FD3D96}" type="slidenum">
              <a:rPr lang="en-US" smtClean="0"/>
              <a:t>‹#›</a:t>
            </a:fld>
            <a:endParaRPr lang="en-US" dirty="0"/>
          </a:p>
        </p:txBody>
      </p:sp>
    </p:spTree>
    <p:extLst>
      <p:ext uri="{BB962C8B-B14F-4D97-AF65-F5344CB8AC3E}">
        <p14:creationId xmlns:p14="http://schemas.microsoft.com/office/powerpoint/2010/main" val="3210887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63724C-E7A2-4A6D-A4BD-CDB6C1C03172}" type="datetimeFigureOut">
              <a:rPr lang="en-US" smtClean="0"/>
              <a:t>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04A3A10D-7D5E-4932-A76F-CD1632FD3D96}"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3656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63724C-E7A2-4A6D-A4BD-CDB6C1C03172}" type="datetimeFigureOut">
              <a:rPr lang="en-US" smtClean="0"/>
              <a:t>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04A3A10D-7D5E-4932-A76F-CD1632FD3D96}" type="slidenum">
              <a:rPr lang="en-US" smtClean="0"/>
              <a:t>‹#›</a:t>
            </a:fld>
            <a:endParaRPr lang="en-US" dirty="0"/>
          </a:p>
        </p:txBody>
      </p:sp>
    </p:spTree>
    <p:extLst>
      <p:ext uri="{BB962C8B-B14F-4D97-AF65-F5344CB8AC3E}">
        <p14:creationId xmlns:p14="http://schemas.microsoft.com/office/powerpoint/2010/main" val="2454393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763724C-E7A2-4A6D-A4BD-CDB6C1C03172}" type="datetimeFigureOut">
              <a:rPr lang="en-US" smtClean="0"/>
              <a:t>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4A3A10D-7D5E-4932-A76F-CD1632FD3D96}" type="slidenum">
              <a:rPr lang="en-US" smtClean="0"/>
              <a:t>‹#›</a:t>
            </a:fld>
            <a:endParaRPr lang="en-US" dirty="0"/>
          </a:p>
        </p:txBody>
      </p:sp>
    </p:spTree>
    <p:extLst>
      <p:ext uri="{BB962C8B-B14F-4D97-AF65-F5344CB8AC3E}">
        <p14:creationId xmlns:p14="http://schemas.microsoft.com/office/powerpoint/2010/main" val="67053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763724C-E7A2-4A6D-A4BD-CDB6C1C03172}" type="datetimeFigureOut">
              <a:rPr lang="en-US" smtClean="0"/>
              <a:t>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4A3A10D-7D5E-4932-A76F-CD1632FD3D96}" type="slidenum">
              <a:rPr lang="en-US" smtClean="0"/>
              <a:t>‹#›</a:t>
            </a:fld>
            <a:endParaRPr lang="en-US" dirty="0"/>
          </a:p>
        </p:txBody>
      </p:sp>
    </p:spTree>
    <p:extLst>
      <p:ext uri="{BB962C8B-B14F-4D97-AF65-F5344CB8AC3E}">
        <p14:creationId xmlns:p14="http://schemas.microsoft.com/office/powerpoint/2010/main" val="3703001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106423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D763724C-E7A2-4A6D-A4BD-CDB6C1C03172}" type="datetimeFigureOut">
              <a:rPr lang="en-US" smtClean="0"/>
              <a:t>2/9/2019</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04A3A10D-7D5E-4932-A76F-CD1632FD3D96}" type="slidenum">
              <a:rPr lang="en-US" smtClean="0"/>
              <a:t>‹#›</a:t>
            </a:fld>
            <a:endParaRPr lang="en-US"/>
          </a:p>
        </p:txBody>
      </p:sp>
    </p:spTree>
    <p:extLst>
      <p:ext uri="{BB962C8B-B14F-4D97-AF65-F5344CB8AC3E}">
        <p14:creationId xmlns:p14="http://schemas.microsoft.com/office/powerpoint/2010/main" val="827219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129302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63724C-E7A2-4A6D-A4BD-CDB6C1C03172}" type="datetimeFigureOut">
              <a:rPr lang="en-US" smtClean="0"/>
              <a:t>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647048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63724C-E7A2-4A6D-A4BD-CDB6C1C03172}" type="datetimeFigureOut">
              <a:rPr lang="en-US" smtClean="0"/>
              <a:t>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2806589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63724C-E7A2-4A6D-A4BD-CDB6C1C03172}" type="datetimeFigureOut">
              <a:rPr lang="en-US" smtClean="0"/>
              <a:t>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2630661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63724C-E7A2-4A6D-A4BD-CDB6C1C03172}" type="datetimeFigureOut">
              <a:rPr lang="en-US" smtClean="0"/>
              <a:t>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905596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763724C-E7A2-4A6D-A4BD-CDB6C1C03172}" type="datetimeFigureOut">
              <a:rPr lang="en-US" smtClean="0"/>
              <a:t>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352262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63724C-E7A2-4A6D-A4BD-CDB6C1C03172}" type="datetimeFigureOut">
              <a:rPr lang="en-US" smtClean="0"/>
              <a:t>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1588885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63724C-E7A2-4A6D-A4BD-CDB6C1C03172}" type="datetimeFigureOut">
              <a:rPr lang="en-US" smtClean="0"/>
              <a:t>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2711407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763724C-E7A2-4A6D-A4BD-CDB6C1C03172}" type="datetimeFigureOut">
              <a:rPr lang="en-US" smtClean="0"/>
              <a:t>2/9/2019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04A3A10D-7D5E-4932-A76F-CD1632FD3D96}" type="slidenum">
              <a:rPr lang="en-US" smtClean="0"/>
              <a:t>‹#›</a:t>
            </a:fld>
            <a:endParaRPr lang="en-US" dirty="0"/>
          </a:p>
        </p:txBody>
      </p:sp>
    </p:spTree>
    <p:extLst>
      <p:ext uri="{BB962C8B-B14F-4D97-AF65-F5344CB8AC3E}">
        <p14:creationId xmlns:p14="http://schemas.microsoft.com/office/powerpoint/2010/main" val="1637989760"/>
      </p:ext>
    </p:extLst>
  </p:cSld>
  <p:clrMap bg1="dk1" tx1="lt1" bg2="dk2" tx2="lt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 id="2147484055" r:id="rId6"/>
    <p:sldLayoutId id="2147484056" r:id="rId7"/>
    <p:sldLayoutId id="2147484057" r:id="rId8"/>
    <p:sldLayoutId id="2147484058" r:id="rId9"/>
    <p:sldLayoutId id="2147484059" r:id="rId10"/>
    <p:sldLayoutId id="2147484060" r:id="rId11"/>
    <p:sldLayoutId id="2147484061" r:id="rId12"/>
    <p:sldLayoutId id="2147484062" r:id="rId13"/>
    <p:sldLayoutId id="2147484063" r:id="rId14"/>
    <p:sldLayoutId id="2147484064" r:id="rId15"/>
    <p:sldLayoutId id="2147484065" r:id="rId16"/>
    <p:sldLayoutId id="2147484066"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Logistic regression</a:t>
            </a:r>
            <a:endParaRPr lang="en-US" dirty="0"/>
          </a:p>
        </p:txBody>
      </p:sp>
      <p:sp>
        <p:nvSpPr>
          <p:cNvPr id="3" name="Subtitle 2"/>
          <p:cNvSpPr>
            <a:spLocks noGrp="1"/>
          </p:cNvSpPr>
          <p:nvPr>
            <p:ph type="subTitle" idx="1"/>
          </p:nvPr>
        </p:nvSpPr>
        <p:spPr/>
        <p:txBody>
          <a:bodyPr/>
          <a:lstStyle/>
          <a:p>
            <a:endParaRPr lang="en-US" dirty="0">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is logistic regression different</a:t>
            </a:r>
            <a:br>
              <a:rPr lang="en-US" dirty="0"/>
            </a:br>
            <a:r>
              <a:rPr lang="en-US" dirty="0"/>
              <a:t>from other regressions?</a:t>
            </a:r>
          </a:p>
        </p:txBody>
      </p:sp>
      <p:sp>
        <p:nvSpPr>
          <p:cNvPr id="3" name="Content Placeholder 2"/>
          <p:cNvSpPr>
            <a:spLocks noGrp="1"/>
          </p:cNvSpPr>
          <p:nvPr>
            <p:ph idx="1"/>
          </p:nvPr>
        </p:nvSpPr>
        <p:spPr>
          <a:xfrm>
            <a:off x="533400" y="2286000"/>
            <a:ext cx="9601200" cy="4351338"/>
          </a:xfrm>
        </p:spPr>
        <p:txBody>
          <a:bodyPr>
            <a:normAutofit/>
          </a:bodyPr>
          <a:lstStyle/>
          <a:p>
            <a:pPr marL="0" indent="0">
              <a:buNone/>
            </a:pPr>
            <a:r>
              <a:rPr lang="en-US" sz="2000" dirty="0"/>
              <a:t>If we estimate probability using a simple linear regression model, a straight line, p = β0 + β1x. However, it doesn’t make sense, due to the following reasons:</a:t>
            </a:r>
          </a:p>
          <a:p>
            <a:pPr>
              <a:buFont typeface="Wingdings" panose="05000000000000000000" pitchFamily="2" charset="2"/>
              <a:buChar char="ü"/>
            </a:pPr>
            <a:r>
              <a:rPr lang="en-US" sz="2000" dirty="0"/>
              <a:t>   The y variable is categorical (yes or no), not quantitative.</a:t>
            </a:r>
          </a:p>
          <a:p>
            <a:pPr>
              <a:buFont typeface="Wingdings" panose="05000000000000000000" pitchFamily="2" charset="2"/>
              <a:buChar char="ü"/>
            </a:pPr>
            <a:r>
              <a:rPr lang="en-US" sz="2000" dirty="0"/>
              <a:t>    Categorical data don’t have a normal distribution</a:t>
            </a:r>
          </a:p>
          <a:p>
            <a:pPr>
              <a:buFont typeface="Wingdings" panose="05000000000000000000" pitchFamily="2" charset="2"/>
              <a:buChar char="ü"/>
            </a:pPr>
            <a:r>
              <a:rPr lang="en-US" sz="2000" dirty="0"/>
              <a:t>    The estimated values of p can never be outside of [0, 1], which goes against the idea of a straight line (a straight line continues on in both directions).</a:t>
            </a:r>
          </a:p>
          <a:p>
            <a:pPr>
              <a:buFont typeface="Wingdings" panose="05000000000000000000" pitchFamily="2" charset="2"/>
              <a:buChar char="ü"/>
            </a:pPr>
            <a:r>
              <a:rPr lang="en-US" sz="2000" dirty="0"/>
              <a:t>    It doesn’t make sense to force the values of p to increase in a linear way based on x. </a:t>
            </a:r>
          </a:p>
        </p:txBody>
      </p:sp>
    </p:spTree>
    <p:extLst>
      <p:ext uri="{BB962C8B-B14F-4D97-AF65-F5344CB8AC3E}">
        <p14:creationId xmlns:p14="http://schemas.microsoft.com/office/powerpoint/2010/main" val="36768404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Logistic Regression</a:t>
            </a:r>
            <a:endParaRPr lang="en-US" b="1" dirty="0"/>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eriod"/>
            </a:pPr>
            <a:r>
              <a:rPr lang="en-US" dirty="0" smtClean="0"/>
              <a:t>Binary Logistic Regression</a:t>
            </a:r>
          </a:p>
          <a:p>
            <a:pPr marL="0" indent="0">
              <a:buNone/>
            </a:pPr>
            <a:r>
              <a:rPr lang="en-US" dirty="0" smtClean="0"/>
              <a:t>The categorical response has only two 2 possible outcomes. Example: Spam or Not</a:t>
            </a:r>
          </a:p>
          <a:p>
            <a:pPr marL="0" indent="0">
              <a:buNone/>
            </a:pPr>
            <a:endParaRPr lang="en-US" dirty="0" smtClean="0"/>
          </a:p>
          <a:p>
            <a:pPr marL="0" indent="0">
              <a:buNone/>
            </a:pPr>
            <a:r>
              <a:rPr lang="en-US" dirty="0" smtClean="0"/>
              <a:t>2. Multinomial Logistic Regression</a:t>
            </a:r>
          </a:p>
          <a:p>
            <a:pPr marL="0" indent="0">
              <a:buNone/>
            </a:pPr>
            <a:r>
              <a:rPr lang="en-US" dirty="0" smtClean="0"/>
              <a:t>Three or more categories without ordering. Example: Predicting which food is preferred more (Veg, Non-Veg, Vegan)</a:t>
            </a:r>
          </a:p>
          <a:p>
            <a:pPr marL="0" indent="0">
              <a:buNone/>
            </a:pPr>
            <a:endParaRPr lang="en-US" dirty="0" smtClean="0"/>
          </a:p>
          <a:p>
            <a:pPr marL="0" indent="0">
              <a:buNone/>
            </a:pPr>
            <a:r>
              <a:rPr lang="en-US" dirty="0" smtClean="0"/>
              <a:t>3. Ordinal Logistic Regression</a:t>
            </a:r>
          </a:p>
          <a:p>
            <a:pPr marL="0" indent="0">
              <a:buNone/>
            </a:pPr>
            <a:r>
              <a:rPr lang="en-US" dirty="0" smtClean="0"/>
              <a:t>Three or more categories with ordering. Example: Movie rating from 1 to 5</a:t>
            </a:r>
          </a:p>
          <a:p>
            <a:endParaRPr lang="en-US" dirty="0"/>
          </a:p>
        </p:txBody>
      </p:sp>
    </p:spTree>
    <p:extLst>
      <p:ext uri="{BB962C8B-B14F-4D97-AF65-F5344CB8AC3E}">
        <p14:creationId xmlns:p14="http://schemas.microsoft.com/office/powerpoint/2010/main" val="6146199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Model</a:t>
            </a:r>
            <a:endParaRPr lang="en-US" dirty="0"/>
          </a:p>
        </p:txBody>
      </p:sp>
      <p:sp>
        <p:nvSpPr>
          <p:cNvPr id="3" name="Content Placeholder 2"/>
          <p:cNvSpPr>
            <a:spLocks noGrp="1"/>
          </p:cNvSpPr>
          <p:nvPr>
            <p:ph idx="1"/>
          </p:nvPr>
        </p:nvSpPr>
        <p:spPr>
          <a:xfrm>
            <a:off x="2147316" y="1600200"/>
            <a:ext cx="7886700" cy="5105400"/>
          </a:xfrm>
        </p:spPr>
        <p:txBody>
          <a:bodyPr>
            <a:normAutofit fontScale="70000" lnSpcReduction="20000"/>
          </a:bodyPr>
          <a:lstStyle/>
          <a:p>
            <a:r>
              <a:rPr lang="en-US" dirty="0" smtClean="0"/>
              <a:t>In logistic regression, the outcome </a:t>
            </a:r>
          </a:p>
          <a:p>
            <a:pPr lvl="1"/>
            <a:r>
              <a:rPr lang="en-US" dirty="0" smtClean="0">
                <a:effectLst/>
              </a:rPr>
              <a:t>It must always be positive (since p &gt;= 0)</a:t>
            </a:r>
          </a:p>
          <a:p>
            <a:pPr lvl="1"/>
            <a:r>
              <a:rPr lang="en-US" dirty="0" smtClean="0">
                <a:effectLst/>
              </a:rPr>
              <a:t>It must always be less than equals to 1 (since p &lt;= 1)</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r>
              <a:rPr lang="en-US" dirty="0" smtClean="0"/>
              <a:t>In </a:t>
            </a:r>
            <a:r>
              <a:rPr lang="en-US" dirty="0"/>
              <a:t>the logistic regression the constant (</a:t>
            </a:r>
            <a:r>
              <a:rPr lang="en-US" i="1" dirty="0" smtClean="0"/>
              <a:t>b</a:t>
            </a:r>
            <a:r>
              <a:rPr lang="en-US" i="1" baseline="-25000" dirty="0" smtClean="0"/>
              <a:t>0</a:t>
            </a:r>
            <a:r>
              <a:rPr lang="en-US" dirty="0"/>
              <a:t>) moves the curve left and </a:t>
            </a:r>
            <a:r>
              <a:rPr lang="en-US" dirty="0" smtClean="0"/>
              <a:t>right (cutoff </a:t>
            </a:r>
            <a:r>
              <a:rPr lang="en-US" dirty="0"/>
              <a:t>point where </a:t>
            </a:r>
            <a:r>
              <a:rPr lang="en-US" i="1" dirty="0" smtClean="0"/>
              <a:t>x</a:t>
            </a:r>
            <a:r>
              <a:rPr lang="en-US" dirty="0" smtClean="0"/>
              <a:t>-values change </a:t>
            </a:r>
            <a:r>
              <a:rPr lang="en-US" dirty="0"/>
              <a:t>from high to low </a:t>
            </a:r>
            <a:r>
              <a:rPr lang="en-US" dirty="0" smtClean="0"/>
              <a:t>probability </a:t>
            </a:r>
            <a:r>
              <a:rPr lang="en-US" dirty="0"/>
              <a:t>and vice </a:t>
            </a:r>
            <a:r>
              <a:rPr lang="en-US" dirty="0" smtClean="0"/>
              <a:t>versa) </a:t>
            </a:r>
            <a:r>
              <a:rPr lang="en-US" dirty="0"/>
              <a:t>and the slope (</a:t>
            </a:r>
            <a:r>
              <a:rPr lang="en-US" i="1" dirty="0" smtClean="0"/>
              <a:t>b</a:t>
            </a:r>
            <a:r>
              <a:rPr lang="en-US" i="1" baseline="-25000" dirty="0" smtClean="0"/>
              <a:t>1</a:t>
            </a:r>
            <a:r>
              <a:rPr lang="en-US" dirty="0"/>
              <a:t>) defines the steepness of the curve.</a:t>
            </a:r>
          </a:p>
        </p:txBody>
      </p:sp>
      <p:pic>
        <p:nvPicPr>
          <p:cNvPr id="4" name="Picture 3"/>
          <p:cNvPicPr>
            <a:picLocks noChangeAspect="1"/>
          </p:cNvPicPr>
          <p:nvPr/>
        </p:nvPicPr>
        <p:blipFill>
          <a:blip r:embed="rId2"/>
          <a:stretch>
            <a:fillRect/>
          </a:stretch>
        </p:blipFill>
        <p:spPr>
          <a:xfrm>
            <a:off x="2376297" y="2610215"/>
            <a:ext cx="6709410" cy="2930232"/>
          </a:xfrm>
          <a:prstGeom prst="rect">
            <a:avLst/>
          </a:prstGeom>
        </p:spPr>
      </p:pic>
      <p:sp>
        <p:nvSpPr>
          <p:cNvPr id="5" name="TextBox 4"/>
          <p:cNvSpPr txBox="1"/>
          <p:nvPr/>
        </p:nvSpPr>
        <p:spPr>
          <a:xfrm>
            <a:off x="9296400" y="3429003"/>
            <a:ext cx="1219200" cy="646331"/>
          </a:xfrm>
          <a:prstGeom prst="rect">
            <a:avLst/>
          </a:prstGeom>
          <a:noFill/>
        </p:spPr>
        <p:txBody>
          <a:bodyPr wrap="square" rtlCol="0">
            <a:spAutoFit/>
          </a:bodyPr>
          <a:lstStyle/>
          <a:p>
            <a:r>
              <a:rPr lang="en-US" dirty="0"/>
              <a:t>Sigmoid Function</a:t>
            </a:r>
          </a:p>
        </p:txBody>
      </p:sp>
    </p:spTree>
    <p:extLst>
      <p:ext uri="{BB962C8B-B14F-4D97-AF65-F5344CB8AC3E}">
        <p14:creationId xmlns:p14="http://schemas.microsoft.com/office/powerpoint/2010/main" val="38626689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Model</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By simple transformation, the logistic regression equation can be written in terms of an odds ratio. </a:t>
            </a:r>
          </a:p>
          <a:p>
            <a:endParaRPr lang="en-US" dirty="0"/>
          </a:p>
          <a:p>
            <a:endParaRPr lang="en-US" dirty="0" smtClean="0"/>
          </a:p>
          <a:p>
            <a:endParaRPr lang="en-US" dirty="0" smtClean="0"/>
          </a:p>
          <a:p>
            <a:r>
              <a:rPr lang="en-US" dirty="0" smtClean="0"/>
              <a:t>Taking </a:t>
            </a:r>
            <a:r>
              <a:rPr lang="en-US" dirty="0"/>
              <a:t>the natural log of both sides, </a:t>
            </a:r>
            <a:r>
              <a:rPr lang="en-US" dirty="0" smtClean="0"/>
              <a:t>can </a:t>
            </a:r>
            <a:r>
              <a:rPr lang="en-US" dirty="0"/>
              <a:t>write the equation in terms of log-odds (logit) which is a linear function of the predictors. The coefficient (</a:t>
            </a:r>
            <a:r>
              <a:rPr lang="en-US" i="1" dirty="0" smtClean="0"/>
              <a:t>b</a:t>
            </a:r>
            <a:r>
              <a:rPr lang="en-US" i="1" baseline="-25000" dirty="0" smtClean="0"/>
              <a:t>1</a:t>
            </a:r>
            <a:r>
              <a:rPr lang="en-US" dirty="0"/>
              <a:t>) is the amount the logit (log-odds) changes with a one unit change in </a:t>
            </a:r>
            <a:r>
              <a:rPr lang="en-US" i="1" dirty="0" smtClean="0"/>
              <a:t>x</a:t>
            </a:r>
            <a:r>
              <a:rPr lang="en-US" dirty="0"/>
              <a:t>.  </a:t>
            </a:r>
            <a:endParaRPr lang="en-US" dirty="0" smtClean="0"/>
          </a:p>
          <a:p>
            <a:endParaRPr lang="en-US" dirty="0"/>
          </a:p>
          <a:p>
            <a:endParaRPr lang="en-US" dirty="0" smtClean="0"/>
          </a:p>
          <a:p>
            <a:endParaRPr lang="en-US" dirty="0"/>
          </a:p>
          <a:p>
            <a:r>
              <a:rPr lang="en-US" dirty="0" smtClean="0"/>
              <a:t>logistic regression uses cross entropy to obtain the model coefficients that relate predictors to the target. </a:t>
            </a:r>
            <a:endParaRPr lang="en-US" dirty="0"/>
          </a:p>
        </p:txBody>
      </p:sp>
      <p:pic>
        <p:nvPicPr>
          <p:cNvPr id="7" name="Picture 6"/>
          <p:cNvPicPr>
            <a:picLocks noChangeAspect="1"/>
          </p:cNvPicPr>
          <p:nvPr/>
        </p:nvPicPr>
        <p:blipFill>
          <a:blip r:embed="rId2"/>
          <a:stretch>
            <a:fillRect/>
          </a:stretch>
        </p:blipFill>
        <p:spPr>
          <a:xfrm>
            <a:off x="4267203" y="2667003"/>
            <a:ext cx="2886075" cy="809625"/>
          </a:xfrm>
          <a:prstGeom prst="rect">
            <a:avLst/>
          </a:prstGeom>
        </p:spPr>
      </p:pic>
      <p:pic>
        <p:nvPicPr>
          <p:cNvPr id="8" name="Picture 7"/>
          <p:cNvPicPr>
            <a:picLocks noChangeAspect="1"/>
          </p:cNvPicPr>
          <p:nvPr/>
        </p:nvPicPr>
        <p:blipFill>
          <a:blip r:embed="rId3"/>
          <a:stretch>
            <a:fillRect/>
          </a:stretch>
        </p:blipFill>
        <p:spPr>
          <a:xfrm>
            <a:off x="4419600" y="4572003"/>
            <a:ext cx="2857500" cy="904875"/>
          </a:xfrm>
          <a:prstGeom prst="rect">
            <a:avLst/>
          </a:prstGeom>
        </p:spPr>
      </p:pic>
    </p:spTree>
    <p:extLst>
      <p:ext uri="{BB962C8B-B14F-4D97-AF65-F5344CB8AC3E}">
        <p14:creationId xmlns:p14="http://schemas.microsoft.com/office/powerpoint/2010/main" val="36435917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34326"/>
            <a:ext cx="7886700" cy="1325563"/>
          </a:xfrm>
        </p:spPr>
        <p:txBody>
          <a:bodyPr/>
          <a:lstStyle/>
          <a:p>
            <a:r>
              <a:rPr lang="en-US" b="1" dirty="0" smtClean="0"/>
              <a:t>Interpretation</a:t>
            </a:r>
            <a:endParaRPr lang="en-US" b="1" dirty="0"/>
          </a:p>
        </p:txBody>
      </p:sp>
      <p:sp>
        <p:nvSpPr>
          <p:cNvPr id="3" name="Content Placeholder 2"/>
          <p:cNvSpPr>
            <a:spLocks noGrp="1"/>
          </p:cNvSpPr>
          <p:nvPr>
            <p:ph idx="1"/>
          </p:nvPr>
        </p:nvSpPr>
        <p:spPr/>
        <p:txBody>
          <a:bodyPr/>
          <a:lstStyle/>
          <a:p>
            <a:endParaRPr lang="en-US" b="1" dirty="0" smtClean="0"/>
          </a:p>
          <a:p>
            <a:r>
              <a:rPr lang="en-US" b="1" dirty="0" smtClean="0"/>
              <a:t>Based on the coefficient sign</a:t>
            </a:r>
            <a:r>
              <a:rPr lang="en-US" dirty="0" smtClean="0"/>
              <a:t>: The equation shows the relation between the probabilities of class </a:t>
            </a:r>
            <a:r>
              <a:rPr lang="en-US" dirty="0" err="1" smtClean="0"/>
              <a:t>i</a:t>
            </a:r>
            <a:r>
              <a:rPr lang="en-US" dirty="0" smtClean="0"/>
              <a:t> and the logistic regression coefficient.  If the coefficient is positive then increasing X will be associated with increasing p(X). If the coefficient is negative then increasing X will be associated with decreasing p(X).</a:t>
            </a:r>
            <a:endParaRPr lang="en-US" dirty="0"/>
          </a:p>
        </p:txBody>
      </p:sp>
      <p:pic>
        <p:nvPicPr>
          <p:cNvPr id="4" name="Picture 3"/>
          <p:cNvPicPr>
            <a:picLocks noChangeAspect="1"/>
          </p:cNvPicPr>
          <p:nvPr/>
        </p:nvPicPr>
        <p:blipFill>
          <a:blip r:embed="rId2"/>
          <a:stretch>
            <a:fillRect/>
          </a:stretch>
        </p:blipFill>
        <p:spPr>
          <a:xfrm>
            <a:off x="3429001" y="1326360"/>
            <a:ext cx="4429125" cy="704850"/>
          </a:xfrm>
          <a:prstGeom prst="rect">
            <a:avLst/>
          </a:prstGeom>
        </p:spPr>
      </p:pic>
      <p:pic>
        <p:nvPicPr>
          <p:cNvPr id="5" name="Picture 4"/>
          <p:cNvPicPr>
            <a:picLocks noChangeAspect="1"/>
          </p:cNvPicPr>
          <p:nvPr/>
        </p:nvPicPr>
        <p:blipFill>
          <a:blip r:embed="rId3"/>
          <a:stretch>
            <a:fillRect/>
          </a:stretch>
        </p:blipFill>
        <p:spPr>
          <a:xfrm>
            <a:off x="3200400" y="4724400"/>
            <a:ext cx="5507438" cy="1934894"/>
          </a:xfrm>
          <a:prstGeom prst="rect">
            <a:avLst/>
          </a:prstGeom>
        </p:spPr>
      </p:pic>
    </p:spTree>
    <p:extLst>
      <p:ext uri="{BB962C8B-B14F-4D97-AF65-F5344CB8AC3E}">
        <p14:creationId xmlns:p14="http://schemas.microsoft.com/office/powerpoint/2010/main" val="14875927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Odd ratio</a:t>
            </a:r>
            <a:endParaRPr lang="en-US" dirty="0"/>
          </a:p>
        </p:txBody>
      </p:sp>
      <p:sp>
        <p:nvSpPr>
          <p:cNvPr id="3" name="Content Placeholder 2"/>
          <p:cNvSpPr>
            <a:spLocks noGrp="1"/>
          </p:cNvSpPr>
          <p:nvPr>
            <p:ph idx="1"/>
          </p:nvPr>
        </p:nvSpPr>
        <p:spPr>
          <a:xfrm>
            <a:off x="2152650" y="2590800"/>
            <a:ext cx="7886700" cy="3687438"/>
          </a:xfrm>
        </p:spPr>
        <p:txBody>
          <a:bodyPr>
            <a:normAutofit fontScale="92500" lnSpcReduction="20000"/>
          </a:bodyPr>
          <a:lstStyle/>
          <a:p>
            <a:r>
              <a:rPr lang="en-US" dirty="0"/>
              <a:t>The coefficient (</a:t>
            </a:r>
            <a:r>
              <a:rPr lang="en-US" i="1" dirty="0" smtClean="0"/>
              <a:t>b</a:t>
            </a:r>
            <a:r>
              <a:rPr lang="en-US" i="1" baseline="-25000" dirty="0" smtClean="0"/>
              <a:t>1</a:t>
            </a:r>
            <a:r>
              <a:rPr lang="en-US" dirty="0"/>
              <a:t>) is the amount the logit (log-odds) changes with a one unit change in </a:t>
            </a:r>
            <a:r>
              <a:rPr lang="en-US" i="1" dirty="0" smtClean="0"/>
              <a:t>x</a:t>
            </a:r>
            <a:r>
              <a:rPr lang="en-US" dirty="0"/>
              <a:t>. </a:t>
            </a:r>
            <a:endParaRPr lang="en-US" dirty="0" smtClean="0"/>
          </a:p>
          <a:p>
            <a:r>
              <a:rPr lang="en-US" dirty="0" smtClean="0"/>
              <a:t>Odd: The odd of success is defined as ratio of probability of success to probability of failure.  If p is equal to 0.8, then the above equation becomes</a:t>
            </a:r>
          </a:p>
          <a:p>
            <a:endParaRPr lang="en-US" dirty="0" smtClean="0"/>
          </a:p>
          <a:p>
            <a:endParaRPr lang="en-US" dirty="0" smtClean="0"/>
          </a:p>
          <a:p>
            <a:r>
              <a:rPr lang="en-US" dirty="0" smtClean="0"/>
              <a:t>The odd is 4 which means that odd of success is 4 to 1. We knew that logistic regression gives log odd. If the β1 value is 1.6, it means that 1 unit change in X1 while others independent variables are at same level, produces 1.6 unit change in log of the odd. If we take exponential for log odd , we will get odd value.</a:t>
            </a:r>
            <a:endParaRPr lang="en-US" dirty="0"/>
          </a:p>
        </p:txBody>
      </p:sp>
      <p:pic>
        <p:nvPicPr>
          <p:cNvPr id="4" name="Picture 3"/>
          <p:cNvPicPr>
            <a:picLocks noChangeAspect="1"/>
          </p:cNvPicPr>
          <p:nvPr/>
        </p:nvPicPr>
        <p:blipFill>
          <a:blip r:embed="rId2"/>
          <a:stretch>
            <a:fillRect/>
          </a:stretch>
        </p:blipFill>
        <p:spPr>
          <a:xfrm>
            <a:off x="2362200" y="1690691"/>
            <a:ext cx="2609850" cy="742950"/>
          </a:xfrm>
          <a:prstGeom prst="rect">
            <a:avLst/>
          </a:prstGeom>
        </p:spPr>
      </p:pic>
      <p:pic>
        <p:nvPicPr>
          <p:cNvPr id="5" name="Picture 4"/>
          <p:cNvPicPr>
            <a:picLocks noChangeAspect="1"/>
          </p:cNvPicPr>
          <p:nvPr/>
        </p:nvPicPr>
        <p:blipFill>
          <a:blip r:embed="rId3"/>
          <a:stretch>
            <a:fillRect/>
          </a:stretch>
        </p:blipFill>
        <p:spPr>
          <a:xfrm>
            <a:off x="5638800" y="1594175"/>
            <a:ext cx="2438400" cy="895350"/>
          </a:xfrm>
          <a:prstGeom prst="rect">
            <a:avLst/>
          </a:prstGeom>
        </p:spPr>
      </p:pic>
      <p:pic>
        <p:nvPicPr>
          <p:cNvPr id="7" name="Picture 6"/>
          <p:cNvPicPr>
            <a:picLocks noChangeAspect="1"/>
          </p:cNvPicPr>
          <p:nvPr/>
        </p:nvPicPr>
        <p:blipFill>
          <a:blip r:embed="rId4"/>
          <a:stretch>
            <a:fillRect/>
          </a:stretch>
        </p:blipFill>
        <p:spPr>
          <a:xfrm>
            <a:off x="3810001" y="3962400"/>
            <a:ext cx="1362075" cy="590550"/>
          </a:xfrm>
          <a:prstGeom prst="rect">
            <a:avLst/>
          </a:prstGeom>
        </p:spPr>
      </p:pic>
      <p:pic>
        <p:nvPicPr>
          <p:cNvPr id="8" name="Picture 7"/>
          <p:cNvPicPr>
            <a:picLocks noChangeAspect="1"/>
          </p:cNvPicPr>
          <p:nvPr/>
        </p:nvPicPr>
        <p:blipFill>
          <a:blip r:embed="rId5"/>
          <a:stretch>
            <a:fillRect/>
          </a:stretch>
        </p:blipFill>
        <p:spPr>
          <a:xfrm>
            <a:off x="5638800" y="3962401"/>
            <a:ext cx="1657350" cy="638175"/>
          </a:xfrm>
          <a:prstGeom prst="rect">
            <a:avLst/>
          </a:prstGeom>
        </p:spPr>
      </p:pic>
    </p:spTree>
    <p:extLst>
      <p:ext uri="{BB962C8B-B14F-4D97-AF65-F5344CB8AC3E}">
        <p14:creationId xmlns:p14="http://schemas.microsoft.com/office/powerpoint/2010/main" val="10294975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1676400" y="2209800"/>
            <a:ext cx="8686800" cy="3505200"/>
          </a:xfrm>
          <a:prstGeom prst="rect">
            <a:avLst/>
          </a:prstGeom>
        </p:spPr>
      </p:pic>
    </p:spTree>
    <p:extLst>
      <p:ext uri="{BB962C8B-B14F-4D97-AF65-F5344CB8AC3E}">
        <p14:creationId xmlns:p14="http://schemas.microsoft.com/office/powerpoint/2010/main" val="36613949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152650" y="2819400"/>
            <a:ext cx="7886700" cy="3357563"/>
          </a:xfrm>
        </p:spPr>
        <p:txBody>
          <a:bodyPr>
            <a:normAutofit fontScale="92500" lnSpcReduction="10000"/>
          </a:bodyPr>
          <a:lstStyle/>
          <a:p>
            <a:r>
              <a:rPr lang="en-US" dirty="0" smtClean="0"/>
              <a:t>In this case:</a:t>
            </a:r>
          </a:p>
          <a:p>
            <a:r>
              <a:rPr lang="en-US" dirty="0" smtClean="0"/>
              <a:t>The intercept= </a:t>
            </a:r>
            <a:r>
              <a:rPr lang="en-US" b="1" dirty="0" smtClean="0"/>
              <a:t>-9.79394</a:t>
            </a:r>
            <a:r>
              <a:rPr lang="en-US" dirty="0" smtClean="0"/>
              <a:t> which is interpreted as </a:t>
            </a:r>
            <a:r>
              <a:rPr lang="en-US" b="1" dirty="0" smtClean="0"/>
              <a:t>the log odds of a student with a math score of zero being in an honors class</a:t>
            </a:r>
            <a:r>
              <a:rPr lang="en-US" dirty="0" smtClean="0"/>
              <a:t>.</a:t>
            </a:r>
          </a:p>
          <a:p>
            <a:r>
              <a:rPr lang="en-US" dirty="0" smtClean="0"/>
              <a:t>The coefficient for math= </a:t>
            </a:r>
            <a:r>
              <a:rPr lang="en-US" b="1" dirty="0" smtClean="0"/>
              <a:t>0.15634</a:t>
            </a:r>
            <a:r>
              <a:rPr lang="en-US" dirty="0" smtClean="0"/>
              <a:t> which is interpreted as </a:t>
            </a:r>
            <a:r>
              <a:rPr lang="en-US" b="1" dirty="0" smtClean="0"/>
              <a:t>the expected change in log odds for a one-unit increase in the math score</a:t>
            </a:r>
            <a:r>
              <a:rPr lang="en-US" dirty="0" smtClean="0"/>
              <a:t>. The odds ratio can be calculated by exponentiation this value to get </a:t>
            </a:r>
            <a:r>
              <a:rPr lang="en-US" b="1" dirty="0" smtClean="0"/>
              <a:t>1.16922</a:t>
            </a:r>
            <a:r>
              <a:rPr lang="en-US" dirty="0" smtClean="0"/>
              <a:t> which means </a:t>
            </a:r>
            <a:r>
              <a:rPr lang="en-US" b="1" dirty="0" smtClean="0"/>
              <a:t>we expect to see about 17% increase in the odds of being in an honors class, for a one-unit increase in math score</a:t>
            </a:r>
            <a:endParaRPr lang="en-US" dirty="0" smtClean="0"/>
          </a:p>
          <a:p>
            <a:endParaRPr lang="en-US" dirty="0"/>
          </a:p>
        </p:txBody>
      </p:sp>
      <p:pic>
        <p:nvPicPr>
          <p:cNvPr id="4" name="Picture 3"/>
          <p:cNvPicPr>
            <a:picLocks noChangeAspect="1"/>
          </p:cNvPicPr>
          <p:nvPr/>
        </p:nvPicPr>
        <p:blipFill>
          <a:blip r:embed="rId2"/>
          <a:stretch>
            <a:fillRect/>
          </a:stretch>
        </p:blipFill>
        <p:spPr>
          <a:xfrm>
            <a:off x="3124200" y="1981200"/>
            <a:ext cx="5439746" cy="554830"/>
          </a:xfrm>
          <a:prstGeom prst="rect">
            <a:avLst/>
          </a:prstGeom>
        </p:spPr>
      </p:pic>
    </p:spTree>
    <p:extLst>
      <p:ext uri="{BB962C8B-B14F-4D97-AF65-F5344CB8AC3E}">
        <p14:creationId xmlns:p14="http://schemas.microsoft.com/office/powerpoint/2010/main" val="26676602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cost function which has been used for linear can not be used for logistic?</a:t>
            </a:r>
            <a:endParaRPr lang="en-US" dirty="0"/>
          </a:p>
        </p:txBody>
      </p:sp>
      <p:sp>
        <p:nvSpPr>
          <p:cNvPr id="3" name="Content Placeholder 2"/>
          <p:cNvSpPr>
            <a:spLocks noGrp="1"/>
          </p:cNvSpPr>
          <p:nvPr>
            <p:ph idx="1"/>
          </p:nvPr>
        </p:nvSpPr>
        <p:spPr/>
        <p:txBody>
          <a:bodyPr/>
          <a:lstStyle/>
          <a:p>
            <a:r>
              <a:rPr lang="en-US" dirty="0" smtClean="0"/>
              <a:t>Linear regression uses mean squared error as its cost function. If this is used for logistic regression, then it will be a non-convex function of parameters (theta). Gradient descent will converge into global minimum only if the function is convex.</a:t>
            </a:r>
            <a:endParaRPr lang="en-US" dirty="0"/>
          </a:p>
        </p:txBody>
      </p:sp>
      <p:pic>
        <p:nvPicPr>
          <p:cNvPr id="4" name="Picture 3"/>
          <p:cNvPicPr>
            <a:picLocks noChangeAspect="1"/>
          </p:cNvPicPr>
          <p:nvPr/>
        </p:nvPicPr>
        <p:blipFill>
          <a:blip r:embed="rId2"/>
          <a:stretch>
            <a:fillRect/>
          </a:stretch>
        </p:blipFill>
        <p:spPr>
          <a:xfrm>
            <a:off x="3200400" y="4343400"/>
            <a:ext cx="5762625" cy="2247237"/>
          </a:xfrm>
          <a:prstGeom prst="rect">
            <a:avLst/>
          </a:prstGeom>
        </p:spPr>
      </p:pic>
    </p:spTree>
    <p:extLst>
      <p:ext uri="{BB962C8B-B14F-4D97-AF65-F5344CB8AC3E}">
        <p14:creationId xmlns:p14="http://schemas.microsoft.com/office/powerpoint/2010/main" val="1284355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Function</a:t>
            </a:r>
            <a:endParaRPr lang="en-US" dirty="0"/>
          </a:p>
        </p:txBody>
      </p:sp>
      <p:sp>
        <p:nvSpPr>
          <p:cNvPr id="3" name="Content Placeholder 2"/>
          <p:cNvSpPr>
            <a:spLocks noGrp="1"/>
          </p:cNvSpPr>
          <p:nvPr>
            <p:ph idx="1"/>
          </p:nvPr>
        </p:nvSpPr>
        <p:spPr>
          <a:xfrm>
            <a:off x="2152650" y="1524003"/>
            <a:ext cx="7886700" cy="4652963"/>
          </a:xfrm>
        </p:spPr>
        <p:txBody>
          <a:bodyPr/>
          <a:lstStyle/>
          <a:p>
            <a:r>
              <a:rPr lang="en-US" dirty="0" smtClean="0"/>
              <a:t>Instead of Mean Squared Error, we use a cost function called Cross-Entropy, also known as Log Loss. Cross-entropy loss can be divided into two separate cost functions: one for y=1 and one for y=0.</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651" y="2897830"/>
            <a:ext cx="4038600" cy="1234944"/>
          </a:xfrm>
          <a:prstGeom prst="rect">
            <a:avLst/>
          </a:prstGeom>
        </p:spPr>
      </p:pic>
      <p:pic>
        <p:nvPicPr>
          <p:cNvPr id="6" name="Picture 5"/>
          <p:cNvPicPr>
            <a:picLocks noChangeAspect="1"/>
          </p:cNvPicPr>
          <p:nvPr/>
        </p:nvPicPr>
        <p:blipFill>
          <a:blip r:embed="rId3"/>
          <a:stretch>
            <a:fillRect/>
          </a:stretch>
        </p:blipFill>
        <p:spPr>
          <a:xfrm>
            <a:off x="2590800" y="4453055"/>
            <a:ext cx="6553200" cy="240494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4677" y="2849563"/>
            <a:ext cx="4219575" cy="533400"/>
          </a:xfrm>
          <a:prstGeom prst="rect">
            <a:avLst/>
          </a:prstGeom>
        </p:spPr>
      </p:pic>
    </p:spTree>
    <p:extLst>
      <p:ext uri="{BB962C8B-B14F-4D97-AF65-F5344CB8AC3E}">
        <p14:creationId xmlns:p14="http://schemas.microsoft.com/office/powerpoint/2010/main" val="28371816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680321" y="2336873"/>
            <a:ext cx="10292479" cy="3599316"/>
          </a:xfrm>
        </p:spPr>
        <p:txBody>
          <a:bodyPr>
            <a:normAutofit fontScale="92500"/>
          </a:bodyPr>
          <a:lstStyle/>
          <a:p>
            <a:r>
              <a:rPr lang="en-US" dirty="0" smtClean="0"/>
              <a:t>In many </a:t>
            </a:r>
            <a:r>
              <a:rPr lang="en-US" dirty="0"/>
              <a:t>situations, the </a:t>
            </a:r>
            <a:r>
              <a:rPr lang="en-US" dirty="0" smtClean="0"/>
              <a:t>response variable </a:t>
            </a:r>
            <a:r>
              <a:rPr lang="en-US" dirty="0"/>
              <a:t>is </a:t>
            </a:r>
            <a:r>
              <a:rPr lang="en-US" i="1" dirty="0" smtClean="0"/>
              <a:t>qualitative(categorical</a:t>
            </a:r>
            <a:r>
              <a:rPr lang="en-US" dirty="0" smtClean="0"/>
              <a:t>) </a:t>
            </a:r>
          </a:p>
          <a:p>
            <a:pPr lvl="1"/>
            <a:r>
              <a:rPr lang="en-US" dirty="0" smtClean="0"/>
              <a:t>For </a:t>
            </a:r>
            <a:r>
              <a:rPr lang="en-US" dirty="0"/>
              <a:t>example, eye color is qualitative, </a:t>
            </a:r>
            <a:r>
              <a:rPr lang="en-US" dirty="0" smtClean="0"/>
              <a:t>taking qualitative on </a:t>
            </a:r>
            <a:r>
              <a:rPr lang="en-US" dirty="0"/>
              <a:t>values blue, brown, or green. </a:t>
            </a:r>
            <a:endParaRPr lang="en-US" dirty="0" smtClean="0"/>
          </a:p>
          <a:p>
            <a:r>
              <a:rPr lang="en-US" dirty="0" smtClean="0"/>
              <a:t>Approach for </a:t>
            </a:r>
            <a:r>
              <a:rPr lang="en-US" dirty="0"/>
              <a:t>predicting qualitative </a:t>
            </a:r>
            <a:r>
              <a:rPr lang="en-US" dirty="0" smtClean="0"/>
              <a:t>responses is </a:t>
            </a:r>
            <a:r>
              <a:rPr lang="en-US" dirty="0"/>
              <a:t>known as </a:t>
            </a:r>
            <a:r>
              <a:rPr lang="en-US" i="1" dirty="0"/>
              <a:t>classification</a:t>
            </a:r>
            <a:r>
              <a:rPr lang="en-US" dirty="0" smtClean="0"/>
              <a:t>.</a:t>
            </a:r>
          </a:p>
          <a:p>
            <a:r>
              <a:rPr lang="en-US" dirty="0" smtClean="0"/>
              <a:t>We </a:t>
            </a:r>
            <a:r>
              <a:rPr lang="en-US" dirty="0"/>
              <a:t>will </a:t>
            </a:r>
            <a:r>
              <a:rPr lang="en-US" dirty="0" smtClean="0"/>
              <a:t>understand </a:t>
            </a:r>
            <a:r>
              <a:rPr lang="en-US" dirty="0"/>
              <a:t>the concept of classification using </a:t>
            </a:r>
            <a:r>
              <a:rPr lang="en-US" dirty="0" smtClean="0"/>
              <a:t>the simulated </a:t>
            </a:r>
            <a:r>
              <a:rPr lang="en-US" dirty="0"/>
              <a:t>Default data set. </a:t>
            </a:r>
            <a:endParaRPr lang="en-US" dirty="0" smtClean="0"/>
          </a:p>
          <a:p>
            <a:pPr lvl="1"/>
            <a:r>
              <a:rPr lang="en-US" dirty="0" smtClean="0"/>
              <a:t>We </a:t>
            </a:r>
            <a:r>
              <a:rPr lang="en-US" dirty="0"/>
              <a:t>are interested in predicting whether </a:t>
            </a:r>
            <a:r>
              <a:rPr lang="en-US" dirty="0" smtClean="0"/>
              <a:t>an individual </a:t>
            </a:r>
            <a:r>
              <a:rPr lang="en-US" dirty="0"/>
              <a:t>will default on his or her credit card payment, on the basis </a:t>
            </a:r>
            <a:r>
              <a:rPr lang="en-US" dirty="0" smtClean="0"/>
              <a:t>of annual </a:t>
            </a:r>
            <a:r>
              <a:rPr lang="en-US" dirty="0"/>
              <a:t>income and monthly credit card balance. </a:t>
            </a:r>
            <a:endParaRPr lang="en-US" dirty="0" smtClean="0"/>
          </a:p>
          <a:p>
            <a:pPr lvl="1"/>
            <a:r>
              <a:rPr lang="en-US" dirty="0" smtClean="0"/>
              <a:t>The </a:t>
            </a:r>
            <a:r>
              <a:rPr lang="en-US" dirty="0"/>
              <a:t>data set is </a:t>
            </a:r>
            <a:r>
              <a:rPr lang="en-US" dirty="0" smtClean="0"/>
              <a:t>annual </a:t>
            </a:r>
            <a:r>
              <a:rPr lang="en-US" dirty="0"/>
              <a:t>income and monthly credit </a:t>
            </a:r>
            <a:r>
              <a:rPr lang="en-US" dirty="0" smtClean="0"/>
              <a:t>card balance </a:t>
            </a:r>
            <a:r>
              <a:rPr lang="en-US" dirty="0"/>
              <a:t>for a subset of 10</a:t>
            </a:r>
            <a:r>
              <a:rPr lang="en-US" i="1" dirty="0"/>
              <a:t>, </a:t>
            </a:r>
            <a:r>
              <a:rPr lang="en-US" dirty="0"/>
              <a:t>000 individuals.</a:t>
            </a:r>
          </a:p>
        </p:txBody>
      </p:sp>
    </p:spTree>
    <p:extLst>
      <p:ext uri="{BB962C8B-B14F-4D97-AF65-F5344CB8AC3E}">
        <p14:creationId xmlns:p14="http://schemas.microsoft.com/office/powerpoint/2010/main" val="29520586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Performance Measurement</a:t>
            </a:r>
            <a:endParaRPr lang="en-US" b="1" dirty="0"/>
          </a:p>
        </p:txBody>
      </p:sp>
      <p:sp>
        <p:nvSpPr>
          <p:cNvPr id="3" name="Content Placeholder 2"/>
          <p:cNvSpPr>
            <a:spLocks noGrp="1"/>
          </p:cNvSpPr>
          <p:nvPr>
            <p:ph idx="1"/>
          </p:nvPr>
        </p:nvSpPr>
        <p:spPr>
          <a:xfrm>
            <a:off x="1676400" y="1524000"/>
            <a:ext cx="8362950" cy="5181600"/>
          </a:xfrm>
        </p:spPr>
        <p:txBody>
          <a:bodyPr>
            <a:normAutofit fontScale="85000" lnSpcReduction="20000"/>
          </a:bodyPr>
          <a:lstStyle/>
          <a:p>
            <a:r>
              <a:rPr lang="en-US" dirty="0"/>
              <a:t>A </a:t>
            </a:r>
            <a:r>
              <a:rPr lang="en-US" b="1" dirty="0"/>
              <a:t>confusion matrix </a:t>
            </a:r>
            <a:r>
              <a:rPr lang="en-US" dirty="0"/>
              <a:t>is a table that categorizes predictions according to </a:t>
            </a:r>
            <a:r>
              <a:rPr lang="en-US" dirty="0" smtClean="0"/>
              <a:t>whether they </a:t>
            </a:r>
            <a:r>
              <a:rPr lang="en-US" dirty="0"/>
              <a:t>match the actual value in the data</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When </a:t>
            </a:r>
            <a:r>
              <a:rPr lang="en-US" dirty="0"/>
              <a:t>the predicted value is the same as the actual value, this is a </a:t>
            </a:r>
            <a:r>
              <a:rPr lang="en-US" dirty="0" smtClean="0"/>
              <a:t>correct classification</a:t>
            </a:r>
            <a:r>
              <a:rPr lang="en-US" dirty="0"/>
              <a:t>. Correct predictions fall on the diagonal in the confusion </a:t>
            </a:r>
            <a:r>
              <a:rPr lang="en-US" dirty="0" smtClean="0"/>
              <a:t>matrix (</a:t>
            </a:r>
            <a:r>
              <a:rPr lang="en-US" dirty="0"/>
              <a:t>denoted by </a:t>
            </a:r>
            <a:r>
              <a:rPr lang="en-US" b="1" dirty="0"/>
              <a:t>O</a:t>
            </a:r>
            <a:r>
              <a:rPr lang="en-US" dirty="0"/>
              <a:t>). </a:t>
            </a:r>
            <a:endParaRPr lang="en-US" dirty="0" smtClean="0"/>
          </a:p>
          <a:p>
            <a:r>
              <a:rPr lang="en-US" dirty="0" smtClean="0"/>
              <a:t>The </a:t>
            </a:r>
            <a:r>
              <a:rPr lang="en-US" dirty="0"/>
              <a:t>off-diagonal matrix cells (denoted by </a:t>
            </a:r>
            <a:r>
              <a:rPr lang="en-US" b="1" dirty="0"/>
              <a:t>X</a:t>
            </a:r>
            <a:r>
              <a:rPr lang="en-US" dirty="0"/>
              <a:t>) indicate the cases </a:t>
            </a:r>
            <a:r>
              <a:rPr lang="en-US" dirty="0" smtClean="0"/>
              <a:t>where the </a:t>
            </a:r>
            <a:r>
              <a:rPr lang="en-US" dirty="0"/>
              <a:t>predicted value differs from the actual value. These are incorrect predictions.</a:t>
            </a:r>
          </a:p>
        </p:txBody>
      </p:sp>
      <p:pic>
        <p:nvPicPr>
          <p:cNvPr id="4" name="Picture 3"/>
          <p:cNvPicPr>
            <a:picLocks noChangeAspect="1"/>
          </p:cNvPicPr>
          <p:nvPr/>
        </p:nvPicPr>
        <p:blipFill>
          <a:blip r:embed="rId2"/>
          <a:stretch>
            <a:fillRect/>
          </a:stretch>
        </p:blipFill>
        <p:spPr>
          <a:xfrm>
            <a:off x="2933394" y="2057400"/>
            <a:ext cx="5724832" cy="2590800"/>
          </a:xfrm>
          <a:prstGeom prst="rect">
            <a:avLst/>
          </a:prstGeom>
        </p:spPr>
      </p:pic>
    </p:spTree>
    <p:extLst>
      <p:ext uri="{BB962C8B-B14F-4D97-AF65-F5344CB8AC3E}">
        <p14:creationId xmlns:p14="http://schemas.microsoft.com/office/powerpoint/2010/main" val="16048019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a:t>
            </a:r>
            <a:endParaRPr lang="en-US" dirty="0"/>
          </a:p>
        </p:txBody>
      </p:sp>
      <p:sp>
        <p:nvSpPr>
          <p:cNvPr id="3" name="Content Placeholder 2"/>
          <p:cNvSpPr>
            <a:spLocks noGrp="1"/>
          </p:cNvSpPr>
          <p:nvPr>
            <p:ph idx="1"/>
          </p:nvPr>
        </p:nvSpPr>
        <p:spPr/>
        <p:txBody>
          <a:bodyPr/>
          <a:lstStyle/>
          <a:p>
            <a:r>
              <a:rPr lang="en-US" dirty="0" smtClean="0"/>
              <a:t>Accuracy is one metric for evaluating classification models. Informally, </a:t>
            </a:r>
            <a:r>
              <a:rPr lang="en-US" b="1" dirty="0" smtClean="0"/>
              <a:t>accuracy</a:t>
            </a:r>
            <a:r>
              <a:rPr lang="en-US" dirty="0" smtClean="0"/>
              <a:t> is the fraction of predictions our model got right. Formally, accuracy has the following definition:</a:t>
            </a:r>
            <a:endParaRPr lang="en-US" dirty="0"/>
          </a:p>
        </p:txBody>
      </p:sp>
      <p:pic>
        <p:nvPicPr>
          <p:cNvPr id="4" name="Picture 3"/>
          <p:cNvPicPr>
            <a:picLocks noChangeAspect="1"/>
          </p:cNvPicPr>
          <p:nvPr/>
        </p:nvPicPr>
        <p:blipFill>
          <a:blip r:embed="rId2"/>
          <a:stretch>
            <a:fillRect/>
          </a:stretch>
        </p:blipFill>
        <p:spPr>
          <a:xfrm>
            <a:off x="3352800" y="4114800"/>
            <a:ext cx="4772025" cy="733425"/>
          </a:xfrm>
          <a:prstGeom prst="rect">
            <a:avLst/>
          </a:prstGeom>
        </p:spPr>
      </p:pic>
    </p:spTree>
    <p:extLst>
      <p:ext uri="{BB962C8B-B14F-4D97-AF65-F5344CB8AC3E}">
        <p14:creationId xmlns:p14="http://schemas.microsoft.com/office/powerpoint/2010/main" val="15310599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a:t>
            </a:r>
            <a:r>
              <a:rPr lang="en-US" dirty="0" smtClean="0"/>
              <a:t>alculating accuracy for the following model that classified 100 tumors as malignant (the positive class) or benign (the negative class):</a:t>
            </a:r>
            <a:endParaRPr lang="en-US" dirty="0"/>
          </a:p>
        </p:txBody>
      </p:sp>
      <p:pic>
        <p:nvPicPr>
          <p:cNvPr id="4" name="Picture 3"/>
          <p:cNvPicPr>
            <a:picLocks noChangeAspect="1"/>
          </p:cNvPicPr>
          <p:nvPr/>
        </p:nvPicPr>
        <p:blipFill>
          <a:blip r:embed="rId2"/>
          <a:stretch>
            <a:fillRect/>
          </a:stretch>
        </p:blipFill>
        <p:spPr>
          <a:xfrm>
            <a:off x="2286000" y="3657600"/>
            <a:ext cx="7543800" cy="2141730"/>
          </a:xfrm>
          <a:prstGeom prst="rect">
            <a:avLst/>
          </a:prstGeom>
        </p:spPr>
      </p:pic>
    </p:spTree>
    <p:extLst>
      <p:ext uri="{BB962C8B-B14F-4D97-AF65-F5344CB8AC3E}">
        <p14:creationId xmlns:p14="http://schemas.microsoft.com/office/powerpoint/2010/main" val="41711491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Precision/ Recall</a:t>
            </a:r>
            <a:endParaRPr lang="en-US" b="1" dirty="0"/>
          </a:p>
        </p:txBody>
      </p:sp>
      <p:sp>
        <p:nvSpPr>
          <p:cNvPr id="3" name="Content Placeholder 2"/>
          <p:cNvSpPr>
            <a:spLocks noGrp="1"/>
          </p:cNvSpPr>
          <p:nvPr>
            <p:ph idx="1"/>
          </p:nvPr>
        </p:nvSpPr>
        <p:spPr/>
        <p:txBody>
          <a:bodyPr>
            <a:normAutofit lnSpcReduction="10000"/>
          </a:bodyPr>
          <a:lstStyle/>
          <a:p>
            <a:r>
              <a:rPr lang="en-US" dirty="0" smtClean="0"/>
              <a:t>Precision: What proportion of positive identifications is actually correct?</a:t>
            </a:r>
          </a:p>
          <a:p>
            <a:endParaRPr lang="en-US" dirty="0"/>
          </a:p>
          <a:p>
            <a:endParaRPr lang="en-US" dirty="0" smtClean="0"/>
          </a:p>
          <a:p>
            <a:endParaRPr lang="en-US" dirty="0"/>
          </a:p>
          <a:p>
            <a:endParaRPr lang="en-US" dirty="0" smtClean="0"/>
          </a:p>
          <a:p>
            <a:endParaRPr lang="en-US" dirty="0"/>
          </a:p>
          <a:p>
            <a:r>
              <a:rPr lang="en-US" dirty="0" smtClean="0"/>
              <a:t>Recall: What proportion of actual positives was identified correctly?</a:t>
            </a:r>
            <a:endParaRPr lang="en-US" dirty="0"/>
          </a:p>
        </p:txBody>
      </p:sp>
      <p:pic>
        <p:nvPicPr>
          <p:cNvPr id="5" name="Picture 4"/>
          <p:cNvPicPr>
            <a:picLocks noChangeAspect="1"/>
          </p:cNvPicPr>
          <p:nvPr/>
        </p:nvPicPr>
        <p:blipFill>
          <a:blip r:embed="rId2"/>
          <a:stretch>
            <a:fillRect/>
          </a:stretch>
        </p:blipFill>
        <p:spPr>
          <a:xfrm>
            <a:off x="2590800" y="2874398"/>
            <a:ext cx="7543800" cy="783236"/>
          </a:xfrm>
          <a:prstGeom prst="rect">
            <a:avLst/>
          </a:prstGeom>
        </p:spPr>
      </p:pic>
      <p:pic>
        <p:nvPicPr>
          <p:cNvPr id="6" name="Picture 5"/>
          <p:cNvPicPr>
            <a:picLocks noChangeAspect="1"/>
          </p:cNvPicPr>
          <p:nvPr/>
        </p:nvPicPr>
        <p:blipFill>
          <a:blip r:embed="rId3"/>
          <a:stretch>
            <a:fillRect/>
          </a:stretch>
        </p:blipFill>
        <p:spPr>
          <a:xfrm>
            <a:off x="3886200" y="5044281"/>
            <a:ext cx="4038600" cy="800100"/>
          </a:xfrm>
          <a:prstGeom prst="rect">
            <a:avLst/>
          </a:prstGeom>
        </p:spPr>
      </p:pic>
      <p:pic>
        <p:nvPicPr>
          <p:cNvPr id="7" name="Picture 6"/>
          <p:cNvPicPr>
            <a:picLocks noChangeAspect="1"/>
          </p:cNvPicPr>
          <p:nvPr/>
        </p:nvPicPr>
        <p:blipFill>
          <a:blip r:embed="rId4"/>
          <a:stretch>
            <a:fillRect/>
          </a:stretch>
        </p:blipFill>
        <p:spPr>
          <a:xfrm>
            <a:off x="3600450" y="3908987"/>
            <a:ext cx="4324350" cy="733425"/>
          </a:xfrm>
          <a:prstGeom prst="rect">
            <a:avLst/>
          </a:prstGeom>
        </p:spPr>
      </p:pic>
    </p:spTree>
    <p:extLst>
      <p:ext uri="{BB962C8B-B14F-4D97-AF65-F5344CB8AC3E}">
        <p14:creationId xmlns:p14="http://schemas.microsoft.com/office/powerpoint/2010/main" val="7447715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1314" y="76203"/>
            <a:ext cx="7886700" cy="1325563"/>
          </a:xfrm>
        </p:spPr>
        <p:txBody>
          <a:bodyPr>
            <a:normAutofit/>
          </a:bodyPr>
          <a:lstStyle/>
          <a:p>
            <a:r>
              <a:rPr lang="en-US" b="1" dirty="0" smtClean="0"/>
              <a:t>Precision and Recall: A Tug of War</a:t>
            </a:r>
            <a:endParaRPr lang="en-US" dirty="0"/>
          </a:p>
        </p:txBody>
      </p:sp>
      <p:sp>
        <p:nvSpPr>
          <p:cNvPr id="3" name="Content Placeholder 2"/>
          <p:cNvSpPr>
            <a:spLocks noGrp="1"/>
          </p:cNvSpPr>
          <p:nvPr>
            <p:ph idx="1"/>
          </p:nvPr>
        </p:nvSpPr>
        <p:spPr>
          <a:xfrm>
            <a:off x="2131314" y="1066803"/>
            <a:ext cx="7886700" cy="4881563"/>
          </a:xfrm>
        </p:spPr>
        <p:txBody>
          <a:bodyPr>
            <a:normAutofit/>
          </a:bodyPr>
          <a:lstStyle/>
          <a:p>
            <a:r>
              <a:rPr lang="en-US" sz="1600" dirty="0"/>
              <a:t>To fully evaluate the effectiveness of a model, we must examine </a:t>
            </a:r>
            <a:r>
              <a:rPr lang="en-US" sz="1600" b="1" dirty="0"/>
              <a:t>both</a:t>
            </a:r>
            <a:r>
              <a:rPr lang="en-US" sz="1600" dirty="0"/>
              <a:t> precision and recall. Unfortunately, precision and recall are often in tension. That is, improving precision typically reduces recall and vice versa. Below example shows 30 predictions made by an email classification model. Those to the right of the classification threshold are classified as "spam", while those to the left are classified as "not spam."</a:t>
            </a:r>
          </a:p>
        </p:txBody>
      </p:sp>
      <p:pic>
        <p:nvPicPr>
          <p:cNvPr id="4" name="Picture 3"/>
          <p:cNvPicPr>
            <a:picLocks noChangeAspect="1"/>
          </p:cNvPicPr>
          <p:nvPr/>
        </p:nvPicPr>
        <p:blipFill>
          <a:blip r:embed="rId2"/>
          <a:stretch>
            <a:fillRect/>
          </a:stretch>
        </p:blipFill>
        <p:spPr>
          <a:xfrm>
            <a:off x="2683764" y="2286003"/>
            <a:ext cx="6781800" cy="4427793"/>
          </a:xfrm>
          <a:prstGeom prst="rect">
            <a:avLst/>
          </a:prstGeom>
        </p:spPr>
      </p:pic>
    </p:spTree>
    <p:extLst>
      <p:ext uri="{BB962C8B-B14F-4D97-AF65-F5344CB8AC3E}">
        <p14:creationId xmlns:p14="http://schemas.microsoft.com/office/powerpoint/2010/main" val="1927031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28800" y="1136759"/>
            <a:ext cx="8604848" cy="5040204"/>
          </a:xfrm>
          <a:prstGeom prst="rect">
            <a:avLst/>
          </a:prstGeom>
        </p:spPr>
      </p:pic>
    </p:spTree>
    <p:extLst>
      <p:ext uri="{BB962C8B-B14F-4D97-AF65-F5344CB8AC3E}">
        <p14:creationId xmlns:p14="http://schemas.microsoft.com/office/powerpoint/2010/main" val="4235107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892877" y="1371600"/>
            <a:ext cx="8406246" cy="4677730"/>
          </a:xfrm>
          <a:prstGeom prst="rect">
            <a:avLst/>
          </a:prstGeom>
        </p:spPr>
      </p:pic>
    </p:spTree>
    <p:extLst>
      <p:ext uri="{BB962C8B-B14F-4D97-AF65-F5344CB8AC3E}">
        <p14:creationId xmlns:p14="http://schemas.microsoft.com/office/powerpoint/2010/main" val="10401743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F1 Score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438403" y="2209800"/>
            <a:ext cx="7096125" cy="1009650"/>
          </a:xfrm>
          <a:prstGeom prst="rect">
            <a:avLst/>
          </a:prstGeom>
        </p:spPr>
      </p:pic>
    </p:spTree>
    <p:extLst>
      <p:ext uri="{BB962C8B-B14F-4D97-AF65-F5344CB8AC3E}">
        <p14:creationId xmlns:p14="http://schemas.microsoft.com/office/powerpoint/2010/main" val="13313903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ROC curve</a:t>
            </a:r>
            <a:endParaRPr lang="en-US" dirty="0"/>
          </a:p>
        </p:txBody>
      </p:sp>
      <p:sp>
        <p:nvSpPr>
          <p:cNvPr id="3" name="Content Placeholder 2"/>
          <p:cNvSpPr>
            <a:spLocks noGrp="1"/>
          </p:cNvSpPr>
          <p:nvPr>
            <p:ph idx="1"/>
          </p:nvPr>
        </p:nvSpPr>
        <p:spPr/>
        <p:txBody>
          <a:bodyPr>
            <a:normAutofit lnSpcReduction="10000"/>
          </a:bodyPr>
          <a:lstStyle/>
          <a:p>
            <a:r>
              <a:rPr lang="en-US" dirty="0" smtClean="0"/>
              <a:t>An </a:t>
            </a:r>
            <a:r>
              <a:rPr lang="en-US" b="1" dirty="0" smtClean="0"/>
              <a:t>ROC curve</a:t>
            </a:r>
            <a:r>
              <a:rPr lang="en-US" dirty="0" smtClean="0"/>
              <a:t> (</a:t>
            </a:r>
            <a:r>
              <a:rPr lang="en-US" b="1" dirty="0" smtClean="0"/>
              <a:t>receiver operating characteristic curve</a:t>
            </a:r>
            <a:r>
              <a:rPr lang="en-US" dirty="0" smtClean="0"/>
              <a:t>) is a graph showing the performance of a classification model at all classification thresholds. This curve plots two parameters:</a:t>
            </a:r>
          </a:p>
          <a:p>
            <a:r>
              <a:rPr lang="en-US" b="1" dirty="0" smtClean="0"/>
              <a:t>True Positive Rate</a:t>
            </a:r>
            <a:r>
              <a:rPr lang="en-US" dirty="0" smtClean="0"/>
              <a:t> (</a:t>
            </a:r>
            <a:r>
              <a:rPr lang="en-US" b="1" dirty="0" smtClean="0"/>
              <a:t>TPR</a:t>
            </a:r>
            <a:r>
              <a:rPr lang="en-US" dirty="0" smtClean="0"/>
              <a:t>) is a synonym for recall and is therefore defined as follows:</a:t>
            </a:r>
          </a:p>
          <a:p>
            <a:endParaRPr lang="en-US" b="1" dirty="0" smtClean="0"/>
          </a:p>
          <a:p>
            <a:endParaRPr lang="en-US" b="1" dirty="0" smtClean="0"/>
          </a:p>
          <a:p>
            <a:endParaRPr lang="en-US" b="1" dirty="0" smtClean="0"/>
          </a:p>
          <a:p>
            <a:r>
              <a:rPr lang="en-US" b="1" dirty="0" smtClean="0"/>
              <a:t>False Positive Rate</a:t>
            </a:r>
            <a:r>
              <a:rPr lang="en-US" dirty="0" smtClean="0"/>
              <a:t> (</a:t>
            </a:r>
            <a:r>
              <a:rPr lang="en-US" b="1" dirty="0" smtClean="0"/>
              <a:t>FPR</a:t>
            </a:r>
            <a:r>
              <a:rPr lang="en-US" dirty="0" smtClean="0"/>
              <a:t>) is defined as follows:</a:t>
            </a:r>
          </a:p>
          <a:p>
            <a:endParaRPr lang="en-US" dirty="0"/>
          </a:p>
        </p:txBody>
      </p:sp>
      <p:pic>
        <p:nvPicPr>
          <p:cNvPr id="4" name="Picture 3"/>
          <p:cNvPicPr>
            <a:picLocks noChangeAspect="1"/>
          </p:cNvPicPr>
          <p:nvPr/>
        </p:nvPicPr>
        <p:blipFill>
          <a:blip r:embed="rId2"/>
          <a:stretch>
            <a:fillRect/>
          </a:stretch>
        </p:blipFill>
        <p:spPr>
          <a:xfrm>
            <a:off x="2971800" y="4038600"/>
            <a:ext cx="1924050" cy="762000"/>
          </a:xfrm>
          <a:prstGeom prst="rect">
            <a:avLst/>
          </a:prstGeom>
        </p:spPr>
      </p:pic>
      <p:pic>
        <p:nvPicPr>
          <p:cNvPr id="5" name="Picture 4"/>
          <p:cNvPicPr>
            <a:picLocks noChangeAspect="1"/>
          </p:cNvPicPr>
          <p:nvPr/>
        </p:nvPicPr>
        <p:blipFill>
          <a:blip r:embed="rId3"/>
          <a:stretch>
            <a:fillRect/>
          </a:stretch>
        </p:blipFill>
        <p:spPr>
          <a:xfrm>
            <a:off x="3005328" y="5838244"/>
            <a:ext cx="2190750" cy="676275"/>
          </a:xfrm>
          <a:prstGeom prst="rect">
            <a:avLst/>
          </a:prstGeom>
        </p:spPr>
      </p:pic>
    </p:spTree>
    <p:extLst>
      <p:ext uri="{BB962C8B-B14F-4D97-AF65-F5344CB8AC3E}">
        <p14:creationId xmlns:p14="http://schemas.microsoft.com/office/powerpoint/2010/main" val="24608617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https://www.dataschool.io/roc-curves-and-auc-explained/</a:t>
            </a:r>
            <a:br>
              <a:rPr lang="en-US" dirty="0" smtClean="0"/>
            </a:br>
            <a:r>
              <a:rPr lang="en-US" dirty="0" smtClean="0"/>
              <a:t>https://www.youtube.com/watch?v=OAl6eAyP-yo</a:t>
            </a:r>
            <a:br>
              <a:rPr lang="en-US" dirty="0" smtClean="0"/>
            </a:b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114550" y="1671035"/>
            <a:ext cx="7924800" cy="4660519"/>
          </a:xfrm>
          <a:prstGeom prst="rect">
            <a:avLst/>
          </a:prstGeom>
        </p:spPr>
      </p:pic>
    </p:spTree>
    <p:extLst>
      <p:ext uri="{BB962C8B-B14F-4D97-AF65-F5344CB8AC3E}">
        <p14:creationId xmlns:p14="http://schemas.microsoft.com/office/powerpoint/2010/main" val="35385766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0321" y="4267199"/>
            <a:ext cx="10368679" cy="1752601"/>
          </a:xfrm>
        </p:spPr>
        <p:txBody>
          <a:bodyPr>
            <a:normAutofit fontScale="85000" lnSpcReduction="10000"/>
          </a:bodyPr>
          <a:lstStyle/>
          <a:p>
            <a:r>
              <a:rPr lang="en-US" dirty="0"/>
              <a:t>The Default data set. Left: The annual incomes and </a:t>
            </a:r>
            <a:r>
              <a:rPr lang="en-US" dirty="0" smtClean="0"/>
              <a:t>monthly credit </a:t>
            </a:r>
            <a:r>
              <a:rPr lang="en-US" dirty="0"/>
              <a:t>card balances of a number of individuals. The individuals who defaulted </a:t>
            </a:r>
            <a:r>
              <a:rPr lang="en-US" dirty="0" smtClean="0"/>
              <a:t>on their </a:t>
            </a:r>
            <a:r>
              <a:rPr lang="en-US" dirty="0"/>
              <a:t>credit card payments are shown in orange, and those who did not are </a:t>
            </a:r>
            <a:r>
              <a:rPr lang="en-US" dirty="0" smtClean="0"/>
              <a:t>shown in </a:t>
            </a:r>
            <a:r>
              <a:rPr lang="en-US" dirty="0"/>
              <a:t>blue. </a:t>
            </a:r>
            <a:endParaRPr lang="en-US" dirty="0" smtClean="0"/>
          </a:p>
          <a:p>
            <a:r>
              <a:rPr lang="en-US" dirty="0" smtClean="0"/>
              <a:t>Center</a:t>
            </a:r>
            <a:r>
              <a:rPr lang="en-US" dirty="0"/>
              <a:t>: Boxplots of balance as a function of default status. </a:t>
            </a:r>
            <a:endParaRPr lang="en-US" dirty="0" smtClean="0"/>
          </a:p>
          <a:p>
            <a:r>
              <a:rPr lang="en-US" dirty="0" smtClean="0"/>
              <a:t>Right: Boxplots </a:t>
            </a:r>
            <a:r>
              <a:rPr lang="en-US" dirty="0"/>
              <a:t>of income as a function of default status.</a:t>
            </a:r>
          </a:p>
        </p:txBody>
      </p:sp>
      <p:pic>
        <p:nvPicPr>
          <p:cNvPr id="4" name="Picture 3"/>
          <p:cNvPicPr>
            <a:picLocks noChangeAspect="1"/>
          </p:cNvPicPr>
          <p:nvPr/>
        </p:nvPicPr>
        <p:blipFill>
          <a:blip r:embed="rId2"/>
          <a:stretch>
            <a:fillRect/>
          </a:stretch>
        </p:blipFill>
        <p:spPr>
          <a:xfrm>
            <a:off x="1371600" y="328922"/>
            <a:ext cx="7924800" cy="3783225"/>
          </a:xfrm>
          <a:prstGeom prst="rect">
            <a:avLst/>
          </a:prstGeom>
        </p:spPr>
      </p:pic>
    </p:spTree>
    <p:extLst>
      <p:ext uri="{BB962C8B-B14F-4D97-AF65-F5344CB8AC3E}">
        <p14:creationId xmlns:p14="http://schemas.microsoft.com/office/powerpoint/2010/main" val="27527661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ROC curve</a:t>
            </a:r>
            <a:endParaRPr lang="en-US" dirty="0"/>
          </a:p>
        </p:txBody>
      </p:sp>
      <p:sp>
        <p:nvSpPr>
          <p:cNvPr id="3" name="Content Placeholder 2"/>
          <p:cNvSpPr>
            <a:spLocks noGrp="1"/>
          </p:cNvSpPr>
          <p:nvPr>
            <p:ph idx="1"/>
          </p:nvPr>
        </p:nvSpPr>
        <p:spPr/>
        <p:txBody>
          <a:bodyPr/>
          <a:lstStyle/>
          <a:p>
            <a:r>
              <a:rPr lang="en-US" dirty="0" smtClean="0"/>
              <a:t>An ROC curve plots TPR vs. FPR at different classification thresholds. Lowering the classification threshold classifies more items as positive, thus increasing both False Positives and True Positives. The following figure shows a typical ROC curve.</a:t>
            </a:r>
            <a:endParaRPr lang="en-US" dirty="0"/>
          </a:p>
        </p:txBody>
      </p:sp>
      <p:pic>
        <p:nvPicPr>
          <p:cNvPr id="4" name="Picture 3"/>
          <p:cNvPicPr>
            <a:picLocks noChangeAspect="1"/>
          </p:cNvPicPr>
          <p:nvPr/>
        </p:nvPicPr>
        <p:blipFill>
          <a:blip r:embed="rId2"/>
          <a:stretch>
            <a:fillRect/>
          </a:stretch>
        </p:blipFill>
        <p:spPr>
          <a:xfrm>
            <a:off x="2152653" y="3349627"/>
            <a:ext cx="3838575" cy="2962275"/>
          </a:xfrm>
          <a:prstGeom prst="rect">
            <a:avLst/>
          </a:prstGeom>
        </p:spPr>
      </p:pic>
      <p:sp>
        <p:nvSpPr>
          <p:cNvPr id="5" name="Rectangle 4"/>
          <p:cNvSpPr/>
          <p:nvPr/>
        </p:nvSpPr>
        <p:spPr>
          <a:xfrm>
            <a:off x="6172200" y="3581403"/>
            <a:ext cx="4572000" cy="2031325"/>
          </a:xfrm>
          <a:prstGeom prst="rect">
            <a:avLst/>
          </a:prstGeom>
        </p:spPr>
        <p:txBody>
          <a:bodyPr>
            <a:spAutoFit/>
          </a:bodyPr>
          <a:lstStyle/>
          <a:p>
            <a:r>
              <a:rPr lang="en-US" dirty="0"/>
              <a:t>To compute the points in an ROC curve, we could evaluate a logistic regression model many times with different classification thresholds, but this would be inefficient. Fortunately, there's an efficient, sorting-based algorithm that can provide this information for us, called AUC.</a:t>
            </a:r>
          </a:p>
        </p:txBody>
      </p:sp>
    </p:spTree>
    <p:extLst>
      <p:ext uri="{BB962C8B-B14F-4D97-AF65-F5344CB8AC3E}">
        <p14:creationId xmlns:p14="http://schemas.microsoft.com/office/powerpoint/2010/main" val="15830383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An ROC curve is a commonly used way to </a:t>
            </a:r>
            <a:r>
              <a:rPr lang="en-US" b="1" dirty="0" smtClean="0"/>
              <a:t>visualize the performance of a binary classifier</a:t>
            </a:r>
            <a:r>
              <a:rPr lang="en-US" dirty="0" smtClean="0"/>
              <a:t>, meaning a classifier with two possible output classes.</a:t>
            </a:r>
          </a:p>
          <a:p>
            <a:r>
              <a:rPr lang="en-US" dirty="0" smtClean="0"/>
              <a:t>For example, let's pretend you built a classifier to predict whether a research paper will be admitted to a journal, based on a variety of factors. The features might be the length of the paper, the number of authors, the number of papers those authors have previously submitted to the journal, et cetera. The response (or "output variable") would be whether or not the paper was admitted.</a:t>
            </a:r>
          </a:p>
          <a:p>
            <a:endParaRPr lang="en-US" dirty="0"/>
          </a:p>
        </p:txBody>
      </p:sp>
    </p:spTree>
    <p:extLst>
      <p:ext uri="{BB962C8B-B14F-4D97-AF65-F5344CB8AC3E}">
        <p14:creationId xmlns:p14="http://schemas.microsoft.com/office/powerpoint/2010/main" val="3543151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28803" y="365126"/>
            <a:ext cx="8269055" cy="6358878"/>
          </a:xfrm>
          <a:prstGeom prst="rect">
            <a:avLst/>
          </a:prstGeom>
        </p:spPr>
      </p:pic>
    </p:spTree>
    <p:extLst>
      <p:ext uri="{BB962C8B-B14F-4D97-AF65-F5344CB8AC3E}">
        <p14:creationId xmlns:p14="http://schemas.microsoft.com/office/powerpoint/2010/main" val="7335256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81200" y="1021811"/>
            <a:ext cx="8451044" cy="5181600"/>
          </a:xfrm>
          <a:prstGeom prst="rect">
            <a:avLst/>
          </a:prstGeom>
        </p:spPr>
      </p:pic>
    </p:spTree>
    <p:extLst>
      <p:ext uri="{BB962C8B-B14F-4D97-AF65-F5344CB8AC3E}">
        <p14:creationId xmlns:p14="http://schemas.microsoft.com/office/powerpoint/2010/main" val="8980889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52600" y="1905003"/>
            <a:ext cx="8686800" cy="3905967"/>
          </a:xfrm>
          <a:prstGeom prst="rect">
            <a:avLst/>
          </a:prstGeom>
        </p:spPr>
      </p:pic>
    </p:spTree>
    <p:extLst>
      <p:ext uri="{BB962C8B-B14F-4D97-AF65-F5344CB8AC3E}">
        <p14:creationId xmlns:p14="http://schemas.microsoft.com/office/powerpoint/2010/main" val="21654589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Linear Regression?</a:t>
            </a:r>
          </a:p>
        </p:txBody>
      </p:sp>
      <p:sp>
        <p:nvSpPr>
          <p:cNvPr id="3" name="Content Placeholder 2"/>
          <p:cNvSpPr>
            <a:spLocks noGrp="1"/>
          </p:cNvSpPr>
          <p:nvPr>
            <p:ph idx="1"/>
          </p:nvPr>
        </p:nvSpPr>
        <p:spPr>
          <a:xfrm>
            <a:off x="680321" y="2057400"/>
            <a:ext cx="10444879" cy="4648200"/>
          </a:xfrm>
        </p:spPr>
        <p:txBody>
          <a:bodyPr>
            <a:normAutofit/>
          </a:bodyPr>
          <a:lstStyle/>
          <a:p>
            <a:r>
              <a:rPr lang="en-US" sz="2000" dirty="0"/>
              <a:t>Suppose that we are trying to predict the medical condition of a </a:t>
            </a:r>
            <a:r>
              <a:rPr lang="en-US" sz="2000" dirty="0" smtClean="0"/>
              <a:t>patient in </a:t>
            </a:r>
            <a:r>
              <a:rPr lang="en-US" sz="2000" dirty="0"/>
              <a:t>the emergency room on the basis of her symptoms</a:t>
            </a:r>
            <a:r>
              <a:rPr lang="en-US" sz="2000" dirty="0" smtClean="0"/>
              <a:t>.</a:t>
            </a:r>
          </a:p>
          <a:p>
            <a:endParaRPr lang="en-US" sz="2000" dirty="0"/>
          </a:p>
          <a:p>
            <a:endParaRPr lang="en-US" sz="2000" dirty="0" smtClean="0"/>
          </a:p>
          <a:p>
            <a:endParaRPr lang="en-US" sz="2000" dirty="0"/>
          </a:p>
          <a:p>
            <a:endParaRPr lang="en-US" sz="2000" dirty="0"/>
          </a:p>
          <a:p>
            <a:r>
              <a:rPr lang="en-US" sz="2000" dirty="0" smtClean="0"/>
              <a:t>Keeping drug </a:t>
            </a:r>
            <a:r>
              <a:rPr lang="en-US" sz="2000" dirty="0"/>
              <a:t>overdose </a:t>
            </a:r>
            <a:r>
              <a:rPr lang="en-US" sz="2000" dirty="0" smtClean="0"/>
              <a:t>in between </a:t>
            </a:r>
            <a:r>
              <a:rPr lang="en-US" sz="2000" dirty="0"/>
              <a:t>stroke and epileptic seizure, </a:t>
            </a:r>
            <a:r>
              <a:rPr lang="en-US" sz="2000" dirty="0" smtClean="0"/>
              <a:t>that </a:t>
            </a:r>
            <a:r>
              <a:rPr lang="en-US" sz="2000" dirty="0"/>
              <a:t>the </a:t>
            </a:r>
            <a:r>
              <a:rPr lang="en-US" sz="2000" dirty="0" smtClean="0"/>
              <a:t>difference between </a:t>
            </a:r>
            <a:r>
              <a:rPr lang="en-US" sz="2000" dirty="0"/>
              <a:t>stroke and drug overdose is the same as the difference </a:t>
            </a:r>
            <a:r>
              <a:rPr lang="en-US" sz="2000" dirty="0" smtClean="0"/>
              <a:t>between drug </a:t>
            </a:r>
            <a:r>
              <a:rPr lang="en-US" sz="2000" dirty="0"/>
              <a:t>overdose and epileptic seizure. In practice there is no </a:t>
            </a:r>
            <a:r>
              <a:rPr lang="en-US" sz="2000" dirty="0" smtClean="0"/>
              <a:t>particular reason </a:t>
            </a:r>
            <a:r>
              <a:rPr lang="en-US" sz="2000" dirty="0"/>
              <a:t>that this needs to be the case</a:t>
            </a:r>
            <a:r>
              <a:rPr lang="en-US" sz="2000" dirty="0" smtClean="0"/>
              <a:t>.</a:t>
            </a:r>
          </a:p>
          <a:p>
            <a:r>
              <a:rPr lang="en-US" sz="2000" dirty="0" smtClean="0"/>
              <a:t>Second </a:t>
            </a:r>
            <a:r>
              <a:rPr lang="en-US" sz="2000" dirty="0"/>
              <a:t>would imply a totally different relationship among the three conditions</a:t>
            </a:r>
            <a:r>
              <a:rPr lang="en-US" sz="2000" dirty="0" smtClean="0"/>
              <a:t>. Each </a:t>
            </a:r>
            <a:r>
              <a:rPr lang="en-US" sz="2000" dirty="0"/>
              <a:t>of these </a:t>
            </a:r>
            <a:r>
              <a:rPr lang="en-US" sz="2000" dirty="0" err="1"/>
              <a:t>codings</a:t>
            </a:r>
            <a:r>
              <a:rPr lang="en-US" sz="2000" dirty="0"/>
              <a:t> would produce fundamentally different </a:t>
            </a:r>
            <a:r>
              <a:rPr lang="en-US" sz="2000" dirty="0" smtClean="0"/>
              <a:t>linear models </a:t>
            </a:r>
            <a:r>
              <a:rPr lang="en-US" sz="2000" dirty="0"/>
              <a:t>that would ultimately lead to different sets of predictions on </a:t>
            </a:r>
            <a:r>
              <a:rPr lang="en-US" sz="2000" dirty="0" smtClean="0"/>
              <a:t>test observations</a:t>
            </a:r>
            <a:r>
              <a:rPr lang="en-US" sz="2000" dirty="0"/>
              <a:t>.</a:t>
            </a:r>
            <a:endParaRPr lang="en-US" sz="2000" dirty="0" smtClean="0"/>
          </a:p>
        </p:txBody>
      </p:sp>
      <p:pic>
        <p:nvPicPr>
          <p:cNvPr id="4" name="Picture 3"/>
          <p:cNvPicPr>
            <a:picLocks noChangeAspect="1"/>
          </p:cNvPicPr>
          <p:nvPr/>
        </p:nvPicPr>
        <p:blipFill>
          <a:blip r:embed="rId2"/>
          <a:stretch>
            <a:fillRect/>
          </a:stretch>
        </p:blipFill>
        <p:spPr>
          <a:xfrm>
            <a:off x="2133600" y="3051048"/>
            <a:ext cx="3277518" cy="1066800"/>
          </a:xfrm>
          <a:prstGeom prst="rect">
            <a:avLst/>
          </a:prstGeom>
        </p:spPr>
      </p:pic>
      <p:pic>
        <p:nvPicPr>
          <p:cNvPr id="5" name="Picture 4"/>
          <p:cNvPicPr>
            <a:picLocks noChangeAspect="1"/>
          </p:cNvPicPr>
          <p:nvPr/>
        </p:nvPicPr>
        <p:blipFill>
          <a:blip r:embed="rId3"/>
          <a:stretch>
            <a:fillRect/>
          </a:stretch>
        </p:blipFill>
        <p:spPr>
          <a:xfrm>
            <a:off x="6096000" y="3048000"/>
            <a:ext cx="3499057" cy="1042988"/>
          </a:xfrm>
          <a:prstGeom prst="rect">
            <a:avLst/>
          </a:prstGeom>
        </p:spPr>
      </p:pic>
    </p:spTree>
    <p:extLst>
      <p:ext uri="{BB962C8B-B14F-4D97-AF65-F5344CB8AC3E}">
        <p14:creationId xmlns:p14="http://schemas.microsoft.com/office/powerpoint/2010/main" val="3573222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2286001"/>
            <a:ext cx="10820400" cy="4114800"/>
          </a:xfrm>
        </p:spPr>
        <p:txBody>
          <a:bodyPr>
            <a:noAutofit/>
          </a:bodyPr>
          <a:lstStyle/>
          <a:p>
            <a:r>
              <a:rPr lang="en-US" sz="2000" dirty="0"/>
              <a:t>If the response variable’s values </a:t>
            </a:r>
            <a:r>
              <a:rPr lang="en-US" sz="2000" dirty="0" smtClean="0"/>
              <a:t>take </a:t>
            </a:r>
            <a:r>
              <a:rPr lang="en-US" sz="2000" dirty="0"/>
              <a:t>on a natural ordering, such </a:t>
            </a:r>
            <a:r>
              <a:rPr lang="en-US" sz="2000" dirty="0" smtClean="0"/>
              <a:t>as </a:t>
            </a:r>
            <a:r>
              <a:rPr lang="en-US" sz="2000" i="1" dirty="0" smtClean="0"/>
              <a:t>mild</a:t>
            </a:r>
            <a:r>
              <a:rPr lang="en-US" sz="2000" dirty="0"/>
              <a:t>, </a:t>
            </a:r>
            <a:r>
              <a:rPr lang="en-US" sz="2000" i="1" dirty="0"/>
              <a:t>moderate</a:t>
            </a:r>
            <a:r>
              <a:rPr lang="en-US" sz="2000" dirty="0"/>
              <a:t>, and </a:t>
            </a:r>
            <a:r>
              <a:rPr lang="en-US" sz="2000" i="1" dirty="0"/>
              <a:t>severe</a:t>
            </a:r>
            <a:r>
              <a:rPr lang="en-US" sz="2000" dirty="0"/>
              <a:t>, and </a:t>
            </a:r>
            <a:r>
              <a:rPr lang="en-US" sz="2000" dirty="0" smtClean="0"/>
              <a:t>the </a:t>
            </a:r>
            <a:r>
              <a:rPr lang="en-US" sz="2000" dirty="0"/>
              <a:t>gap between mild and </a:t>
            </a:r>
            <a:r>
              <a:rPr lang="en-US" sz="2000" dirty="0" smtClean="0"/>
              <a:t>moderate is </a:t>
            </a:r>
            <a:r>
              <a:rPr lang="en-US" sz="2000" dirty="0"/>
              <a:t>similar to the gap between moderate and severe, then a 1, 2, 3 </a:t>
            </a:r>
            <a:r>
              <a:rPr lang="en-US" sz="2000" dirty="0" smtClean="0"/>
              <a:t>coding would </a:t>
            </a:r>
            <a:r>
              <a:rPr lang="en-US" sz="2000" dirty="0"/>
              <a:t>be reasonable</a:t>
            </a:r>
            <a:r>
              <a:rPr lang="en-US" sz="2000" dirty="0" smtClean="0"/>
              <a:t>.</a:t>
            </a:r>
          </a:p>
          <a:p>
            <a:r>
              <a:rPr lang="en-US" sz="2000" dirty="0" smtClean="0"/>
              <a:t>A </a:t>
            </a:r>
            <a:r>
              <a:rPr lang="en-US" sz="2000" dirty="0"/>
              <a:t>qualitative response variable with more than two </a:t>
            </a:r>
            <a:r>
              <a:rPr lang="en-US" sz="2000" dirty="0" smtClean="0"/>
              <a:t>levels without order is not appropriate </a:t>
            </a:r>
            <a:r>
              <a:rPr lang="en-US" sz="2000" dirty="0"/>
              <a:t>for linear regression</a:t>
            </a:r>
            <a:r>
              <a:rPr lang="en-US" sz="2000" dirty="0" smtClean="0"/>
              <a:t>.</a:t>
            </a:r>
          </a:p>
          <a:p>
            <a:r>
              <a:rPr lang="en-US" sz="2000" dirty="0"/>
              <a:t>For a </a:t>
            </a:r>
            <a:r>
              <a:rPr lang="en-US" sz="2000" i="1" dirty="0"/>
              <a:t>binary </a:t>
            </a:r>
            <a:r>
              <a:rPr lang="en-US" sz="2000" dirty="0"/>
              <a:t>(two level) qualitative response, the situation is better. </a:t>
            </a:r>
            <a:r>
              <a:rPr lang="en-US" sz="2000" dirty="0" smtClean="0"/>
              <a:t>For Binary instance</a:t>
            </a:r>
            <a:r>
              <a:rPr lang="en-US" sz="2000" dirty="0"/>
              <a:t>, </a:t>
            </a:r>
            <a:r>
              <a:rPr lang="en-US" sz="2000" dirty="0" smtClean="0"/>
              <a:t>if </a:t>
            </a:r>
            <a:r>
              <a:rPr lang="en-US" sz="2000" dirty="0"/>
              <a:t>there are only two </a:t>
            </a:r>
            <a:r>
              <a:rPr lang="en-US" sz="2000" dirty="0" smtClean="0"/>
              <a:t>possibilities</a:t>
            </a:r>
          </a:p>
          <a:p>
            <a:endParaRPr lang="en-US" sz="2000" dirty="0"/>
          </a:p>
          <a:p>
            <a:endParaRPr lang="en-US" sz="2000" dirty="0" smtClean="0"/>
          </a:p>
          <a:p>
            <a:r>
              <a:rPr lang="en-US" sz="2000" dirty="0" smtClean="0"/>
              <a:t>Fit </a:t>
            </a:r>
            <a:r>
              <a:rPr lang="en-US" sz="2000" dirty="0"/>
              <a:t>a linear regression to this binary response, and </a:t>
            </a:r>
            <a:r>
              <a:rPr lang="en-US" sz="2000" dirty="0" smtClean="0"/>
              <a:t>predict drug </a:t>
            </a:r>
            <a:r>
              <a:rPr lang="en-US" sz="2000" dirty="0"/>
              <a:t>overdose if ˆ</a:t>
            </a:r>
            <a:r>
              <a:rPr lang="en-US" sz="2000" i="1" dirty="0"/>
              <a:t>Y &gt;</a:t>
            </a:r>
            <a:r>
              <a:rPr lang="en-US" sz="2000" dirty="0"/>
              <a:t>0</a:t>
            </a:r>
            <a:r>
              <a:rPr lang="en-US" sz="2000" i="1" dirty="0"/>
              <a:t>.</a:t>
            </a:r>
            <a:r>
              <a:rPr lang="en-US" sz="2000" dirty="0"/>
              <a:t>5 and stroke otherwise. In the binary case it is </a:t>
            </a:r>
            <a:r>
              <a:rPr lang="en-US" sz="2000" dirty="0" smtClean="0"/>
              <a:t>not hard </a:t>
            </a:r>
            <a:r>
              <a:rPr lang="en-US" sz="2000" dirty="0"/>
              <a:t>to show that even if we flip the above coding, linear regression </a:t>
            </a:r>
            <a:r>
              <a:rPr lang="en-US" sz="2000" dirty="0" smtClean="0"/>
              <a:t>will produce </a:t>
            </a:r>
            <a:r>
              <a:rPr lang="en-US" sz="2000" dirty="0"/>
              <a:t>the same final predictions</a:t>
            </a:r>
            <a:r>
              <a:rPr lang="en-US" sz="2000" dirty="0" smtClean="0"/>
              <a:t>.(</a:t>
            </a:r>
            <a:r>
              <a:rPr lang="en-US" sz="2000" dirty="0"/>
              <a:t>linear discriminant analysis (LDA</a:t>
            </a:r>
            <a:r>
              <a:rPr lang="en-US" sz="2000" dirty="0" smtClean="0"/>
              <a:t>))</a:t>
            </a:r>
            <a:endParaRPr lang="en-US" sz="2000" dirty="0"/>
          </a:p>
        </p:txBody>
      </p:sp>
      <p:pic>
        <p:nvPicPr>
          <p:cNvPr id="4" name="Picture 3"/>
          <p:cNvPicPr>
            <a:picLocks noChangeAspect="1"/>
          </p:cNvPicPr>
          <p:nvPr/>
        </p:nvPicPr>
        <p:blipFill>
          <a:blip r:embed="rId2"/>
          <a:stretch>
            <a:fillRect/>
          </a:stretch>
        </p:blipFill>
        <p:spPr>
          <a:xfrm>
            <a:off x="4495800" y="4419600"/>
            <a:ext cx="3010751" cy="773216"/>
          </a:xfrm>
          <a:prstGeom prst="rect">
            <a:avLst/>
          </a:prstGeom>
        </p:spPr>
      </p:pic>
    </p:spTree>
    <p:extLst>
      <p:ext uri="{BB962C8B-B14F-4D97-AF65-F5344CB8AC3E}">
        <p14:creationId xmlns:p14="http://schemas.microsoft.com/office/powerpoint/2010/main" val="32958915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0321" y="4487028"/>
            <a:ext cx="9911479" cy="1532772"/>
          </a:xfrm>
        </p:spPr>
        <p:txBody>
          <a:bodyPr>
            <a:noAutofit/>
          </a:bodyPr>
          <a:lstStyle/>
          <a:p>
            <a:r>
              <a:rPr lang="en-US" sz="1800" i="1" dirty="0"/>
              <a:t>Classification using the </a:t>
            </a:r>
            <a:r>
              <a:rPr lang="en-US" sz="1800" dirty="0"/>
              <a:t>Default </a:t>
            </a:r>
            <a:r>
              <a:rPr lang="en-US" sz="1800" i="1" dirty="0"/>
              <a:t>data. </a:t>
            </a:r>
            <a:r>
              <a:rPr lang="en-US" sz="1800" dirty="0"/>
              <a:t>Left: </a:t>
            </a:r>
            <a:r>
              <a:rPr lang="en-US" sz="1800" i="1" dirty="0"/>
              <a:t>Estimated </a:t>
            </a:r>
            <a:r>
              <a:rPr lang="en-US" sz="1800" i="1" dirty="0" smtClean="0"/>
              <a:t>probability of </a:t>
            </a:r>
            <a:r>
              <a:rPr lang="en-US" sz="1800" dirty="0"/>
              <a:t>default </a:t>
            </a:r>
            <a:r>
              <a:rPr lang="en-US" sz="1800" i="1" dirty="0"/>
              <a:t>using linear regression. Some estimated probabilities are negative</a:t>
            </a:r>
            <a:r>
              <a:rPr lang="en-US" sz="1800" i="1" dirty="0" smtClean="0"/>
              <a:t>! The </a:t>
            </a:r>
            <a:r>
              <a:rPr lang="en-US" sz="1800" i="1" dirty="0"/>
              <a:t>orange ticks indicate the 0/1 values coded for </a:t>
            </a:r>
            <a:r>
              <a:rPr lang="en-US" sz="1800" dirty="0"/>
              <a:t>default</a:t>
            </a:r>
            <a:r>
              <a:rPr lang="en-US" sz="1800" i="1" dirty="0"/>
              <a:t>(</a:t>
            </a:r>
            <a:r>
              <a:rPr lang="en-US" sz="1800" dirty="0"/>
              <a:t>No </a:t>
            </a:r>
            <a:r>
              <a:rPr lang="en-US" sz="1800" i="1" dirty="0"/>
              <a:t>or </a:t>
            </a:r>
            <a:r>
              <a:rPr lang="en-US" sz="1800" dirty="0"/>
              <a:t>Yes</a:t>
            </a:r>
            <a:r>
              <a:rPr lang="en-US" sz="1800" i="1" dirty="0"/>
              <a:t>). </a:t>
            </a:r>
            <a:endParaRPr lang="en-US" sz="1800" i="1" dirty="0" smtClean="0"/>
          </a:p>
          <a:p>
            <a:r>
              <a:rPr lang="en-US" sz="1800" dirty="0" smtClean="0"/>
              <a:t>Right: </a:t>
            </a:r>
            <a:r>
              <a:rPr lang="en-US" sz="1800" i="1" dirty="0" smtClean="0"/>
              <a:t>Predicted </a:t>
            </a:r>
            <a:r>
              <a:rPr lang="en-US" sz="1800" i="1" dirty="0"/>
              <a:t>probabilities of </a:t>
            </a:r>
            <a:r>
              <a:rPr lang="en-US" sz="1800" dirty="0"/>
              <a:t>default </a:t>
            </a:r>
            <a:r>
              <a:rPr lang="en-US" sz="1800" i="1" dirty="0"/>
              <a:t>using logistic regression. All probabilities </a:t>
            </a:r>
            <a:r>
              <a:rPr lang="en-US" sz="1800" i="1" dirty="0" smtClean="0"/>
              <a:t>lie between </a:t>
            </a:r>
            <a:r>
              <a:rPr lang="en-US" sz="1800" dirty="0"/>
              <a:t>0 </a:t>
            </a:r>
            <a:r>
              <a:rPr lang="en-US" sz="1800" i="1" dirty="0"/>
              <a:t>and </a:t>
            </a:r>
            <a:r>
              <a:rPr lang="en-US" sz="1800" dirty="0"/>
              <a:t>1</a:t>
            </a:r>
            <a:r>
              <a:rPr lang="en-US" sz="1800" i="1" dirty="0"/>
              <a:t>.</a:t>
            </a:r>
            <a:endParaRPr lang="en-US" sz="1800" dirty="0"/>
          </a:p>
        </p:txBody>
      </p:sp>
      <p:pic>
        <p:nvPicPr>
          <p:cNvPr id="4" name="Picture 3"/>
          <p:cNvPicPr>
            <a:picLocks noChangeAspect="1"/>
          </p:cNvPicPr>
          <p:nvPr/>
        </p:nvPicPr>
        <p:blipFill>
          <a:blip r:embed="rId2"/>
          <a:stretch>
            <a:fillRect/>
          </a:stretch>
        </p:blipFill>
        <p:spPr>
          <a:xfrm>
            <a:off x="762000" y="304800"/>
            <a:ext cx="9918185" cy="3733800"/>
          </a:xfrm>
          <a:prstGeom prst="rect">
            <a:avLst/>
          </a:prstGeom>
        </p:spPr>
      </p:pic>
    </p:spTree>
    <p:extLst>
      <p:ext uri="{BB962C8B-B14F-4D97-AF65-F5344CB8AC3E}">
        <p14:creationId xmlns:p14="http://schemas.microsoft.com/office/powerpoint/2010/main" val="2315902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0321" y="2336872"/>
            <a:ext cx="10597279" cy="4216327"/>
          </a:xfrm>
        </p:spPr>
        <p:txBody>
          <a:bodyPr>
            <a:normAutofit fontScale="92500"/>
          </a:bodyPr>
          <a:lstStyle/>
          <a:p>
            <a:r>
              <a:rPr lang="en-US" dirty="0" smtClean="0"/>
              <a:t>Rather </a:t>
            </a:r>
            <a:r>
              <a:rPr lang="en-US" dirty="0"/>
              <a:t>than modeling this response </a:t>
            </a:r>
            <a:r>
              <a:rPr lang="en-US" i="1" dirty="0" smtClean="0"/>
              <a:t>Y </a:t>
            </a:r>
            <a:r>
              <a:rPr lang="en-US" dirty="0" smtClean="0"/>
              <a:t>directly</a:t>
            </a:r>
            <a:r>
              <a:rPr lang="en-US" dirty="0"/>
              <a:t>, logistic regression models the </a:t>
            </a:r>
            <a:r>
              <a:rPr lang="en-US" i="1" dirty="0"/>
              <a:t>probability </a:t>
            </a:r>
            <a:r>
              <a:rPr lang="en-US" dirty="0"/>
              <a:t>that </a:t>
            </a:r>
            <a:r>
              <a:rPr lang="en-US" i="1" dirty="0"/>
              <a:t>Y </a:t>
            </a:r>
            <a:r>
              <a:rPr lang="en-US" dirty="0"/>
              <a:t>belongs to a </a:t>
            </a:r>
            <a:r>
              <a:rPr lang="en-US" dirty="0" smtClean="0"/>
              <a:t>particular category.</a:t>
            </a:r>
          </a:p>
          <a:p>
            <a:r>
              <a:rPr lang="en-US" dirty="0"/>
              <a:t>For the Default data, logistic regression models the probability of </a:t>
            </a:r>
            <a:r>
              <a:rPr lang="en-US" dirty="0" smtClean="0"/>
              <a:t>default. For </a:t>
            </a:r>
            <a:r>
              <a:rPr lang="en-US" dirty="0"/>
              <a:t>example, the probability of default given balance can be </a:t>
            </a:r>
            <a:r>
              <a:rPr lang="en-US" dirty="0" smtClean="0"/>
              <a:t>written as</a:t>
            </a:r>
          </a:p>
          <a:p>
            <a:endParaRPr lang="en-US" dirty="0"/>
          </a:p>
          <a:p>
            <a:endParaRPr lang="en-US" dirty="0" smtClean="0"/>
          </a:p>
          <a:p>
            <a:r>
              <a:rPr lang="en-US" dirty="0" smtClean="0"/>
              <a:t>For </a:t>
            </a:r>
            <a:r>
              <a:rPr lang="en-US" dirty="0"/>
              <a:t>example, one might </a:t>
            </a:r>
            <a:r>
              <a:rPr lang="en-US" dirty="0" smtClean="0"/>
              <a:t>predict default </a:t>
            </a:r>
            <a:r>
              <a:rPr lang="en-US" dirty="0"/>
              <a:t>= Yes for any individual for whom </a:t>
            </a:r>
            <a:r>
              <a:rPr lang="en-US" i="1" dirty="0"/>
              <a:t>p</a:t>
            </a:r>
            <a:r>
              <a:rPr lang="en-US" dirty="0"/>
              <a:t>(balance) </a:t>
            </a:r>
            <a:r>
              <a:rPr lang="en-US" i="1" dirty="0"/>
              <a:t>&gt; </a:t>
            </a:r>
            <a:r>
              <a:rPr lang="en-US" dirty="0"/>
              <a:t>0</a:t>
            </a:r>
            <a:r>
              <a:rPr lang="en-US" i="1" dirty="0"/>
              <a:t>.</a:t>
            </a:r>
            <a:r>
              <a:rPr lang="en-US" dirty="0"/>
              <a:t>5</a:t>
            </a:r>
            <a:r>
              <a:rPr lang="en-US" dirty="0" smtClean="0"/>
              <a:t>.</a:t>
            </a:r>
          </a:p>
          <a:p>
            <a:r>
              <a:rPr lang="en-US" dirty="0" smtClean="0"/>
              <a:t>Alternatively,  if </a:t>
            </a:r>
            <a:r>
              <a:rPr lang="en-US" dirty="0"/>
              <a:t>a company wishes to be conservative in predicting individuals </a:t>
            </a:r>
            <a:r>
              <a:rPr lang="en-US" dirty="0" smtClean="0"/>
              <a:t>who are </a:t>
            </a:r>
            <a:r>
              <a:rPr lang="en-US" dirty="0"/>
              <a:t>at risk for default, then they may choose to use a lower threshold, </a:t>
            </a:r>
            <a:r>
              <a:rPr lang="en-US" dirty="0" smtClean="0"/>
              <a:t>such as </a:t>
            </a:r>
            <a:r>
              <a:rPr lang="en-US" i="1" dirty="0"/>
              <a:t>p</a:t>
            </a:r>
            <a:r>
              <a:rPr lang="en-US" dirty="0"/>
              <a:t>(balance) </a:t>
            </a:r>
            <a:r>
              <a:rPr lang="en-US" i="1" dirty="0"/>
              <a:t>&gt; </a:t>
            </a:r>
            <a:r>
              <a:rPr lang="en-US" dirty="0"/>
              <a:t>0</a:t>
            </a:r>
            <a:r>
              <a:rPr lang="en-US" i="1" dirty="0"/>
              <a:t>.</a:t>
            </a:r>
            <a:r>
              <a:rPr lang="en-US" dirty="0"/>
              <a:t>1.</a:t>
            </a:r>
          </a:p>
        </p:txBody>
      </p:sp>
      <p:pic>
        <p:nvPicPr>
          <p:cNvPr id="4" name="Picture 3"/>
          <p:cNvPicPr>
            <a:picLocks noChangeAspect="1"/>
          </p:cNvPicPr>
          <p:nvPr/>
        </p:nvPicPr>
        <p:blipFill>
          <a:blip r:embed="rId2"/>
          <a:stretch>
            <a:fillRect/>
          </a:stretch>
        </p:blipFill>
        <p:spPr>
          <a:xfrm>
            <a:off x="3124200" y="4015267"/>
            <a:ext cx="4057650" cy="457200"/>
          </a:xfrm>
          <a:prstGeom prst="rect">
            <a:avLst/>
          </a:prstGeom>
        </p:spPr>
      </p:pic>
    </p:spTree>
    <p:extLst>
      <p:ext uri="{BB962C8B-B14F-4D97-AF65-F5344CB8AC3E}">
        <p14:creationId xmlns:p14="http://schemas.microsoft.com/office/powerpoint/2010/main" val="28173036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20000"/>
          </a:bodyPr>
          <a:lstStyle/>
          <a:p>
            <a:pPr lvl="1">
              <a:lnSpc>
                <a:spcPct val="150000"/>
              </a:lnSpc>
            </a:pPr>
            <a:endParaRPr lang="en-US" dirty="0" smtClean="0"/>
          </a:p>
          <a:p>
            <a:pPr lvl="1">
              <a:lnSpc>
                <a:spcPct val="150000"/>
              </a:lnSpc>
            </a:pPr>
            <a:endParaRPr lang="en-US" dirty="0"/>
          </a:p>
          <a:p>
            <a:pPr lvl="1">
              <a:lnSpc>
                <a:spcPct val="150000"/>
              </a:lnSpc>
            </a:pPr>
            <a:endParaRPr lang="en-US" dirty="0" smtClean="0"/>
          </a:p>
          <a:p>
            <a:pPr lvl="1">
              <a:lnSpc>
                <a:spcPct val="150000"/>
              </a:lnSpc>
            </a:pPr>
            <a:endParaRPr lang="en-US" dirty="0"/>
          </a:p>
          <a:p>
            <a:pPr lvl="1">
              <a:lnSpc>
                <a:spcPct val="150000"/>
              </a:lnSpc>
            </a:pPr>
            <a:endParaRPr lang="en-US" dirty="0" smtClean="0"/>
          </a:p>
          <a:p>
            <a:endParaRPr lang="en-US" dirty="0" smtClean="0"/>
          </a:p>
          <a:p>
            <a:endParaRPr lang="en-US" dirty="0" smtClean="0"/>
          </a:p>
          <a:p>
            <a:r>
              <a:rPr lang="en-US" dirty="0" smtClean="0"/>
              <a:t>These </a:t>
            </a:r>
            <a:r>
              <a:rPr lang="en-US" dirty="0"/>
              <a:t>predictions are </a:t>
            </a:r>
            <a:r>
              <a:rPr lang="en-US" dirty="0" smtClean="0"/>
              <a:t>based </a:t>
            </a:r>
            <a:r>
              <a:rPr lang="en-US" dirty="0"/>
              <a:t>on </a:t>
            </a:r>
            <a:r>
              <a:rPr lang="en-US" i="1" dirty="0"/>
              <a:t>probability, </a:t>
            </a:r>
            <a:r>
              <a:rPr lang="en-US" dirty="0"/>
              <a:t>t</a:t>
            </a:r>
            <a:r>
              <a:rPr lang="en-US" dirty="0" smtClean="0"/>
              <a:t>o </a:t>
            </a:r>
            <a:r>
              <a:rPr lang="en-US" dirty="0"/>
              <a:t>estimate </a:t>
            </a:r>
            <a:r>
              <a:rPr lang="en-US" dirty="0" smtClean="0"/>
              <a:t> </a:t>
            </a:r>
            <a:r>
              <a:rPr lang="en-US" dirty="0"/>
              <a:t>probability of an event </a:t>
            </a:r>
            <a:r>
              <a:rPr lang="en-US" dirty="0" smtClean="0"/>
              <a:t>occurring,</a:t>
            </a:r>
            <a:r>
              <a:rPr lang="en-US" i="1" dirty="0" smtClean="0"/>
              <a:t> </a:t>
            </a:r>
            <a:r>
              <a:rPr lang="en-US" dirty="0"/>
              <a:t>based on a set </a:t>
            </a:r>
            <a:r>
              <a:rPr lang="en-US" dirty="0" smtClean="0"/>
              <a:t>of explanatory </a:t>
            </a:r>
            <a:r>
              <a:rPr lang="en-US" i="1" dirty="0"/>
              <a:t>(x) </a:t>
            </a:r>
            <a:r>
              <a:rPr lang="en-US" dirty="0" smtClean="0"/>
              <a:t>variables </a:t>
            </a:r>
            <a:r>
              <a:rPr lang="en-US" dirty="0"/>
              <a:t>is called </a:t>
            </a:r>
            <a:r>
              <a:rPr lang="en-US" i="1" dirty="0"/>
              <a:t>logistic </a:t>
            </a:r>
            <a:r>
              <a:rPr lang="en-US" i="1" dirty="0" smtClean="0"/>
              <a:t>regression</a:t>
            </a:r>
            <a:r>
              <a:rPr lang="en-US" dirty="0" smtClean="0"/>
              <a:t>.</a:t>
            </a:r>
            <a:endParaRPr lang="en-US"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1825625"/>
            <a:ext cx="5943600" cy="2852928"/>
          </a:xfrm>
          <a:prstGeom prst="rect">
            <a:avLst/>
          </a:prstGeom>
        </p:spPr>
      </p:pic>
    </p:spTree>
    <p:extLst>
      <p:ext uri="{BB962C8B-B14F-4D97-AF65-F5344CB8AC3E}">
        <p14:creationId xmlns:p14="http://schemas.microsoft.com/office/powerpoint/2010/main" val="4099837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a Logistic</a:t>
            </a:r>
            <a:br>
              <a:rPr lang="en-US" dirty="0"/>
            </a:br>
            <a:r>
              <a:rPr lang="en-US" dirty="0"/>
              <a:t>Regression Model</a:t>
            </a:r>
          </a:p>
        </p:txBody>
      </p:sp>
      <p:sp>
        <p:nvSpPr>
          <p:cNvPr id="3" name="Content Placeholder 2"/>
          <p:cNvSpPr>
            <a:spLocks noGrp="1"/>
          </p:cNvSpPr>
          <p:nvPr>
            <p:ph idx="1"/>
          </p:nvPr>
        </p:nvSpPr>
        <p:spPr>
          <a:xfrm>
            <a:off x="381000" y="2362200"/>
            <a:ext cx="9982200" cy="4351338"/>
          </a:xfrm>
        </p:spPr>
        <p:txBody>
          <a:bodyPr>
            <a:normAutofit/>
          </a:bodyPr>
          <a:lstStyle/>
          <a:p>
            <a:pPr>
              <a:lnSpc>
                <a:spcPct val="80000"/>
              </a:lnSpc>
            </a:pPr>
            <a:r>
              <a:rPr lang="en-US" sz="2000" dirty="0"/>
              <a:t>In a logistic regression, you’re estimating the probability that an event occurs for a randomly selected individual versus the probability that the event doesn’t occur.</a:t>
            </a:r>
          </a:p>
          <a:p>
            <a:pPr>
              <a:lnSpc>
                <a:spcPct val="80000"/>
              </a:lnSpc>
            </a:pPr>
            <a:r>
              <a:rPr lang="en-US" sz="2000" dirty="0"/>
              <a:t> In essence, you’re looking at yes or no data: yes it occurred (probability = p); or no, it didn’t occur (probability = 1 – p). It comes from a binomial distribution.</a:t>
            </a:r>
          </a:p>
          <a:p>
            <a:pPr>
              <a:lnSpc>
                <a:spcPct val="80000"/>
              </a:lnSpc>
            </a:pPr>
            <a:r>
              <a:rPr lang="en-US" sz="2000" dirty="0"/>
              <a:t>Logistic Regression is used when the dependent variable(target) is categorical. For example,</a:t>
            </a:r>
          </a:p>
          <a:p>
            <a:pPr marL="685800" lvl="2">
              <a:lnSpc>
                <a:spcPct val="80000"/>
              </a:lnSpc>
              <a:spcBef>
                <a:spcPts val="1000"/>
              </a:spcBef>
            </a:pPr>
            <a:r>
              <a:rPr lang="en-US" dirty="0"/>
              <a:t>To predict whether an email is spam (1) or (0)</a:t>
            </a:r>
          </a:p>
          <a:p>
            <a:pPr marL="685800" lvl="2">
              <a:lnSpc>
                <a:spcPct val="80000"/>
              </a:lnSpc>
              <a:spcBef>
                <a:spcPts val="1000"/>
              </a:spcBef>
            </a:pPr>
            <a:r>
              <a:rPr lang="en-US" dirty="0"/>
              <a:t>To predict whether it will rain or not this evening</a:t>
            </a:r>
          </a:p>
          <a:p>
            <a:pPr lvl="1"/>
            <a:endParaRPr lang="en-US" dirty="0" smtClean="0"/>
          </a:p>
          <a:p>
            <a:endParaRPr lang="en-US" dirty="0"/>
          </a:p>
        </p:txBody>
      </p:sp>
    </p:spTree>
    <p:extLst>
      <p:ext uri="{BB962C8B-B14F-4D97-AF65-F5344CB8AC3E}">
        <p14:creationId xmlns:p14="http://schemas.microsoft.com/office/powerpoint/2010/main" val="2642150038"/>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0</TotalTime>
  <Words>1936</Words>
  <Application>Microsoft Office PowerPoint</Application>
  <PresentationFormat>Widescreen</PresentationFormat>
  <Paragraphs>153</Paragraphs>
  <Slides>34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Trebuchet MS</vt:lpstr>
      <vt:lpstr>Wingdings</vt:lpstr>
      <vt:lpstr>Berlin</vt:lpstr>
      <vt:lpstr>Logistic regression</vt:lpstr>
      <vt:lpstr>Introduction</vt:lpstr>
      <vt:lpstr>PowerPoint Presentation</vt:lpstr>
      <vt:lpstr>Why Not Linear Regression?</vt:lpstr>
      <vt:lpstr>PowerPoint Presentation</vt:lpstr>
      <vt:lpstr>PowerPoint Presentation</vt:lpstr>
      <vt:lpstr>PowerPoint Presentation</vt:lpstr>
      <vt:lpstr>Introduction</vt:lpstr>
      <vt:lpstr>Understanding a Logistic Regression Model</vt:lpstr>
      <vt:lpstr>How is logistic regression different from other regressions?</vt:lpstr>
      <vt:lpstr>Types of Logistic Regression</vt:lpstr>
      <vt:lpstr>Logistic Regression Model</vt:lpstr>
      <vt:lpstr>Logistic Regression Model</vt:lpstr>
      <vt:lpstr>Interpretation</vt:lpstr>
      <vt:lpstr>Odd ratio</vt:lpstr>
      <vt:lpstr>PowerPoint Presentation</vt:lpstr>
      <vt:lpstr>PowerPoint Presentation</vt:lpstr>
      <vt:lpstr>Why cost function which has been used for linear can not be used for logistic?</vt:lpstr>
      <vt:lpstr>Cost Function</vt:lpstr>
      <vt:lpstr>Performance Measurement</vt:lpstr>
      <vt:lpstr>Accuracy</vt:lpstr>
      <vt:lpstr>PowerPoint Presentation</vt:lpstr>
      <vt:lpstr>Precision/ Recall</vt:lpstr>
      <vt:lpstr>Precision and Recall: A Tug of War</vt:lpstr>
      <vt:lpstr>PowerPoint Presentation</vt:lpstr>
      <vt:lpstr>PowerPoint Presentation</vt:lpstr>
      <vt:lpstr>F1 Score</vt:lpstr>
      <vt:lpstr>ROC curve</vt:lpstr>
      <vt:lpstr>https://www.dataschool.io/roc-curves-and-auc-explained/ https://www.youtube.com/watch?v=OAl6eAyP-yo </vt:lpstr>
      <vt:lpstr>ROC curve</vt:lpstr>
      <vt:lpstr>PowerPoint Presentation</vt:lpstr>
      <vt:lpstr>PowerPoint Presentation</vt:lpstr>
      <vt:lpstr>PowerPoint Presentation</vt:lpstr>
      <vt:lpstr>PowerPoint Presentation</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hag5kor</dc:creator>
  <cp:lastModifiedBy>hag5kor</cp:lastModifiedBy>
  <cp:revision>54</cp:revision>
  <dcterms:created xsi:type="dcterms:W3CDTF">2018-12-16T08:13:02Z</dcterms:created>
  <dcterms:modified xsi:type="dcterms:W3CDTF">2019-02-09T16:54:44Z</dcterms:modified>
</cp:coreProperties>
</file>