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  <p:sldMasterId id="2147483899" r:id="rId2"/>
    <p:sldMasterId id="2147483916" r:id="rId3"/>
  </p:sldMasterIdLst>
  <p:notesMasterIdLst>
    <p:notesMasterId r:id="rId5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11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15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187E8-2A48-4E1A-AEC5-941BEA9DFF7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CEBD2-7D90-4FF3-83BA-C4C04C52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CEBD2-7D90-4FF3-83BA-C4C04C529F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1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71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8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82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0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24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05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36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8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2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54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9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43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6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5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4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499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80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263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05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58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5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47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5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03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017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4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39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168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12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476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100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846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748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1086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33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43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4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8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5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2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 of </a:t>
            </a:r>
            <a:r>
              <a:rPr lang="en-US" dirty="0" smtClean="0"/>
              <a:t>Machine learning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model the noise in data is the basis of a problem called </a:t>
            </a:r>
            <a:r>
              <a:rPr lang="en-US" b="1" dirty="0"/>
              <a:t>overfitting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Because noise </a:t>
            </a:r>
            <a:r>
              <a:rPr lang="en-US" dirty="0"/>
              <a:t>is unexplainable by definition, attempting to explain the noise will </a:t>
            </a:r>
            <a:r>
              <a:rPr lang="en-US" dirty="0" smtClean="0"/>
              <a:t>result in </a:t>
            </a:r>
            <a:r>
              <a:rPr lang="en-US" dirty="0"/>
              <a:t>erroneous conclusions that do not generalize well to new cases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 that seems </a:t>
            </a:r>
            <a:r>
              <a:rPr lang="en-US" dirty="0"/>
              <a:t>to </a:t>
            </a:r>
            <a:r>
              <a:rPr lang="en-US" dirty="0" smtClean="0"/>
              <a:t>perform </a:t>
            </a:r>
            <a:r>
              <a:rPr lang="en-US" dirty="0"/>
              <a:t>well during training but does poorly during testing is said to </a:t>
            </a:r>
            <a:r>
              <a:rPr lang="en-US" dirty="0" smtClean="0"/>
              <a:t>be over fitted </a:t>
            </a:r>
            <a:r>
              <a:rPr lang="en-US" dirty="0"/>
              <a:t>to the training dataset as it does not generalize well.</a:t>
            </a:r>
          </a:p>
        </p:txBody>
      </p:sp>
    </p:spTree>
    <p:extLst>
      <p:ext uri="{BB962C8B-B14F-4D97-AF65-F5344CB8AC3E}">
        <p14:creationId xmlns:p14="http://schemas.microsoft.com/office/powerpoint/2010/main" val="84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to apply machine learning</a:t>
            </a:r>
            <a:br>
              <a:rPr lang="en-US" b="1" dirty="0"/>
            </a:br>
            <a:r>
              <a:rPr lang="en-US" b="1" dirty="0"/>
              <a:t>to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Collecting </a:t>
            </a:r>
            <a:r>
              <a:rPr lang="en-US" dirty="0" smtClean="0"/>
              <a:t>data</a:t>
            </a:r>
          </a:p>
          <a:p>
            <a:pPr>
              <a:buFont typeface="+mj-lt"/>
              <a:buAutoNum type="arabicPeriod"/>
            </a:pPr>
            <a:r>
              <a:rPr lang="en-US" dirty="0"/>
              <a:t>Exploring and preparing the data: The quality of any machine </a:t>
            </a:r>
            <a:r>
              <a:rPr lang="en-US" dirty="0" smtClean="0"/>
              <a:t>learning</a:t>
            </a:r>
            <a:r>
              <a:rPr lang="zh-TW" altLang="en-US" dirty="0" smtClean="0"/>
              <a:t> </a:t>
            </a:r>
            <a:r>
              <a:rPr lang="en-US" dirty="0" smtClean="0"/>
              <a:t>project </a:t>
            </a:r>
            <a:r>
              <a:rPr lang="en-US" dirty="0"/>
              <a:t>is based largely on the quality of data it </a:t>
            </a:r>
            <a:r>
              <a:rPr lang="en-US" dirty="0" smtClean="0"/>
              <a:t>uses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Training </a:t>
            </a:r>
            <a:r>
              <a:rPr lang="en-US" dirty="0"/>
              <a:t>a model on the </a:t>
            </a:r>
            <a:r>
              <a:rPr lang="en-US" dirty="0" smtClean="0"/>
              <a:t>data</a:t>
            </a:r>
          </a:p>
          <a:p>
            <a:pPr>
              <a:buFont typeface="+mj-lt"/>
              <a:buAutoNum type="arabicPeriod"/>
            </a:pPr>
            <a:r>
              <a:rPr lang="en-US" dirty="0"/>
              <a:t>Evaluating </a:t>
            </a:r>
            <a:r>
              <a:rPr lang="en-US" dirty="0" smtClean="0"/>
              <a:t>model performance</a:t>
            </a:r>
          </a:p>
          <a:p>
            <a:pPr>
              <a:buFont typeface="+mj-lt"/>
              <a:buAutoNum type="arabicPeriod"/>
            </a:pPr>
            <a:r>
              <a:rPr lang="en-US" dirty="0"/>
              <a:t>Improving model </a:t>
            </a:r>
            <a:r>
              <a:rPr lang="en-US" dirty="0" smtClean="0"/>
              <a:t>performance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these steps have been completed, if the model appears to be </a:t>
            </a:r>
            <a:r>
              <a:rPr lang="en-US" dirty="0" smtClean="0"/>
              <a:t>performing</a:t>
            </a:r>
            <a:r>
              <a:rPr lang="zh-TW" altLang="en-US" dirty="0" smtClean="0"/>
              <a:t> </a:t>
            </a:r>
            <a:r>
              <a:rPr lang="en-US" dirty="0" smtClean="0"/>
              <a:t>satisfactorily</a:t>
            </a:r>
            <a:r>
              <a:rPr lang="en-US" dirty="0"/>
              <a:t>, it can be deployed for its intended task.</a:t>
            </a:r>
          </a:p>
        </p:txBody>
      </p:sp>
    </p:spTree>
    <p:extLst>
      <p:ext uri="{BB962C8B-B14F-4D97-AF65-F5344CB8AC3E}">
        <p14:creationId xmlns:p14="http://schemas.microsoft.com/office/powerpoint/2010/main" val="37782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Choosing a machine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</a:t>
            </a:r>
            <a:r>
              <a:rPr lang="en-US" dirty="0" smtClean="0"/>
              <a:t>achine </a:t>
            </a:r>
            <a:r>
              <a:rPr lang="en-US" dirty="0"/>
              <a:t>learning algorithm is largely dependent upon the type of </a:t>
            </a:r>
            <a:r>
              <a:rPr lang="en-US" dirty="0" smtClean="0"/>
              <a:t>data</a:t>
            </a:r>
            <a:r>
              <a:rPr lang="zh-TW" altLang="en-US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are analyzing </a:t>
            </a:r>
            <a:r>
              <a:rPr lang="en-US" dirty="0" smtClean="0"/>
              <a:t>and </a:t>
            </a:r>
            <a:r>
              <a:rPr lang="en-US" dirty="0"/>
              <a:t>the proposed task at </a:t>
            </a:r>
            <a:r>
              <a:rPr lang="en-US" dirty="0" smtClean="0"/>
              <a:t>hand</a:t>
            </a:r>
          </a:p>
          <a:p>
            <a:r>
              <a:rPr lang="en-US" dirty="0"/>
              <a:t>All machine learning algorithms require input training data. The exact format </a:t>
            </a:r>
            <a:r>
              <a:rPr lang="en-US" dirty="0" smtClean="0"/>
              <a:t>may</a:t>
            </a:r>
            <a:r>
              <a:rPr lang="zh-TW" altLang="en-US" dirty="0" smtClean="0"/>
              <a:t> </a:t>
            </a:r>
            <a:r>
              <a:rPr lang="en-US" dirty="0" smtClean="0"/>
              <a:t>differ</a:t>
            </a:r>
            <a:r>
              <a:rPr lang="en-US" dirty="0"/>
              <a:t>, but in its most basic form, input data takes the form of examples and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</a:t>
            </a:r>
            <a:r>
              <a:rPr lang="zh-TW" altLang="en-US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were building a learning algorithm to identify spam e-mail, the examples </a:t>
            </a:r>
            <a:r>
              <a:rPr lang="en-US" dirty="0" smtClean="0"/>
              <a:t>would</a:t>
            </a:r>
            <a:r>
              <a:rPr lang="zh-TW" altLang="en-US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data from many individual electronic messages.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detect cancerous tumors, </a:t>
            </a:r>
            <a:r>
              <a:rPr lang="en-US" dirty="0" smtClean="0"/>
              <a:t>the</a:t>
            </a:r>
            <a:r>
              <a:rPr lang="zh-TW" altLang="en-US" dirty="0" smtClean="0"/>
              <a:t> </a:t>
            </a:r>
            <a:r>
              <a:rPr lang="en-US" dirty="0" smtClean="0"/>
              <a:t>examples </a:t>
            </a:r>
            <a:r>
              <a:rPr lang="en-US" dirty="0"/>
              <a:t>might comprise biopsies from a number of patients.</a:t>
            </a:r>
          </a:p>
        </p:txBody>
      </p:sp>
    </p:spTree>
    <p:extLst>
      <p:ext uri="{BB962C8B-B14F-4D97-AF65-F5344CB8AC3E}">
        <p14:creationId xmlns:p14="http://schemas.microsoft.com/office/powerpoint/2010/main" val="29949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feature </a:t>
            </a:r>
            <a:r>
              <a:rPr lang="en-US" dirty="0"/>
              <a:t>is a characteristic or attribute of an example, which might be useful </a:t>
            </a:r>
            <a:r>
              <a:rPr lang="en-US" dirty="0" smtClean="0"/>
              <a:t>for</a:t>
            </a:r>
            <a:r>
              <a:rPr lang="zh-TW" altLang="en-US" dirty="0" smtClean="0"/>
              <a:t> </a:t>
            </a:r>
            <a:r>
              <a:rPr lang="en-US" dirty="0" smtClean="0"/>
              <a:t>learning </a:t>
            </a:r>
            <a:r>
              <a:rPr lang="en-US" dirty="0"/>
              <a:t>the desired concept.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previous examples, attributes in the </a:t>
            </a:r>
            <a:r>
              <a:rPr lang="en-US" dirty="0" smtClean="0"/>
              <a:t>spam</a:t>
            </a:r>
            <a:r>
              <a:rPr lang="zh-TW" altLang="en-US" dirty="0" smtClean="0"/>
              <a:t> </a:t>
            </a:r>
            <a:r>
              <a:rPr lang="en-US" dirty="0" smtClean="0"/>
              <a:t>detection </a:t>
            </a:r>
            <a:r>
              <a:rPr lang="en-US" dirty="0"/>
              <a:t>dataset might consist of the words used in the e-mail messages. </a:t>
            </a:r>
            <a:endParaRPr lang="en-US" dirty="0" smtClean="0"/>
          </a:p>
          <a:p>
            <a:r>
              <a:rPr lang="en-US" dirty="0" smtClean="0"/>
              <a:t>For the</a:t>
            </a:r>
            <a:r>
              <a:rPr lang="zh-TW" altLang="en-US" dirty="0" smtClean="0"/>
              <a:t> </a:t>
            </a:r>
            <a:r>
              <a:rPr lang="en-US" dirty="0" smtClean="0"/>
              <a:t>cancer </a:t>
            </a:r>
            <a:r>
              <a:rPr lang="en-US" dirty="0"/>
              <a:t>dataset, the attributes might be genomic data from the biopsied cells, </a:t>
            </a:r>
            <a:r>
              <a:rPr lang="en-US" dirty="0" smtClean="0"/>
              <a:t>or</a:t>
            </a:r>
            <a:r>
              <a:rPr lang="zh-TW" altLang="en-US" dirty="0" smtClean="0"/>
              <a:t> </a:t>
            </a:r>
            <a:r>
              <a:rPr lang="en-US" dirty="0" smtClean="0"/>
              <a:t>measured </a:t>
            </a:r>
            <a:r>
              <a:rPr lang="en-US" dirty="0"/>
              <a:t>characteristics of the patient such as weight, height, or blood pressure.</a:t>
            </a:r>
          </a:p>
        </p:txBody>
      </p:sp>
    </p:spTree>
    <p:extLst>
      <p:ext uri="{BB962C8B-B14F-4D97-AF65-F5344CB8AC3E}">
        <p14:creationId xmlns:p14="http://schemas.microsoft.com/office/powerpoint/2010/main" val="32502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55" y="3581400"/>
            <a:ext cx="5486400" cy="26366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347714" cy="3880773"/>
          </a:xfrm>
        </p:spPr>
        <p:txBody>
          <a:bodyPr/>
          <a:lstStyle/>
          <a:p>
            <a:r>
              <a:rPr lang="en-US" altLang="zh-TW" dirty="0"/>
              <a:t>T</a:t>
            </a:r>
            <a:r>
              <a:rPr lang="en-US" dirty="0" smtClean="0"/>
              <a:t>he </a:t>
            </a:r>
            <a:r>
              <a:rPr lang="en-US" dirty="0"/>
              <a:t>rows </a:t>
            </a:r>
            <a:r>
              <a:rPr lang="en-US" dirty="0" smtClean="0"/>
              <a:t>indicate</a:t>
            </a:r>
            <a:r>
              <a:rPr lang="zh-TW" altLang="en-US" dirty="0" smtClean="0"/>
              <a:t> </a:t>
            </a:r>
            <a:r>
              <a:rPr lang="en-US" dirty="0" smtClean="0"/>
              <a:t>examples </a:t>
            </a:r>
            <a:r>
              <a:rPr lang="en-US" dirty="0"/>
              <a:t>of automobiles while the columns record various features of the cars </a:t>
            </a:r>
            <a:r>
              <a:rPr lang="en-US" dirty="0" smtClean="0"/>
              <a:t>such</a:t>
            </a:r>
            <a:r>
              <a:rPr lang="zh-TW" altLang="en-US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the price, mileage, color, and transmission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Matrix format data is by far the </a:t>
            </a:r>
            <a:r>
              <a:rPr lang="en-US" dirty="0" err="1" smtClean="0"/>
              <a:t>mostcommon</a:t>
            </a:r>
            <a:r>
              <a:rPr lang="en-US" dirty="0" smtClean="0"/>
              <a:t> </a:t>
            </a:r>
            <a:r>
              <a:rPr lang="en-US" dirty="0"/>
              <a:t>form used in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331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 come in various forms as well. If a feature represents a </a:t>
            </a:r>
            <a:r>
              <a:rPr lang="en-US" dirty="0" smtClean="0"/>
              <a:t>characteristic</a:t>
            </a:r>
            <a:r>
              <a:rPr lang="zh-TW" altLang="en-US" dirty="0" smtClean="0"/>
              <a:t> </a:t>
            </a:r>
            <a:r>
              <a:rPr lang="en-US" dirty="0" smtClean="0"/>
              <a:t>measured </a:t>
            </a:r>
            <a:r>
              <a:rPr lang="en-US" dirty="0"/>
              <a:t>in numbers, it is unsurprisingly called </a:t>
            </a:r>
            <a:r>
              <a:rPr lang="en-US" b="1" dirty="0"/>
              <a:t>numeric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Alternatively</a:t>
            </a:r>
            <a:r>
              <a:rPr lang="en-US" dirty="0"/>
              <a:t>, if </a:t>
            </a:r>
            <a:r>
              <a:rPr lang="en-US" dirty="0" smtClean="0"/>
              <a:t>it</a:t>
            </a:r>
            <a:r>
              <a:rPr lang="zh-TW" altLang="en-US" dirty="0" smtClean="0"/>
              <a:t> </a:t>
            </a:r>
            <a:r>
              <a:rPr lang="en-US" dirty="0" smtClean="0"/>
              <a:t>measures </a:t>
            </a:r>
            <a:r>
              <a:rPr lang="en-US" dirty="0"/>
              <a:t>an attribute that is represented by a set of categories, the feature is </a:t>
            </a:r>
            <a:r>
              <a:rPr lang="en-US" dirty="0" smtClean="0"/>
              <a:t>called</a:t>
            </a:r>
            <a:r>
              <a:rPr lang="zh-TW" altLang="en-US" dirty="0" smtClean="0"/>
              <a:t> </a:t>
            </a:r>
            <a:r>
              <a:rPr lang="en-US" b="1" dirty="0" smtClean="0"/>
              <a:t>categorical </a:t>
            </a:r>
            <a:r>
              <a:rPr lang="en-US" dirty="0"/>
              <a:t>or </a:t>
            </a:r>
            <a:r>
              <a:rPr lang="en-US" b="1" dirty="0"/>
              <a:t>nominal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special case of categorical variables is called </a:t>
            </a:r>
            <a:r>
              <a:rPr lang="en-US" b="1" dirty="0" smtClean="0"/>
              <a:t>ordinal</a:t>
            </a:r>
            <a:r>
              <a:rPr lang="en-US" dirty="0" smtClean="0"/>
              <a:t>,</a:t>
            </a:r>
            <a:r>
              <a:rPr lang="zh-TW" altLang="en-US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designates a nominal variable with categories falling in an ordered list.</a:t>
            </a:r>
          </a:p>
          <a:p>
            <a:r>
              <a:rPr lang="en-US" dirty="0"/>
              <a:t>Some examples of ordinal variables include clothing sizes such as small, medium</a:t>
            </a:r>
            <a:r>
              <a:rPr lang="en-US" dirty="0" smtClean="0"/>
              <a:t>,</a:t>
            </a:r>
            <a:r>
              <a:rPr lang="zh-TW" altLang="en-US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large, or a measurement of customer satisfaction on a scale from 1 to 5.</a:t>
            </a:r>
          </a:p>
        </p:txBody>
      </p:sp>
    </p:spTree>
    <p:extLst>
      <p:ext uri="{BB962C8B-B14F-4D97-AF65-F5344CB8AC3E}">
        <p14:creationId xmlns:p14="http://schemas.microsoft.com/office/powerpoint/2010/main" val="732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58001" cy="1320800"/>
          </a:xfrm>
        </p:spPr>
        <p:txBody>
          <a:bodyPr>
            <a:normAutofit/>
          </a:bodyPr>
          <a:lstStyle/>
          <a:p>
            <a:r>
              <a:rPr lang="en-US" b="1" dirty="0"/>
              <a:t>Thinking about types of machine </a:t>
            </a:r>
            <a:r>
              <a:rPr lang="en-US" b="1" dirty="0" smtClean="0"/>
              <a:t>learning</a:t>
            </a:r>
            <a:r>
              <a:rPr lang="zh-TW" altLang="en-US" b="1" dirty="0" smtClean="0"/>
              <a:t> </a:t>
            </a:r>
            <a:r>
              <a:rPr lang="en-US" b="1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algorithms can be divided into two main groups: </a:t>
            </a:r>
            <a:endParaRPr lang="en-US" dirty="0" smtClean="0"/>
          </a:p>
          <a:p>
            <a:r>
              <a:rPr lang="en-US" dirty="0" smtClean="0"/>
              <a:t>Supervised</a:t>
            </a:r>
            <a:r>
              <a:rPr lang="zh-TW" altLang="en-US" dirty="0" smtClean="0"/>
              <a:t> </a:t>
            </a:r>
            <a:r>
              <a:rPr lang="en-US" dirty="0" smtClean="0"/>
              <a:t>learners </a:t>
            </a:r>
            <a:r>
              <a:rPr lang="en-US" dirty="0"/>
              <a:t>that are used to construct predictive models, and </a:t>
            </a:r>
            <a:endParaRPr lang="en-US" dirty="0" smtClean="0"/>
          </a:p>
          <a:p>
            <a:r>
              <a:rPr lang="en-US" dirty="0" smtClean="0"/>
              <a:t>unsupervised </a:t>
            </a:r>
            <a:r>
              <a:rPr lang="en-US" dirty="0"/>
              <a:t>learners </a:t>
            </a:r>
            <a:r>
              <a:rPr lang="en-US" dirty="0" smtClean="0"/>
              <a:t>that</a:t>
            </a:r>
            <a:r>
              <a:rPr lang="zh-TW" altLang="en-US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used to build descriptive models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37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predictive model </a:t>
            </a:r>
            <a:r>
              <a:rPr lang="en-US" dirty="0"/>
              <a:t>is used for tasks that involve, as the name implies, the prediction</a:t>
            </a:r>
            <a:r>
              <a:rPr lang="zh-TW" altLang="en-US" dirty="0"/>
              <a:t> </a:t>
            </a:r>
            <a:r>
              <a:rPr lang="en-US" dirty="0"/>
              <a:t>of one value using other values in the dataset. The learning algorithm attempts to</a:t>
            </a:r>
            <a:r>
              <a:rPr lang="zh-TW" altLang="en-US" dirty="0"/>
              <a:t> </a:t>
            </a:r>
            <a:r>
              <a:rPr lang="en-US" dirty="0"/>
              <a:t>discover and model the relationship among the </a:t>
            </a:r>
            <a:r>
              <a:rPr lang="en-US" b="1" dirty="0"/>
              <a:t>target </a:t>
            </a:r>
            <a:r>
              <a:rPr lang="en-US" dirty="0"/>
              <a:t>feature (the feature being</a:t>
            </a:r>
            <a:r>
              <a:rPr lang="zh-TW" altLang="en-US" dirty="0"/>
              <a:t> </a:t>
            </a:r>
            <a:r>
              <a:rPr lang="en-US" dirty="0"/>
              <a:t>predicted) and the other features.</a:t>
            </a:r>
          </a:p>
          <a:p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predictive models are given clear instruction on what they need to learn </a:t>
            </a:r>
            <a:r>
              <a:rPr lang="en-US" dirty="0" smtClean="0"/>
              <a:t>and</a:t>
            </a:r>
            <a:r>
              <a:rPr lang="zh-TW" altLang="en-US" dirty="0" smtClean="0"/>
              <a:t> </a:t>
            </a:r>
            <a:r>
              <a:rPr lang="en-US" dirty="0" smtClean="0"/>
              <a:t>how </a:t>
            </a:r>
            <a:r>
              <a:rPr lang="en-US" dirty="0"/>
              <a:t>they are intended to learn it, the process of training a predictive model is </a:t>
            </a:r>
            <a:r>
              <a:rPr lang="en-US" dirty="0" smtClean="0"/>
              <a:t>known</a:t>
            </a:r>
            <a:r>
              <a:rPr lang="zh-TW" altLang="en-US" dirty="0" smtClean="0"/>
              <a:t> </a:t>
            </a:r>
            <a:r>
              <a:rPr lang="en-US" dirty="0" smtClean="0"/>
              <a:t>as </a:t>
            </a:r>
            <a:r>
              <a:rPr lang="en-US" b="1" dirty="0"/>
              <a:t>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often used supervised machine learning task of predicting which category </a:t>
            </a:r>
            <a:r>
              <a:rPr lang="en-US" dirty="0" smtClean="0"/>
              <a:t>an</a:t>
            </a:r>
            <a:r>
              <a:rPr lang="zh-TW" altLang="en-US" dirty="0" smtClean="0"/>
              <a:t> </a:t>
            </a:r>
            <a:r>
              <a:rPr lang="en-US" dirty="0" smtClean="0"/>
              <a:t>example </a:t>
            </a:r>
            <a:r>
              <a:rPr lang="en-US" dirty="0"/>
              <a:t>belongs to is known as </a:t>
            </a:r>
            <a:r>
              <a:rPr lang="en-US" b="1" dirty="0"/>
              <a:t>classification</a:t>
            </a:r>
            <a:r>
              <a:rPr lang="en-US" dirty="0"/>
              <a:t>. It is easy to think of potential uses </a:t>
            </a:r>
            <a:r>
              <a:rPr lang="en-US" dirty="0" smtClean="0"/>
              <a:t>for</a:t>
            </a:r>
            <a:r>
              <a:rPr lang="zh-TW" altLang="en-US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classifier. For instance, you could predict whether:</a:t>
            </a:r>
          </a:p>
          <a:p>
            <a:r>
              <a:rPr lang="en-US" dirty="0" smtClean="0"/>
              <a:t> </a:t>
            </a:r>
            <a:r>
              <a:rPr lang="en-US" dirty="0"/>
              <a:t>A football team will win or lose</a:t>
            </a:r>
          </a:p>
          <a:p>
            <a:r>
              <a:rPr lang="en-US" dirty="0" smtClean="0"/>
              <a:t> </a:t>
            </a:r>
            <a:r>
              <a:rPr lang="en-US" dirty="0"/>
              <a:t>A person will live past the age of 100</a:t>
            </a:r>
          </a:p>
          <a:p>
            <a:r>
              <a:rPr lang="en-US" dirty="0" smtClean="0"/>
              <a:t>An </a:t>
            </a:r>
            <a:r>
              <a:rPr lang="en-US" dirty="0"/>
              <a:t>applicant will default on a loan</a:t>
            </a:r>
          </a:p>
          <a:p>
            <a:r>
              <a:rPr lang="en-US" dirty="0" smtClean="0"/>
              <a:t>An </a:t>
            </a:r>
            <a:r>
              <a:rPr lang="en-US" dirty="0"/>
              <a:t>earthquake will strike next </a:t>
            </a:r>
            <a:r>
              <a:rPr lang="en-US" dirty="0" smtClean="0"/>
              <a:t>year</a:t>
            </a:r>
          </a:p>
          <a:p>
            <a:endParaRPr lang="en-US" dirty="0"/>
          </a:p>
          <a:p>
            <a:r>
              <a:rPr lang="en-US" dirty="0"/>
              <a:t>The target feature to be predicted is a categorical feature known as the </a:t>
            </a:r>
            <a:r>
              <a:rPr lang="en-US" b="1" dirty="0"/>
              <a:t>class </a:t>
            </a:r>
            <a:r>
              <a:rPr lang="en-US" dirty="0"/>
              <a:t>and </a:t>
            </a:r>
            <a:r>
              <a:rPr lang="en-US" dirty="0" smtClean="0"/>
              <a:t>is</a:t>
            </a:r>
            <a:r>
              <a:rPr lang="zh-TW" altLang="en-US" dirty="0" smtClean="0"/>
              <a:t> </a:t>
            </a:r>
            <a:r>
              <a:rPr lang="en-US" dirty="0" smtClean="0"/>
              <a:t>divided </a:t>
            </a:r>
            <a:r>
              <a:rPr lang="en-US" dirty="0"/>
              <a:t>into categories </a:t>
            </a:r>
            <a:r>
              <a:rPr lang="en-US" dirty="0" smtClean="0"/>
              <a:t>called </a:t>
            </a:r>
            <a:r>
              <a:rPr lang="en-US" b="1" dirty="0"/>
              <a:t>levels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9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learners can also be used to predict numeric data such as income</a:t>
            </a:r>
            <a:r>
              <a:rPr lang="en-US" dirty="0" smtClean="0"/>
              <a:t>,</a:t>
            </a:r>
            <a:r>
              <a:rPr lang="zh-TW" altLang="en-US" dirty="0" smtClean="0"/>
              <a:t> </a:t>
            </a:r>
            <a:r>
              <a:rPr lang="en-US" dirty="0" smtClean="0"/>
              <a:t>laboratory </a:t>
            </a:r>
            <a:r>
              <a:rPr lang="en-US" dirty="0"/>
              <a:t>values, test scores, or counts of items. To predict such numeric values, </a:t>
            </a:r>
            <a:r>
              <a:rPr lang="en-US" dirty="0" smtClean="0"/>
              <a:t>a</a:t>
            </a:r>
            <a:r>
              <a:rPr lang="zh-TW" altLang="en-US" dirty="0" smtClean="0"/>
              <a:t> </a:t>
            </a:r>
            <a:r>
              <a:rPr lang="en-US" dirty="0" smtClean="0"/>
              <a:t>common </a:t>
            </a:r>
            <a:r>
              <a:rPr lang="en-US" dirty="0"/>
              <a:t>form of </a:t>
            </a:r>
            <a:r>
              <a:rPr lang="en-US" b="1" dirty="0"/>
              <a:t>numeric prediction </a:t>
            </a:r>
            <a:r>
              <a:rPr lang="en-US" dirty="0"/>
              <a:t>fits linear regression models to the input data.</a:t>
            </a:r>
          </a:p>
        </p:txBody>
      </p:sp>
    </p:spTree>
    <p:extLst>
      <p:ext uri="{BB962C8B-B14F-4D97-AF65-F5344CB8AC3E}">
        <p14:creationId xmlns:p14="http://schemas.microsoft.com/office/powerpoint/2010/main" val="31899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evelopment </a:t>
            </a:r>
            <a:r>
              <a:rPr lang="en-US" dirty="0"/>
              <a:t>of computer algorithms </a:t>
            </a:r>
            <a:r>
              <a:rPr lang="en-US" dirty="0" smtClean="0"/>
              <a:t>for transforming </a:t>
            </a:r>
            <a:r>
              <a:rPr lang="en-US" dirty="0"/>
              <a:t>data into intelligent action is known as </a:t>
            </a:r>
            <a:r>
              <a:rPr lang="en-US" b="1" dirty="0"/>
              <a:t>machine learning</a:t>
            </a:r>
            <a:r>
              <a:rPr lang="en-US" dirty="0" smtClean="0"/>
              <a:t>.</a:t>
            </a:r>
          </a:p>
          <a:p>
            <a:r>
              <a:rPr lang="en-US" dirty="0"/>
              <a:t>A closely related sibling of machine learning, </a:t>
            </a:r>
            <a:r>
              <a:rPr lang="en-US" b="1" dirty="0"/>
              <a:t>data mining</a:t>
            </a:r>
            <a:r>
              <a:rPr lang="en-US" dirty="0"/>
              <a:t>, is concerned </a:t>
            </a:r>
            <a:r>
              <a:rPr lang="en-US" dirty="0" smtClean="0"/>
              <a:t>with the </a:t>
            </a:r>
            <a:r>
              <a:rPr lang="en-US" dirty="0"/>
              <a:t>generation of novel insight from large </a:t>
            </a:r>
            <a:r>
              <a:rPr lang="en-US" dirty="0" smtClean="0"/>
              <a:t>databases</a:t>
            </a:r>
          </a:p>
          <a:p>
            <a:r>
              <a:rPr lang="en-US" dirty="0"/>
              <a:t>machine learning tends to </a:t>
            </a:r>
            <a:r>
              <a:rPr lang="en-US" dirty="0" smtClean="0"/>
              <a:t>be focused </a:t>
            </a:r>
            <a:r>
              <a:rPr lang="en-US" dirty="0"/>
              <a:t>on performing a known task, whereas data mining is about the search </a:t>
            </a:r>
            <a:r>
              <a:rPr lang="en-US" dirty="0" smtClean="0"/>
              <a:t>for hidden </a:t>
            </a:r>
            <a:r>
              <a:rPr lang="en-US" dirty="0"/>
              <a:t>nuggets of information.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instance, you might use machine learning </a:t>
            </a:r>
            <a:r>
              <a:rPr lang="en-US" dirty="0" smtClean="0"/>
              <a:t>to teach </a:t>
            </a:r>
            <a:r>
              <a:rPr lang="en-US" dirty="0"/>
              <a:t>a robot to drive a car, whereas you would utilize data mining to learn </a:t>
            </a:r>
            <a:r>
              <a:rPr lang="en-US" dirty="0" smtClean="0"/>
              <a:t>what type </a:t>
            </a:r>
            <a:r>
              <a:rPr lang="en-US" dirty="0"/>
              <a:t>of cars are the safest.</a:t>
            </a:r>
          </a:p>
        </p:txBody>
      </p:sp>
    </p:spTree>
    <p:extLst>
      <p:ext uri="{BB962C8B-B14F-4D97-AF65-F5344CB8AC3E}">
        <p14:creationId xmlns:p14="http://schemas.microsoft.com/office/powerpoint/2010/main" val="41181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descriptive model </a:t>
            </a:r>
            <a:r>
              <a:rPr lang="en-US" dirty="0"/>
              <a:t>is used for tasks that would benefit from the insight </a:t>
            </a:r>
            <a:r>
              <a:rPr lang="en-US" dirty="0" smtClean="0"/>
              <a:t>gained</a:t>
            </a:r>
            <a:r>
              <a:rPr lang="zh-TW" altLang="en-US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summarizing data in new and interesting ways.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opposed to </a:t>
            </a:r>
            <a:r>
              <a:rPr lang="en-US" dirty="0" smtClean="0"/>
              <a:t>predictive</a:t>
            </a:r>
            <a:r>
              <a:rPr lang="zh-TW" altLang="en-US" dirty="0" smtClean="0"/>
              <a:t> </a:t>
            </a:r>
            <a:r>
              <a:rPr lang="en-US" dirty="0" smtClean="0"/>
              <a:t>models </a:t>
            </a:r>
            <a:r>
              <a:rPr lang="en-US" dirty="0"/>
              <a:t>that predict a target of interest; in a descriptive model, no single feature </a:t>
            </a:r>
            <a:r>
              <a:rPr lang="en-US" dirty="0" smtClean="0"/>
              <a:t>is</a:t>
            </a:r>
            <a:r>
              <a:rPr lang="zh-TW" altLang="en-US" dirty="0" smtClean="0"/>
              <a:t> </a:t>
            </a:r>
            <a:r>
              <a:rPr lang="en-US" dirty="0" smtClean="0"/>
              <a:t>more </a:t>
            </a:r>
            <a:r>
              <a:rPr lang="en-US" dirty="0"/>
              <a:t>important than any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fact, because there is no target to learn, the </a:t>
            </a:r>
            <a:r>
              <a:rPr lang="en-US" dirty="0" smtClean="0"/>
              <a:t>process</a:t>
            </a:r>
            <a:r>
              <a:rPr lang="zh-TW" altLang="en-US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training a descriptive model is called </a:t>
            </a:r>
            <a:r>
              <a:rPr lang="en-US" b="1" dirty="0"/>
              <a:t>unsupervised learning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1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attern </a:t>
            </a:r>
            <a:r>
              <a:rPr lang="en-US" b="1" dirty="0"/>
              <a:t>discovery </a:t>
            </a:r>
            <a:r>
              <a:rPr lang="en-US" dirty="0"/>
              <a:t>is used </a:t>
            </a:r>
            <a:r>
              <a:rPr lang="en-US" dirty="0" smtClean="0"/>
              <a:t>to</a:t>
            </a:r>
            <a:r>
              <a:rPr lang="zh-TW" altLang="en-US" dirty="0" smtClean="0"/>
              <a:t> </a:t>
            </a:r>
            <a:r>
              <a:rPr lang="en-US" dirty="0" smtClean="0"/>
              <a:t>identify </a:t>
            </a:r>
            <a:r>
              <a:rPr lang="en-US" dirty="0"/>
              <a:t>frequent associations within data. </a:t>
            </a:r>
            <a:endParaRPr lang="en-US" dirty="0" smtClean="0"/>
          </a:p>
          <a:p>
            <a:r>
              <a:rPr lang="en-US" dirty="0" smtClean="0"/>
              <a:t>Pattern </a:t>
            </a:r>
            <a:r>
              <a:rPr lang="en-US" dirty="0"/>
              <a:t>discovery is often used for </a:t>
            </a:r>
            <a:r>
              <a:rPr lang="en-US" b="1" dirty="0" smtClean="0"/>
              <a:t>market</a:t>
            </a:r>
            <a:r>
              <a:rPr lang="zh-TW" altLang="en-US" b="1" dirty="0" smtClean="0"/>
              <a:t> </a:t>
            </a:r>
            <a:r>
              <a:rPr lang="en-US" b="1" dirty="0" smtClean="0"/>
              <a:t>basket </a:t>
            </a:r>
            <a:r>
              <a:rPr lang="en-US" b="1" dirty="0"/>
              <a:t>analysis </a:t>
            </a:r>
            <a:r>
              <a:rPr lang="en-US" dirty="0"/>
              <a:t>on transactional purchase data. Here, the goal is to identify </a:t>
            </a:r>
            <a:r>
              <a:rPr lang="en-US" dirty="0" smtClean="0"/>
              <a:t>items</a:t>
            </a:r>
            <a:r>
              <a:rPr lang="zh-TW" altLang="en-US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are frequently purchased </a:t>
            </a:r>
            <a:r>
              <a:rPr lang="en-US" dirty="0" smtClean="0"/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2787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descriptive modeling task of dividing a dataset into homogeneous groups is called </a:t>
            </a:r>
            <a:r>
              <a:rPr lang="en-US" b="1" dirty="0"/>
              <a:t>clustering</a:t>
            </a:r>
            <a:r>
              <a:rPr lang="en-US" dirty="0"/>
              <a:t>. This is sometimes used for segmentation analysis that identifies groups of individuals with similar purchasing, donating, or demographic information so that advertising campaigns can be tailored to particular audiences.</a:t>
            </a:r>
          </a:p>
          <a:p>
            <a:r>
              <a:rPr lang="en-US" dirty="0" smtClean="0"/>
              <a:t>For </a:t>
            </a:r>
            <a:r>
              <a:rPr lang="en-US" dirty="0"/>
              <a:t>example, given five different clusters of shoppers </a:t>
            </a:r>
            <a:r>
              <a:rPr lang="en-US" dirty="0" smtClean="0"/>
              <a:t>at a </a:t>
            </a:r>
            <a:r>
              <a:rPr lang="en-US" dirty="0"/>
              <a:t>grocery store, the marketing team will need to understand the differences </a:t>
            </a:r>
            <a:r>
              <a:rPr lang="en-US" dirty="0" smtClean="0"/>
              <a:t>among the </a:t>
            </a:r>
            <a:r>
              <a:rPr lang="en-US" dirty="0"/>
              <a:t>groups in order to create a promotion that best suits each group.</a:t>
            </a:r>
          </a:p>
        </p:txBody>
      </p:sp>
    </p:spTree>
    <p:extLst>
      <p:ext uri="{BB962C8B-B14F-4D97-AF65-F5344CB8AC3E}">
        <p14:creationId xmlns:p14="http://schemas.microsoft.com/office/powerpoint/2010/main" val="37763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Comprehensive R </a:t>
            </a:r>
            <a:r>
              <a:rPr lang="en-US" b="1" dirty="0" smtClean="0"/>
              <a:t>Archive Network </a:t>
            </a:r>
            <a:r>
              <a:rPr lang="en-US" dirty="0"/>
              <a:t>(</a:t>
            </a:r>
            <a:r>
              <a:rPr lang="en-US" b="1" dirty="0"/>
              <a:t>CRAN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collection </a:t>
            </a:r>
            <a:r>
              <a:rPr lang="en-US" dirty="0"/>
              <a:t>of web and FTP sites located around the world </a:t>
            </a:r>
            <a:r>
              <a:rPr lang="en-US" dirty="0" smtClean="0"/>
              <a:t>to provide </a:t>
            </a:r>
            <a:r>
              <a:rPr lang="en-US" dirty="0"/>
              <a:t>the most up-to-date versions of R software and R packages for download.</a:t>
            </a:r>
          </a:p>
        </p:txBody>
      </p:sp>
    </p:spTree>
    <p:extLst>
      <p:ext uri="{BB962C8B-B14F-4D97-AF65-F5344CB8AC3E}">
        <p14:creationId xmlns:p14="http://schemas.microsoft.com/office/powerpoint/2010/main" val="41024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many cases, </a:t>
            </a:r>
            <a:r>
              <a:rPr lang="en-US" dirty="0" smtClean="0"/>
              <a:t>input data </a:t>
            </a:r>
            <a:r>
              <a:rPr lang="en-US" dirty="0"/>
              <a:t>is complex, messy, and spread across multiple sources and formats. </a:t>
            </a:r>
            <a:endParaRPr lang="en-US" dirty="0" smtClean="0"/>
          </a:p>
          <a:p>
            <a:r>
              <a:rPr lang="en-US" dirty="0" smtClean="0"/>
              <a:t>Because of this </a:t>
            </a:r>
            <a:r>
              <a:rPr lang="en-US" dirty="0"/>
              <a:t>complexity, the largest portion of effort invested in machine learning projects </a:t>
            </a:r>
            <a:r>
              <a:rPr lang="en-US" dirty="0" smtClean="0"/>
              <a:t>is spent </a:t>
            </a:r>
            <a:r>
              <a:rPr lang="en-US" dirty="0"/>
              <a:t>on the data preparation and exploration process.</a:t>
            </a:r>
          </a:p>
        </p:txBody>
      </p:sp>
    </p:spTree>
    <p:extLst>
      <p:ext uri="{BB962C8B-B14F-4D97-AF65-F5344CB8AC3E}">
        <p14:creationId xmlns:p14="http://schemas.microsoft.com/office/powerpoint/2010/main" val="34243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numerous types of data structures across programming languages, </a:t>
            </a:r>
            <a:r>
              <a:rPr lang="en-US" dirty="0" smtClean="0"/>
              <a:t>each with </a:t>
            </a:r>
            <a:r>
              <a:rPr lang="en-US" dirty="0"/>
              <a:t>strengths and weaknesses specific to particular tasks</a:t>
            </a:r>
            <a:r>
              <a:rPr lang="en-US" dirty="0" smtClean="0"/>
              <a:t>.</a:t>
            </a:r>
          </a:p>
          <a:p>
            <a:r>
              <a:rPr lang="en-US" dirty="0"/>
              <a:t>The R </a:t>
            </a:r>
            <a:r>
              <a:rPr lang="en-US" dirty="0" smtClean="0"/>
              <a:t>data structures </a:t>
            </a:r>
            <a:r>
              <a:rPr lang="en-US" dirty="0"/>
              <a:t>used most frequently in machine learning are vectors, factors, lists, arrays</a:t>
            </a:r>
            <a:r>
              <a:rPr lang="en-US" dirty="0" smtClean="0"/>
              <a:t>, and </a:t>
            </a:r>
            <a:r>
              <a:rPr lang="en-US" dirty="0"/>
              <a:t>data frames.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of these data types is specialized for a specific data </a:t>
            </a:r>
            <a:r>
              <a:rPr lang="en-US" dirty="0" smtClean="0"/>
              <a:t>management task</a:t>
            </a:r>
            <a:r>
              <a:rPr lang="en-US" dirty="0"/>
              <a:t>, which makes it important to understand how they will interact in your R project.</a:t>
            </a:r>
          </a:p>
        </p:txBody>
      </p:sp>
    </p:spTree>
    <p:extLst>
      <p:ext uri="{BB962C8B-B14F-4D97-AF65-F5344CB8AC3E}">
        <p14:creationId xmlns:p14="http://schemas.microsoft.com/office/powerpoint/2010/main" val="36510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 R data structure is the </a:t>
            </a:r>
            <a:r>
              <a:rPr lang="en-US" b="1" dirty="0"/>
              <a:t>vector</a:t>
            </a:r>
            <a:r>
              <a:rPr lang="en-US" dirty="0"/>
              <a:t>, which stores an ordered set </a:t>
            </a:r>
            <a:r>
              <a:rPr lang="en-US" dirty="0" smtClean="0"/>
              <a:t>of values </a:t>
            </a:r>
            <a:r>
              <a:rPr lang="en-US" dirty="0"/>
              <a:t>called </a:t>
            </a:r>
            <a:r>
              <a:rPr lang="en-US" b="1" dirty="0"/>
              <a:t>elements</a:t>
            </a:r>
            <a:r>
              <a:rPr lang="en-US" dirty="0" smtClean="0"/>
              <a:t>.</a:t>
            </a:r>
          </a:p>
          <a:p>
            <a:r>
              <a:rPr lang="en-US" dirty="0"/>
              <a:t>A vector can contain any number of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all the </a:t>
            </a:r>
            <a:r>
              <a:rPr lang="en-US" dirty="0"/>
              <a:t>elements must be of the same type; for instance, a vector cannot contain </a:t>
            </a:r>
            <a:r>
              <a:rPr lang="en-US" dirty="0" smtClean="0"/>
              <a:t>both numbers </a:t>
            </a:r>
            <a:r>
              <a:rPr lang="en-US" dirty="0"/>
              <a:t>and text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vector types commonly used in machine learning: </a:t>
            </a:r>
            <a:endParaRPr lang="en-US" dirty="0" smtClean="0"/>
          </a:p>
          <a:p>
            <a:pPr lvl="1"/>
            <a:r>
              <a:rPr lang="en-US" dirty="0" smtClean="0"/>
              <a:t>Integer (</a:t>
            </a:r>
            <a:r>
              <a:rPr lang="en-US" dirty="0"/>
              <a:t>numbers without decimals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numeric </a:t>
            </a:r>
            <a:r>
              <a:rPr lang="en-US" dirty="0"/>
              <a:t>(numbers with decimals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character </a:t>
            </a:r>
            <a:r>
              <a:rPr lang="en-US" dirty="0"/>
              <a:t>(text data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logical </a:t>
            </a:r>
            <a:r>
              <a:rPr lang="en-US" dirty="0"/>
              <a:t>(TRUE or FALSE values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There </a:t>
            </a:r>
            <a:r>
              <a:rPr lang="en-US" dirty="0"/>
              <a:t>are also two special values: </a:t>
            </a:r>
            <a:endParaRPr lang="en-US" dirty="0" smtClean="0"/>
          </a:p>
          <a:p>
            <a:pPr lvl="1"/>
            <a:r>
              <a:rPr lang="en-US" dirty="0" smtClean="0"/>
              <a:t>NULL</a:t>
            </a:r>
            <a:r>
              <a:rPr lang="en-US" dirty="0"/>
              <a:t>, which </a:t>
            </a:r>
            <a:r>
              <a:rPr lang="en-US" dirty="0" smtClean="0"/>
              <a:t>is used </a:t>
            </a:r>
            <a:r>
              <a:rPr lang="en-US" dirty="0"/>
              <a:t>to indicate the absence of any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and NA, which indicates a missing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tedious to enter large amounts of data manually, 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/>
              <a:t>vectors can </a:t>
            </a:r>
            <a:r>
              <a:rPr lang="en-US" dirty="0" smtClean="0"/>
              <a:t>be created </a:t>
            </a:r>
            <a:r>
              <a:rPr lang="en-US" dirty="0"/>
              <a:t>by using the combine function c().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vector can also be given a </a:t>
            </a:r>
            <a:r>
              <a:rPr lang="en-US" dirty="0" smtClean="0"/>
              <a:t>name using </a:t>
            </a:r>
            <a:r>
              <a:rPr lang="en-US" dirty="0"/>
              <a:t>the arrow &lt;- </a:t>
            </a:r>
            <a:r>
              <a:rPr lang="en-US" dirty="0" smtClean="0"/>
              <a:t>operator,</a:t>
            </a:r>
            <a:r>
              <a:rPr lang="en-US" dirty="0"/>
              <a:t> which is R's assignment operator</a:t>
            </a:r>
            <a:endParaRPr lang="en-US" dirty="0" smtClean="0"/>
          </a:p>
          <a:p>
            <a:r>
              <a:rPr lang="en-US" dirty="0" smtClean="0"/>
              <a:t>It is used </a:t>
            </a:r>
            <a:r>
              <a:rPr lang="en-US" dirty="0"/>
              <a:t>in a </a:t>
            </a:r>
            <a:r>
              <a:rPr lang="en-US" dirty="0" smtClean="0"/>
              <a:t>similar way </a:t>
            </a:r>
            <a:r>
              <a:rPr lang="en-US" dirty="0"/>
              <a:t>to the = assignment operator in many other programming </a:t>
            </a:r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let's construct a set of vectors containing data on three medical </a:t>
            </a:r>
            <a:r>
              <a:rPr lang="en-US" dirty="0" smtClean="0"/>
              <a:t>patients</a:t>
            </a:r>
          </a:p>
          <a:p>
            <a:pPr marL="0" indent="0">
              <a:buNone/>
            </a:pPr>
            <a:r>
              <a:rPr lang="nl-NL" b="1" dirty="0"/>
              <a:t>subject_name &lt;- c("John Doe", "Jane Doe", "Steve Graves")</a:t>
            </a:r>
          </a:p>
          <a:p>
            <a:pPr marL="0" indent="0">
              <a:buNone/>
            </a:pPr>
            <a:r>
              <a:rPr lang="en-US" b="1" dirty="0" smtClean="0"/>
              <a:t>temperature </a:t>
            </a:r>
            <a:r>
              <a:rPr lang="en-US" b="1" dirty="0"/>
              <a:t>&lt;- c(98.1, 98.6, 101.4)</a:t>
            </a:r>
          </a:p>
          <a:p>
            <a:pPr marL="0" indent="0">
              <a:buNone/>
            </a:pPr>
            <a:r>
              <a:rPr lang="en-US" b="1" dirty="0" err="1" smtClean="0"/>
              <a:t>flu_status</a:t>
            </a:r>
            <a:r>
              <a:rPr lang="en-US" b="1" dirty="0" smtClean="0"/>
              <a:t> </a:t>
            </a:r>
            <a:r>
              <a:rPr lang="en-US" b="1" dirty="0"/>
              <a:t>&lt;- c(FALSE, FALSE, 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33600"/>
            <a:ext cx="7162801" cy="3880773"/>
          </a:xfrm>
        </p:spPr>
        <p:txBody>
          <a:bodyPr>
            <a:normAutofit/>
          </a:bodyPr>
          <a:lstStyle/>
          <a:p>
            <a:r>
              <a:rPr lang="en-US" dirty="0"/>
              <a:t>Target advertising to specific types of consumers</a:t>
            </a:r>
            <a:endParaRPr lang="en-US" dirty="0" smtClean="0"/>
          </a:p>
          <a:p>
            <a:r>
              <a:rPr lang="en-US" dirty="0" smtClean="0"/>
              <a:t>Predict </a:t>
            </a:r>
            <a:r>
              <a:rPr lang="en-US" dirty="0"/>
              <a:t>the outcomes of elections</a:t>
            </a:r>
          </a:p>
          <a:p>
            <a:r>
              <a:rPr lang="en-US" dirty="0" smtClean="0"/>
              <a:t>Identify </a:t>
            </a:r>
            <a:r>
              <a:rPr lang="en-US" dirty="0"/>
              <a:t>and filter spam messages from e-mail</a:t>
            </a:r>
          </a:p>
          <a:p>
            <a:r>
              <a:rPr lang="en-US" dirty="0" smtClean="0"/>
              <a:t>Foresee </a:t>
            </a:r>
            <a:r>
              <a:rPr lang="en-US" dirty="0"/>
              <a:t>criminal activity</a:t>
            </a:r>
          </a:p>
          <a:p>
            <a:r>
              <a:rPr lang="en-US" dirty="0" smtClean="0"/>
              <a:t>Automate </a:t>
            </a:r>
            <a:r>
              <a:rPr lang="en-US" dirty="0"/>
              <a:t>traffic signals according to road conditions</a:t>
            </a:r>
          </a:p>
          <a:p>
            <a:r>
              <a:rPr lang="en-US" dirty="0" smtClean="0"/>
              <a:t>Produce </a:t>
            </a:r>
            <a:r>
              <a:rPr lang="en-US" dirty="0"/>
              <a:t>financial estimates of storms and natural disasters</a:t>
            </a:r>
          </a:p>
          <a:p>
            <a:r>
              <a:rPr lang="en-US" dirty="0" smtClean="0"/>
              <a:t>Examine </a:t>
            </a:r>
            <a:r>
              <a:rPr lang="en-US" dirty="0"/>
              <a:t>customer churn</a:t>
            </a:r>
          </a:p>
          <a:p>
            <a:r>
              <a:rPr lang="en-US" dirty="0" smtClean="0"/>
              <a:t>Create </a:t>
            </a:r>
            <a:r>
              <a:rPr lang="en-US" dirty="0"/>
              <a:t>auto-piloting planes and auto-driving cars</a:t>
            </a:r>
          </a:p>
          <a:p>
            <a:r>
              <a:rPr lang="en-US" dirty="0" smtClean="0"/>
              <a:t>Identify </a:t>
            </a:r>
            <a:r>
              <a:rPr lang="en-US" dirty="0"/>
              <a:t>individuals with the capacity to donate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R vectors are inherently ordered, the records can be accessed by </a:t>
            </a:r>
            <a:r>
              <a:rPr lang="en-US" dirty="0" smtClean="0"/>
              <a:t>counting the </a:t>
            </a:r>
            <a:r>
              <a:rPr lang="en-US" dirty="0"/>
              <a:t>item's number in the set, beginning at 1, and surrounding this number </a:t>
            </a:r>
            <a:r>
              <a:rPr lang="en-US" dirty="0" smtClean="0"/>
              <a:t>with square </a:t>
            </a:r>
            <a:r>
              <a:rPr lang="en-US" dirty="0"/>
              <a:t>brackets (for example, [ and ]) after the name of the vector.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/>
              <a:t>temperature[2]</a:t>
            </a:r>
          </a:p>
          <a:p>
            <a:pPr marL="0" indent="0">
              <a:buNone/>
            </a:pPr>
            <a:r>
              <a:rPr lang="en-US" b="1" dirty="0"/>
              <a:t>[1] </a:t>
            </a:r>
            <a:r>
              <a:rPr lang="en-US" b="1" dirty="0" smtClean="0"/>
              <a:t>98.6</a:t>
            </a:r>
          </a:p>
          <a:p>
            <a:r>
              <a:rPr lang="en-US" dirty="0"/>
              <a:t>A </a:t>
            </a:r>
            <a:r>
              <a:rPr lang="en-US" dirty="0" smtClean="0"/>
              <a:t>range of </a:t>
            </a:r>
            <a:r>
              <a:rPr lang="en-US" dirty="0"/>
              <a:t>values can be obtained using the colon </a:t>
            </a:r>
            <a:r>
              <a:rPr lang="en-US" dirty="0" smtClean="0"/>
              <a:t>operator</a:t>
            </a:r>
          </a:p>
          <a:p>
            <a:pPr marL="0" indent="0">
              <a:buNone/>
            </a:pPr>
            <a:r>
              <a:rPr lang="en-US" b="1" dirty="0" smtClean="0"/>
              <a:t>&gt; temperature[2:3]</a:t>
            </a:r>
          </a:p>
          <a:p>
            <a:pPr marL="0" indent="0">
              <a:buNone/>
            </a:pPr>
            <a:r>
              <a:rPr lang="en-US" b="1" dirty="0" smtClean="0"/>
              <a:t>[</a:t>
            </a:r>
            <a:r>
              <a:rPr lang="en-US" b="1" dirty="0"/>
              <a:t>1] 98.6 101.4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Using Logical values:</a:t>
            </a:r>
          </a:p>
          <a:p>
            <a:pPr marL="0" indent="0">
              <a:buNone/>
            </a:pPr>
            <a:r>
              <a:rPr lang="en-US" b="1" dirty="0" smtClean="0"/>
              <a:t>temperature[c(TRUE</a:t>
            </a:r>
            <a:r>
              <a:rPr lang="en-US" b="1" dirty="0"/>
              <a:t>, TRUE, FALSE</a:t>
            </a:r>
            <a:r>
              <a:rPr lang="en-US" b="1" dirty="0" smtClean="0"/>
              <a:t>)]</a:t>
            </a:r>
          </a:p>
          <a:p>
            <a:pPr marL="0" indent="0">
              <a:buNone/>
            </a:pPr>
            <a:r>
              <a:rPr lang="en-US" b="1" dirty="0" smtClean="0"/>
              <a:t>[</a:t>
            </a:r>
            <a:r>
              <a:rPr lang="en-US" b="1" dirty="0"/>
              <a:t>1] 98.1 </a:t>
            </a:r>
            <a:r>
              <a:rPr lang="en-US" b="1" dirty="0" smtClean="0"/>
              <a:t>98.6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 vector provides the foundation for many other R </a:t>
            </a:r>
            <a:r>
              <a:rPr lang="en-US" dirty="0" smtClean="0"/>
              <a:t>data structures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47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that represent </a:t>
            </a:r>
            <a:r>
              <a:rPr lang="en-US" dirty="0" smtClean="0"/>
              <a:t>a characteristic </a:t>
            </a:r>
            <a:r>
              <a:rPr lang="en-US" dirty="0"/>
              <a:t>with categories of values are known as </a:t>
            </a:r>
            <a:r>
              <a:rPr lang="en-US" b="1" dirty="0"/>
              <a:t>nominal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character vector to store nominal data, R provides a data structure known </a:t>
            </a:r>
            <a:r>
              <a:rPr lang="en-US" dirty="0" smtClean="0"/>
              <a:t>as a </a:t>
            </a:r>
            <a:r>
              <a:rPr lang="en-US" b="1" dirty="0"/>
              <a:t>factor </a:t>
            </a:r>
            <a:r>
              <a:rPr lang="en-US" dirty="0"/>
              <a:t>specifically for this purpose.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medical </a:t>
            </a:r>
            <a:r>
              <a:rPr lang="en-US" dirty="0" smtClean="0"/>
              <a:t>dataset, we </a:t>
            </a:r>
            <a:r>
              <a:rPr lang="en-US" dirty="0"/>
              <a:t>might use a factor to represent gender, because it uses two categories: </a:t>
            </a:r>
            <a:r>
              <a:rPr lang="en-US" dirty="0" smtClean="0"/>
              <a:t>MALE and FEMALE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use character vectors?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advantage of using factors is that they </a:t>
            </a:r>
            <a:r>
              <a:rPr lang="en-US" dirty="0" smtClean="0"/>
              <a:t>are generally </a:t>
            </a:r>
            <a:r>
              <a:rPr lang="en-US" dirty="0"/>
              <a:t>more efficient than character vectors because the category labels </a:t>
            </a:r>
            <a:r>
              <a:rPr lang="en-US" dirty="0" smtClean="0"/>
              <a:t>are stored </a:t>
            </a:r>
            <a:r>
              <a:rPr lang="en-US" dirty="0"/>
              <a:t>only once. </a:t>
            </a:r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/>
              <a:t>than storing MALE, MALE, FEMALE, the computer may </a:t>
            </a:r>
            <a:r>
              <a:rPr lang="en-US" dirty="0" smtClean="0"/>
              <a:t>store 1</a:t>
            </a:r>
            <a:r>
              <a:rPr lang="en-US" dirty="0"/>
              <a:t>, 1, 2. This can save memory</a:t>
            </a:r>
            <a:r>
              <a:rPr lang="en-US" dirty="0" smtClean="0"/>
              <a:t>.</a:t>
            </a:r>
          </a:p>
          <a:p>
            <a:r>
              <a:rPr lang="en-US" dirty="0"/>
              <a:t>Coding categorical variables </a:t>
            </a:r>
            <a:r>
              <a:rPr lang="en-US" dirty="0" smtClean="0"/>
              <a:t>as factors </a:t>
            </a:r>
            <a:r>
              <a:rPr lang="en-US" dirty="0"/>
              <a:t>ensures that the model will treat this data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8060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&gt; gender &lt;- factor(c("MALE", "FEMALE", "MALE"))</a:t>
            </a:r>
          </a:p>
          <a:p>
            <a:pPr marL="0" indent="0">
              <a:buNone/>
            </a:pPr>
            <a:r>
              <a:rPr lang="en-US" b="1" dirty="0"/>
              <a:t>&gt; gender</a:t>
            </a:r>
          </a:p>
          <a:p>
            <a:pPr marL="0" indent="0">
              <a:buNone/>
            </a:pPr>
            <a:r>
              <a:rPr lang="en-US" b="1" dirty="0"/>
              <a:t>[1] MALE FEMALE MALE</a:t>
            </a:r>
          </a:p>
          <a:p>
            <a:pPr marL="0" indent="0">
              <a:buNone/>
            </a:pPr>
            <a:r>
              <a:rPr lang="en-US" b="1" dirty="0"/>
              <a:t>Levels: FEMALE </a:t>
            </a:r>
            <a:r>
              <a:rPr lang="en-US" b="1" dirty="0" smtClean="0"/>
              <a:t>MALE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When factors are created, we can add additional levels that may not appear in the </a:t>
            </a:r>
            <a:r>
              <a:rPr lang="en-US" dirty="0" smtClean="0"/>
              <a:t>data. Suppose for </a:t>
            </a:r>
            <a:r>
              <a:rPr lang="en-US" dirty="0"/>
              <a:t>blood </a:t>
            </a:r>
            <a:r>
              <a:rPr lang="en-US" dirty="0" smtClean="0"/>
              <a:t>type</a:t>
            </a:r>
            <a:endParaRPr lang="en-US" dirty="0"/>
          </a:p>
          <a:p>
            <a:pPr marL="0" indent="0">
              <a:buNone/>
            </a:pPr>
            <a:r>
              <a:rPr lang="pt-BR" b="1" dirty="0" smtClean="0"/>
              <a:t>blood </a:t>
            </a:r>
            <a:r>
              <a:rPr lang="pt-BR" b="1" dirty="0"/>
              <a:t>&lt;- factor(c("O", "AB", "A</a:t>
            </a:r>
            <a:r>
              <a:rPr lang="pt-BR" b="1" dirty="0" smtClean="0"/>
              <a:t>"), levels </a:t>
            </a:r>
            <a:r>
              <a:rPr lang="pt-BR" b="1" dirty="0"/>
              <a:t>= c("A", "B", "AB", "O</a:t>
            </a:r>
            <a:r>
              <a:rPr lang="pt-BR" b="1" dirty="0" smtClean="0"/>
              <a:t>"))</a:t>
            </a:r>
          </a:p>
          <a:p>
            <a:pPr marL="0" indent="0">
              <a:buNone/>
            </a:pPr>
            <a:r>
              <a:rPr lang="en-US" b="1" dirty="0"/>
              <a:t>&gt; blood</a:t>
            </a:r>
          </a:p>
          <a:p>
            <a:pPr marL="0" indent="0">
              <a:buNone/>
            </a:pPr>
            <a:r>
              <a:rPr lang="en-US" b="1" dirty="0"/>
              <a:t>[1] O AB A</a:t>
            </a:r>
          </a:p>
          <a:p>
            <a:pPr marL="0" indent="0">
              <a:buNone/>
            </a:pPr>
            <a:r>
              <a:rPr lang="pt-BR" b="1" dirty="0"/>
              <a:t>Levels: A B AB 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special type of vector, a list, is used for storing an ordered set of values.</a:t>
            </a:r>
          </a:p>
          <a:p>
            <a:r>
              <a:rPr lang="en-US" dirty="0"/>
              <a:t>However, unlike a vector that requires all elements to be the same type, a list </a:t>
            </a:r>
            <a:r>
              <a:rPr lang="en-US" dirty="0" smtClean="0"/>
              <a:t>allows different </a:t>
            </a:r>
            <a:r>
              <a:rPr lang="en-US" dirty="0"/>
              <a:t>types of values to be collected.</a:t>
            </a:r>
          </a:p>
        </p:txBody>
      </p:sp>
    </p:spTree>
    <p:extLst>
      <p:ext uri="{BB962C8B-B14F-4D97-AF65-F5344CB8AC3E}">
        <p14:creationId xmlns:p14="http://schemas.microsoft.com/office/powerpoint/2010/main" val="6112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304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4593563"/>
          </a:xfrm>
        </p:spPr>
        <p:txBody>
          <a:bodyPr>
            <a:normAutofit/>
          </a:bodyPr>
          <a:lstStyle/>
          <a:p>
            <a:r>
              <a:rPr lang="en-US" dirty="0"/>
              <a:t>To illustrate lists, consider the medical patient dataset we have been constructing</a:t>
            </a:r>
            <a:r>
              <a:rPr lang="en-US" dirty="0" smtClean="0"/>
              <a:t>, with </a:t>
            </a:r>
            <a:r>
              <a:rPr lang="en-US" dirty="0"/>
              <a:t>data for three patients stored in five vectors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&gt; </a:t>
            </a:r>
            <a:r>
              <a:rPr lang="en-US" b="1" dirty="0" err="1"/>
              <a:t>subject_name</a:t>
            </a:r>
            <a:r>
              <a:rPr lang="en-US" b="1" dirty="0"/>
              <a:t>[1]</a:t>
            </a:r>
          </a:p>
          <a:p>
            <a:pPr marL="0" indent="0">
              <a:buNone/>
            </a:pPr>
            <a:r>
              <a:rPr lang="en-US" b="1" dirty="0"/>
              <a:t>[1] "John Doe"</a:t>
            </a:r>
          </a:p>
          <a:p>
            <a:pPr marL="0" indent="0">
              <a:buNone/>
            </a:pPr>
            <a:r>
              <a:rPr lang="en-US" b="1" dirty="0"/>
              <a:t>&gt; temperature[1]</a:t>
            </a:r>
          </a:p>
          <a:p>
            <a:pPr marL="0" indent="0">
              <a:buNone/>
            </a:pPr>
            <a:r>
              <a:rPr lang="en-US" b="1" dirty="0"/>
              <a:t>[1] 98.1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flu_status</a:t>
            </a:r>
            <a:r>
              <a:rPr lang="en-US" b="1" dirty="0"/>
              <a:t>[1]</a:t>
            </a:r>
          </a:p>
          <a:p>
            <a:pPr marL="0" indent="0">
              <a:buNone/>
            </a:pPr>
            <a:r>
              <a:rPr lang="en-US" b="1" dirty="0"/>
              <a:t>[1] FALSE</a:t>
            </a:r>
          </a:p>
          <a:p>
            <a:pPr marL="0" indent="0">
              <a:buNone/>
            </a:pPr>
            <a:r>
              <a:rPr lang="en-US" b="1" dirty="0"/>
              <a:t>&gt; gender[1]</a:t>
            </a:r>
          </a:p>
          <a:p>
            <a:pPr marL="0" indent="0">
              <a:buNone/>
            </a:pPr>
            <a:r>
              <a:rPr lang="en-US" b="1" dirty="0"/>
              <a:t>[1] MALE</a:t>
            </a:r>
          </a:p>
          <a:p>
            <a:pPr marL="0" indent="0">
              <a:buNone/>
            </a:pPr>
            <a:r>
              <a:rPr lang="en-US" b="1" dirty="0"/>
              <a:t>Levels: FEMALE </a:t>
            </a:r>
            <a:r>
              <a:rPr lang="en-US" b="1" dirty="0" smtClean="0"/>
              <a:t>MALE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17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336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/>
              <a:t>This seems like a lot of work to display one patient's medical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The </a:t>
            </a:r>
            <a:r>
              <a:rPr lang="en-US" dirty="0"/>
              <a:t>list </a:t>
            </a:r>
            <a:r>
              <a:rPr lang="en-US" dirty="0" smtClean="0"/>
              <a:t>structure allows </a:t>
            </a:r>
            <a:r>
              <a:rPr lang="en-US" dirty="0"/>
              <a:t>us to group all of a patient's data into one object we can use </a:t>
            </a:r>
            <a:r>
              <a:rPr lang="en-US" dirty="0" smtClean="0"/>
              <a:t>repeatedly</a:t>
            </a:r>
          </a:p>
          <a:p>
            <a:r>
              <a:rPr lang="en-US" dirty="0"/>
              <a:t>Similar to creating a vector with c(), a list is created using the list() </a:t>
            </a:r>
            <a:r>
              <a:rPr lang="en-US" dirty="0" smtClean="0"/>
              <a:t>function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&gt; subject1 &lt;- list(</a:t>
            </a:r>
            <a:r>
              <a:rPr lang="en-US" b="1" dirty="0" err="1"/>
              <a:t>fullname</a:t>
            </a:r>
            <a:r>
              <a:rPr lang="en-US" b="1" dirty="0"/>
              <a:t> = </a:t>
            </a:r>
            <a:r>
              <a:rPr lang="en-US" b="1" dirty="0" err="1"/>
              <a:t>subject_name</a:t>
            </a:r>
            <a:r>
              <a:rPr lang="en-US" b="1" dirty="0"/>
              <a:t>[1</a:t>
            </a:r>
            <a:r>
              <a:rPr lang="en-US" b="1" dirty="0" smtClean="0"/>
              <a:t>], temperature = temperature[1], </a:t>
            </a:r>
            <a:r>
              <a:rPr lang="en-US" b="1" dirty="0" err="1" smtClean="0"/>
              <a:t>flu_status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flu_status</a:t>
            </a:r>
            <a:r>
              <a:rPr lang="en-US" b="1" dirty="0"/>
              <a:t>[1</a:t>
            </a:r>
            <a:r>
              <a:rPr lang="en-US" b="1" dirty="0" smtClean="0"/>
              <a:t>], gender </a:t>
            </a:r>
            <a:r>
              <a:rPr lang="en-US" b="1" dirty="0"/>
              <a:t>= gender[1</a:t>
            </a:r>
            <a:r>
              <a:rPr lang="en-US" b="1" dirty="0" smtClean="0"/>
              <a:t>], blood </a:t>
            </a:r>
            <a:r>
              <a:rPr lang="en-US" b="1" dirty="0"/>
              <a:t>= blood[1])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Printing a patient's data is now a matter of typing a single command:</a:t>
            </a:r>
          </a:p>
          <a:p>
            <a:pPr marL="0" indent="0">
              <a:buNone/>
            </a:pPr>
            <a:r>
              <a:rPr lang="en-US" b="1" dirty="0"/>
              <a:t>&gt; subject1</a:t>
            </a:r>
          </a:p>
          <a:p>
            <a:pPr marL="0" indent="0">
              <a:buNone/>
            </a:pPr>
            <a:r>
              <a:rPr lang="en-US" b="1" dirty="0"/>
              <a:t>$</a:t>
            </a:r>
            <a:r>
              <a:rPr lang="en-US" b="1" dirty="0" err="1"/>
              <a:t>fullname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[1] "John Doe"</a:t>
            </a:r>
          </a:p>
          <a:p>
            <a:pPr marL="0" indent="0">
              <a:buNone/>
            </a:pPr>
            <a:r>
              <a:rPr lang="en-US" b="1" dirty="0"/>
              <a:t>$temperature</a:t>
            </a:r>
          </a:p>
          <a:p>
            <a:pPr marL="0" indent="0">
              <a:buNone/>
            </a:pPr>
            <a:r>
              <a:rPr lang="en-US" b="1" dirty="0"/>
              <a:t>[1] </a:t>
            </a:r>
            <a:r>
              <a:rPr lang="en-US" b="1" dirty="0" smtClean="0"/>
              <a:t>98.1</a:t>
            </a:r>
          </a:p>
          <a:p>
            <a:pPr marL="0" indent="0">
              <a:buNone/>
            </a:pPr>
            <a:r>
              <a:rPr lang="en-US" b="1" dirty="0"/>
              <a:t>$</a:t>
            </a:r>
            <a:r>
              <a:rPr lang="en-US" b="1" dirty="0" err="1"/>
              <a:t>flu_status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[1] FALSE</a:t>
            </a:r>
          </a:p>
          <a:p>
            <a:pPr marL="0" indent="0">
              <a:buNone/>
            </a:pPr>
            <a:r>
              <a:rPr lang="en-US" b="1" dirty="0"/>
              <a:t>$gender</a:t>
            </a:r>
          </a:p>
          <a:p>
            <a:pPr marL="0" indent="0">
              <a:buNone/>
            </a:pPr>
            <a:r>
              <a:rPr lang="en-US" b="1" dirty="0"/>
              <a:t>[1] MALE</a:t>
            </a:r>
          </a:p>
          <a:p>
            <a:pPr marL="0" indent="0">
              <a:buNone/>
            </a:pPr>
            <a:r>
              <a:rPr lang="en-US" b="1" dirty="0"/>
              <a:t>Levels: FEMALE 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list can be accessed using the same methods as a </a:t>
            </a:r>
            <a:r>
              <a:rPr lang="en-US" dirty="0" smtClean="0"/>
              <a:t>vector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names give additional clarity for accessing the values, rather than needing </a:t>
            </a:r>
            <a:r>
              <a:rPr lang="en-US" dirty="0" smtClean="0"/>
              <a:t>to remember </a:t>
            </a:r>
            <a:r>
              <a:rPr lang="en-US" dirty="0"/>
              <a:t>the position of the temperature value, like this:</a:t>
            </a:r>
          </a:p>
          <a:p>
            <a:pPr marL="0" indent="0">
              <a:buNone/>
            </a:pPr>
            <a:r>
              <a:rPr lang="en-US" b="1" dirty="0"/>
              <a:t>&gt; subject1[2]</a:t>
            </a:r>
          </a:p>
          <a:p>
            <a:pPr marL="0" indent="0">
              <a:buNone/>
            </a:pPr>
            <a:r>
              <a:rPr lang="en-US" b="1" dirty="0"/>
              <a:t>$temperature</a:t>
            </a:r>
          </a:p>
          <a:p>
            <a:pPr marL="0" indent="0">
              <a:buNone/>
            </a:pPr>
            <a:r>
              <a:rPr lang="en-US" b="1" dirty="0"/>
              <a:t>[1] 98.1</a:t>
            </a:r>
          </a:p>
          <a:p>
            <a:r>
              <a:rPr lang="en-US" dirty="0"/>
              <a:t>It is often easier to access temperature directly, by appending a $ and the </a:t>
            </a:r>
            <a:r>
              <a:rPr lang="en-US" dirty="0" smtClean="0"/>
              <a:t>value's name </a:t>
            </a:r>
            <a:r>
              <a:rPr lang="en-US" dirty="0"/>
              <a:t>to the name of the list:</a:t>
            </a:r>
          </a:p>
          <a:p>
            <a:pPr marL="0" indent="0">
              <a:buNone/>
            </a:pPr>
            <a:r>
              <a:rPr lang="en-US" b="1" dirty="0"/>
              <a:t>&gt; subject1$temperature</a:t>
            </a:r>
          </a:p>
          <a:p>
            <a:pPr marL="0" indent="0">
              <a:buNone/>
            </a:pPr>
            <a:r>
              <a:rPr lang="en-US" b="1" dirty="0"/>
              <a:t>[1] 98.1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Machine Learning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86601" cy="3880773"/>
          </a:xfrm>
        </p:spPr>
        <p:txBody>
          <a:bodyPr>
            <a:normAutofit/>
          </a:bodyPr>
          <a:lstStyle/>
          <a:p>
            <a:r>
              <a:rPr lang="en-US" dirty="0"/>
              <a:t>A machine learning algorithm takes data and identifies patterns that can be used for action</a:t>
            </a:r>
            <a:r>
              <a:rPr lang="en-US" dirty="0" smtClean="0"/>
              <a:t>.</a:t>
            </a:r>
          </a:p>
          <a:p>
            <a:r>
              <a:rPr lang="en-US" dirty="0"/>
              <a:t>Regardless of whether the learner is a human or a machine, the basic </a:t>
            </a:r>
            <a:r>
              <a:rPr lang="en-US" dirty="0" smtClean="0"/>
              <a:t>learning process </a:t>
            </a:r>
            <a:r>
              <a:rPr lang="en-US" dirty="0"/>
              <a:t>is similar. It can be divided into three components as follows: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input</a:t>
            </a:r>
            <a:r>
              <a:rPr lang="en-US" dirty="0"/>
              <a:t>: It utilizes observation, memory storage, and recall to provide </a:t>
            </a:r>
            <a:r>
              <a:rPr lang="en-US" dirty="0" smtClean="0"/>
              <a:t>a factual </a:t>
            </a:r>
            <a:r>
              <a:rPr lang="en-US" dirty="0"/>
              <a:t>basis for further reasoning.</a:t>
            </a:r>
          </a:p>
          <a:p>
            <a:r>
              <a:rPr lang="en-US" b="1" dirty="0" smtClean="0"/>
              <a:t>Abstraction</a:t>
            </a:r>
            <a:r>
              <a:rPr lang="en-US" dirty="0"/>
              <a:t>: It involves the translation of data into broader representations.</a:t>
            </a:r>
          </a:p>
          <a:p>
            <a:r>
              <a:rPr lang="en-US" b="1" dirty="0" smtClean="0"/>
              <a:t>Generalization</a:t>
            </a:r>
            <a:r>
              <a:rPr lang="en-US" dirty="0"/>
              <a:t>: It uses abstracted data to form a basis for action.</a:t>
            </a:r>
          </a:p>
        </p:txBody>
      </p:sp>
    </p:spTree>
    <p:extLst>
      <p:ext uri="{BB962C8B-B14F-4D97-AF65-F5344CB8AC3E}">
        <p14:creationId xmlns:p14="http://schemas.microsoft.com/office/powerpoint/2010/main" val="35472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obtain several items in a list by specifying a vector of names:</a:t>
            </a:r>
          </a:p>
          <a:p>
            <a:pPr marL="0" indent="0">
              <a:buNone/>
            </a:pPr>
            <a:r>
              <a:rPr lang="en-US" b="1" dirty="0"/>
              <a:t>&gt; subject1[c("temperature", "</a:t>
            </a:r>
            <a:r>
              <a:rPr lang="en-US" b="1" dirty="0" err="1"/>
              <a:t>flu_status</a:t>
            </a:r>
            <a:r>
              <a:rPr lang="en-US" b="1" dirty="0"/>
              <a:t>")]</a:t>
            </a:r>
          </a:p>
          <a:p>
            <a:pPr marL="0" indent="0">
              <a:buNone/>
            </a:pPr>
            <a:r>
              <a:rPr lang="en-US" b="1" dirty="0"/>
              <a:t>$temperature</a:t>
            </a:r>
          </a:p>
          <a:p>
            <a:pPr marL="0" indent="0">
              <a:buNone/>
            </a:pPr>
            <a:r>
              <a:rPr lang="en-US" b="1" dirty="0"/>
              <a:t>[1] 98.1</a:t>
            </a:r>
          </a:p>
          <a:p>
            <a:pPr marL="0" indent="0">
              <a:buNone/>
            </a:pPr>
            <a:r>
              <a:rPr lang="en-US" b="1" dirty="0"/>
              <a:t>$</a:t>
            </a:r>
            <a:r>
              <a:rPr lang="en-US" b="1" dirty="0" err="1"/>
              <a:t>flu_status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[1]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 </a:t>
            </a:r>
            <a:r>
              <a:rPr lang="en-US" dirty="0"/>
              <a:t>datasets could be constructed using lists (or lists of lists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 </a:t>
            </a:r>
            <a:r>
              <a:rPr lang="en-US" dirty="0"/>
              <a:t>provides a specialized </a:t>
            </a:r>
            <a:r>
              <a:rPr lang="en-US" dirty="0" smtClean="0"/>
              <a:t>data structure </a:t>
            </a:r>
            <a:r>
              <a:rPr lang="en-US" dirty="0"/>
              <a:t>specifically for this </a:t>
            </a:r>
            <a:r>
              <a:rPr lang="en-US" dirty="0" smtClean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far the most important R data structure utilized in machine learning is the </a:t>
            </a:r>
            <a:r>
              <a:rPr lang="en-US" b="1" dirty="0" smtClean="0"/>
              <a:t>data frame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A </a:t>
            </a:r>
            <a:r>
              <a:rPr lang="en-US" dirty="0"/>
              <a:t>structure analogous to a spreadsheet or database since it has both rows </a:t>
            </a:r>
            <a:r>
              <a:rPr lang="en-US" dirty="0" smtClean="0"/>
              <a:t>and columns </a:t>
            </a:r>
            <a:r>
              <a:rPr lang="en-US" dirty="0"/>
              <a:t>of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R terms, a data frame can be understood as a list of vectors </a:t>
            </a:r>
            <a:r>
              <a:rPr lang="en-US" dirty="0" smtClean="0"/>
              <a:t>or factors</a:t>
            </a:r>
            <a:r>
              <a:rPr lang="en-US" dirty="0"/>
              <a:t>, each having exactly the same number of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</a:t>
            </a:r>
            <a:r>
              <a:rPr lang="en-US" dirty="0"/>
              <a:t>the data frame </a:t>
            </a:r>
            <a:r>
              <a:rPr lang="en-US" dirty="0" smtClean="0"/>
              <a:t>is literally </a:t>
            </a:r>
            <a:r>
              <a:rPr lang="en-US" dirty="0"/>
              <a:t>a list of vectors, it combines aspects of both vectors and lists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Using </a:t>
            </a:r>
            <a:r>
              <a:rPr lang="en-US" dirty="0"/>
              <a:t>the patient data vectors </a:t>
            </a:r>
            <a:r>
              <a:rPr lang="en-US" dirty="0" smtClean="0"/>
              <a:t>we created </a:t>
            </a:r>
            <a:r>
              <a:rPr lang="en-US" dirty="0"/>
              <a:t>previously, the </a:t>
            </a:r>
            <a:r>
              <a:rPr lang="en-US" dirty="0" err="1"/>
              <a:t>data.frame</a:t>
            </a:r>
            <a:r>
              <a:rPr lang="en-US" dirty="0"/>
              <a:t>() function combines them into a data frame: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pt_data</a:t>
            </a:r>
            <a:r>
              <a:rPr lang="en-US" b="1" dirty="0"/>
              <a:t> &lt;- </a:t>
            </a:r>
            <a:r>
              <a:rPr lang="en-US" b="1" dirty="0" err="1"/>
              <a:t>data.frame</a:t>
            </a:r>
            <a:r>
              <a:rPr lang="en-US" b="1" dirty="0"/>
              <a:t>(</a:t>
            </a:r>
            <a:r>
              <a:rPr lang="en-US" b="1" dirty="0" err="1"/>
              <a:t>subject_name</a:t>
            </a:r>
            <a:r>
              <a:rPr lang="en-US" b="1" dirty="0"/>
              <a:t>, temperature, </a:t>
            </a:r>
            <a:r>
              <a:rPr lang="en-US" b="1" dirty="0" err="1"/>
              <a:t>flu_status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gender, blood, </a:t>
            </a:r>
            <a:r>
              <a:rPr lang="en-US" b="1" dirty="0" err="1"/>
              <a:t>stringsAsFactors</a:t>
            </a:r>
            <a:r>
              <a:rPr lang="en-US" b="1" dirty="0"/>
              <a:t> = FALSE)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</a:t>
            </a:r>
            <a:r>
              <a:rPr lang="en-US" dirty="0"/>
              <a:t>: </a:t>
            </a:r>
            <a:r>
              <a:rPr lang="en-US" dirty="0" err="1"/>
              <a:t>stringsAsFactors</a:t>
            </a:r>
            <a:r>
              <a:rPr lang="en-US" dirty="0"/>
              <a:t> = FALSE.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do not specify this option, R </a:t>
            </a:r>
            <a:r>
              <a:rPr lang="en-US" dirty="0" smtClean="0"/>
              <a:t>will automatically </a:t>
            </a:r>
            <a:r>
              <a:rPr lang="en-US" dirty="0"/>
              <a:t>convert every character vector to a factor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this </a:t>
            </a:r>
            <a:r>
              <a:rPr lang="en-US" dirty="0"/>
              <a:t>a feature which </a:t>
            </a:r>
            <a:r>
              <a:rPr lang="en-US" dirty="0" smtClean="0"/>
              <a:t>is occasionally </a:t>
            </a:r>
            <a:r>
              <a:rPr lang="en-US" dirty="0"/>
              <a:t>useful, but is also sometimes excessive.</a:t>
            </a:r>
          </a:p>
        </p:txBody>
      </p:sp>
    </p:spTree>
    <p:extLst>
      <p:ext uri="{BB962C8B-B14F-4D97-AF65-F5344CB8AC3E}">
        <p14:creationId xmlns:p14="http://schemas.microsoft.com/office/powerpoint/2010/main" val="19413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73628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the one-dimensional vectors, factors, and lists, a data frame </a:t>
            </a:r>
            <a:r>
              <a:rPr lang="en-US" dirty="0" smtClean="0"/>
              <a:t>has two </a:t>
            </a:r>
            <a:r>
              <a:rPr lang="en-US" dirty="0"/>
              <a:t>dimensions and it is therefore displayed in matrix format.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frame has </a:t>
            </a:r>
            <a:r>
              <a:rPr lang="en-US" dirty="0"/>
              <a:t>one column for each vector of patient data and one row for each patient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machine </a:t>
            </a:r>
            <a:r>
              <a:rPr lang="en-US" dirty="0"/>
              <a:t>learning terms, the columns are the features or attributes and the </a:t>
            </a:r>
            <a:r>
              <a:rPr lang="en-US" dirty="0" smtClean="0"/>
              <a:t>rows are </a:t>
            </a:r>
            <a:r>
              <a:rPr lang="en-US" dirty="0"/>
              <a:t>the examples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extract entire columns (vectors) of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pt_data$subject_name</a:t>
            </a:r>
            <a:endParaRPr lang="en-US" b="1" dirty="0"/>
          </a:p>
          <a:p>
            <a:pPr marL="0" indent="0">
              <a:buNone/>
            </a:pPr>
            <a:r>
              <a:rPr lang="nl-NL" b="1" dirty="0"/>
              <a:t>[1] "John Doe" "Jane Doe" "Steve </a:t>
            </a:r>
            <a:r>
              <a:rPr lang="nl-NL" b="1" dirty="0" smtClean="0"/>
              <a:t>Graves“</a:t>
            </a:r>
          </a:p>
          <a:p>
            <a:pPr marL="0" indent="0">
              <a:buNone/>
            </a:pPr>
            <a:endParaRPr lang="nl-NL" b="1" dirty="0"/>
          </a:p>
          <a:p>
            <a:r>
              <a:rPr lang="en-US" dirty="0"/>
              <a:t>Similar to lists, the most direct way to extract </a:t>
            </a:r>
            <a:r>
              <a:rPr lang="en-US" dirty="0" smtClean="0"/>
              <a:t>a single </a:t>
            </a:r>
            <a:r>
              <a:rPr lang="en-US" dirty="0"/>
              <a:t>element, in this case a vector or column of data, is by referring to it by name.</a:t>
            </a:r>
          </a:p>
        </p:txBody>
      </p:sp>
    </p:spTree>
    <p:extLst>
      <p:ext uri="{BB962C8B-B14F-4D97-AF65-F5344CB8AC3E}">
        <p14:creationId xmlns:p14="http://schemas.microsoft.com/office/powerpoint/2010/main" val="27210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similar to lists, a vector of names can be used to extract several columns </a:t>
            </a:r>
            <a:r>
              <a:rPr lang="en-US" dirty="0" smtClean="0"/>
              <a:t>from a </a:t>
            </a:r>
            <a:r>
              <a:rPr lang="en-US" dirty="0"/>
              <a:t>data frame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6219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33600"/>
            <a:ext cx="6347714" cy="3880773"/>
          </a:xfrm>
        </p:spPr>
        <p:txBody>
          <a:bodyPr/>
          <a:lstStyle/>
          <a:p>
            <a:r>
              <a:rPr lang="en-US" dirty="0"/>
              <a:t>because the data frame </a:t>
            </a:r>
            <a:r>
              <a:rPr lang="en-US" dirty="0" smtClean="0"/>
              <a:t>is two-dimensional</a:t>
            </a:r>
            <a:r>
              <a:rPr lang="en-US" dirty="0"/>
              <a:t>, </a:t>
            </a:r>
            <a:r>
              <a:rPr lang="en-US" dirty="0" smtClean="0"/>
              <a:t>need </a:t>
            </a:r>
            <a:r>
              <a:rPr lang="en-US" dirty="0"/>
              <a:t>to specify the position of both the rows and </a:t>
            </a:r>
            <a:r>
              <a:rPr lang="en-US" dirty="0" smtClean="0"/>
              <a:t>columns you </a:t>
            </a:r>
            <a:r>
              <a:rPr lang="en-US" dirty="0"/>
              <a:t>would like to extract. </a:t>
            </a:r>
            <a:endParaRPr lang="en-US" dirty="0" smtClean="0"/>
          </a:p>
          <a:p>
            <a:r>
              <a:rPr lang="en-US" dirty="0" smtClean="0"/>
              <a:t>Rows </a:t>
            </a:r>
            <a:r>
              <a:rPr lang="en-US" dirty="0"/>
              <a:t>are specified first, followed by a comma, followed </a:t>
            </a:r>
            <a:r>
              <a:rPr lang="en-US" dirty="0" err="1" smtClean="0"/>
              <a:t>bythe</a:t>
            </a:r>
            <a:r>
              <a:rPr lang="en-US" dirty="0" smtClean="0"/>
              <a:t> </a:t>
            </a:r>
            <a:r>
              <a:rPr lang="en-US" dirty="0"/>
              <a:t>columns in a format like this: [rows, columns], starting from the number 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pt_data</a:t>
            </a:r>
            <a:r>
              <a:rPr lang="en-US" b="1" dirty="0"/>
              <a:t>[1, 2]</a:t>
            </a:r>
          </a:p>
          <a:p>
            <a:pPr marL="0" indent="0">
              <a:buNone/>
            </a:pPr>
            <a:r>
              <a:rPr lang="en-US" b="1" dirty="0"/>
              <a:t>[1] 98.1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the process of knowledge representation, the computer summarizes </a:t>
            </a:r>
            <a:r>
              <a:rPr lang="en-US" dirty="0" smtClean="0"/>
              <a:t>raw inputs </a:t>
            </a:r>
            <a:r>
              <a:rPr lang="en-US" dirty="0"/>
              <a:t>in a </a:t>
            </a:r>
            <a:r>
              <a:rPr lang="en-US" b="1" dirty="0"/>
              <a:t>model</a:t>
            </a:r>
            <a:r>
              <a:rPr lang="en-US" dirty="0"/>
              <a:t>, an explicit description of the structured patterns among data.</a:t>
            </a:r>
          </a:p>
          <a:p>
            <a:r>
              <a:rPr lang="en-US" dirty="0"/>
              <a:t>There are many different types of models. You may already be familiar with </a:t>
            </a:r>
            <a:r>
              <a:rPr lang="en-US" dirty="0" err="1" smtClean="0"/>
              <a:t>some.Examples</a:t>
            </a:r>
            <a:r>
              <a:rPr lang="en-US" dirty="0" smtClean="0"/>
              <a:t> </a:t>
            </a:r>
            <a:r>
              <a:rPr lang="en-US" dirty="0"/>
              <a:t>include:</a:t>
            </a:r>
          </a:p>
          <a:p>
            <a:r>
              <a:rPr lang="en-US" dirty="0"/>
              <a:t>• Equations</a:t>
            </a:r>
          </a:p>
          <a:p>
            <a:r>
              <a:rPr lang="en-US" dirty="0"/>
              <a:t>• Diagrams such as trees and graphs</a:t>
            </a:r>
          </a:p>
          <a:p>
            <a:r>
              <a:rPr lang="en-US" dirty="0"/>
              <a:t>• Logical if/else rules</a:t>
            </a:r>
          </a:p>
          <a:p>
            <a:r>
              <a:rPr lang="en-US" dirty="0"/>
              <a:t>• Groupings of data known as clusters</a:t>
            </a:r>
          </a:p>
        </p:txBody>
      </p:sp>
    </p:spTree>
    <p:extLst>
      <p:ext uri="{BB962C8B-B14F-4D97-AF65-F5344CB8AC3E}">
        <p14:creationId xmlns:p14="http://schemas.microsoft.com/office/powerpoint/2010/main" val="2313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pt_data</a:t>
            </a:r>
            <a:r>
              <a:rPr lang="en-US" b="1" dirty="0"/>
              <a:t>[c(1, 3), c(2, 4)]</a:t>
            </a:r>
          </a:p>
          <a:p>
            <a:pPr marL="0" indent="0">
              <a:buNone/>
            </a:pPr>
            <a:r>
              <a:rPr lang="en-US" b="1" dirty="0"/>
              <a:t>temperature gender</a:t>
            </a:r>
          </a:p>
          <a:p>
            <a:pPr marL="0" indent="0">
              <a:buNone/>
            </a:pPr>
            <a:r>
              <a:rPr lang="en-US" b="1" dirty="0"/>
              <a:t>1 98.1 MALE</a:t>
            </a:r>
          </a:p>
          <a:p>
            <a:pPr marL="0" indent="0">
              <a:buNone/>
            </a:pPr>
            <a:r>
              <a:rPr lang="en-US" b="1" dirty="0"/>
              <a:t>3 101.4 </a:t>
            </a:r>
            <a:r>
              <a:rPr lang="en-US" b="1" dirty="0" smtClean="0"/>
              <a:t>MALE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/>
              <a:t>To extract all of the rows or </a:t>
            </a:r>
            <a:r>
              <a:rPr lang="en-US" dirty="0" smtClean="0"/>
              <a:t>columns </a:t>
            </a:r>
            <a:r>
              <a:rPr lang="en-US" dirty="0"/>
              <a:t>simply leave </a:t>
            </a:r>
            <a:r>
              <a:rPr lang="en-US" dirty="0" smtClean="0"/>
              <a:t>the row </a:t>
            </a:r>
            <a:r>
              <a:rPr lang="en-US" dirty="0"/>
              <a:t>or column portion </a:t>
            </a:r>
            <a:r>
              <a:rPr lang="en-US" dirty="0" smtClean="0"/>
              <a:t>blank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pt_data</a:t>
            </a:r>
            <a:r>
              <a:rPr lang="en-US" b="1" dirty="0"/>
              <a:t>[, 1]</a:t>
            </a:r>
          </a:p>
          <a:p>
            <a:pPr marL="0" indent="0">
              <a:buNone/>
            </a:pPr>
            <a:r>
              <a:rPr lang="nl-NL" b="1" dirty="0"/>
              <a:t>[1] "John Doe" "Jane Doe" "Steve Graves"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fitting a particular model to a dataset is known as </a:t>
            </a:r>
            <a:r>
              <a:rPr lang="en-US" b="1" dirty="0"/>
              <a:t>training</a:t>
            </a:r>
            <a:r>
              <a:rPr lang="en-US" dirty="0" smtClean="0"/>
              <a:t>.</a:t>
            </a:r>
          </a:p>
          <a:p>
            <a:r>
              <a:rPr lang="en-US" dirty="0"/>
              <a:t>When the model has been trained, the data has been transformed into an </a:t>
            </a:r>
            <a:r>
              <a:rPr lang="en-US" dirty="0" smtClean="0"/>
              <a:t>abstract form </a:t>
            </a:r>
            <a:r>
              <a:rPr lang="en-US" dirty="0"/>
              <a:t>that summarizes the original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Banks might </a:t>
            </a:r>
            <a:r>
              <a:rPr lang="en-US" dirty="0"/>
              <a:t>discover a seemingly innocuous type of transaction that </a:t>
            </a:r>
            <a:r>
              <a:rPr lang="en-US" dirty="0" smtClean="0"/>
              <a:t>systematically appears </a:t>
            </a:r>
            <a:r>
              <a:rPr lang="en-US" dirty="0"/>
              <a:t>prior to fraudulent </a:t>
            </a:r>
            <a:r>
              <a:rPr lang="en-US" dirty="0" smtClean="0"/>
              <a:t>activity</a:t>
            </a:r>
          </a:p>
          <a:p>
            <a:r>
              <a:rPr lang="en-US" dirty="0" smtClean="0"/>
              <a:t>psychologists </a:t>
            </a:r>
            <a:r>
              <a:rPr lang="en-US" dirty="0"/>
              <a:t>might identify a </a:t>
            </a:r>
            <a:r>
              <a:rPr lang="en-US" dirty="0" smtClean="0"/>
              <a:t>combination of </a:t>
            </a:r>
            <a:r>
              <a:rPr lang="en-US" dirty="0"/>
              <a:t>characteristics indicating a new </a:t>
            </a:r>
            <a:r>
              <a:rPr lang="en-US" dirty="0" smtClean="0"/>
              <a:t>disorder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process is not complete until the learner is able to use </a:t>
            </a:r>
            <a:r>
              <a:rPr lang="en-US" dirty="0" smtClean="0"/>
              <a:t>its abstracted </a:t>
            </a:r>
            <a:r>
              <a:rPr lang="en-US" dirty="0"/>
              <a:t>knowledge for future action</a:t>
            </a:r>
            <a:r>
              <a:rPr lang="en-US" dirty="0" smtClean="0"/>
              <a:t>.</a:t>
            </a:r>
          </a:p>
          <a:p>
            <a:r>
              <a:rPr lang="en-US" dirty="0"/>
              <a:t>The term </a:t>
            </a:r>
            <a:r>
              <a:rPr lang="en-US" b="1" dirty="0"/>
              <a:t>generalization </a:t>
            </a:r>
            <a:r>
              <a:rPr lang="en-US" dirty="0"/>
              <a:t>describes the process of turning abstracted knowledge </a:t>
            </a:r>
            <a:r>
              <a:rPr lang="en-US" dirty="0" smtClean="0"/>
              <a:t>into a </a:t>
            </a:r>
            <a:r>
              <a:rPr lang="en-US" dirty="0"/>
              <a:t>form that can be utilized for action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heuristics employed </a:t>
            </a:r>
            <a:r>
              <a:rPr lang="en-US" dirty="0"/>
              <a:t>by machine learning algorithms also sometimes result in </a:t>
            </a:r>
            <a:r>
              <a:rPr lang="en-US" dirty="0" smtClean="0"/>
              <a:t>erroneous conclusions</a:t>
            </a:r>
            <a:r>
              <a:rPr lang="en-US" dirty="0"/>
              <a:t>. If the conclusions are systematically imprecise, the algorithm is </a:t>
            </a:r>
            <a:r>
              <a:rPr lang="en-US" dirty="0" smtClean="0"/>
              <a:t>said to </a:t>
            </a:r>
            <a:r>
              <a:rPr lang="en-US" dirty="0"/>
              <a:t>have a </a:t>
            </a:r>
            <a:r>
              <a:rPr lang="en-US" b="1" dirty="0"/>
              <a:t>bias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suppose that a machine learning algorithm learned </a:t>
            </a:r>
            <a:r>
              <a:rPr lang="en-US" dirty="0" smtClean="0"/>
              <a:t>to identify </a:t>
            </a:r>
            <a:r>
              <a:rPr lang="en-US" dirty="0"/>
              <a:t>faces by finding two circles, or eyes, positioned side-by-side above a </a:t>
            </a:r>
            <a:r>
              <a:rPr lang="en-US" dirty="0" smtClean="0"/>
              <a:t>line for </a:t>
            </a:r>
            <a:r>
              <a:rPr lang="en-US" dirty="0"/>
              <a:t>a mouth.</a:t>
            </a:r>
          </a:p>
        </p:txBody>
      </p:sp>
    </p:spTree>
    <p:extLst>
      <p:ext uri="{BB962C8B-B14F-4D97-AF65-F5344CB8AC3E}">
        <p14:creationId xmlns:p14="http://schemas.microsoft.com/office/powerpoint/2010/main" val="40417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Bias </a:t>
            </a:r>
            <a:r>
              <a:rPr lang="en-US" dirty="0"/>
              <a:t>is a necessary evil associated with the abstraction and generalization </a:t>
            </a:r>
            <a:r>
              <a:rPr lang="en-US" dirty="0" smtClean="0"/>
              <a:t>process inherent </a:t>
            </a:r>
            <a:r>
              <a:rPr lang="en-US" dirty="0"/>
              <a:t>in any machine learning task.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learner has its weaknesses and is </a:t>
            </a:r>
            <a:r>
              <a:rPr lang="en-US" dirty="0" smtClean="0"/>
              <a:t>biased in </a:t>
            </a:r>
            <a:r>
              <a:rPr lang="en-US" dirty="0"/>
              <a:t>a particular way; there is no single model to rule them all.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7391894" cy="20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model has been trained on an initial dataset, the model is tested on a </a:t>
            </a:r>
            <a:r>
              <a:rPr lang="en-US" dirty="0" smtClean="0"/>
              <a:t>new dataset</a:t>
            </a:r>
            <a:r>
              <a:rPr lang="en-US" dirty="0"/>
              <a:t>, and judged on how well its characterization of the training data </a:t>
            </a:r>
            <a:r>
              <a:rPr lang="en-US" dirty="0" smtClean="0"/>
              <a:t>generalizes to </a:t>
            </a:r>
            <a:r>
              <a:rPr lang="en-US" dirty="0"/>
              <a:t>the new </a:t>
            </a:r>
            <a:r>
              <a:rPr lang="en-US" dirty="0" smtClean="0"/>
              <a:t>data.</a:t>
            </a:r>
          </a:p>
          <a:p>
            <a:r>
              <a:rPr lang="en-US" dirty="0"/>
              <a:t>F</a:t>
            </a:r>
            <a:r>
              <a:rPr lang="en-US" dirty="0" smtClean="0"/>
              <a:t>ailure </a:t>
            </a:r>
            <a:r>
              <a:rPr lang="en-US" dirty="0"/>
              <a:t>for models to perfectly generalize is due to the problem of </a:t>
            </a:r>
            <a:r>
              <a:rPr lang="en-US" b="1" dirty="0"/>
              <a:t>noise</a:t>
            </a:r>
            <a:r>
              <a:rPr lang="en-US" dirty="0" smtClean="0"/>
              <a:t>, or </a:t>
            </a:r>
            <a:r>
              <a:rPr lang="en-US" dirty="0"/>
              <a:t>unexplained variations in data</a:t>
            </a:r>
            <a:r>
              <a:rPr lang="en-US" dirty="0" smtClean="0"/>
              <a:t>.</a:t>
            </a:r>
          </a:p>
          <a:p>
            <a:r>
              <a:rPr lang="en-US" dirty="0"/>
              <a:t>Errors caused when data is recorded incorrectly, including missing, </a:t>
            </a:r>
            <a:r>
              <a:rPr lang="en-US" dirty="0" smtClean="0"/>
              <a:t>null, truncated</a:t>
            </a:r>
            <a:r>
              <a:rPr lang="en-US" dirty="0"/>
              <a:t>, incorrectly coded, or corrupted values</a:t>
            </a:r>
          </a:p>
        </p:txBody>
      </p:sp>
    </p:spTree>
    <p:extLst>
      <p:ext uri="{BB962C8B-B14F-4D97-AF65-F5344CB8AC3E}">
        <p14:creationId xmlns:p14="http://schemas.microsoft.com/office/powerpoint/2010/main" val="13764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3008</Words>
  <Application>Microsoft Office PowerPoint</Application>
  <PresentationFormat>On-screen Show (4:3)</PresentationFormat>
  <Paragraphs>236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微軟正黑體</vt:lpstr>
      <vt:lpstr>Arial</vt:lpstr>
      <vt:lpstr>Calibri</vt:lpstr>
      <vt:lpstr>Trebuchet MS</vt:lpstr>
      <vt:lpstr>Wingdings 3</vt:lpstr>
      <vt:lpstr>Facet</vt:lpstr>
      <vt:lpstr>1_Facet</vt:lpstr>
      <vt:lpstr>2_Facet</vt:lpstr>
      <vt:lpstr>Machine Learning with R</vt:lpstr>
      <vt:lpstr>What is Machine Learning</vt:lpstr>
      <vt:lpstr>Uses of Machine Learning</vt:lpstr>
      <vt:lpstr>How Machine Learning Works</vt:lpstr>
      <vt:lpstr>Machine Learning Model</vt:lpstr>
      <vt:lpstr>Steps</vt:lpstr>
      <vt:lpstr>PowerPoint Presentation</vt:lpstr>
      <vt:lpstr>PowerPoint Presentation</vt:lpstr>
      <vt:lpstr>PowerPoint Presentation</vt:lpstr>
      <vt:lpstr>PowerPoint Presentation</vt:lpstr>
      <vt:lpstr>Steps to apply machine learning to your data</vt:lpstr>
      <vt:lpstr>Choosing a machine learning algorithm</vt:lpstr>
      <vt:lpstr>PowerPoint Presentation</vt:lpstr>
      <vt:lpstr>PowerPoint Presentation</vt:lpstr>
      <vt:lpstr>Types of Feature</vt:lpstr>
      <vt:lpstr>Thinking about types of machine learning algorithms</vt:lpstr>
      <vt:lpstr>Supervised Learning</vt:lpstr>
      <vt:lpstr>PowerPoint Presentation</vt:lpstr>
      <vt:lpstr>PowerPoint Presentation</vt:lpstr>
      <vt:lpstr>Unsupervised Learning</vt:lpstr>
      <vt:lpstr>PowerPoint Presentation</vt:lpstr>
      <vt:lpstr>PowerPoint Presentation</vt:lpstr>
      <vt:lpstr>PowerPoint Presentation</vt:lpstr>
      <vt:lpstr>PowerPoint Presentation</vt:lpstr>
      <vt:lpstr>R data structures</vt:lpstr>
      <vt:lpstr>Vectors</vt:lpstr>
      <vt:lpstr>Types of Vector</vt:lpstr>
      <vt:lpstr>PowerPoint Presentation</vt:lpstr>
      <vt:lpstr>PowerPoint Presentation</vt:lpstr>
      <vt:lpstr>PowerPoint Presentation</vt:lpstr>
      <vt:lpstr>PowerPoint Presentation</vt:lpstr>
      <vt:lpstr>Factors</vt:lpstr>
      <vt:lpstr>PowerPoint Presentation</vt:lpstr>
      <vt:lpstr>PowerPoint Presentation</vt:lpstr>
      <vt:lpstr>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R</dc:title>
  <dc:creator>hag5kor</dc:creator>
  <cp:lastModifiedBy>hag5kor</cp:lastModifiedBy>
  <cp:revision>24</cp:revision>
  <dcterms:created xsi:type="dcterms:W3CDTF">2017-12-11T13:21:40Z</dcterms:created>
  <dcterms:modified xsi:type="dcterms:W3CDTF">2017-12-15T04:26:40Z</dcterms:modified>
</cp:coreProperties>
</file>