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7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131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gstyle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724C-E7A2-4A6D-A4BD-CDB6C1C03172}" type="datetimeFigureOut">
              <a:rPr lang="en-US" smtClean="0"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Probability Distribution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868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2400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95300" y="1600200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census was conducted at a university. All students were asked how many tattoos they had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43000" y="3124200"/>
          <a:ext cx="6583680" cy="731520"/>
        </p:xfrm>
        <a:graphic>
          <a:graphicData uri="http://schemas.openxmlformats.org/drawingml/2006/table">
            <a:tbl>
              <a:tblPr/>
              <a:tblGrid>
                <a:gridCol w="1295400"/>
                <a:gridCol w="899160"/>
                <a:gridCol w="1097280"/>
                <a:gridCol w="1097280"/>
                <a:gridCol w="1097280"/>
                <a:gridCol w="10972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Tattoos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Probability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.850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03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Expected Value of a Discrete Random Variable 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46870" y="3685827"/>
            <a:ext cx="57759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"/>
              </a:rPr>
              <a:t>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"/>
              </a:rPr>
              <a:t>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)=0(.85)+1(.12)+2(.015)+3(.010)+4(.005)=.20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43000" y="2286000"/>
          <a:ext cx="6583680" cy="731520"/>
        </p:xfrm>
        <a:graphic>
          <a:graphicData uri="http://schemas.openxmlformats.org/drawingml/2006/table">
            <a:tbl>
              <a:tblPr/>
              <a:tblGrid>
                <a:gridCol w="1295400"/>
                <a:gridCol w="899160"/>
                <a:gridCol w="1097280"/>
                <a:gridCol w="1097280"/>
                <a:gridCol w="1097280"/>
                <a:gridCol w="10972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Tattoos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.850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66800" y="4754244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mean number of tattoos per student is .20.</a:t>
            </a:r>
          </a:p>
        </p:txBody>
      </p:sp>
    </p:spTree>
    <p:extLst>
      <p:ext uri="{BB962C8B-B14F-4D97-AF65-F5344CB8AC3E}">
        <p14:creationId xmlns:p14="http://schemas.microsoft.com/office/powerpoint/2010/main" val="133785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fair six-sided die is tossed. You win $2 if the result is a “1,” you win $1 if the result is a “</a:t>
            </a:r>
            <a:r>
              <a:rPr lang="en-US" sz="2000" dirty="0" smtClean="0"/>
              <a:t>6,” otherwise </a:t>
            </a:r>
            <a:r>
              <a:rPr lang="en-US" sz="2000" dirty="0"/>
              <a:t>you lose $1.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2590800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Probability Distribution for X = Amount Won or Lost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3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85520" y="2733985"/>
          <a:ext cx="6583680" cy="54864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+$2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+$1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-$1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Probability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1/6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14400" y="2088039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Probability Distribution for X = Amount Won or Lost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95400" y="4122743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"/>
              </a:rPr>
              <a:t>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"/>
              </a:rPr>
              <a:t>X)</a:t>
            </a:r>
            <a:endParaRPr kumimoji="0" lang="en-US" altLang="en-US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85520" y="2733985"/>
          <a:ext cx="6583680" cy="54864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+$2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+$1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-$1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Probability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1/6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14400" y="2088039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Probability Distribution for X = Amount Won or Lost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71600" y="3863181"/>
            <a:ext cx="433003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"/>
              </a:rPr>
              <a:t>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"/>
              </a:rPr>
              <a:t>X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)=$2(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1/6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)+$1(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1/6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)+(−$1)(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4/6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  <a:ea typeface="MathJax_Main"/>
              </a:rPr>
              <a:t> </a:t>
            </a:r>
            <a:r>
              <a:rPr lang="en-US" altLang="en-US" sz="2400" dirty="0" smtClean="0">
                <a:latin typeface="Arial" panose="020B0604020202020204" pitchFamily="34" charset="0"/>
                <a:ea typeface="MathJax_Main"/>
              </a:rPr>
              <a:t>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=$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−1/6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  <a:ea typeface="MathJax_Main"/>
              </a:rPr>
              <a:t> </a:t>
            </a:r>
            <a:r>
              <a:rPr lang="en-US" altLang="en-US" sz="2400" dirty="0" smtClean="0">
                <a:latin typeface="Arial" panose="020B0604020202020204" pitchFamily="34" charset="0"/>
                <a:ea typeface="MathJax_Main"/>
              </a:rPr>
              <a:t>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=−$0.17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5373727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you play many times, the average outcome is losing 17 cents per play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Thus</a:t>
            </a:r>
            <a:r>
              <a:rPr lang="en-US" dirty="0"/>
              <a:t>, over time you should expect to lose money.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516" y="3861803"/>
            <a:ext cx="20574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0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Deviation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For instance, you may "expect" to win $20 when playing a particular game (which appears good!), but the spread for this might be from losing $20 to winning $60. Knowing such information can influence you decision on whether to play.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276600"/>
            <a:ext cx="50101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A class has 15 students whose ages are 14, 17, 15, 14, 21, 17, 19, 20, 16, 18, 20</a:t>
            </a:r>
            <a:r>
              <a:rPr lang="en-US" sz="1800" dirty="0" smtClean="0"/>
              <a:t>,</a:t>
            </a:r>
            <a:r>
              <a:rPr lang="zh-TW" altLang="en-US" sz="1800" dirty="0" smtClean="0"/>
              <a:t> </a:t>
            </a:r>
            <a:r>
              <a:rPr lang="en-US" sz="1800" dirty="0" smtClean="0"/>
              <a:t>17</a:t>
            </a:r>
            <a:r>
              <a:rPr lang="en-US" sz="1800" dirty="0"/>
              <a:t>, 16, 19 and 20 years. One student is selected in such a manner that each </a:t>
            </a:r>
            <a:r>
              <a:rPr lang="en-US" sz="1800" dirty="0" smtClean="0"/>
              <a:t>has</a:t>
            </a:r>
            <a:r>
              <a:rPr lang="zh-TW" altLang="en-US" sz="1800" dirty="0" smtClean="0"/>
              <a:t> </a:t>
            </a:r>
            <a:r>
              <a:rPr lang="en-US" sz="1800" dirty="0" smtClean="0"/>
              <a:t>the </a:t>
            </a:r>
            <a:r>
              <a:rPr lang="en-US" sz="1800" dirty="0"/>
              <a:t>same chance of being chosen and the age X of the selected student </a:t>
            </a:r>
            <a:r>
              <a:rPr lang="en-US" sz="1800" dirty="0" smtClean="0"/>
              <a:t>is</a:t>
            </a:r>
            <a:r>
              <a:rPr lang="zh-TW" altLang="en-US" sz="1800" dirty="0" smtClean="0"/>
              <a:t> </a:t>
            </a:r>
            <a:r>
              <a:rPr lang="en-US" sz="1800" dirty="0" smtClean="0"/>
              <a:t>recorded</a:t>
            </a:r>
            <a:r>
              <a:rPr lang="en-US" sz="1800" dirty="0"/>
              <a:t>. What is the probability distribution of the random variable X?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Find</a:t>
            </a:r>
            <a:r>
              <a:rPr lang="zh-TW" altLang="en-US" sz="1800" dirty="0" smtClean="0"/>
              <a:t> </a:t>
            </a:r>
            <a:r>
              <a:rPr lang="en-US" sz="1800" dirty="0" smtClean="0"/>
              <a:t>mean</a:t>
            </a:r>
            <a:r>
              <a:rPr lang="en-US" sz="1800" dirty="0"/>
              <a:t>, variance and standard deviation of X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68560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probability you get </a:t>
            </a:r>
            <a:r>
              <a:rPr lang="en-US" sz="2400" dirty="0" smtClean="0"/>
              <a:t>2 </a:t>
            </a:r>
            <a:r>
              <a:rPr lang="en-US" sz="2400" dirty="0"/>
              <a:t>right when you guess as </a:t>
            </a:r>
            <a:r>
              <a:rPr lang="en-US" sz="2400" dirty="0" smtClean="0"/>
              <a:t>3 </a:t>
            </a:r>
            <a:r>
              <a:rPr lang="en-US" sz="2400" dirty="0"/>
              <a:t>True-False questions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755576" y="3397642"/>
            <a:ext cx="936104" cy="607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827584" y="4077072"/>
            <a:ext cx="1077416" cy="427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9447248">
            <a:off x="827584" y="3212976"/>
            <a:ext cx="100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667013" y="3151325"/>
            <a:ext cx="53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0.5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 rot="1331468">
            <a:off x="971600" y="443711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1886474" y="4347056"/>
            <a:ext cx="53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0.5</a:t>
            </a:r>
            <a:endParaRPr lang="en-IN" dirty="0"/>
          </a:p>
        </p:txBody>
      </p:sp>
      <p:cxnSp>
        <p:nvCxnSpPr>
          <p:cNvPr id="23" name="Straight Arrow Connector 22"/>
          <p:cNvCxnSpPr>
            <a:endCxn id="26" idx="1"/>
          </p:cNvCxnSpPr>
          <p:nvPr/>
        </p:nvCxnSpPr>
        <p:spPr>
          <a:xfrm flipV="1">
            <a:off x="2453691" y="4232846"/>
            <a:ext cx="1092136" cy="427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5699" y="4732725"/>
            <a:ext cx="1077416" cy="427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9447248">
            <a:off x="2525699" y="3868629"/>
            <a:ext cx="100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3545827" y="4048180"/>
            <a:ext cx="53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0.5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 rot="1331468">
            <a:off x="2669715" y="509276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3584589" y="5002709"/>
            <a:ext cx="53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0.5</a:t>
            </a:r>
            <a:endParaRPr lang="en-IN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301291" y="2500422"/>
            <a:ext cx="936104" cy="607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73299" y="3179852"/>
            <a:ext cx="1077416" cy="427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9447248">
            <a:off x="2373299" y="2315756"/>
            <a:ext cx="100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3212728" y="2254105"/>
            <a:ext cx="53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0.5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 rot="1331468">
            <a:off x="2517315" y="35398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3432189" y="3449836"/>
            <a:ext cx="53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0.5</a:t>
            </a:r>
            <a:endParaRPr lang="en-IN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130091" y="5459808"/>
            <a:ext cx="504056" cy="267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202099" y="5799525"/>
            <a:ext cx="432048" cy="87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9447248">
            <a:off x="3996954" y="5142606"/>
            <a:ext cx="100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4634147" y="5286708"/>
            <a:ext cx="53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0.5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 rot="1331468">
            <a:off x="3882105" y="586711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4671643" y="5732169"/>
            <a:ext cx="53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0.5</a:t>
            </a:r>
            <a:endParaRPr lang="en-IN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282491" y="4080758"/>
            <a:ext cx="504056" cy="267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354499" y="4420475"/>
            <a:ext cx="432048" cy="87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19447248">
            <a:off x="4149354" y="3763556"/>
            <a:ext cx="100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IN" dirty="0"/>
          </a:p>
        </p:txBody>
      </p:sp>
      <p:sp>
        <p:nvSpPr>
          <p:cNvPr id="53" name="TextBox 52"/>
          <p:cNvSpPr txBox="1"/>
          <p:nvPr/>
        </p:nvSpPr>
        <p:spPr>
          <a:xfrm>
            <a:off x="4786547" y="3907658"/>
            <a:ext cx="53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 rot="1331468">
            <a:off x="4034505" y="448806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4824043" y="4353119"/>
            <a:ext cx="53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0.5</a:t>
            </a:r>
            <a:endParaRPr lang="en-IN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3898302" y="2175758"/>
            <a:ext cx="504056" cy="267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970310" y="2515475"/>
            <a:ext cx="432048" cy="87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19447248">
            <a:off x="3765165" y="1858556"/>
            <a:ext cx="100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4402358" y="2002658"/>
            <a:ext cx="53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0.5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 rot="1331468">
            <a:off x="3650316" y="258306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4439854" y="2448119"/>
            <a:ext cx="53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0.5</a:t>
            </a:r>
            <a:endParaRPr lang="en-IN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4282491" y="3166358"/>
            <a:ext cx="504056" cy="267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354499" y="3506075"/>
            <a:ext cx="432048" cy="87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 rot="19447248">
            <a:off x="4149354" y="2849156"/>
            <a:ext cx="100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IN" dirty="0"/>
          </a:p>
        </p:txBody>
      </p:sp>
      <p:sp>
        <p:nvSpPr>
          <p:cNvPr id="67" name="TextBox 66"/>
          <p:cNvSpPr txBox="1"/>
          <p:nvPr/>
        </p:nvSpPr>
        <p:spPr>
          <a:xfrm>
            <a:off x="4786547" y="2993258"/>
            <a:ext cx="53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0.5</a:t>
            </a:r>
            <a:endParaRPr lang="en-IN" dirty="0"/>
          </a:p>
        </p:txBody>
      </p:sp>
      <p:sp>
        <p:nvSpPr>
          <p:cNvPr id="68" name="TextBox 67"/>
          <p:cNvSpPr txBox="1"/>
          <p:nvPr/>
        </p:nvSpPr>
        <p:spPr>
          <a:xfrm rot="1331468">
            <a:off x="4034505" y="357366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IN" dirty="0"/>
          </a:p>
        </p:txBody>
      </p:sp>
      <p:sp>
        <p:nvSpPr>
          <p:cNvPr id="69" name="TextBox 68"/>
          <p:cNvSpPr txBox="1"/>
          <p:nvPr/>
        </p:nvSpPr>
        <p:spPr>
          <a:xfrm>
            <a:off x="4824043" y="3438719"/>
            <a:ext cx="53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0.5</a:t>
            </a:r>
            <a:endParaRPr lang="en-IN" dirty="0"/>
          </a:p>
        </p:txBody>
      </p:sp>
      <p:sp>
        <p:nvSpPr>
          <p:cNvPr id="70" name="TextBox 69"/>
          <p:cNvSpPr txBox="1"/>
          <p:nvPr/>
        </p:nvSpPr>
        <p:spPr>
          <a:xfrm>
            <a:off x="5208381" y="1944327"/>
            <a:ext cx="15777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TTT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TTF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TFT</a:t>
            </a:r>
          </a:p>
          <a:p>
            <a:r>
              <a:rPr lang="en-US" dirty="0" smtClean="0"/>
              <a:t>TFF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FTT</a:t>
            </a:r>
          </a:p>
          <a:p>
            <a:endParaRPr lang="en-US" dirty="0"/>
          </a:p>
          <a:p>
            <a:r>
              <a:rPr lang="en-US" dirty="0" smtClean="0"/>
              <a:t>FTF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FFT</a:t>
            </a:r>
          </a:p>
          <a:p>
            <a:endParaRPr lang="en-US" dirty="0"/>
          </a:p>
          <a:p>
            <a:r>
              <a:rPr lang="en-US" dirty="0" smtClean="0"/>
              <a:t>FFF</a:t>
            </a:r>
          </a:p>
          <a:p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086600" y="303382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=3/8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57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probability you get </a:t>
            </a:r>
            <a:r>
              <a:rPr lang="en-US" sz="2400" dirty="0" smtClean="0"/>
              <a:t>20 </a:t>
            </a:r>
            <a:r>
              <a:rPr lang="en-US" sz="2400" dirty="0"/>
              <a:t>right when you guess as </a:t>
            </a:r>
            <a:r>
              <a:rPr lang="en-US" sz="2400" dirty="0" smtClean="0"/>
              <a:t>30 </a:t>
            </a:r>
            <a:r>
              <a:rPr lang="en-US" sz="2400" dirty="0"/>
              <a:t>True-False questions</a:t>
            </a:r>
          </a:p>
        </p:txBody>
      </p:sp>
    </p:spTree>
    <p:extLst>
      <p:ext uri="{BB962C8B-B14F-4D97-AF65-F5344CB8AC3E}">
        <p14:creationId xmlns:p14="http://schemas.microsoft.com/office/powerpoint/2010/main" val="1734559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Binomial Random Variable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specific type of discrete random variable that counts how often a particular event occurs in a fixed number of </a:t>
            </a:r>
            <a:r>
              <a:rPr lang="en-US" sz="2400" dirty="0" smtClean="0"/>
              <a:t>trials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/>
              <a:t>Examples </a:t>
            </a:r>
            <a:endParaRPr lang="en-US" sz="2400" b="1" dirty="0" smtClean="0"/>
          </a:p>
          <a:p>
            <a:r>
              <a:rPr lang="en-US" sz="2000" dirty="0" smtClean="0"/>
              <a:t>Number of correct guesses at 30 true-false questions when you randomly guess all answers.  </a:t>
            </a:r>
          </a:p>
          <a:p>
            <a:r>
              <a:rPr lang="en-US" sz="2000" dirty="0" smtClean="0"/>
              <a:t>Number </a:t>
            </a:r>
            <a:r>
              <a:rPr lang="en-US" sz="2000" dirty="0"/>
              <a:t>of winning lottery tickets when you buy 10 tickets of the same kind </a:t>
            </a:r>
          </a:p>
          <a:p>
            <a:r>
              <a:rPr lang="en-US" sz="2000" dirty="0"/>
              <a:t>Number of left-handers in a randomly selected sample of 100 unrelated people </a:t>
            </a:r>
          </a:p>
          <a:p>
            <a:r>
              <a:rPr lang="en-US" sz="2000" dirty="0"/>
              <a:t>Number of tails when flipping a coin 10 times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026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693032"/>
            <a:ext cx="85324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By examining the chest X ray, the probability that TB is detected when a person is actually suffering is 0.99. The probability of an healthy person diagnosed to have TB is 0.001. In a certain city, 1 in 1000 people suffers from TB. A person is selected at random and is diagnosed to have TB. What is the probability that he actually has TB?</a:t>
            </a:r>
            <a:endParaRPr lang="en-IN" sz="20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55576" y="3356992"/>
            <a:ext cx="144016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27584" y="4437112"/>
            <a:ext cx="172819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9689607">
            <a:off x="739044" y="342812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Suffering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189942" y="314096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1/1000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627784" y="5157192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999/1000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 rot="1107423">
            <a:off x="878169" y="480225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</a:t>
            </a:r>
            <a:r>
              <a:rPr lang="en-US" dirty="0" smtClean="0"/>
              <a:t>Suffering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059832" y="2852936"/>
            <a:ext cx="136815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59832" y="3501008"/>
            <a:ext cx="144016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0646752">
            <a:off x="3010666" y="2671278"/>
            <a:ext cx="145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TB detected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 rot="675858">
            <a:off x="2856287" y="3698826"/>
            <a:ext cx="186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TB not detected</a:t>
            </a:r>
            <a:endParaRPr lang="en-IN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419872" y="4869160"/>
            <a:ext cx="136815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19872" y="5517232"/>
            <a:ext cx="144016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20646752">
            <a:off x="3314334" y="4668338"/>
            <a:ext cx="145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TB detected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 rot="675858">
            <a:off x="3264341" y="5689326"/>
            <a:ext cx="186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TB not detected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740010" y="2636912"/>
            <a:ext cx="84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0.99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16016" y="3573016"/>
            <a:ext cx="84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92410" y="4643844"/>
            <a:ext cx="84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932040" y="5579948"/>
            <a:ext cx="84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0.999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84498" y="2761055"/>
            <a:ext cx="34595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P(A person is selected at random and is diagnosed to have TB)=</a:t>
            </a:r>
          </a:p>
          <a:p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(1/1000)*0.99+(999/1000)*0.001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P(</a:t>
            </a:r>
            <a:r>
              <a:rPr lang="en-IN" dirty="0"/>
              <a:t>actually has </a:t>
            </a:r>
            <a:r>
              <a:rPr lang="en-IN" dirty="0" smtClean="0"/>
              <a:t>TB)=  </a:t>
            </a:r>
          </a:p>
          <a:p>
            <a:r>
              <a:rPr lang="en-IN" dirty="0" smtClean="0"/>
              <a:t>P(Suffering and TB detected)/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P(A person is selected at random and is diagnosed to have TB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en-I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0.99*(1/1000)</a:t>
            </a:r>
          </a:p>
          <a:p>
            <a:r>
              <a:rPr lang="en-I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1/1000)*0.99+(999/1000)*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0.001)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 smtClean="0"/>
          </a:p>
          <a:p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732512" y="6324600"/>
            <a:ext cx="312345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594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probability you get 20 right when you guess as 30 True-False questions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2962275"/>
            <a:ext cx="4648200" cy="1238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333875"/>
            <a:ext cx="48006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31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#exactly 4 correct answers by random attempts</a:t>
            </a:r>
          </a:p>
          <a:p>
            <a:pPr marL="0" indent="0">
              <a:buNone/>
            </a:pPr>
            <a:r>
              <a:rPr lang="en-US" sz="2000" dirty="0" err="1" smtClean="0"/>
              <a:t>dbinom</a:t>
            </a:r>
            <a:r>
              <a:rPr lang="en-US" sz="2000" dirty="0" smtClean="0"/>
              <a:t>(4, </a:t>
            </a:r>
            <a:r>
              <a:rPr lang="en-US" sz="2000" dirty="0"/>
              <a:t>size=30, </a:t>
            </a:r>
            <a:r>
              <a:rPr lang="en-US" sz="2000" dirty="0" err="1"/>
              <a:t>prob</a:t>
            </a:r>
            <a:r>
              <a:rPr lang="en-US" sz="2000" dirty="0"/>
              <a:t>=0.5)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#having four or less correct answers by random attempts</a:t>
            </a:r>
          </a:p>
          <a:p>
            <a:pPr marL="0" indent="0">
              <a:buNone/>
            </a:pPr>
            <a:r>
              <a:rPr lang="en-US" sz="2000" dirty="0" err="1"/>
              <a:t>pbinom</a:t>
            </a:r>
            <a:r>
              <a:rPr lang="en-US" sz="2000" dirty="0"/>
              <a:t>(4, </a:t>
            </a:r>
            <a:r>
              <a:rPr lang="en-US" sz="2000" dirty="0" smtClean="0"/>
              <a:t>size=30, </a:t>
            </a:r>
            <a:r>
              <a:rPr lang="en-US" sz="2000" dirty="0" err="1" smtClean="0"/>
              <a:t>prob</a:t>
            </a:r>
            <a:r>
              <a:rPr lang="en-US" sz="2000" dirty="0" smtClean="0"/>
              <a:t>=0.5)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8185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Cross-fertilizing a red and a white flower produces red flowers 25% of the time. Now we cross-fertilize five pairs of red and white flowers and produce five offspring.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Find the probability </a:t>
            </a:r>
            <a:r>
              <a:rPr lang="en-US" sz="2000" dirty="0"/>
              <a:t>that there will be no red flowered plants in the five </a:t>
            </a:r>
            <a:r>
              <a:rPr lang="en-US" sz="2000" dirty="0" smtClean="0"/>
              <a:t>offspring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P(X=0)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dbinom</a:t>
            </a:r>
            <a:r>
              <a:rPr lang="en-US" sz="2000" dirty="0" smtClean="0"/>
              <a:t>(0, size=5, </a:t>
            </a:r>
            <a:r>
              <a:rPr lang="en-US" sz="2000" dirty="0" err="1" smtClean="0"/>
              <a:t>prob</a:t>
            </a:r>
            <a:r>
              <a:rPr lang="en-US" sz="2000" dirty="0" smtClean="0"/>
              <a:t>=0.25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probability </a:t>
            </a:r>
            <a:r>
              <a:rPr lang="en-US" sz="2000" dirty="0"/>
              <a:t>that there would be one or fewer red flowered plants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r>
              <a:rPr lang="en-US" sz="2000" dirty="0" smtClean="0"/>
              <a:t>P(X&lt;=1)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dbinom</a:t>
            </a:r>
            <a:r>
              <a:rPr lang="en-US" sz="2000" dirty="0"/>
              <a:t>(0, size=5, </a:t>
            </a:r>
            <a:r>
              <a:rPr lang="en-US" sz="2000" dirty="0" err="1"/>
              <a:t>prob</a:t>
            </a:r>
            <a:r>
              <a:rPr lang="en-US" sz="2000" dirty="0"/>
              <a:t>=0.25) </a:t>
            </a:r>
            <a:r>
              <a:rPr lang="en-US" sz="2000" dirty="0" smtClean="0"/>
              <a:t>+</a:t>
            </a:r>
            <a:r>
              <a:rPr lang="en-US" sz="2000" dirty="0" err="1" smtClean="0"/>
              <a:t>dbinom</a:t>
            </a:r>
            <a:r>
              <a:rPr lang="en-US" sz="2000" dirty="0" smtClean="0"/>
              <a:t>(1, size=5, </a:t>
            </a:r>
            <a:r>
              <a:rPr lang="en-US" sz="2000" dirty="0" err="1" smtClean="0"/>
              <a:t>prob</a:t>
            </a:r>
            <a:r>
              <a:rPr lang="en-US" sz="2000" dirty="0" smtClean="0"/>
              <a:t>=0.25) </a:t>
            </a:r>
          </a:p>
          <a:p>
            <a:pPr marL="0" indent="0">
              <a:buNone/>
            </a:pPr>
            <a:r>
              <a:rPr lang="en-US" sz="2000" dirty="0" err="1" smtClean="0"/>
              <a:t>pbinom</a:t>
            </a:r>
            <a:r>
              <a:rPr lang="en-US" sz="2000" dirty="0" smtClean="0"/>
              <a:t>(1</a:t>
            </a:r>
            <a:r>
              <a:rPr lang="en-US" sz="2000" dirty="0"/>
              <a:t>, size=5, </a:t>
            </a:r>
            <a:r>
              <a:rPr lang="en-US" sz="2000" dirty="0" err="1"/>
              <a:t>prob</a:t>
            </a:r>
            <a:r>
              <a:rPr lang="en-US" sz="2000" dirty="0"/>
              <a:t>=0.25)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4913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a variable to be a </a:t>
            </a:r>
            <a:r>
              <a:rPr lang="en-US" sz="2400" b="1" dirty="0"/>
              <a:t>binomial random variable</a:t>
            </a:r>
            <a:r>
              <a:rPr lang="en-US" sz="2400" dirty="0"/>
              <a:t>, </a:t>
            </a:r>
            <a:r>
              <a:rPr lang="en-US" sz="2400" b="1" dirty="0"/>
              <a:t>ALL</a:t>
            </a:r>
            <a:r>
              <a:rPr lang="en-US" sz="2400" dirty="0"/>
              <a:t> of the following conditions must be met:</a:t>
            </a:r>
          </a:p>
          <a:p>
            <a:r>
              <a:rPr lang="en-US" sz="2400" dirty="0"/>
              <a:t>There are a fixed number of trials (a fixed sample size) </a:t>
            </a:r>
          </a:p>
          <a:p>
            <a:r>
              <a:rPr lang="en-US" sz="2400" dirty="0"/>
              <a:t>On each trial, the event of interest either occurs or does not </a:t>
            </a:r>
          </a:p>
          <a:p>
            <a:r>
              <a:rPr lang="en-US" sz="2400" dirty="0"/>
              <a:t>The probability of occurrence (or not) is the same on each trial </a:t>
            </a:r>
          </a:p>
          <a:p>
            <a:r>
              <a:rPr lang="en-US" sz="2400" dirty="0"/>
              <a:t>Trials are independent of one another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10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Expected Value and Standard </a:t>
            </a:r>
            <a:r>
              <a:rPr lang="en-US" sz="3200" b="1" dirty="0" smtClean="0"/>
              <a:t>Deviation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1676400"/>
            <a:ext cx="2476500" cy="1304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" y="365760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instance, the “expected” number of correct (random) guesses at 30 True-False questions is </a:t>
            </a:r>
            <a:r>
              <a:rPr lang="en-US" i="1" dirty="0"/>
              <a:t>np </a:t>
            </a:r>
            <a:r>
              <a:rPr lang="en-US" dirty="0"/>
              <a:t>= (30)(.5) = 15 (half of the questions).</a:t>
            </a:r>
          </a:p>
        </p:txBody>
      </p:sp>
    </p:spTree>
    <p:extLst>
      <p:ext uri="{BB962C8B-B14F-4D97-AF65-F5344CB8AC3E}">
        <p14:creationId xmlns:p14="http://schemas.microsoft.com/office/powerpoint/2010/main" val="1460397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roulette wheel has 38 slots, 18 are red, 18 are black, and 2 are </a:t>
            </a:r>
            <a:r>
              <a:rPr lang="en-US" sz="2000" dirty="0" smtClean="0"/>
              <a:t>green. You </a:t>
            </a:r>
            <a:r>
              <a:rPr lang="en-US" sz="2000" dirty="0"/>
              <a:t>play five games and always bet on red.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2438400"/>
            <a:ext cx="1828800" cy="1838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2895600"/>
            <a:ext cx="5562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the probability that you will win all five games? 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P(X=5)= </a:t>
            </a:r>
            <a:r>
              <a:rPr lang="en-US" dirty="0" err="1" smtClean="0"/>
              <a:t>dbinom</a:t>
            </a:r>
            <a:r>
              <a:rPr lang="en-US" dirty="0" smtClean="0"/>
              <a:t>(5,size=5, </a:t>
            </a:r>
            <a:r>
              <a:rPr lang="en-US" dirty="0" err="1" smtClean="0"/>
              <a:t>prob</a:t>
            </a:r>
            <a:r>
              <a:rPr lang="en-US" dirty="0" smtClean="0"/>
              <a:t>=18/38)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72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roulette wheel has 38 slots, 18 are red, 18 are black, and 2 are </a:t>
            </a:r>
            <a:r>
              <a:rPr lang="en-US" sz="2000" dirty="0" smtClean="0"/>
              <a:t>green. You </a:t>
            </a:r>
            <a:r>
              <a:rPr lang="en-US" sz="2000" dirty="0"/>
              <a:t>play five games and always bet on red.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2438400"/>
            <a:ext cx="1828800" cy="1838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2895600"/>
            <a:ext cx="556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the probability that you will win no more than two games?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3863181"/>
            <a:ext cx="4320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P(X&lt;=2)= </a:t>
            </a:r>
            <a:r>
              <a:rPr lang="en-US" dirty="0" err="1" smtClean="0"/>
              <a:t>pbinom</a:t>
            </a:r>
            <a:r>
              <a:rPr lang="en-US" dirty="0" smtClean="0"/>
              <a:t>(2,size=5</a:t>
            </a:r>
            <a:r>
              <a:rPr lang="en-US" dirty="0"/>
              <a:t>, </a:t>
            </a:r>
            <a:r>
              <a:rPr lang="en-US" dirty="0" err="1"/>
              <a:t>prob</a:t>
            </a:r>
            <a:r>
              <a:rPr lang="en-US" dirty="0"/>
              <a:t>=18/38)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96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roulette wheel has 38 slots, 18 are red, 18 are black, and 2 are </a:t>
            </a:r>
            <a:r>
              <a:rPr lang="en-US" sz="2000" dirty="0" smtClean="0"/>
              <a:t>green. You </a:t>
            </a:r>
            <a:r>
              <a:rPr lang="en-US" sz="2000" dirty="0"/>
              <a:t>play five games and always bet on red.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2438400"/>
            <a:ext cx="1828800" cy="1838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2895600"/>
            <a:ext cx="556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How many games can you expect to win?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10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You sell sandwiches. 70% of people choose </a:t>
            </a:r>
            <a:r>
              <a:rPr lang="en-US" sz="2400" dirty="0" smtClean="0"/>
              <a:t>veg, </a:t>
            </a:r>
            <a:r>
              <a:rPr lang="en-US" sz="2400" dirty="0"/>
              <a:t>the rest choose </a:t>
            </a:r>
            <a:r>
              <a:rPr lang="en-US" sz="2400" dirty="0" smtClean="0"/>
              <a:t>non-veg.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is the probability of selling 2 </a:t>
            </a:r>
            <a:r>
              <a:rPr lang="en-US" sz="2400" dirty="0" smtClean="0"/>
              <a:t>veg </a:t>
            </a:r>
            <a:r>
              <a:rPr lang="en-US" sz="2400" dirty="0"/>
              <a:t>sandwiches to the next 3 customers?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24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Your company makes sports bikes. 90% pass final inspection (and 10% fail and need to be fixed</a:t>
            </a:r>
            <a:r>
              <a:rPr lang="en-US" sz="2400" dirty="0" smtClean="0"/>
              <a:t>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is the expected </a:t>
            </a:r>
            <a:r>
              <a:rPr lang="en-US" sz="2400" dirty="0" smtClean="0"/>
              <a:t>mean and variance of </a:t>
            </a:r>
            <a:r>
              <a:rPr lang="en-US" sz="2400" dirty="0"/>
              <a:t>the 4 next inspections?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6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 smtClean="0"/>
              <a:t>Suppose </a:t>
            </a:r>
            <a:r>
              <a:rPr lang="en-IN" sz="2000" dirty="0"/>
              <a:t>that 6% of the people with blood group O are left handed and 10% of those with other blood groups are left handed 30% of the people have blood group O. If a left handed person is selected at random, what is the probability that he/she will have blood group O? 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95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There </a:t>
            </a:r>
            <a:r>
              <a:rPr lang="en-US" sz="2400" dirty="0"/>
              <a:t>are twelve multiple choice questions in an English class quiz. Each question has five possible answers, and only one of them is correct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Find the probability of having four or less correct answers if a student attempts to answer every question at random. </a:t>
            </a:r>
          </a:p>
        </p:txBody>
      </p:sp>
    </p:spTree>
    <p:extLst>
      <p:ext uri="{BB962C8B-B14F-4D97-AF65-F5344CB8AC3E}">
        <p14:creationId xmlns:p14="http://schemas.microsoft.com/office/powerpoint/2010/main" val="2463610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Ten eggs are drawn successively with replacement from a lot </a:t>
            </a:r>
            <a:r>
              <a:rPr lang="en-US" sz="2000" dirty="0" smtClean="0"/>
              <a:t>containing 10</a:t>
            </a:r>
            <a:r>
              <a:rPr lang="en-US" sz="2000" dirty="0"/>
              <a:t>% defective eggs. Find the probability that there is at least one defective egg.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1485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It is known that 10% of certain articles manufactured are defective. What is </a:t>
            </a:r>
            <a:r>
              <a:rPr lang="en-US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sz="2400" dirty="0" smtClean="0"/>
              <a:t>probability </a:t>
            </a:r>
            <a:r>
              <a:rPr lang="en-US" sz="2400" dirty="0"/>
              <a:t>that in a random sample of 12 such articles, 9 are defective?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437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Independent</a:t>
            </a:r>
            <a:r>
              <a:rPr lang="en-US" sz="2800" dirty="0" smtClean="0"/>
              <a:t> </a:t>
            </a:r>
            <a:r>
              <a:rPr lang="en-US" sz="2800" dirty="0"/>
              <a:t>(each event is </a:t>
            </a:r>
            <a:r>
              <a:rPr lang="en-US" sz="2800" b="1" dirty="0"/>
              <a:t>not</a:t>
            </a:r>
            <a:r>
              <a:rPr lang="en-US" sz="2800" dirty="0"/>
              <a:t> affected by other events), </a:t>
            </a:r>
          </a:p>
          <a:p>
            <a:r>
              <a:rPr lang="en-US" sz="2800" b="1" dirty="0"/>
              <a:t>Dependent</a:t>
            </a:r>
            <a:r>
              <a:rPr lang="en-US" sz="2800" dirty="0"/>
              <a:t> (also called "Conditional", where an event </a:t>
            </a:r>
            <a:r>
              <a:rPr lang="en-US" sz="2800" b="1" dirty="0"/>
              <a:t>is</a:t>
            </a:r>
            <a:r>
              <a:rPr lang="en-US" sz="2800" dirty="0"/>
              <a:t> affected by other events)</a:t>
            </a:r>
          </a:p>
          <a:p>
            <a:r>
              <a:rPr lang="en-US" sz="2800" b="1" dirty="0"/>
              <a:t>Mutually Exclusive</a:t>
            </a:r>
            <a:r>
              <a:rPr lang="en-US" sz="2800" dirty="0"/>
              <a:t> (events can't happen at the same time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Equally </a:t>
            </a:r>
            <a:r>
              <a:rPr lang="en-US" sz="2800" dirty="0" smtClean="0"/>
              <a:t>Likely: probability is equal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49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Random </a:t>
            </a:r>
            <a:r>
              <a:rPr lang="en-US" sz="4000" dirty="0" smtClean="0"/>
              <a:t>Variables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63289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Random </a:t>
            </a:r>
            <a:r>
              <a:rPr lang="en-US" sz="4000" dirty="0" smtClean="0"/>
              <a:t>Variables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Something is random when it varies by chance</a:t>
            </a:r>
          </a:p>
          <a:p>
            <a:r>
              <a:rPr lang="en-US" sz="2500" dirty="0" smtClean="0"/>
              <a:t>a numerical characteristic that takes on different values due to chance</a:t>
            </a:r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r>
              <a:rPr lang="en-US" sz="2500" dirty="0" smtClean="0"/>
              <a:t>Example: Rolling a die there are six equally possible outcomes, the observed outcome on any one roll is random.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8107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discrete random variable </a:t>
            </a:r>
            <a:r>
              <a:rPr lang="en-US" dirty="0"/>
              <a:t>has a countable set of distinct possible values</a:t>
            </a:r>
            <a:r>
              <a:rPr lang="en-US" dirty="0" smtClean="0"/>
              <a:t>.</a:t>
            </a:r>
          </a:p>
          <a:p>
            <a:r>
              <a:rPr lang="en-US" dirty="0"/>
              <a:t>Number of classes missed last week (possible outcomes are 0, 1, 2, 3, ..., up to the maximum number of classes)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continuous random variable </a:t>
            </a:r>
            <a:r>
              <a:rPr lang="en-US" dirty="0"/>
              <a:t>is such that any value (to any number of decimal places) within some interval is a possible value</a:t>
            </a:r>
            <a:r>
              <a:rPr lang="en-US" dirty="0" smtClean="0"/>
              <a:t>.</a:t>
            </a:r>
          </a:p>
          <a:p>
            <a:r>
              <a:rPr lang="en-US" dirty="0"/>
              <a:t>Heights of individuals </a:t>
            </a:r>
          </a:p>
          <a:p>
            <a:r>
              <a:rPr lang="en-US" dirty="0"/>
              <a:t>Time to finish a test </a:t>
            </a:r>
          </a:p>
          <a:p>
            <a:r>
              <a:rPr lang="en-US" dirty="0"/>
              <a:t>Hours spent exercising last week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0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A </a:t>
            </a:r>
            <a:r>
              <a:rPr lang="en-US" sz="2500" dirty="0"/>
              <a:t>table, graph, or formula that gives the probability of a given outcome's </a:t>
            </a:r>
            <a:r>
              <a:rPr lang="en-US" sz="2500" dirty="0" smtClean="0"/>
              <a:t>occurrence</a:t>
            </a:r>
          </a:p>
          <a:p>
            <a:pPr marL="0" indent="0">
              <a:buNone/>
            </a:pPr>
            <a:endParaRPr lang="en-US" sz="25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0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For a discrete random variable, its </a:t>
            </a:r>
            <a:r>
              <a:rPr lang="en-US" sz="2500" b="1" dirty="0" smtClean="0"/>
              <a:t>probability distribution </a:t>
            </a:r>
            <a:r>
              <a:rPr lang="en-US" sz="2500" dirty="0" smtClean="0"/>
              <a:t>(also called the </a:t>
            </a:r>
            <a:r>
              <a:rPr lang="en-US" sz="2500" b="1" dirty="0" smtClean="0"/>
              <a:t>probability distribution function</a:t>
            </a:r>
            <a:r>
              <a:rPr lang="en-US" sz="2500" dirty="0" smtClean="0"/>
              <a:t>) is any table, graph, or formula that gives each possible value and the probability of that value. </a:t>
            </a:r>
            <a:r>
              <a:rPr lang="en-US" sz="2500" b="1" dirty="0" smtClean="0"/>
              <a:t> </a:t>
            </a:r>
            <a:endParaRPr lang="en-US" sz="2500" dirty="0" smtClean="0"/>
          </a:p>
          <a:p>
            <a:pPr marL="0" indent="0">
              <a:buNone/>
            </a:pPr>
            <a:r>
              <a:rPr lang="en-US" sz="2500" b="1" dirty="0" smtClean="0"/>
              <a:t>Note</a:t>
            </a:r>
            <a:r>
              <a:rPr lang="en-US" sz="2500" dirty="0" smtClean="0"/>
              <a:t>: The total of all probabilities across the distribution must be 1, and each individual probability must be between 0 and 1, inclusive.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2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1490</Words>
  <Application>Microsoft Office PowerPoint</Application>
  <PresentationFormat>On-screen Show (4:3)</PresentationFormat>
  <Paragraphs>208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MathJax_Main</vt:lpstr>
      <vt:lpstr>MathJax_Math</vt:lpstr>
      <vt:lpstr>微軟正黑體</vt:lpstr>
      <vt:lpstr>Arial</vt:lpstr>
      <vt:lpstr>Calibri</vt:lpstr>
      <vt:lpstr>Times New Roman</vt:lpstr>
      <vt:lpstr>Office Theme</vt:lpstr>
      <vt:lpstr>Probability Distribution</vt:lpstr>
      <vt:lpstr>PowerPoint Presentation</vt:lpstr>
      <vt:lpstr>PowerPoint Presentation</vt:lpstr>
      <vt:lpstr>Event Types</vt:lpstr>
      <vt:lpstr>Random Variables</vt:lpstr>
      <vt:lpstr>Random Variables</vt:lpstr>
      <vt:lpstr>Types</vt:lpstr>
      <vt:lpstr>Probability distribution</vt:lpstr>
      <vt:lpstr>Probability distribution</vt:lpstr>
      <vt:lpstr>PowerPoint Presentation</vt:lpstr>
      <vt:lpstr>Expected Value of a Discrete Random Variable </vt:lpstr>
      <vt:lpstr>PowerPoint Presentation</vt:lpstr>
      <vt:lpstr>PowerPoint Presentation</vt:lpstr>
      <vt:lpstr>PowerPoint Presentation</vt:lpstr>
      <vt:lpstr>Standard Deviation</vt:lpstr>
      <vt:lpstr>PowerPoint Presentation</vt:lpstr>
      <vt:lpstr>PowerPoint Presentation</vt:lpstr>
      <vt:lpstr>PowerPoint Presentation</vt:lpstr>
      <vt:lpstr>Binomial Random Variable </vt:lpstr>
      <vt:lpstr>PowerPoint Presentation</vt:lpstr>
      <vt:lpstr>PowerPoint Presentation</vt:lpstr>
      <vt:lpstr>PowerPoint Presentation</vt:lpstr>
      <vt:lpstr>PowerPoint Presentation</vt:lpstr>
      <vt:lpstr>Expected Value and Standard Deviation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hag5kor</dc:creator>
  <cp:lastModifiedBy>hag5kor</cp:lastModifiedBy>
  <cp:revision>3</cp:revision>
  <dcterms:created xsi:type="dcterms:W3CDTF">2016-09-10T11:10:36Z</dcterms:created>
  <dcterms:modified xsi:type="dcterms:W3CDTF">2016-09-10T11:32:20Z</dcterms:modified>
</cp:coreProperties>
</file>