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69" r:id="rId6"/>
    <p:sldId id="259" r:id="rId7"/>
    <p:sldId id="270" r:id="rId8"/>
    <p:sldId id="260" r:id="rId9"/>
    <p:sldId id="271" r:id="rId10"/>
    <p:sldId id="261" r:id="rId11"/>
    <p:sldId id="272" r:id="rId12"/>
    <p:sldId id="262" r:id="rId13"/>
    <p:sldId id="273" r:id="rId14"/>
    <p:sldId id="263" r:id="rId15"/>
    <p:sldId id="274" r:id="rId16"/>
    <p:sldId id="275" r:id="rId17"/>
    <p:sldId id="264" r:id="rId18"/>
    <p:sldId id="276" r:id="rId19"/>
    <p:sldId id="265" r:id="rId20"/>
    <p:sldId id="277" r:id="rId21"/>
    <p:sldId id="266" r:id="rId22"/>
    <p:sldId id="278" r:id="rId23"/>
    <p:sldId id="267"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84" d="100"/>
          <a:sy n="84" d="100"/>
        </p:scale>
        <p:origin x="1435"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50F72D-05B1-44E5-B69F-E221D8CE24E2}" type="datetimeFigureOut">
              <a:rPr lang="en-IN" smtClean="0"/>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50F72D-05B1-44E5-B69F-E221D8CE24E2}" type="datetimeFigureOut">
              <a:rPr lang="en-IN" smtClean="0"/>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50F72D-05B1-44E5-B69F-E221D8CE24E2}" type="datetimeFigureOut">
              <a:rPr lang="en-IN" smtClean="0"/>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50F72D-05B1-44E5-B69F-E221D8CE24E2}" type="datetimeFigureOut">
              <a:rPr lang="en-IN" smtClean="0"/>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0F72D-05B1-44E5-B69F-E221D8CE24E2}" type="datetimeFigureOut">
              <a:rPr lang="en-IN" smtClean="0"/>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50F72D-05B1-44E5-B69F-E221D8CE24E2}" type="datetimeFigureOut">
              <a:rPr lang="en-IN" smtClean="0"/>
              <a:t>11-04-2019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50F72D-05B1-44E5-B69F-E221D8CE24E2}" type="datetimeFigureOut">
              <a:rPr lang="en-IN" smtClean="0"/>
              <a:t>11-04-2019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50F72D-05B1-44E5-B69F-E221D8CE24E2}" type="datetimeFigureOut">
              <a:rPr lang="en-IN" smtClean="0"/>
              <a:t>11-04-2019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0F72D-05B1-44E5-B69F-E221D8CE24E2}" type="datetimeFigureOut">
              <a:rPr lang="en-IN" smtClean="0"/>
              <a:t>11-04-2019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0F72D-05B1-44E5-B69F-E221D8CE24E2}" type="datetimeFigureOut">
              <a:rPr lang="en-IN" smtClean="0"/>
              <a:t>11-04-2019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0F72D-05B1-44E5-B69F-E221D8CE24E2}" type="datetimeFigureOut">
              <a:rPr lang="en-IN" smtClean="0"/>
              <a:t>11-04-2019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84702-6616-46DD-8573-31B4827F892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0F72D-05B1-44E5-B69F-E221D8CE24E2}" type="datetimeFigureOut">
              <a:rPr lang="en-IN" smtClean="0"/>
              <a:t>11-04-2019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84702-6616-46DD-8573-31B4827F892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611560" y="1700808"/>
            <a:ext cx="7920880" cy="1015663"/>
          </a:xfrm>
          <a:prstGeom prst="rect">
            <a:avLst/>
          </a:prstGeom>
          <a:noFill/>
        </p:spPr>
        <p:txBody>
          <a:bodyPr wrap="square" rtlCol="0">
            <a:spAutoFit/>
          </a:bodyPr>
          <a:lstStyle/>
          <a:p>
            <a:r>
              <a:rPr lang="en-IN" sz="2000" dirty="0" smtClean="0"/>
              <a:t>An insurance company selected 2000 drivers at random (i.e., without any preference of one driver over another) in a particular city to find a relationship between age and accidents. </a:t>
            </a:r>
            <a:endParaRPr lang="en-IN" sz="2000" dirty="0"/>
          </a:p>
        </p:txBody>
      </p:sp>
      <p:graphicFrame>
        <p:nvGraphicFramePr>
          <p:cNvPr id="6" name="Table 5"/>
          <p:cNvGraphicFramePr>
            <a:graphicFrameLocks noGrp="1"/>
          </p:cNvGraphicFramePr>
          <p:nvPr/>
        </p:nvGraphicFramePr>
        <p:xfrm>
          <a:off x="1115616" y="2852936"/>
          <a:ext cx="6624738" cy="1266825"/>
        </p:xfrm>
        <a:graphic>
          <a:graphicData uri="http://schemas.openxmlformats.org/drawingml/2006/table">
            <a:tbl>
              <a:tblPr firstRow="1">
                <a:tableStyleId>{3C2FFA5D-87B4-456A-9821-1D502468CF0F}</a:tableStyleId>
              </a:tblPr>
              <a:tblGrid>
                <a:gridCol w="1577318"/>
                <a:gridCol w="1009484"/>
                <a:gridCol w="1009484"/>
                <a:gridCol w="1009484"/>
                <a:gridCol w="1009484"/>
                <a:gridCol w="1009484"/>
              </a:tblGrid>
              <a:tr h="216024">
                <a:tc rowSpan="2">
                  <a:txBody>
                    <a:bodyPr/>
                    <a:lstStyle/>
                    <a:p>
                      <a:pPr algn="ctr" fontAlgn="b"/>
                      <a:r>
                        <a:rPr lang="en-IN" sz="1600" u="none" strike="noStrike" dirty="0"/>
                        <a:t>Age of Drivers (in Years)</a:t>
                      </a:r>
                      <a:endParaRPr lang="en-IN" sz="1600" b="0" i="0" u="none" strike="noStrike" dirty="0">
                        <a:solidFill>
                          <a:srgbClr val="000000"/>
                        </a:solidFill>
                        <a:latin typeface="Calibri"/>
                      </a:endParaRPr>
                    </a:p>
                  </a:txBody>
                  <a:tcPr marL="9525" marR="9525" marT="9525" marB="0" anchor="b"/>
                </a:tc>
                <a:tc gridSpan="5">
                  <a:txBody>
                    <a:bodyPr/>
                    <a:lstStyle/>
                    <a:p>
                      <a:pPr algn="ctr" fontAlgn="b"/>
                      <a:r>
                        <a:rPr lang="en-IN" sz="1600" u="none" strike="noStrike"/>
                        <a:t>Accidents in One year</a:t>
                      </a:r>
                      <a:endParaRPr lang="en-IN" sz="1600" b="0" i="0" u="none" strike="noStrike">
                        <a:solidFill>
                          <a:srgbClr val="000000"/>
                        </a:solidFill>
                        <a:latin typeface="Calibri"/>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16024">
                <a:tc vMerge="1">
                  <a:txBody>
                    <a:bodyPr/>
                    <a:lstStyle/>
                    <a:p>
                      <a:endParaRPr lang="en-IN"/>
                    </a:p>
                  </a:txBody>
                  <a:tcPr/>
                </a:tc>
                <a:tc>
                  <a:txBody>
                    <a:bodyPr/>
                    <a:lstStyle/>
                    <a:p>
                      <a:pPr algn="ctr" fontAlgn="b"/>
                      <a:r>
                        <a:rPr lang="en-IN" sz="1600" u="none" strike="noStrike"/>
                        <a:t>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2</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Over 3</a:t>
                      </a:r>
                      <a:endParaRPr lang="en-IN" sz="1600" b="0" i="0" u="none" strike="noStrike">
                        <a:solidFill>
                          <a:srgbClr val="000000"/>
                        </a:solidFill>
                        <a:latin typeface="Calibri"/>
                      </a:endParaRPr>
                    </a:p>
                  </a:txBody>
                  <a:tcPr marL="9525" marR="9525" marT="9525" marB="0" anchor="b"/>
                </a:tc>
              </a:tr>
              <a:tr h="216024">
                <a:tc>
                  <a:txBody>
                    <a:bodyPr/>
                    <a:lstStyle/>
                    <a:p>
                      <a:pPr algn="ctr" fontAlgn="b"/>
                      <a:r>
                        <a:rPr lang="en-IN" sz="1600" u="none" strike="noStrike"/>
                        <a:t>18-29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440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a:t>110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61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tr>
              <a:tr h="216024">
                <a:tc>
                  <a:txBody>
                    <a:bodyPr/>
                    <a:lstStyle/>
                    <a:p>
                      <a:pPr algn="ctr" fontAlgn="b"/>
                      <a:r>
                        <a:rPr lang="en-IN" sz="1600" u="none" strike="noStrike"/>
                        <a:t>30-50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505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125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22</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18</a:t>
                      </a:r>
                      <a:endParaRPr lang="en-IN" sz="1600" b="0" i="0" u="none" strike="noStrike" dirty="0">
                        <a:solidFill>
                          <a:srgbClr val="000000"/>
                        </a:solidFill>
                        <a:latin typeface="Calibri"/>
                      </a:endParaRPr>
                    </a:p>
                  </a:txBody>
                  <a:tcPr marL="9525" marR="9525" marT="9525" marB="0" anchor="b"/>
                </a:tc>
              </a:tr>
              <a:tr h="216024">
                <a:tc>
                  <a:txBody>
                    <a:bodyPr/>
                    <a:lstStyle/>
                    <a:p>
                      <a:pPr algn="ctr" fontAlgn="b"/>
                      <a:r>
                        <a:rPr lang="en-IN" sz="1600" u="none" strike="noStrike"/>
                        <a:t>above 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360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45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9</a:t>
                      </a:r>
                      <a:endParaRPr lang="en-IN" sz="1600" b="0" i="0" u="none" strike="noStrike" dirty="0">
                        <a:solidFill>
                          <a:srgbClr val="000000"/>
                        </a:solidFill>
                        <a:latin typeface="Calibri"/>
                      </a:endParaRPr>
                    </a:p>
                  </a:txBody>
                  <a:tcPr marL="9525" marR="9525" marT="9525" marB="0" anchor="b"/>
                </a:tc>
              </a:tr>
            </a:tbl>
          </a:graphicData>
        </a:graphic>
      </p:graphicFrame>
      <p:sp>
        <p:nvSpPr>
          <p:cNvPr id="7" name="Rectangle 6"/>
          <p:cNvSpPr/>
          <p:nvPr/>
        </p:nvSpPr>
        <p:spPr>
          <a:xfrm>
            <a:off x="755576" y="4437112"/>
            <a:ext cx="7488832" cy="646331"/>
          </a:xfrm>
          <a:prstGeom prst="rect">
            <a:avLst/>
          </a:prstGeom>
        </p:spPr>
        <p:txBody>
          <a:bodyPr wrap="square">
            <a:spAutoFit/>
          </a:bodyPr>
          <a:lstStyle/>
          <a:p>
            <a:r>
              <a:rPr lang="en-IN" dirty="0" smtClean="0"/>
              <a:t>Find the probabilities of the following events for a driver chosen at random from the city</a:t>
            </a:r>
            <a:endParaRPr lang="en-IN" dirty="0"/>
          </a:p>
        </p:txBody>
      </p:sp>
      <p:sp>
        <p:nvSpPr>
          <p:cNvPr id="8" name="Rectangle 7"/>
          <p:cNvSpPr/>
          <p:nvPr/>
        </p:nvSpPr>
        <p:spPr>
          <a:xfrm>
            <a:off x="683568" y="5301208"/>
            <a:ext cx="7776864" cy="923330"/>
          </a:xfrm>
          <a:prstGeom prst="rect">
            <a:avLst/>
          </a:prstGeom>
        </p:spPr>
        <p:txBody>
          <a:bodyPr wrap="square">
            <a:spAutoFit/>
          </a:bodyPr>
          <a:lstStyle/>
          <a:p>
            <a:r>
              <a:rPr lang="en-IN" dirty="0" smtClean="0"/>
              <a:t>(</a:t>
            </a:r>
            <a:r>
              <a:rPr lang="en-IN" dirty="0" err="1" smtClean="0"/>
              <a:t>i</a:t>
            </a:r>
            <a:r>
              <a:rPr lang="en-IN" dirty="0" smtClean="0"/>
              <a:t>)being 18-29 years of age and having exactly 3 accidents in one year.</a:t>
            </a:r>
          </a:p>
          <a:p>
            <a:r>
              <a:rPr lang="en-IN" dirty="0" smtClean="0"/>
              <a:t>(ii) being 30-50 years of age and having one or more accidents in a year.</a:t>
            </a:r>
          </a:p>
          <a:p>
            <a:r>
              <a:rPr lang="en-US" dirty="0" smtClean="0"/>
              <a:t>(iii) Having no accident in one year.</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4578" name="Picture 2"/>
          <p:cNvPicPr>
            <a:picLocks noChangeAspect="1" noChangeArrowheads="1"/>
          </p:cNvPicPr>
          <p:nvPr/>
        </p:nvPicPr>
        <p:blipFill>
          <a:blip r:embed="rId2" cstate="print"/>
          <a:srcRect/>
          <a:stretch>
            <a:fillRect/>
          </a:stretch>
        </p:blipFill>
        <p:spPr bwMode="auto">
          <a:xfrm>
            <a:off x="467544" y="1700808"/>
            <a:ext cx="7632848" cy="3830559"/>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1187624" y="5517232"/>
            <a:ext cx="6048673" cy="741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395536" y="1700808"/>
            <a:ext cx="8496944" cy="1323439"/>
          </a:xfrm>
          <a:prstGeom prst="rect">
            <a:avLst/>
          </a:prstGeom>
        </p:spPr>
        <p:txBody>
          <a:bodyPr wrap="square">
            <a:spAutoFit/>
          </a:bodyPr>
          <a:lstStyle/>
          <a:p>
            <a:r>
              <a:rPr lang="en-IN" sz="2000" dirty="0" smtClean="0"/>
              <a:t>Fifty seeds were selected at random from each of 5 bags of seeds, and were kept under standardised conditions favourable to germination. After 20 days, the number of seeds which had germinated in each collection were counted and recorded</a:t>
            </a:r>
            <a:endParaRPr lang="en-IN" sz="2000" dirty="0"/>
          </a:p>
        </p:txBody>
      </p:sp>
      <p:pic>
        <p:nvPicPr>
          <p:cNvPr id="19458" name="Picture 2"/>
          <p:cNvPicPr>
            <a:picLocks noChangeAspect="1" noChangeArrowheads="1"/>
          </p:cNvPicPr>
          <p:nvPr/>
        </p:nvPicPr>
        <p:blipFill>
          <a:blip r:embed="rId2" cstate="print"/>
          <a:srcRect/>
          <a:stretch>
            <a:fillRect/>
          </a:stretch>
        </p:blipFill>
        <p:spPr bwMode="auto">
          <a:xfrm>
            <a:off x="1547664" y="2924944"/>
            <a:ext cx="5688632" cy="1253656"/>
          </a:xfrm>
          <a:prstGeom prst="rect">
            <a:avLst/>
          </a:prstGeom>
          <a:noFill/>
          <a:ln w="9525">
            <a:noFill/>
            <a:miter lim="800000"/>
            <a:headEnd/>
            <a:tailEnd/>
          </a:ln>
        </p:spPr>
      </p:pic>
      <p:sp>
        <p:nvSpPr>
          <p:cNvPr id="6" name="Rectangle 5"/>
          <p:cNvSpPr/>
          <p:nvPr/>
        </p:nvSpPr>
        <p:spPr>
          <a:xfrm>
            <a:off x="611560" y="4725144"/>
            <a:ext cx="6840760" cy="1200329"/>
          </a:xfrm>
          <a:prstGeom prst="rect">
            <a:avLst/>
          </a:prstGeom>
        </p:spPr>
        <p:txBody>
          <a:bodyPr wrap="square">
            <a:spAutoFit/>
          </a:bodyPr>
          <a:lstStyle/>
          <a:p>
            <a:r>
              <a:rPr lang="en-IN" dirty="0" smtClean="0"/>
              <a:t>What is the probability of germination of</a:t>
            </a:r>
          </a:p>
          <a:p>
            <a:r>
              <a:rPr lang="en-IN" dirty="0" smtClean="0"/>
              <a:t> (</a:t>
            </a:r>
            <a:r>
              <a:rPr lang="en-IN" dirty="0" err="1" smtClean="0"/>
              <a:t>i</a:t>
            </a:r>
            <a:r>
              <a:rPr lang="en-IN" dirty="0" smtClean="0"/>
              <a:t>) more than 40 seeds in a bag?</a:t>
            </a:r>
          </a:p>
          <a:p>
            <a:r>
              <a:rPr lang="en-IN" dirty="0" smtClean="0"/>
              <a:t> (ii) 49 seeds in a bag?</a:t>
            </a:r>
          </a:p>
          <a:p>
            <a:r>
              <a:rPr lang="en-IN" dirty="0" smtClean="0"/>
              <a:t>(iii) more that 35 seeds in a bag?</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5602" name="Picture 2"/>
          <p:cNvPicPr>
            <a:picLocks noChangeAspect="1" noChangeArrowheads="1"/>
          </p:cNvPicPr>
          <p:nvPr/>
        </p:nvPicPr>
        <p:blipFill>
          <a:blip r:embed="rId2" cstate="print"/>
          <a:srcRect/>
          <a:stretch>
            <a:fillRect/>
          </a:stretch>
        </p:blipFill>
        <p:spPr bwMode="auto">
          <a:xfrm>
            <a:off x="683568" y="1628800"/>
            <a:ext cx="7560840" cy="1382554"/>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611561" y="3068960"/>
            <a:ext cx="6696743" cy="2367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20481" name="Rectangle 1"/>
          <p:cNvSpPr>
            <a:spLocks noChangeArrowheads="1"/>
          </p:cNvSpPr>
          <p:nvPr/>
        </p:nvSpPr>
        <p:spPr bwMode="auto">
          <a:xfrm>
            <a:off x="539552" y="2536832"/>
            <a:ext cx="8560036" cy="369332"/>
          </a:xfrm>
          <a:prstGeom prst="rect">
            <a:avLst/>
          </a:prstGeom>
          <a:solidFill>
            <a:srgbClr val="EFF0F1"/>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303336"/>
                </a:solidFill>
                <a:effectLst/>
                <a:latin typeface="Consolas" pitchFamily="49" charset="0"/>
                <a:cs typeface="Consolas" pitchFamily="49" charset="0"/>
              </a:rPr>
              <a:t>df$value.cut</a:t>
            </a:r>
            <a:r>
              <a:rPr kumimoji="0" lang="en-US" sz="2400" b="0" i="0" u="none" strike="noStrike" cap="none" normalizeH="0" baseline="0" dirty="0" smtClean="0">
                <a:ln>
                  <a:noFill/>
                </a:ln>
                <a:solidFill>
                  <a:srgbClr val="303336"/>
                </a:solidFill>
                <a:effectLst/>
                <a:latin typeface="Consolas" pitchFamily="49" charset="0"/>
                <a:cs typeface="Consolas" pitchFamily="49" charset="0"/>
              </a:rPr>
              <a:t> = cut(</a:t>
            </a:r>
            <a:r>
              <a:rPr kumimoji="0" lang="en-US" sz="2400" b="0" i="0" u="none" strike="noStrike" cap="none" normalizeH="0" baseline="0" dirty="0" err="1" smtClean="0">
                <a:ln>
                  <a:noFill/>
                </a:ln>
                <a:solidFill>
                  <a:srgbClr val="303336"/>
                </a:solidFill>
                <a:effectLst/>
                <a:latin typeface="Consolas" pitchFamily="49" charset="0"/>
                <a:cs typeface="Consolas" pitchFamily="49" charset="0"/>
              </a:rPr>
              <a:t>df$value</a:t>
            </a:r>
            <a:r>
              <a:rPr kumimoji="0" lang="en-US" sz="2400" b="0" i="0" u="none" strike="noStrike" cap="none" normalizeH="0" baseline="0" dirty="0" smtClean="0">
                <a:ln>
                  <a:noFill/>
                </a:ln>
                <a:solidFill>
                  <a:srgbClr val="303336"/>
                </a:solidFill>
                <a:effectLst/>
                <a:latin typeface="Consolas" pitchFamily="49" charset="0"/>
                <a:cs typeface="Consolas" pitchFamily="49" charset="0"/>
              </a:rPr>
              <a:t>, breaks=c(</a:t>
            </a:r>
            <a:r>
              <a:rPr kumimoji="0" lang="en-US" sz="2400" b="0" i="0" u="none" strike="noStrike" cap="none" normalizeH="0" baseline="0" dirty="0" smtClean="0">
                <a:ln>
                  <a:noFill/>
                </a:ln>
                <a:solidFill>
                  <a:srgbClr val="7D2727"/>
                </a:solidFill>
                <a:effectLst/>
                <a:latin typeface="Consolas" pitchFamily="49" charset="0"/>
                <a:cs typeface="Consolas" pitchFamily="49" charset="0"/>
              </a:rPr>
              <a:t>0</a:t>
            </a:r>
            <a:r>
              <a:rPr kumimoji="0" lang="en-US" sz="2400" b="0" i="0" u="none" strike="noStrike" cap="none" normalizeH="0" baseline="0" dirty="0" smtClean="0">
                <a:ln>
                  <a:noFill/>
                </a:ln>
                <a:solidFill>
                  <a:srgbClr val="303336"/>
                </a:solidFill>
                <a:effectLst/>
                <a:latin typeface="Consolas" pitchFamily="49" charset="0"/>
                <a:cs typeface="Consolas" pitchFamily="49" charset="0"/>
              </a:rPr>
              <a:t>, </a:t>
            </a:r>
            <a:r>
              <a:rPr kumimoji="0" lang="en-US" sz="2400" b="0" i="0" u="none" strike="noStrike" cap="none" normalizeH="0" baseline="0" dirty="0" smtClean="0">
                <a:ln>
                  <a:noFill/>
                </a:ln>
                <a:solidFill>
                  <a:srgbClr val="7D2727"/>
                </a:solidFill>
                <a:effectLst/>
                <a:latin typeface="Consolas" pitchFamily="49" charset="0"/>
                <a:cs typeface="Consolas" pitchFamily="49" charset="0"/>
              </a:rPr>
              <a:t>25</a:t>
            </a:r>
            <a:r>
              <a:rPr kumimoji="0" lang="en-US" sz="2400" b="0" i="0" u="none" strike="noStrike" cap="none" normalizeH="0" baseline="0" dirty="0" smtClean="0">
                <a:ln>
                  <a:noFill/>
                </a:ln>
                <a:solidFill>
                  <a:srgbClr val="303336"/>
                </a:solidFill>
                <a:effectLst/>
                <a:latin typeface="Consolas" pitchFamily="49" charset="0"/>
                <a:cs typeface="Consolas" pitchFamily="49" charset="0"/>
              </a:rPr>
              <a:t>, </a:t>
            </a:r>
            <a:r>
              <a:rPr kumimoji="0" lang="en-US" sz="2400" b="0" i="0" u="none" strike="noStrike" cap="none" normalizeH="0" baseline="0" dirty="0" smtClean="0">
                <a:ln>
                  <a:noFill/>
                </a:ln>
                <a:solidFill>
                  <a:srgbClr val="7D2727"/>
                </a:solidFill>
                <a:effectLst/>
                <a:latin typeface="Consolas" pitchFamily="49" charset="0"/>
                <a:cs typeface="Consolas" pitchFamily="49" charset="0"/>
              </a:rPr>
              <a:t>100</a:t>
            </a:r>
            <a:r>
              <a:rPr kumimoji="0" lang="en-US" sz="2400" b="0" i="0" u="none" strike="noStrike" cap="none" normalizeH="0" baseline="0" dirty="0" smtClean="0">
                <a:ln>
                  <a:noFill/>
                </a:ln>
                <a:solidFill>
                  <a:srgbClr val="303336"/>
                </a:solidFill>
                <a:effectLst/>
                <a:latin typeface="Consolas" pitchFamily="49" charset="0"/>
                <a:cs typeface="Consolas"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 handling</a:t>
            </a:r>
            <a:endParaRPr lang="en-IN" dirty="0"/>
          </a:p>
        </p:txBody>
      </p:sp>
      <p:sp>
        <p:nvSpPr>
          <p:cNvPr id="4" name="TextBox 3"/>
          <p:cNvSpPr txBox="1"/>
          <p:nvPr/>
        </p:nvSpPr>
        <p:spPr>
          <a:xfrm>
            <a:off x="683568" y="1628800"/>
            <a:ext cx="7560840" cy="4801314"/>
          </a:xfrm>
          <a:prstGeom prst="rect">
            <a:avLst/>
          </a:prstGeom>
          <a:noFill/>
        </p:spPr>
        <p:txBody>
          <a:bodyPr wrap="square" rtlCol="0">
            <a:spAutoFit/>
          </a:bodyPr>
          <a:lstStyle/>
          <a:p>
            <a:r>
              <a:rPr lang="en-US" dirty="0"/>
              <a:t>s</a:t>
            </a:r>
            <a:r>
              <a:rPr lang="en-US" dirty="0" smtClean="0"/>
              <a:t>um(</a:t>
            </a:r>
            <a:r>
              <a:rPr lang="en-US" dirty="0" err="1" smtClean="0"/>
              <a:t>loan$Loan_Amount</a:t>
            </a:r>
            <a:r>
              <a:rPr lang="en-US" dirty="0" smtClean="0"/>
              <a:t>)</a:t>
            </a:r>
          </a:p>
          <a:p>
            <a:r>
              <a:rPr lang="en-US" dirty="0" smtClean="0"/>
              <a:t>#It give NA when observations are not present for some</a:t>
            </a:r>
          </a:p>
          <a:p>
            <a:endParaRPr lang="en-US" dirty="0"/>
          </a:p>
          <a:p>
            <a:r>
              <a:rPr lang="en-US" dirty="0" smtClean="0"/>
              <a:t>#We can correct by na.rm=TRUE</a:t>
            </a:r>
          </a:p>
          <a:p>
            <a:r>
              <a:rPr lang="en-US" dirty="0"/>
              <a:t>s</a:t>
            </a:r>
            <a:r>
              <a:rPr lang="en-US" dirty="0" smtClean="0"/>
              <a:t>um(</a:t>
            </a:r>
            <a:r>
              <a:rPr lang="en-US" dirty="0" err="1" smtClean="0"/>
              <a:t>loan$Loan_Amount</a:t>
            </a:r>
            <a:r>
              <a:rPr lang="en-US" dirty="0" smtClean="0"/>
              <a:t>, na.rm=TRUE)</a:t>
            </a:r>
          </a:p>
          <a:p>
            <a:endParaRPr lang="en-US" dirty="0"/>
          </a:p>
          <a:p>
            <a:r>
              <a:rPr lang="en-US" dirty="0" smtClean="0"/>
              <a:t>A&lt;- c(1,2,NA,3)</a:t>
            </a:r>
          </a:p>
          <a:p>
            <a:r>
              <a:rPr lang="en-US" dirty="0"/>
              <a:t>s</a:t>
            </a:r>
            <a:r>
              <a:rPr lang="en-US" dirty="0" smtClean="0"/>
              <a:t>um(A)</a:t>
            </a:r>
          </a:p>
          <a:p>
            <a:r>
              <a:rPr lang="en-US" dirty="0" smtClean="0"/>
              <a:t>NA</a:t>
            </a:r>
          </a:p>
          <a:p>
            <a:endParaRPr lang="en-US" dirty="0"/>
          </a:p>
          <a:p>
            <a:r>
              <a:rPr lang="en-US" dirty="0"/>
              <a:t>s</a:t>
            </a:r>
            <a:r>
              <a:rPr lang="en-US" dirty="0" smtClean="0"/>
              <a:t>um(A, na.rm=TRUE)</a:t>
            </a:r>
          </a:p>
          <a:p>
            <a:r>
              <a:rPr lang="en-US" dirty="0" smtClean="0"/>
              <a:t>6</a:t>
            </a:r>
          </a:p>
          <a:p>
            <a:endParaRPr lang="en-US" dirty="0"/>
          </a:p>
          <a:p>
            <a:r>
              <a:rPr lang="en-US" dirty="0" smtClean="0"/>
              <a:t>A&lt;-c(1,2,NULL, 3)</a:t>
            </a:r>
          </a:p>
          <a:p>
            <a:r>
              <a:rPr lang="en-US" dirty="0" smtClean="0"/>
              <a:t>sum(A)</a:t>
            </a:r>
          </a:p>
          <a:p>
            <a:r>
              <a:rPr lang="en-US" dirty="0" smtClean="0"/>
              <a:t>6</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539552" y="1628800"/>
            <a:ext cx="7560840" cy="1754326"/>
          </a:xfrm>
          <a:prstGeom prst="rect">
            <a:avLst/>
          </a:prstGeom>
          <a:noFill/>
        </p:spPr>
        <p:txBody>
          <a:bodyPr wrap="square" rtlCol="0">
            <a:spAutoFit/>
          </a:bodyPr>
          <a:lstStyle/>
          <a:p>
            <a:r>
              <a:rPr lang="en-US" dirty="0" smtClean="0"/>
              <a:t>#remove row if any particular variable values are missing</a:t>
            </a:r>
          </a:p>
          <a:p>
            <a:r>
              <a:rPr lang="en-US" dirty="0" err="1" smtClean="0"/>
              <a:t>My_data</a:t>
            </a:r>
            <a:r>
              <a:rPr lang="en-US" dirty="0" smtClean="0"/>
              <a:t>&lt;-</a:t>
            </a:r>
            <a:r>
              <a:rPr lang="en-US" dirty="0" err="1" smtClean="0"/>
              <a:t>My_data</a:t>
            </a:r>
            <a:r>
              <a:rPr lang="en-US" dirty="0" smtClean="0"/>
              <a:t>[!is.na(</a:t>
            </a:r>
            <a:r>
              <a:rPr lang="en-US" dirty="0" err="1" smtClean="0"/>
              <a:t>My_data$Variable</a:t>
            </a:r>
            <a:r>
              <a:rPr lang="en-US" dirty="0" smtClean="0"/>
              <a:t>), ]</a:t>
            </a:r>
          </a:p>
          <a:p>
            <a:endParaRPr lang="en-US" dirty="0"/>
          </a:p>
          <a:p>
            <a:endParaRPr lang="en-US" dirty="0" smtClean="0"/>
          </a:p>
          <a:p>
            <a:r>
              <a:rPr lang="en-US" dirty="0" smtClean="0"/>
              <a:t>#clean complete data</a:t>
            </a:r>
          </a:p>
          <a:p>
            <a:r>
              <a:rPr lang="en-US" dirty="0" err="1" smtClean="0"/>
              <a:t>My_data</a:t>
            </a:r>
            <a:r>
              <a:rPr lang="en-US" dirty="0" smtClean="0"/>
              <a:t>&lt;-</a:t>
            </a:r>
            <a:r>
              <a:rPr lang="en-US" dirty="0" err="1" smtClean="0"/>
              <a:t>My_data</a:t>
            </a:r>
            <a:r>
              <a:rPr lang="en-US" dirty="0" smtClean="0"/>
              <a:t>[</a:t>
            </a:r>
            <a:r>
              <a:rPr lang="en-US" dirty="0" err="1" smtClean="0"/>
              <a:t>complete.cases</a:t>
            </a:r>
            <a:r>
              <a:rPr lang="en-US" dirty="0" smtClean="0"/>
              <a:t>(</a:t>
            </a:r>
            <a:r>
              <a:rPr lang="en-US" dirty="0" err="1" smtClean="0"/>
              <a:t>My_data</a:t>
            </a:r>
            <a:r>
              <a:rPr lang="en-US" dirty="0" smtClean="0"/>
              <a:t>),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395536" y="1772816"/>
            <a:ext cx="8532440" cy="1015663"/>
          </a:xfrm>
          <a:prstGeom prst="rect">
            <a:avLst/>
          </a:prstGeom>
          <a:noFill/>
        </p:spPr>
        <p:txBody>
          <a:bodyPr wrap="square" rtlCol="0">
            <a:spAutoFit/>
          </a:bodyPr>
          <a:lstStyle/>
          <a:p>
            <a:r>
              <a:rPr lang="en-IN" sz="2000" dirty="0" smtClean="0"/>
              <a:t>10% of the bulbs produced in a factory are of red colour and 2% are red and defective. If one bulb is picked up at random, determine the probability of its being defective if it is red</a:t>
            </a:r>
            <a:endParaRPr lang="en-IN" sz="2000" dirty="0"/>
          </a:p>
        </p:txBody>
      </p:sp>
      <p:cxnSp>
        <p:nvCxnSpPr>
          <p:cNvPr id="6" name="Straight Arrow Connector 5"/>
          <p:cNvCxnSpPr/>
          <p:nvPr/>
        </p:nvCxnSpPr>
        <p:spPr>
          <a:xfrm flipV="1">
            <a:off x="755576" y="3356992"/>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27584" y="4437112"/>
            <a:ext cx="172819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7584" y="3573016"/>
            <a:ext cx="792088" cy="369332"/>
          </a:xfrm>
          <a:prstGeom prst="rect">
            <a:avLst/>
          </a:prstGeom>
          <a:noFill/>
        </p:spPr>
        <p:txBody>
          <a:bodyPr wrap="square" rtlCol="0">
            <a:spAutoFit/>
          </a:bodyPr>
          <a:lstStyle/>
          <a:p>
            <a:r>
              <a:rPr lang="en-US" dirty="0" smtClean="0"/>
              <a:t>Red</a:t>
            </a:r>
            <a:endParaRPr lang="en-IN" dirty="0"/>
          </a:p>
        </p:txBody>
      </p:sp>
      <p:sp>
        <p:nvSpPr>
          <p:cNvPr id="11" name="TextBox 10"/>
          <p:cNvSpPr txBox="1"/>
          <p:nvPr/>
        </p:nvSpPr>
        <p:spPr>
          <a:xfrm>
            <a:off x="2267744" y="3140968"/>
            <a:ext cx="720080" cy="369332"/>
          </a:xfrm>
          <a:prstGeom prst="rect">
            <a:avLst/>
          </a:prstGeom>
          <a:noFill/>
        </p:spPr>
        <p:txBody>
          <a:bodyPr wrap="square" rtlCol="0">
            <a:spAutoFit/>
          </a:bodyPr>
          <a:lstStyle/>
          <a:p>
            <a:r>
              <a:rPr lang="en-US" dirty="0" smtClean="0"/>
              <a:t>10%</a:t>
            </a:r>
            <a:endParaRPr lang="en-IN" dirty="0"/>
          </a:p>
        </p:txBody>
      </p:sp>
      <p:sp>
        <p:nvSpPr>
          <p:cNvPr id="12" name="TextBox 11"/>
          <p:cNvSpPr txBox="1"/>
          <p:nvPr/>
        </p:nvSpPr>
        <p:spPr>
          <a:xfrm>
            <a:off x="2627784" y="5157192"/>
            <a:ext cx="720080" cy="369332"/>
          </a:xfrm>
          <a:prstGeom prst="rect">
            <a:avLst/>
          </a:prstGeom>
          <a:noFill/>
        </p:spPr>
        <p:txBody>
          <a:bodyPr wrap="square" rtlCol="0">
            <a:spAutoFit/>
          </a:bodyPr>
          <a:lstStyle/>
          <a:p>
            <a:r>
              <a:rPr lang="en-US" dirty="0"/>
              <a:t>9</a:t>
            </a:r>
            <a:r>
              <a:rPr lang="en-US" dirty="0" smtClean="0"/>
              <a:t>0%</a:t>
            </a:r>
            <a:endParaRPr lang="en-IN" dirty="0"/>
          </a:p>
        </p:txBody>
      </p:sp>
      <p:sp>
        <p:nvSpPr>
          <p:cNvPr id="13" name="TextBox 12"/>
          <p:cNvSpPr txBox="1"/>
          <p:nvPr/>
        </p:nvSpPr>
        <p:spPr>
          <a:xfrm>
            <a:off x="971600" y="4797152"/>
            <a:ext cx="1008112" cy="369332"/>
          </a:xfrm>
          <a:prstGeom prst="rect">
            <a:avLst/>
          </a:prstGeom>
          <a:noFill/>
        </p:spPr>
        <p:txBody>
          <a:bodyPr wrap="square" rtlCol="0">
            <a:spAutoFit/>
          </a:bodyPr>
          <a:lstStyle/>
          <a:p>
            <a:r>
              <a:rPr lang="en-US" dirty="0" smtClean="0"/>
              <a:t>Not Red</a:t>
            </a:r>
            <a:endParaRPr lang="en-IN" dirty="0"/>
          </a:p>
        </p:txBody>
      </p:sp>
      <p:cxnSp>
        <p:nvCxnSpPr>
          <p:cNvPr id="14" name="Straight Arrow Connector 13"/>
          <p:cNvCxnSpPr/>
          <p:nvPr/>
        </p:nvCxnSpPr>
        <p:spPr>
          <a:xfrm flipV="1">
            <a:off x="2843808" y="2852936"/>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43808" y="3501008"/>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43808" y="2708920"/>
            <a:ext cx="1296144" cy="369332"/>
          </a:xfrm>
          <a:prstGeom prst="rect">
            <a:avLst/>
          </a:prstGeom>
          <a:noFill/>
        </p:spPr>
        <p:txBody>
          <a:bodyPr wrap="square" rtlCol="0">
            <a:spAutoFit/>
          </a:bodyPr>
          <a:lstStyle/>
          <a:p>
            <a:r>
              <a:rPr lang="en-US" dirty="0" smtClean="0"/>
              <a:t>Defective</a:t>
            </a:r>
            <a:endParaRPr lang="en-IN" dirty="0"/>
          </a:p>
        </p:txBody>
      </p:sp>
      <p:sp>
        <p:nvSpPr>
          <p:cNvPr id="21" name="TextBox 20"/>
          <p:cNvSpPr txBox="1"/>
          <p:nvPr/>
        </p:nvSpPr>
        <p:spPr>
          <a:xfrm>
            <a:off x="2483768" y="3717032"/>
            <a:ext cx="1584176" cy="369332"/>
          </a:xfrm>
          <a:prstGeom prst="rect">
            <a:avLst/>
          </a:prstGeom>
          <a:noFill/>
        </p:spPr>
        <p:txBody>
          <a:bodyPr wrap="square" rtlCol="0">
            <a:spAutoFit/>
          </a:bodyPr>
          <a:lstStyle/>
          <a:p>
            <a:r>
              <a:rPr lang="en-US" dirty="0" smtClean="0"/>
              <a:t>Non Defective</a:t>
            </a:r>
            <a:endParaRPr lang="en-IN" dirty="0"/>
          </a:p>
        </p:txBody>
      </p:sp>
      <p:cxnSp>
        <p:nvCxnSpPr>
          <p:cNvPr id="23" name="Straight Arrow Connector 22"/>
          <p:cNvCxnSpPr/>
          <p:nvPr/>
        </p:nvCxnSpPr>
        <p:spPr>
          <a:xfrm flipV="1">
            <a:off x="3203848" y="4869160"/>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3848" y="5517232"/>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03848" y="4725144"/>
            <a:ext cx="1296144" cy="369332"/>
          </a:xfrm>
          <a:prstGeom prst="rect">
            <a:avLst/>
          </a:prstGeom>
          <a:noFill/>
        </p:spPr>
        <p:txBody>
          <a:bodyPr wrap="square" rtlCol="0">
            <a:spAutoFit/>
          </a:bodyPr>
          <a:lstStyle/>
          <a:p>
            <a:r>
              <a:rPr lang="en-US" dirty="0" smtClean="0"/>
              <a:t>Defective</a:t>
            </a:r>
            <a:endParaRPr lang="en-IN" dirty="0"/>
          </a:p>
        </p:txBody>
      </p:sp>
      <p:sp>
        <p:nvSpPr>
          <p:cNvPr id="26" name="TextBox 25"/>
          <p:cNvSpPr txBox="1"/>
          <p:nvPr/>
        </p:nvSpPr>
        <p:spPr>
          <a:xfrm>
            <a:off x="2843808" y="5733256"/>
            <a:ext cx="1584176" cy="369332"/>
          </a:xfrm>
          <a:prstGeom prst="rect">
            <a:avLst/>
          </a:prstGeom>
          <a:noFill/>
        </p:spPr>
        <p:txBody>
          <a:bodyPr wrap="square" rtlCol="0">
            <a:spAutoFit/>
          </a:bodyPr>
          <a:lstStyle/>
          <a:p>
            <a:r>
              <a:rPr lang="en-US" dirty="0" smtClean="0"/>
              <a:t>Non Defective</a:t>
            </a:r>
            <a:endParaRPr lang="en-IN" dirty="0"/>
          </a:p>
        </p:txBody>
      </p:sp>
      <p:sp>
        <p:nvSpPr>
          <p:cNvPr id="27" name="TextBox 26"/>
          <p:cNvSpPr txBox="1"/>
          <p:nvPr/>
        </p:nvSpPr>
        <p:spPr>
          <a:xfrm>
            <a:off x="4283968" y="2564904"/>
            <a:ext cx="18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t>
            </a:r>
            <a:endParaRPr lang="en-IN" dirty="0"/>
          </a:p>
        </p:txBody>
      </p:sp>
      <p:sp>
        <p:nvSpPr>
          <p:cNvPr id="28" name="TextBox 27"/>
          <p:cNvSpPr txBox="1"/>
          <p:nvPr/>
        </p:nvSpPr>
        <p:spPr>
          <a:xfrm>
            <a:off x="5580112" y="3356992"/>
            <a:ext cx="3024336" cy="4247317"/>
          </a:xfrm>
          <a:prstGeom prst="rect">
            <a:avLst/>
          </a:prstGeom>
          <a:noFill/>
        </p:spPr>
        <p:txBody>
          <a:bodyPr wrap="square" rtlCol="0">
            <a:spAutoFit/>
          </a:bodyPr>
          <a:lstStyle/>
          <a:p>
            <a:r>
              <a:rPr lang="en-US" dirty="0" smtClean="0"/>
              <a:t>2% are red and Defective out of Total  (100%)</a:t>
            </a:r>
          </a:p>
          <a:p>
            <a:endParaRPr lang="en-US" dirty="0"/>
          </a:p>
          <a:p>
            <a:r>
              <a:rPr lang="en-US" dirty="0" smtClean="0"/>
              <a:t>P(Red)*P(Defective)= 2%</a:t>
            </a:r>
          </a:p>
          <a:p>
            <a:endParaRPr lang="en-US" dirty="0"/>
          </a:p>
          <a:p>
            <a:r>
              <a:rPr lang="en-US" b="1" dirty="0" smtClean="0"/>
              <a:t>It is not from Red</a:t>
            </a:r>
          </a:p>
          <a:p>
            <a:endParaRPr lang="en-US" b="1" dirty="0"/>
          </a:p>
          <a:p>
            <a:endParaRPr lang="en-US" b="1" dirty="0" smtClean="0"/>
          </a:p>
          <a:p>
            <a:r>
              <a:rPr lang="en-US" b="1" dirty="0" smtClean="0">
                <a:solidFill>
                  <a:srgbClr val="FF0000"/>
                </a:solidFill>
              </a:rPr>
              <a:t>So Answer is not 2%</a:t>
            </a:r>
          </a:p>
          <a:p>
            <a:endParaRPr lang="en-US" b="1" dirty="0"/>
          </a:p>
          <a:p>
            <a:endParaRPr lang="en-US" b="1" dirty="0" smtClean="0"/>
          </a:p>
          <a:p>
            <a:endParaRPr lang="en-US" b="1" dirty="0"/>
          </a:p>
          <a:p>
            <a:endParaRPr lang="en-US" b="1" dirty="0" smtClean="0"/>
          </a:p>
          <a:p>
            <a:endParaRPr lang="en-US" dirty="0"/>
          </a:p>
          <a:p>
            <a:endParaRPr lang="en-IN" dirty="0"/>
          </a:p>
        </p:txBody>
      </p:sp>
      <p:sp>
        <p:nvSpPr>
          <p:cNvPr id="29" name="TextBox 28"/>
          <p:cNvSpPr txBox="1"/>
          <p:nvPr/>
        </p:nvSpPr>
        <p:spPr>
          <a:xfrm>
            <a:off x="323528" y="6309320"/>
            <a:ext cx="4680520" cy="369332"/>
          </a:xfrm>
          <a:prstGeom prst="rect">
            <a:avLst/>
          </a:prstGeom>
          <a:noFill/>
        </p:spPr>
        <p:txBody>
          <a:bodyPr wrap="square" rtlCol="0">
            <a:spAutoFit/>
          </a:bodyPr>
          <a:lstStyle/>
          <a:p>
            <a:r>
              <a:rPr lang="en-US" dirty="0" smtClean="0"/>
              <a:t>Note: In Class we solve Incorrectly</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395536" y="1772816"/>
            <a:ext cx="8532440" cy="1015663"/>
          </a:xfrm>
          <a:prstGeom prst="rect">
            <a:avLst/>
          </a:prstGeom>
          <a:noFill/>
        </p:spPr>
        <p:txBody>
          <a:bodyPr wrap="square" rtlCol="0">
            <a:spAutoFit/>
          </a:bodyPr>
          <a:lstStyle/>
          <a:p>
            <a:r>
              <a:rPr lang="en-IN" sz="2000" dirty="0" smtClean="0"/>
              <a:t>10% of the bulbs produced in a factory are of red colour and 2% are red and defective. If one bulb is picked up at random, determine the probability of its being defective if it is red</a:t>
            </a:r>
            <a:endParaRPr lang="en-IN" sz="2000" dirty="0"/>
          </a:p>
        </p:txBody>
      </p:sp>
      <p:cxnSp>
        <p:nvCxnSpPr>
          <p:cNvPr id="6" name="Straight Arrow Connector 5"/>
          <p:cNvCxnSpPr/>
          <p:nvPr/>
        </p:nvCxnSpPr>
        <p:spPr>
          <a:xfrm flipV="1">
            <a:off x="755576" y="3356992"/>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27584" y="4437112"/>
            <a:ext cx="172819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7584" y="3573016"/>
            <a:ext cx="792088" cy="369332"/>
          </a:xfrm>
          <a:prstGeom prst="rect">
            <a:avLst/>
          </a:prstGeom>
          <a:noFill/>
        </p:spPr>
        <p:txBody>
          <a:bodyPr wrap="square" rtlCol="0">
            <a:spAutoFit/>
          </a:bodyPr>
          <a:lstStyle/>
          <a:p>
            <a:r>
              <a:rPr lang="en-US" dirty="0" smtClean="0"/>
              <a:t>Red</a:t>
            </a:r>
            <a:endParaRPr lang="en-IN" dirty="0"/>
          </a:p>
        </p:txBody>
      </p:sp>
      <p:sp>
        <p:nvSpPr>
          <p:cNvPr id="11" name="TextBox 10"/>
          <p:cNvSpPr txBox="1"/>
          <p:nvPr/>
        </p:nvSpPr>
        <p:spPr>
          <a:xfrm>
            <a:off x="2267744" y="3140968"/>
            <a:ext cx="720080" cy="369332"/>
          </a:xfrm>
          <a:prstGeom prst="rect">
            <a:avLst/>
          </a:prstGeom>
          <a:noFill/>
        </p:spPr>
        <p:txBody>
          <a:bodyPr wrap="square" rtlCol="0">
            <a:spAutoFit/>
          </a:bodyPr>
          <a:lstStyle/>
          <a:p>
            <a:r>
              <a:rPr lang="en-US" dirty="0" smtClean="0"/>
              <a:t>10%</a:t>
            </a:r>
            <a:endParaRPr lang="en-IN" dirty="0"/>
          </a:p>
        </p:txBody>
      </p:sp>
      <p:sp>
        <p:nvSpPr>
          <p:cNvPr id="12" name="TextBox 11"/>
          <p:cNvSpPr txBox="1"/>
          <p:nvPr/>
        </p:nvSpPr>
        <p:spPr>
          <a:xfrm>
            <a:off x="2627784" y="5157192"/>
            <a:ext cx="720080" cy="369332"/>
          </a:xfrm>
          <a:prstGeom prst="rect">
            <a:avLst/>
          </a:prstGeom>
          <a:noFill/>
        </p:spPr>
        <p:txBody>
          <a:bodyPr wrap="square" rtlCol="0">
            <a:spAutoFit/>
          </a:bodyPr>
          <a:lstStyle/>
          <a:p>
            <a:r>
              <a:rPr lang="en-US" dirty="0"/>
              <a:t>9</a:t>
            </a:r>
            <a:r>
              <a:rPr lang="en-US" dirty="0" smtClean="0"/>
              <a:t>0%</a:t>
            </a:r>
            <a:endParaRPr lang="en-IN" dirty="0"/>
          </a:p>
        </p:txBody>
      </p:sp>
      <p:sp>
        <p:nvSpPr>
          <p:cNvPr id="13" name="TextBox 12"/>
          <p:cNvSpPr txBox="1"/>
          <p:nvPr/>
        </p:nvSpPr>
        <p:spPr>
          <a:xfrm>
            <a:off x="971600" y="4797152"/>
            <a:ext cx="1008112" cy="369332"/>
          </a:xfrm>
          <a:prstGeom prst="rect">
            <a:avLst/>
          </a:prstGeom>
          <a:noFill/>
        </p:spPr>
        <p:txBody>
          <a:bodyPr wrap="square" rtlCol="0">
            <a:spAutoFit/>
          </a:bodyPr>
          <a:lstStyle/>
          <a:p>
            <a:r>
              <a:rPr lang="en-US" dirty="0" smtClean="0"/>
              <a:t>Not Red</a:t>
            </a:r>
            <a:endParaRPr lang="en-IN" dirty="0"/>
          </a:p>
        </p:txBody>
      </p:sp>
      <p:cxnSp>
        <p:nvCxnSpPr>
          <p:cNvPr id="14" name="Straight Arrow Connector 13"/>
          <p:cNvCxnSpPr/>
          <p:nvPr/>
        </p:nvCxnSpPr>
        <p:spPr>
          <a:xfrm flipV="1">
            <a:off x="2843808" y="2852936"/>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43808" y="3501008"/>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43808" y="2708920"/>
            <a:ext cx="1296144" cy="369332"/>
          </a:xfrm>
          <a:prstGeom prst="rect">
            <a:avLst/>
          </a:prstGeom>
          <a:noFill/>
        </p:spPr>
        <p:txBody>
          <a:bodyPr wrap="square" rtlCol="0">
            <a:spAutoFit/>
          </a:bodyPr>
          <a:lstStyle/>
          <a:p>
            <a:r>
              <a:rPr lang="en-US" dirty="0" smtClean="0"/>
              <a:t>Defective</a:t>
            </a:r>
            <a:endParaRPr lang="en-IN" dirty="0"/>
          </a:p>
        </p:txBody>
      </p:sp>
      <p:sp>
        <p:nvSpPr>
          <p:cNvPr id="21" name="TextBox 20"/>
          <p:cNvSpPr txBox="1"/>
          <p:nvPr/>
        </p:nvSpPr>
        <p:spPr>
          <a:xfrm>
            <a:off x="2483768" y="3717032"/>
            <a:ext cx="1584176" cy="369332"/>
          </a:xfrm>
          <a:prstGeom prst="rect">
            <a:avLst/>
          </a:prstGeom>
          <a:noFill/>
        </p:spPr>
        <p:txBody>
          <a:bodyPr wrap="square" rtlCol="0">
            <a:spAutoFit/>
          </a:bodyPr>
          <a:lstStyle/>
          <a:p>
            <a:r>
              <a:rPr lang="en-US" dirty="0" smtClean="0"/>
              <a:t>Non Defective</a:t>
            </a:r>
            <a:endParaRPr lang="en-IN" dirty="0"/>
          </a:p>
        </p:txBody>
      </p:sp>
      <p:cxnSp>
        <p:nvCxnSpPr>
          <p:cNvPr id="23" name="Straight Arrow Connector 22"/>
          <p:cNvCxnSpPr/>
          <p:nvPr/>
        </p:nvCxnSpPr>
        <p:spPr>
          <a:xfrm flipV="1">
            <a:off x="3203848" y="4869160"/>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3848" y="5517232"/>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03848" y="4725144"/>
            <a:ext cx="1296144" cy="369332"/>
          </a:xfrm>
          <a:prstGeom prst="rect">
            <a:avLst/>
          </a:prstGeom>
          <a:noFill/>
        </p:spPr>
        <p:txBody>
          <a:bodyPr wrap="square" rtlCol="0">
            <a:spAutoFit/>
          </a:bodyPr>
          <a:lstStyle/>
          <a:p>
            <a:r>
              <a:rPr lang="en-US" dirty="0" smtClean="0"/>
              <a:t>Defective</a:t>
            </a:r>
            <a:endParaRPr lang="en-IN" dirty="0"/>
          </a:p>
        </p:txBody>
      </p:sp>
      <p:sp>
        <p:nvSpPr>
          <p:cNvPr id="26" name="TextBox 25"/>
          <p:cNvSpPr txBox="1"/>
          <p:nvPr/>
        </p:nvSpPr>
        <p:spPr>
          <a:xfrm>
            <a:off x="2843808" y="5733256"/>
            <a:ext cx="1584176" cy="369332"/>
          </a:xfrm>
          <a:prstGeom prst="rect">
            <a:avLst/>
          </a:prstGeom>
          <a:noFill/>
        </p:spPr>
        <p:txBody>
          <a:bodyPr wrap="square" rtlCol="0">
            <a:spAutoFit/>
          </a:bodyPr>
          <a:lstStyle/>
          <a:p>
            <a:r>
              <a:rPr lang="en-US" dirty="0" smtClean="0"/>
              <a:t>Non Defective</a:t>
            </a:r>
            <a:endParaRPr lang="en-IN" dirty="0"/>
          </a:p>
        </p:txBody>
      </p:sp>
      <p:sp>
        <p:nvSpPr>
          <p:cNvPr id="27" name="TextBox 26"/>
          <p:cNvSpPr txBox="1"/>
          <p:nvPr/>
        </p:nvSpPr>
        <p:spPr>
          <a:xfrm>
            <a:off x="4283968" y="2564904"/>
            <a:ext cx="18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t>
            </a:r>
            <a:endParaRPr lang="en-IN" dirty="0"/>
          </a:p>
        </p:txBody>
      </p:sp>
      <p:sp>
        <p:nvSpPr>
          <p:cNvPr id="28" name="TextBox 27"/>
          <p:cNvSpPr txBox="1"/>
          <p:nvPr/>
        </p:nvSpPr>
        <p:spPr>
          <a:xfrm>
            <a:off x="5580112" y="3356992"/>
            <a:ext cx="3312368" cy="3970318"/>
          </a:xfrm>
          <a:prstGeom prst="rect">
            <a:avLst/>
          </a:prstGeom>
          <a:noFill/>
        </p:spPr>
        <p:txBody>
          <a:bodyPr wrap="square" rtlCol="0">
            <a:spAutoFit/>
          </a:bodyPr>
          <a:lstStyle/>
          <a:p>
            <a:r>
              <a:rPr lang="en-US" dirty="0" smtClean="0"/>
              <a:t>2% are red and Defective out of Total  (100%)</a:t>
            </a:r>
          </a:p>
          <a:p>
            <a:endParaRPr lang="en-US" dirty="0"/>
          </a:p>
          <a:p>
            <a:r>
              <a:rPr lang="en-US" dirty="0" smtClean="0"/>
              <a:t>P(Red)*P(Defective)= 2%</a:t>
            </a:r>
          </a:p>
          <a:p>
            <a:endParaRPr lang="en-US" dirty="0"/>
          </a:p>
          <a:p>
            <a:r>
              <a:rPr lang="en-US" b="1" dirty="0" smtClean="0"/>
              <a:t>P(Defective if it Red)= 2% / 10%</a:t>
            </a:r>
          </a:p>
          <a:p>
            <a:endParaRPr lang="en-US" b="1" dirty="0" smtClean="0"/>
          </a:p>
          <a:p>
            <a:r>
              <a:rPr lang="en-US" b="1" dirty="0" smtClean="0"/>
              <a:t>=  0.2%</a:t>
            </a:r>
          </a:p>
          <a:p>
            <a:endParaRPr lang="en-US" b="1" dirty="0"/>
          </a:p>
          <a:p>
            <a:r>
              <a:rPr lang="en-US" b="1" dirty="0" smtClean="0"/>
              <a:t>Sample: Red Bulbs</a:t>
            </a:r>
          </a:p>
          <a:p>
            <a:r>
              <a:rPr lang="en-US" b="1" dirty="0" smtClean="0"/>
              <a:t>Event: Defective in Red</a:t>
            </a:r>
            <a:endParaRPr lang="en-US" b="1" dirty="0"/>
          </a:p>
          <a:p>
            <a:endParaRPr lang="en-US" b="1" dirty="0" smtClean="0"/>
          </a:p>
          <a:p>
            <a:endParaRPr lang="en-US"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539552" y="1700808"/>
            <a:ext cx="8064896" cy="2554545"/>
          </a:xfrm>
          <a:prstGeom prst="rect">
            <a:avLst/>
          </a:prstGeom>
          <a:noFill/>
        </p:spPr>
        <p:txBody>
          <a:bodyPr wrap="square" rtlCol="0">
            <a:spAutoFit/>
          </a:bodyPr>
          <a:lstStyle/>
          <a:p>
            <a:r>
              <a:rPr lang="en-IN" sz="2000" dirty="0" smtClean="0"/>
              <a:t>Three machines E1 , E2 , E3 in a certain factory produce 50%, 25% and 25%, respectively, of the total daily output of electric tubes. </a:t>
            </a:r>
          </a:p>
          <a:p>
            <a:endParaRPr lang="en-IN" sz="2000" dirty="0" smtClean="0"/>
          </a:p>
          <a:p>
            <a:r>
              <a:rPr lang="en-IN" sz="2000" dirty="0" smtClean="0"/>
              <a:t>It is known that 4% of the tubes produced one each of machines E1 and E2 are defective, and that 5% of those produced on E3 are defective. </a:t>
            </a:r>
          </a:p>
          <a:p>
            <a:endParaRPr lang="en-IN" sz="2000" dirty="0" smtClean="0"/>
          </a:p>
          <a:p>
            <a:r>
              <a:rPr lang="en-IN" sz="2000" dirty="0" smtClean="0"/>
              <a:t>If one tube is picked up at random from a day’s production, calculate the probability that it is defective.</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363272" cy="4525963"/>
          </a:xfrm>
        </p:spPr>
        <p:txBody>
          <a:bodyPr>
            <a:normAutofit fontScale="92500"/>
          </a:bodyPr>
          <a:lstStyle/>
          <a:p>
            <a:pPr>
              <a:buNone/>
            </a:pPr>
            <a:r>
              <a:rPr lang="en-IN" dirty="0" smtClean="0"/>
              <a:t>In everyday life, we come across statements such as</a:t>
            </a:r>
          </a:p>
          <a:p>
            <a:pPr>
              <a:buNone/>
            </a:pPr>
            <a:endParaRPr lang="en-IN" dirty="0" smtClean="0"/>
          </a:p>
          <a:p>
            <a:pPr marL="514350" indent="-514350"/>
            <a:r>
              <a:rPr lang="en-IN" dirty="0" smtClean="0"/>
              <a:t>It will probably rain today. </a:t>
            </a:r>
          </a:p>
          <a:p>
            <a:pPr marL="514350" indent="-514350"/>
            <a:r>
              <a:rPr lang="en-IN" dirty="0" smtClean="0"/>
              <a:t>I doubt that he will pass the test. </a:t>
            </a:r>
          </a:p>
          <a:p>
            <a:pPr marL="514350" indent="-514350"/>
            <a:r>
              <a:rPr lang="en-IN" dirty="0" smtClean="0"/>
              <a:t>Chances are high that the prices of diesel will go up.</a:t>
            </a:r>
          </a:p>
          <a:p>
            <a:pPr marL="514350" indent="-514350"/>
            <a:r>
              <a:rPr lang="en-IN" dirty="0" smtClean="0"/>
              <a:t> There is a 50-50 chance of India winning a toss in today’s match.</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683568" y="1772816"/>
            <a:ext cx="7632848" cy="646331"/>
          </a:xfrm>
          <a:prstGeom prst="rect">
            <a:avLst/>
          </a:prstGeom>
          <a:noFill/>
        </p:spPr>
        <p:txBody>
          <a:bodyPr wrap="square" rtlCol="0">
            <a:spAutoFit/>
          </a:bodyPr>
          <a:lstStyle/>
          <a:p>
            <a:endParaRPr lang="en-US" dirty="0"/>
          </a:p>
          <a:p>
            <a:endParaRPr lang="en-IN" dirty="0"/>
          </a:p>
        </p:txBody>
      </p:sp>
      <p:cxnSp>
        <p:nvCxnSpPr>
          <p:cNvPr id="6" name="Straight Arrow Connector 5"/>
          <p:cNvCxnSpPr/>
          <p:nvPr/>
        </p:nvCxnSpPr>
        <p:spPr>
          <a:xfrm flipV="1">
            <a:off x="611560" y="2420888"/>
            <a:ext cx="172819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83568" y="3356992"/>
            <a:ext cx="1800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3568" y="3645024"/>
            <a:ext cx="1783432" cy="847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1600" y="2492896"/>
            <a:ext cx="576064" cy="369332"/>
          </a:xfrm>
          <a:prstGeom prst="rect">
            <a:avLst/>
          </a:prstGeom>
          <a:noFill/>
        </p:spPr>
        <p:txBody>
          <a:bodyPr wrap="square" rtlCol="0">
            <a:spAutoFit/>
          </a:bodyPr>
          <a:lstStyle/>
          <a:p>
            <a:r>
              <a:rPr lang="en-US" dirty="0" smtClean="0"/>
              <a:t>E1</a:t>
            </a:r>
            <a:endParaRPr lang="en-IN" dirty="0"/>
          </a:p>
        </p:txBody>
      </p:sp>
      <p:sp>
        <p:nvSpPr>
          <p:cNvPr id="13" name="TextBox 12"/>
          <p:cNvSpPr txBox="1"/>
          <p:nvPr/>
        </p:nvSpPr>
        <p:spPr>
          <a:xfrm>
            <a:off x="1403648" y="2996952"/>
            <a:ext cx="576064" cy="369332"/>
          </a:xfrm>
          <a:prstGeom prst="rect">
            <a:avLst/>
          </a:prstGeom>
          <a:noFill/>
        </p:spPr>
        <p:txBody>
          <a:bodyPr wrap="square" rtlCol="0">
            <a:spAutoFit/>
          </a:bodyPr>
          <a:lstStyle/>
          <a:p>
            <a:r>
              <a:rPr lang="en-US" dirty="0" smtClean="0"/>
              <a:t>E2</a:t>
            </a:r>
            <a:endParaRPr lang="en-IN" dirty="0"/>
          </a:p>
        </p:txBody>
      </p:sp>
      <p:sp>
        <p:nvSpPr>
          <p:cNvPr id="14" name="TextBox 13"/>
          <p:cNvSpPr txBox="1"/>
          <p:nvPr/>
        </p:nvSpPr>
        <p:spPr>
          <a:xfrm>
            <a:off x="1547664" y="3645024"/>
            <a:ext cx="576064" cy="369332"/>
          </a:xfrm>
          <a:prstGeom prst="rect">
            <a:avLst/>
          </a:prstGeom>
          <a:noFill/>
        </p:spPr>
        <p:txBody>
          <a:bodyPr wrap="square" rtlCol="0">
            <a:spAutoFit/>
          </a:bodyPr>
          <a:lstStyle/>
          <a:p>
            <a:r>
              <a:rPr lang="en-US" dirty="0" smtClean="0"/>
              <a:t>E3</a:t>
            </a:r>
            <a:endParaRPr lang="en-IN" dirty="0"/>
          </a:p>
        </p:txBody>
      </p:sp>
      <p:sp>
        <p:nvSpPr>
          <p:cNvPr id="15" name="TextBox 14"/>
          <p:cNvSpPr txBox="1"/>
          <p:nvPr/>
        </p:nvSpPr>
        <p:spPr>
          <a:xfrm>
            <a:off x="2411760" y="2132856"/>
            <a:ext cx="720080" cy="369332"/>
          </a:xfrm>
          <a:prstGeom prst="rect">
            <a:avLst/>
          </a:prstGeom>
          <a:noFill/>
        </p:spPr>
        <p:txBody>
          <a:bodyPr wrap="square" rtlCol="0">
            <a:spAutoFit/>
          </a:bodyPr>
          <a:lstStyle/>
          <a:p>
            <a:r>
              <a:rPr lang="en-US" dirty="0" smtClean="0"/>
              <a:t>50%</a:t>
            </a:r>
            <a:endParaRPr lang="en-IN" dirty="0"/>
          </a:p>
        </p:txBody>
      </p:sp>
      <p:sp>
        <p:nvSpPr>
          <p:cNvPr id="16" name="TextBox 15"/>
          <p:cNvSpPr txBox="1"/>
          <p:nvPr/>
        </p:nvSpPr>
        <p:spPr>
          <a:xfrm>
            <a:off x="2555776" y="3212976"/>
            <a:ext cx="720080" cy="369332"/>
          </a:xfrm>
          <a:prstGeom prst="rect">
            <a:avLst/>
          </a:prstGeom>
          <a:noFill/>
        </p:spPr>
        <p:txBody>
          <a:bodyPr wrap="square" rtlCol="0">
            <a:spAutoFit/>
          </a:bodyPr>
          <a:lstStyle/>
          <a:p>
            <a:r>
              <a:rPr lang="en-US" dirty="0" smtClean="0"/>
              <a:t>25%</a:t>
            </a:r>
            <a:endParaRPr lang="en-IN" dirty="0"/>
          </a:p>
        </p:txBody>
      </p:sp>
      <p:sp>
        <p:nvSpPr>
          <p:cNvPr id="17" name="TextBox 16"/>
          <p:cNvSpPr txBox="1"/>
          <p:nvPr/>
        </p:nvSpPr>
        <p:spPr>
          <a:xfrm>
            <a:off x="2483768" y="4437112"/>
            <a:ext cx="720080" cy="369332"/>
          </a:xfrm>
          <a:prstGeom prst="rect">
            <a:avLst/>
          </a:prstGeom>
          <a:noFill/>
        </p:spPr>
        <p:txBody>
          <a:bodyPr wrap="square" rtlCol="0">
            <a:spAutoFit/>
          </a:bodyPr>
          <a:lstStyle/>
          <a:p>
            <a:r>
              <a:rPr lang="en-US" dirty="0" smtClean="0"/>
              <a:t>25%</a:t>
            </a:r>
            <a:endParaRPr lang="en-IN" dirty="0"/>
          </a:p>
        </p:txBody>
      </p:sp>
      <p:cxnSp>
        <p:nvCxnSpPr>
          <p:cNvPr id="18" name="Straight Arrow Connector 17"/>
          <p:cNvCxnSpPr/>
          <p:nvPr/>
        </p:nvCxnSpPr>
        <p:spPr>
          <a:xfrm flipV="1">
            <a:off x="2987824" y="198884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87824" y="2420888"/>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31840" y="1700808"/>
            <a:ext cx="432048" cy="369332"/>
          </a:xfrm>
          <a:prstGeom prst="rect">
            <a:avLst/>
          </a:prstGeom>
          <a:noFill/>
        </p:spPr>
        <p:txBody>
          <a:bodyPr wrap="square" rtlCol="0">
            <a:spAutoFit/>
          </a:bodyPr>
          <a:lstStyle/>
          <a:p>
            <a:r>
              <a:rPr lang="en-US" dirty="0" smtClean="0"/>
              <a:t>D</a:t>
            </a:r>
            <a:endParaRPr lang="en-IN" dirty="0"/>
          </a:p>
        </p:txBody>
      </p:sp>
      <p:sp>
        <p:nvSpPr>
          <p:cNvPr id="26" name="TextBox 25"/>
          <p:cNvSpPr txBox="1"/>
          <p:nvPr/>
        </p:nvSpPr>
        <p:spPr>
          <a:xfrm>
            <a:off x="3347864" y="2204864"/>
            <a:ext cx="576064" cy="369332"/>
          </a:xfrm>
          <a:prstGeom prst="rect">
            <a:avLst/>
          </a:prstGeom>
          <a:noFill/>
        </p:spPr>
        <p:txBody>
          <a:bodyPr wrap="square" rtlCol="0">
            <a:spAutoFit/>
          </a:bodyPr>
          <a:lstStyle/>
          <a:p>
            <a:r>
              <a:rPr lang="en-US" dirty="0" smtClean="0"/>
              <a:t>ND</a:t>
            </a:r>
            <a:endParaRPr lang="en-IN" dirty="0"/>
          </a:p>
        </p:txBody>
      </p:sp>
      <p:cxnSp>
        <p:nvCxnSpPr>
          <p:cNvPr id="27" name="Straight Arrow Connector 26"/>
          <p:cNvCxnSpPr/>
          <p:nvPr/>
        </p:nvCxnSpPr>
        <p:spPr>
          <a:xfrm flipV="1">
            <a:off x="3140224" y="306896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140224" y="3501008"/>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84240" y="2780928"/>
            <a:ext cx="432048" cy="369332"/>
          </a:xfrm>
          <a:prstGeom prst="rect">
            <a:avLst/>
          </a:prstGeom>
          <a:noFill/>
        </p:spPr>
        <p:txBody>
          <a:bodyPr wrap="square" rtlCol="0">
            <a:spAutoFit/>
          </a:bodyPr>
          <a:lstStyle/>
          <a:p>
            <a:r>
              <a:rPr lang="en-US" dirty="0" smtClean="0"/>
              <a:t>D</a:t>
            </a:r>
            <a:endParaRPr lang="en-IN" dirty="0"/>
          </a:p>
        </p:txBody>
      </p:sp>
      <p:sp>
        <p:nvSpPr>
          <p:cNvPr id="30" name="TextBox 29"/>
          <p:cNvSpPr txBox="1"/>
          <p:nvPr/>
        </p:nvSpPr>
        <p:spPr>
          <a:xfrm>
            <a:off x="3500264" y="3284984"/>
            <a:ext cx="576064" cy="369332"/>
          </a:xfrm>
          <a:prstGeom prst="rect">
            <a:avLst/>
          </a:prstGeom>
          <a:noFill/>
        </p:spPr>
        <p:txBody>
          <a:bodyPr wrap="square" rtlCol="0">
            <a:spAutoFit/>
          </a:bodyPr>
          <a:lstStyle/>
          <a:p>
            <a:r>
              <a:rPr lang="en-US" dirty="0" smtClean="0"/>
              <a:t>ND</a:t>
            </a:r>
            <a:endParaRPr lang="en-IN" dirty="0"/>
          </a:p>
        </p:txBody>
      </p:sp>
      <p:cxnSp>
        <p:nvCxnSpPr>
          <p:cNvPr id="31" name="Straight Arrow Connector 30"/>
          <p:cNvCxnSpPr/>
          <p:nvPr/>
        </p:nvCxnSpPr>
        <p:spPr>
          <a:xfrm flipV="1">
            <a:off x="3140224" y="4355812"/>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140224" y="4787860"/>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84240" y="4067780"/>
            <a:ext cx="432048" cy="369332"/>
          </a:xfrm>
          <a:prstGeom prst="rect">
            <a:avLst/>
          </a:prstGeom>
          <a:noFill/>
        </p:spPr>
        <p:txBody>
          <a:bodyPr wrap="square" rtlCol="0">
            <a:spAutoFit/>
          </a:bodyPr>
          <a:lstStyle/>
          <a:p>
            <a:r>
              <a:rPr lang="en-US" dirty="0" smtClean="0"/>
              <a:t>D</a:t>
            </a:r>
            <a:endParaRPr lang="en-IN" dirty="0"/>
          </a:p>
        </p:txBody>
      </p:sp>
      <p:sp>
        <p:nvSpPr>
          <p:cNvPr id="34" name="TextBox 33"/>
          <p:cNvSpPr txBox="1"/>
          <p:nvPr/>
        </p:nvSpPr>
        <p:spPr>
          <a:xfrm>
            <a:off x="3500264" y="4571836"/>
            <a:ext cx="576064" cy="369332"/>
          </a:xfrm>
          <a:prstGeom prst="rect">
            <a:avLst/>
          </a:prstGeom>
          <a:noFill/>
        </p:spPr>
        <p:txBody>
          <a:bodyPr wrap="square" rtlCol="0">
            <a:spAutoFit/>
          </a:bodyPr>
          <a:lstStyle/>
          <a:p>
            <a:r>
              <a:rPr lang="en-US" dirty="0" smtClean="0"/>
              <a:t>ND</a:t>
            </a:r>
            <a:endParaRPr lang="en-IN" dirty="0"/>
          </a:p>
        </p:txBody>
      </p:sp>
      <p:sp>
        <p:nvSpPr>
          <p:cNvPr id="35" name="TextBox 34"/>
          <p:cNvSpPr txBox="1"/>
          <p:nvPr/>
        </p:nvSpPr>
        <p:spPr>
          <a:xfrm>
            <a:off x="4139952" y="1772816"/>
            <a:ext cx="720080" cy="369332"/>
          </a:xfrm>
          <a:prstGeom prst="rect">
            <a:avLst/>
          </a:prstGeom>
          <a:noFill/>
        </p:spPr>
        <p:txBody>
          <a:bodyPr wrap="square" rtlCol="0">
            <a:spAutoFit/>
          </a:bodyPr>
          <a:lstStyle/>
          <a:p>
            <a:r>
              <a:rPr lang="en-US" dirty="0"/>
              <a:t>4</a:t>
            </a:r>
            <a:r>
              <a:rPr lang="en-US" dirty="0" smtClean="0"/>
              <a:t>%</a:t>
            </a:r>
            <a:endParaRPr lang="en-IN" dirty="0"/>
          </a:p>
        </p:txBody>
      </p:sp>
      <p:sp>
        <p:nvSpPr>
          <p:cNvPr id="36" name="TextBox 35"/>
          <p:cNvSpPr txBox="1"/>
          <p:nvPr/>
        </p:nvSpPr>
        <p:spPr>
          <a:xfrm>
            <a:off x="4283968" y="2852936"/>
            <a:ext cx="720080" cy="369332"/>
          </a:xfrm>
          <a:prstGeom prst="rect">
            <a:avLst/>
          </a:prstGeom>
          <a:noFill/>
        </p:spPr>
        <p:txBody>
          <a:bodyPr wrap="square" rtlCol="0">
            <a:spAutoFit/>
          </a:bodyPr>
          <a:lstStyle/>
          <a:p>
            <a:r>
              <a:rPr lang="en-US" dirty="0"/>
              <a:t>4</a:t>
            </a:r>
            <a:r>
              <a:rPr lang="en-US" dirty="0" smtClean="0"/>
              <a:t>%</a:t>
            </a:r>
            <a:endParaRPr lang="en-IN" dirty="0"/>
          </a:p>
        </p:txBody>
      </p:sp>
      <p:sp>
        <p:nvSpPr>
          <p:cNvPr id="37" name="TextBox 36"/>
          <p:cNvSpPr txBox="1"/>
          <p:nvPr/>
        </p:nvSpPr>
        <p:spPr>
          <a:xfrm>
            <a:off x="4283968" y="4149080"/>
            <a:ext cx="720080" cy="369332"/>
          </a:xfrm>
          <a:prstGeom prst="rect">
            <a:avLst/>
          </a:prstGeom>
          <a:noFill/>
        </p:spPr>
        <p:txBody>
          <a:bodyPr wrap="square" rtlCol="0">
            <a:spAutoFit/>
          </a:bodyPr>
          <a:lstStyle/>
          <a:p>
            <a:r>
              <a:rPr lang="en-US" dirty="0" smtClean="0"/>
              <a:t>5%</a:t>
            </a:r>
            <a:endParaRPr lang="en-IN" dirty="0"/>
          </a:p>
        </p:txBody>
      </p:sp>
      <p:sp>
        <p:nvSpPr>
          <p:cNvPr id="38" name="TextBox 37"/>
          <p:cNvSpPr txBox="1"/>
          <p:nvPr/>
        </p:nvSpPr>
        <p:spPr>
          <a:xfrm>
            <a:off x="5436096" y="3068960"/>
            <a:ext cx="3384376" cy="1477328"/>
          </a:xfrm>
          <a:prstGeom prst="rect">
            <a:avLst/>
          </a:prstGeom>
          <a:noFill/>
        </p:spPr>
        <p:txBody>
          <a:bodyPr wrap="square" rtlCol="0">
            <a:spAutoFit/>
          </a:bodyPr>
          <a:lstStyle/>
          <a:p>
            <a:r>
              <a:rPr lang="en-US" dirty="0" smtClean="0"/>
              <a:t>Sample: 100%, all electric tubes</a:t>
            </a:r>
          </a:p>
          <a:p>
            <a:r>
              <a:rPr lang="en-US" dirty="0" smtClean="0"/>
              <a:t>Event:  tubes which are defective</a:t>
            </a:r>
          </a:p>
          <a:p>
            <a:endParaRPr lang="en-US" dirty="0" smtClean="0"/>
          </a:p>
          <a:p>
            <a:endParaRPr lang="en-US" dirty="0" smtClean="0"/>
          </a:p>
          <a:p>
            <a:r>
              <a:rPr lang="en-US" dirty="0" smtClean="0"/>
              <a:t>50%*4% + 25%*4% + 25%*5%</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395536" y="1772816"/>
            <a:ext cx="7920880" cy="1631216"/>
          </a:xfrm>
          <a:prstGeom prst="rect">
            <a:avLst/>
          </a:prstGeom>
        </p:spPr>
        <p:txBody>
          <a:bodyPr wrap="square">
            <a:spAutoFit/>
          </a:bodyPr>
          <a:lstStyle/>
          <a:p>
            <a:r>
              <a:rPr lang="en-IN" sz="2000" dirty="0" smtClean="0"/>
              <a:t>A car manufacturing factory has two plants, X and Y. Plant X manufactures 70% of cars and plant Y manufactures 30%. 80% of the cars at plant X and 90% of the cars at plant Y are rated of standard quality. A car is chosen at random and is found to be of standard quality. What is the probability that it has come from plant X?</a:t>
            </a:r>
            <a:endParaRPr lang="en-I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cxnSp>
        <p:nvCxnSpPr>
          <p:cNvPr id="4" name="Straight Arrow Connector 3"/>
          <p:cNvCxnSpPr/>
          <p:nvPr/>
        </p:nvCxnSpPr>
        <p:spPr>
          <a:xfrm flipV="1">
            <a:off x="755576" y="2996952"/>
            <a:ext cx="144016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27584" y="4077072"/>
            <a:ext cx="172819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7584" y="3212976"/>
            <a:ext cx="792088" cy="369332"/>
          </a:xfrm>
          <a:prstGeom prst="rect">
            <a:avLst/>
          </a:prstGeom>
          <a:noFill/>
        </p:spPr>
        <p:txBody>
          <a:bodyPr wrap="square" rtlCol="0">
            <a:spAutoFit/>
          </a:bodyPr>
          <a:lstStyle/>
          <a:p>
            <a:r>
              <a:rPr lang="en-US" dirty="0" smtClean="0"/>
              <a:t>X</a:t>
            </a:r>
            <a:endParaRPr lang="en-IN" dirty="0"/>
          </a:p>
        </p:txBody>
      </p:sp>
      <p:sp>
        <p:nvSpPr>
          <p:cNvPr id="7" name="TextBox 6"/>
          <p:cNvSpPr txBox="1"/>
          <p:nvPr/>
        </p:nvSpPr>
        <p:spPr>
          <a:xfrm>
            <a:off x="2267744" y="2780928"/>
            <a:ext cx="720080" cy="369332"/>
          </a:xfrm>
          <a:prstGeom prst="rect">
            <a:avLst/>
          </a:prstGeom>
          <a:noFill/>
        </p:spPr>
        <p:txBody>
          <a:bodyPr wrap="square" rtlCol="0">
            <a:spAutoFit/>
          </a:bodyPr>
          <a:lstStyle/>
          <a:p>
            <a:r>
              <a:rPr lang="en-US" dirty="0"/>
              <a:t>7</a:t>
            </a:r>
            <a:r>
              <a:rPr lang="en-US" dirty="0" smtClean="0"/>
              <a:t>0%</a:t>
            </a:r>
            <a:endParaRPr lang="en-IN" dirty="0"/>
          </a:p>
        </p:txBody>
      </p:sp>
      <p:sp>
        <p:nvSpPr>
          <p:cNvPr id="8" name="TextBox 7"/>
          <p:cNvSpPr txBox="1"/>
          <p:nvPr/>
        </p:nvSpPr>
        <p:spPr>
          <a:xfrm>
            <a:off x="2627784" y="4797152"/>
            <a:ext cx="720080" cy="369332"/>
          </a:xfrm>
          <a:prstGeom prst="rect">
            <a:avLst/>
          </a:prstGeom>
          <a:noFill/>
        </p:spPr>
        <p:txBody>
          <a:bodyPr wrap="square" rtlCol="0">
            <a:spAutoFit/>
          </a:bodyPr>
          <a:lstStyle/>
          <a:p>
            <a:r>
              <a:rPr lang="en-US" dirty="0" smtClean="0"/>
              <a:t>30%</a:t>
            </a:r>
            <a:endParaRPr lang="en-IN" dirty="0"/>
          </a:p>
        </p:txBody>
      </p:sp>
      <p:sp>
        <p:nvSpPr>
          <p:cNvPr id="9" name="TextBox 8"/>
          <p:cNvSpPr txBox="1"/>
          <p:nvPr/>
        </p:nvSpPr>
        <p:spPr>
          <a:xfrm>
            <a:off x="971600" y="4437112"/>
            <a:ext cx="1008112" cy="369332"/>
          </a:xfrm>
          <a:prstGeom prst="rect">
            <a:avLst/>
          </a:prstGeom>
          <a:noFill/>
        </p:spPr>
        <p:txBody>
          <a:bodyPr wrap="square" rtlCol="0">
            <a:spAutoFit/>
          </a:bodyPr>
          <a:lstStyle/>
          <a:p>
            <a:r>
              <a:rPr lang="en-US" dirty="0" smtClean="0"/>
              <a:t>Y</a:t>
            </a:r>
            <a:endParaRPr lang="en-IN" dirty="0"/>
          </a:p>
        </p:txBody>
      </p:sp>
      <p:cxnSp>
        <p:nvCxnSpPr>
          <p:cNvPr id="10" name="Straight Arrow Connector 9"/>
          <p:cNvCxnSpPr/>
          <p:nvPr/>
        </p:nvCxnSpPr>
        <p:spPr>
          <a:xfrm flipV="1">
            <a:off x="2843808" y="2492896"/>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43808" y="3140968"/>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43808" y="2348880"/>
            <a:ext cx="1296144" cy="369332"/>
          </a:xfrm>
          <a:prstGeom prst="rect">
            <a:avLst/>
          </a:prstGeom>
          <a:noFill/>
        </p:spPr>
        <p:txBody>
          <a:bodyPr wrap="square" rtlCol="0">
            <a:spAutoFit/>
          </a:bodyPr>
          <a:lstStyle/>
          <a:p>
            <a:r>
              <a:rPr lang="en-US" dirty="0" smtClean="0"/>
              <a:t>Standard</a:t>
            </a:r>
            <a:endParaRPr lang="en-IN" dirty="0"/>
          </a:p>
        </p:txBody>
      </p:sp>
      <p:sp>
        <p:nvSpPr>
          <p:cNvPr id="13" name="TextBox 12"/>
          <p:cNvSpPr txBox="1"/>
          <p:nvPr/>
        </p:nvSpPr>
        <p:spPr>
          <a:xfrm>
            <a:off x="2483768" y="3356992"/>
            <a:ext cx="1584176" cy="369332"/>
          </a:xfrm>
          <a:prstGeom prst="rect">
            <a:avLst/>
          </a:prstGeom>
          <a:noFill/>
        </p:spPr>
        <p:txBody>
          <a:bodyPr wrap="square" rtlCol="0">
            <a:spAutoFit/>
          </a:bodyPr>
          <a:lstStyle/>
          <a:p>
            <a:r>
              <a:rPr lang="en-US" dirty="0" smtClean="0"/>
              <a:t>Non Standard</a:t>
            </a:r>
            <a:endParaRPr lang="en-IN" dirty="0"/>
          </a:p>
        </p:txBody>
      </p:sp>
      <p:cxnSp>
        <p:nvCxnSpPr>
          <p:cNvPr id="14" name="Straight Arrow Connector 13"/>
          <p:cNvCxnSpPr/>
          <p:nvPr/>
        </p:nvCxnSpPr>
        <p:spPr>
          <a:xfrm flipV="1">
            <a:off x="3203848" y="4509120"/>
            <a:ext cx="13681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3848" y="5157192"/>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87824" y="4293096"/>
            <a:ext cx="1296144" cy="369332"/>
          </a:xfrm>
          <a:prstGeom prst="rect">
            <a:avLst/>
          </a:prstGeom>
          <a:noFill/>
        </p:spPr>
        <p:txBody>
          <a:bodyPr wrap="square" rtlCol="0">
            <a:spAutoFit/>
          </a:bodyPr>
          <a:lstStyle/>
          <a:p>
            <a:r>
              <a:rPr lang="en-US" dirty="0" smtClean="0"/>
              <a:t>Standard</a:t>
            </a:r>
            <a:endParaRPr lang="en-IN" dirty="0"/>
          </a:p>
        </p:txBody>
      </p:sp>
      <p:sp>
        <p:nvSpPr>
          <p:cNvPr id="20" name="TextBox 19"/>
          <p:cNvSpPr txBox="1"/>
          <p:nvPr/>
        </p:nvSpPr>
        <p:spPr>
          <a:xfrm>
            <a:off x="2843808" y="5373216"/>
            <a:ext cx="1584176" cy="369332"/>
          </a:xfrm>
          <a:prstGeom prst="rect">
            <a:avLst/>
          </a:prstGeom>
          <a:noFill/>
        </p:spPr>
        <p:txBody>
          <a:bodyPr wrap="square" rtlCol="0">
            <a:spAutoFit/>
          </a:bodyPr>
          <a:lstStyle/>
          <a:p>
            <a:r>
              <a:rPr lang="en-US" dirty="0" smtClean="0"/>
              <a:t>Non Standard</a:t>
            </a:r>
            <a:endParaRPr lang="en-IN" dirty="0"/>
          </a:p>
        </p:txBody>
      </p:sp>
      <p:sp>
        <p:nvSpPr>
          <p:cNvPr id="21" name="TextBox 20"/>
          <p:cNvSpPr txBox="1"/>
          <p:nvPr/>
        </p:nvSpPr>
        <p:spPr>
          <a:xfrm>
            <a:off x="4355976" y="2276872"/>
            <a:ext cx="720080" cy="369332"/>
          </a:xfrm>
          <a:prstGeom prst="rect">
            <a:avLst/>
          </a:prstGeom>
          <a:noFill/>
        </p:spPr>
        <p:txBody>
          <a:bodyPr wrap="square" rtlCol="0">
            <a:spAutoFit/>
          </a:bodyPr>
          <a:lstStyle/>
          <a:p>
            <a:r>
              <a:rPr lang="en-US" dirty="0" smtClean="0"/>
              <a:t>80%</a:t>
            </a:r>
            <a:endParaRPr lang="en-IN" dirty="0"/>
          </a:p>
        </p:txBody>
      </p:sp>
      <p:sp>
        <p:nvSpPr>
          <p:cNvPr id="22" name="TextBox 21"/>
          <p:cNvSpPr txBox="1"/>
          <p:nvPr/>
        </p:nvSpPr>
        <p:spPr>
          <a:xfrm>
            <a:off x="4716016" y="4221088"/>
            <a:ext cx="720080" cy="369332"/>
          </a:xfrm>
          <a:prstGeom prst="rect">
            <a:avLst/>
          </a:prstGeom>
          <a:noFill/>
        </p:spPr>
        <p:txBody>
          <a:bodyPr wrap="square" rtlCol="0">
            <a:spAutoFit/>
          </a:bodyPr>
          <a:lstStyle/>
          <a:p>
            <a:r>
              <a:rPr lang="en-US" dirty="0" smtClean="0"/>
              <a:t>90%</a:t>
            </a:r>
            <a:endParaRPr lang="en-IN" dirty="0"/>
          </a:p>
        </p:txBody>
      </p:sp>
      <p:sp>
        <p:nvSpPr>
          <p:cNvPr id="23" name="TextBox 22"/>
          <p:cNvSpPr txBox="1"/>
          <p:nvPr/>
        </p:nvSpPr>
        <p:spPr>
          <a:xfrm>
            <a:off x="5508104" y="2348880"/>
            <a:ext cx="3096344" cy="1754326"/>
          </a:xfrm>
          <a:prstGeom prst="rect">
            <a:avLst/>
          </a:prstGeom>
          <a:noFill/>
        </p:spPr>
        <p:txBody>
          <a:bodyPr wrap="square" rtlCol="0">
            <a:spAutoFit/>
          </a:bodyPr>
          <a:lstStyle/>
          <a:p>
            <a:r>
              <a:rPr lang="en-US" dirty="0" smtClean="0"/>
              <a:t>Sample: standard quality cars</a:t>
            </a:r>
          </a:p>
          <a:p>
            <a:r>
              <a:rPr lang="en-US" dirty="0" smtClean="0"/>
              <a:t>Event: standard alit of plant X</a:t>
            </a:r>
          </a:p>
          <a:p>
            <a:endParaRPr lang="en-US" dirty="0"/>
          </a:p>
          <a:p>
            <a:endParaRPr lang="en-US" dirty="0" smtClean="0"/>
          </a:p>
          <a:p>
            <a:endParaRPr lang="en-US" dirty="0" smtClean="0"/>
          </a:p>
          <a:p>
            <a:r>
              <a:rPr lang="en-US" dirty="0" smtClean="0"/>
              <a:t> </a:t>
            </a:r>
            <a:endParaRPr lang="en-IN" dirty="0"/>
          </a:p>
        </p:txBody>
      </p:sp>
      <p:cxnSp>
        <p:nvCxnSpPr>
          <p:cNvPr id="25" name="Straight Connector 24"/>
          <p:cNvCxnSpPr/>
          <p:nvPr/>
        </p:nvCxnSpPr>
        <p:spPr>
          <a:xfrm>
            <a:off x="5796136" y="3645024"/>
            <a:ext cx="2304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28184" y="3212976"/>
            <a:ext cx="1512168" cy="369332"/>
          </a:xfrm>
          <a:prstGeom prst="rect">
            <a:avLst/>
          </a:prstGeom>
          <a:noFill/>
        </p:spPr>
        <p:txBody>
          <a:bodyPr wrap="square" rtlCol="0">
            <a:spAutoFit/>
          </a:bodyPr>
          <a:lstStyle/>
          <a:p>
            <a:r>
              <a:rPr lang="en-US" dirty="0" smtClean="0"/>
              <a:t>70%*80%</a:t>
            </a:r>
            <a:endParaRPr lang="en-IN" dirty="0"/>
          </a:p>
        </p:txBody>
      </p:sp>
      <p:sp>
        <p:nvSpPr>
          <p:cNvPr id="28" name="TextBox 27"/>
          <p:cNvSpPr txBox="1"/>
          <p:nvPr/>
        </p:nvSpPr>
        <p:spPr>
          <a:xfrm>
            <a:off x="5796136" y="3717032"/>
            <a:ext cx="2376264" cy="369332"/>
          </a:xfrm>
          <a:prstGeom prst="rect">
            <a:avLst/>
          </a:prstGeom>
          <a:noFill/>
        </p:spPr>
        <p:txBody>
          <a:bodyPr wrap="square" rtlCol="0">
            <a:spAutoFit/>
          </a:bodyPr>
          <a:lstStyle/>
          <a:p>
            <a:r>
              <a:rPr lang="en-US" dirty="0" smtClean="0"/>
              <a:t>70%*80%+30%*90%</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467544" y="1844824"/>
            <a:ext cx="8352928" cy="1015663"/>
          </a:xfrm>
          <a:prstGeom prst="rect">
            <a:avLst/>
          </a:prstGeom>
        </p:spPr>
        <p:txBody>
          <a:bodyPr wrap="square">
            <a:spAutoFit/>
          </a:bodyPr>
          <a:lstStyle/>
          <a:p>
            <a:r>
              <a:rPr lang="en-IN" sz="2000" dirty="0" smtClean="0"/>
              <a:t>Suppose 10,000 tickets are sold in a lottery each for Re 1. First prize is of Rs 3000 and the second prize is of Rs. 2000. There are three third prizes of Rs. 500 each. If you buy one ticket, what is your expectation.</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467544" y="1772816"/>
            <a:ext cx="8208912" cy="1323439"/>
          </a:xfrm>
          <a:prstGeom prst="rect">
            <a:avLst/>
          </a:prstGeom>
        </p:spPr>
        <p:txBody>
          <a:bodyPr wrap="square">
            <a:spAutoFit/>
          </a:bodyPr>
          <a:lstStyle/>
          <a:p>
            <a:r>
              <a:rPr lang="en-IN" sz="2000" dirty="0" smtClean="0"/>
              <a:t>Suppose that 6% of the people with blood group O are left handed and 10% of those with other blood groups are left handed 30% of the people have blood group O. If a left handed person is selected at random, what is the probability that he/she will have blood group O?</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Probability</a:t>
            </a:r>
            <a:endParaRPr lang="en-GB" dirty="0"/>
          </a:p>
        </p:txBody>
      </p:sp>
      <p:sp>
        <p:nvSpPr>
          <p:cNvPr id="3" name="Content Placeholder 2"/>
          <p:cNvSpPr>
            <a:spLocks noGrp="1"/>
          </p:cNvSpPr>
          <p:nvPr>
            <p:ph idx="1"/>
          </p:nvPr>
        </p:nvSpPr>
        <p:spPr/>
        <p:txBody>
          <a:bodyPr/>
          <a:lstStyle/>
          <a:p>
            <a:r>
              <a:rPr lang="en-US" dirty="0"/>
              <a:t>Many events can't be predicted with total certainty. The best we can say is how </a:t>
            </a:r>
            <a:r>
              <a:rPr lang="en-US" b="1" dirty="0"/>
              <a:t>likely</a:t>
            </a:r>
            <a:r>
              <a:rPr lang="en-US" dirty="0"/>
              <a:t> they are to happen, using the idea of probability</a:t>
            </a:r>
            <a:r>
              <a:rPr lang="en-US" dirty="0" smtClean="0"/>
              <a:t>.</a:t>
            </a:r>
          </a:p>
          <a:p>
            <a:pPr marL="0" indent="0">
              <a:buNone/>
            </a:pPr>
            <a:endParaRPr lang="en-US" dirty="0"/>
          </a:p>
          <a:p>
            <a:endParaRPr lang="en-US" dirty="0" smtClean="0"/>
          </a:p>
          <a:p>
            <a:endParaRPr lang="en-GB" dirty="0"/>
          </a:p>
        </p:txBody>
      </p:sp>
      <p:pic>
        <p:nvPicPr>
          <p:cNvPr id="4" name="Picture 3"/>
          <p:cNvPicPr>
            <a:picLocks noChangeAspect="1"/>
          </p:cNvPicPr>
          <p:nvPr/>
        </p:nvPicPr>
        <p:blipFill>
          <a:blip r:embed="rId2"/>
          <a:stretch>
            <a:fillRect/>
          </a:stretch>
        </p:blipFill>
        <p:spPr>
          <a:xfrm>
            <a:off x="710855" y="4221088"/>
            <a:ext cx="7975945" cy="1027205"/>
          </a:xfrm>
          <a:prstGeom prst="rect">
            <a:avLst/>
          </a:prstGeom>
        </p:spPr>
      </p:pic>
    </p:spTree>
    <p:extLst>
      <p:ext uri="{BB962C8B-B14F-4D97-AF65-F5344CB8AC3E}">
        <p14:creationId xmlns:p14="http://schemas.microsoft.com/office/powerpoint/2010/main" val="2629249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539552" y="1772816"/>
            <a:ext cx="7992888" cy="1323439"/>
          </a:xfrm>
          <a:prstGeom prst="rect">
            <a:avLst/>
          </a:prstGeom>
          <a:noFill/>
        </p:spPr>
        <p:txBody>
          <a:bodyPr wrap="square" rtlCol="0">
            <a:spAutoFit/>
          </a:bodyPr>
          <a:lstStyle/>
          <a:p>
            <a:r>
              <a:rPr lang="en-IN" sz="2000" dirty="0" smtClean="0"/>
              <a:t>The record of a weather station shows that out of the past 250 consecutive days, its weather forecasts were correct 175 times.</a:t>
            </a:r>
          </a:p>
          <a:p>
            <a:r>
              <a:rPr lang="en-IN" sz="2000" dirty="0" smtClean="0"/>
              <a:t> (</a:t>
            </a:r>
            <a:r>
              <a:rPr lang="en-IN" sz="2000" dirty="0" err="1" smtClean="0"/>
              <a:t>i</a:t>
            </a:r>
            <a:r>
              <a:rPr lang="en-IN" sz="2000" dirty="0" smtClean="0"/>
              <a:t>) What is the probability that on a given day it was correct? </a:t>
            </a:r>
          </a:p>
          <a:p>
            <a:r>
              <a:rPr lang="en-IN" sz="2000" dirty="0" smtClean="0"/>
              <a:t>(ii) What is the probability that it was not correct on a given day</a:t>
            </a:r>
            <a:r>
              <a:rPr lang="en-IN" dirty="0" smtClean="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6" name="Picture 2"/>
          <p:cNvPicPr>
            <a:picLocks noChangeAspect="1" noChangeArrowheads="1"/>
          </p:cNvPicPr>
          <p:nvPr/>
        </p:nvPicPr>
        <p:blipFill>
          <a:blip r:embed="rId2" cstate="print"/>
          <a:srcRect/>
          <a:stretch>
            <a:fillRect/>
          </a:stretch>
        </p:blipFill>
        <p:spPr bwMode="auto">
          <a:xfrm>
            <a:off x="611559" y="1772816"/>
            <a:ext cx="7688491"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611560" y="1700808"/>
            <a:ext cx="8208912" cy="707886"/>
          </a:xfrm>
          <a:prstGeom prst="rect">
            <a:avLst/>
          </a:prstGeom>
          <a:noFill/>
        </p:spPr>
        <p:txBody>
          <a:bodyPr wrap="square" rtlCol="0">
            <a:spAutoFit/>
          </a:bodyPr>
          <a:lstStyle/>
          <a:p>
            <a:r>
              <a:rPr lang="en-IN" sz="2000" dirty="0" smtClean="0"/>
              <a:t>A tyre manufacturing company kept a record of the distance covered before a tyre needed to be replaced. The table shows the results of 1000 cases</a:t>
            </a:r>
            <a:endParaRPr lang="en-IN" sz="2000" dirty="0"/>
          </a:p>
        </p:txBody>
      </p:sp>
      <p:pic>
        <p:nvPicPr>
          <p:cNvPr id="1026" name="Picture 2"/>
          <p:cNvPicPr>
            <a:picLocks noChangeAspect="1" noChangeArrowheads="1"/>
          </p:cNvPicPr>
          <p:nvPr/>
        </p:nvPicPr>
        <p:blipFill>
          <a:blip r:embed="rId2" cstate="print"/>
          <a:srcRect/>
          <a:stretch>
            <a:fillRect/>
          </a:stretch>
        </p:blipFill>
        <p:spPr bwMode="auto">
          <a:xfrm>
            <a:off x="769081" y="2564904"/>
            <a:ext cx="7115287" cy="1080120"/>
          </a:xfrm>
          <a:prstGeom prst="rect">
            <a:avLst/>
          </a:prstGeom>
          <a:noFill/>
          <a:ln w="9525">
            <a:noFill/>
            <a:miter lim="800000"/>
            <a:headEnd/>
            <a:tailEnd/>
          </a:ln>
        </p:spPr>
      </p:pic>
      <p:sp>
        <p:nvSpPr>
          <p:cNvPr id="7" name="Rectangle 6"/>
          <p:cNvSpPr/>
          <p:nvPr/>
        </p:nvSpPr>
        <p:spPr>
          <a:xfrm>
            <a:off x="467544" y="4149080"/>
            <a:ext cx="8136904" cy="1631216"/>
          </a:xfrm>
          <a:prstGeom prst="rect">
            <a:avLst/>
          </a:prstGeom>
        </p:spPr>
        <p:txBody>
          <a:bodyPr wrap="square">
            <a:spAutoFit/>
          </a:bodyPr>
          <a:lstStyle/>
          <a:p>
            <a:r>
              <a:rPr lang="en-IN" sz="2000" dirty="0" smtClean="0"/>
              <a:t>If you buy a tyre of this company, what is the probability that : </a:t>
            </a:r>
          </a:p>
          <a:p>
            <a:pPr marL="400050" indent="-400050">
              <a:buAutoNum type="romanLcParenBoth"/>
            </a:pPr>
            <a:r>
              <a:rPr lang="en-IN" sz="2000" dirty="0" smtClean="0"/>
              <a:t>it will need to be replaced before it has covered 4000 km?</a:t>
            </a:r>
          </a:p>
          <a:p>
            <a:pPr marL="400050" indent="-400050">
              <a:buAutoNum type="romanLcParenBoth"/>
            </a:pPr>
            <a:r>
              <a:rPr lang="en-IN" sz="2000" dirty="0" smtClean="0"/>
              <a:t>it will last more than 9000 km? </a:t>
            </a:r>
          </a:p>
          <a:p>
            <a:pPr marL="400050" indent="-400050">
              <a:buAutoNum type="romanLcParenBoth"/>
            </a:pPr>
            <a:r>
              <a:rPr lang="en-IN" sz="2000" dirty="0" smtClean="0"/>
              <a:t>it will need to be replaced after it has covered somewhere between 4000 km and 14000 km?</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2530" name="Picture 2"/>
          <p:cNvPicPr>
            <a:picLocks noChangeAspect="1" noChangeArrowheads="1"/>
          </p:cNvPicPr>
          <p:nvPr/>
        </p:nvPicPr>
        <p:blipFill>
          <a:blip r:embed="rId2" cstate="print"/>
          <a:srcRect/>
          <a:stretch>
            <a:fillRect/>
          </a:stretch>
        </p:blipFill>
        <p:spPr bwMode="auto">
          <a:xfrm>
            <a:off x="276904" y="1772816"/>
            <a:ext cx="8867096"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539552" y="1700808"/>
            <a:ext cx="8208912" cy="707886"/>
          </a:xfrm>
          <a:prstGeom prst="rect">
            <a:avLst/>
          </a:prstGeom>
        </p:spPr>
        <p:txBody>
          <a:bodyPr wrap="square">
            <a:spAutoFit/>
          </a:bodyPr>
          <a:lstStyle/>
          <a:p>
            <a:r>
              <a:rPr lang="en-IN" sz="2000" dirty="0" smtClean="0"/>
              <a:t>The percentage of marks obtained by a student in the monthly unit tests are given below</a:t>
            </a:r>
            <a:endParaRPr lang="en-IN" sz="2000" dirty="0"/>
          </a:p>
        </p:txBody>
      </p:sp>
      <p:pic>
        <p:nvPicPr>
          <p:cNvPr id="2050" name="Picture 2"/>
          <p:cNvPicPr>
            <a:picLocks noChangeAspect="1" noChangeArrowheads="1"/>
          </p:cNvPicPr>
          <p:nvPr/>
        </p:nvPicPr>
        <p:blipFill>
          <a:blip r:embed="rId2" cstate="print"/>
          <a:srcRect/>
          <a:stretch>
            <a:fillRect/>
          </a:stretch>
        </p:blipFill>
        <p:spPr bwMode="auto">
          <a:xfrm>
            <a:off x="1187624" y="2564904"/>
            <a:ext cx="6120680" cy="1080120"/>
          </a:xfrm>
          <a:prstGeom prst="rect">
            <a:avLst/>
          </a:prstGeom>
          <a:noFill/>
          <a:ln w="9525">
            <a:noFill/>
            <a:miter lim="800000"/>
            <a:headEnd/>
            <a:tailEnd/>
          </a:ln>
        </p:spPr>
      </p:pic>
      <p:sp>
        <p:nvSpPr>
          <p:cNvPr id="6" name="Rectangle 5"/>
          <p:cNvSpPr/>
          <p:nvPr/>
        </p:nvSpPr>
        <p:spPr>
          <a:xfrm>
            <a:off x="683568" y="4221088"/>
            <a:ext cx="7632848" cy="707886"/>
          </a:xfrm>
          <a:prstGeom prst="rect">
            <a:avLst/>
          </a:prstGeom>
        </p:spPr>
        <p:txBody>
          <a:bodyPr wrap="square">
            <a:spAutoFit/>
          </a:bodyPr>
          <a:lstStyle/>
          <a:p>
            <a:r>
              <a:rPr lang="en-IN" sz="2000" dirty="0" smtClean="0"/>
              <a:t>find the probability that the student gets more than 70% marks in a unit test.</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3554" name="Picture 2"/>
          <p:cNvPicPr>
            <a:picLocks noChangeAspect="1" noChangeArrowheads="1"/>
          </p:cNvPicPr>
          <p:nvPr/>
        </p:nvPicPr>
        <p:blipFill>
          <a:blip r:embed="rId2" cstate="print"/>
          <a:srcRect/>
          <a:stretch>
            <a:fillRect/>
          </a:stretch>
        </p:blipFill>
        <p:spPr bwMode="auto">
          <a:xfrm>
            <a:off x="467544" y="2060848"/>
            <a:ext cx="8255203"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1089</Words>
  <Application>Microsoft Office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Office Theme</vt:lpstr>
      <vt:lpstr>Probability</vt:lpstr>
      <vt:lpstr>PowerPoint Presentation</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Missing Value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Aditya</dc:creator>
  <cp:lastModifiedBy>hag5kor</cp:lastModifiedBy>
  <cp:revision>20</cp:revision>
  <dcterms:created xsi:type="dcterms:W3CDTF">2016-08-28T02:45:40Z</dcterms:created>
  <dcterms:modified xsi:type="dcterms:W3CDTF">2019-04-12T04:32:47Z</dcterms:modified>
</cp:coreProperties>
</file>