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2" r:id="rId3"/>
    <p:sldId id="283" r:id="rId4"/>
    <p:sldId id="284" r:id="rId5"/>
    <p:sldId id="28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9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>
      <p:cViewPr varScale="1">
        <p:scale>
          <a:sx n="89" d="100"/>
          <a:sy n="89" d="100"/>
        </p:scale>
        <p:origin x="470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2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2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63724C-E7A2-4A6D-A4BD-CDB6C1C0317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6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4/26/2019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1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6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inputs go </a:t>
            </a:r>
            <a:r>
              <a:rPr lang="en-US" dirty="0"/>
              <a:t>by different names, such as </a:t>
            </a:r>
            <a:r>
              <a:rPr lang="en-US" i="1" dirty="0"/>
              <a:t>predictors</a:t>
            </a:r>
            <a:r>
              <a:rPr lang="en-US" dirty="0"/>
              <a:t>, </a:t>
            </a:r>
            <a:r>
              <a:rPr lang="en-US" i="1" dirty="0"/>
              <a:t>independent variables</a:t>
            </a:r>
            <a:r>
              <a:rPr lang="en-US" dirty="0"/>
              <a:t>, </a:t>
            </a:r>
            <a:r>
              <a:rPr lang="en-US" i="1" dirty="0"/>
              <a:t>features</a:t>
            </a:r>
            <a:r>
              <a:rPr lang="en-US" dirty="0" smtClean="0"/>
              <a:t>, or </a:t>
            </a:r>
            <a:r>
              <a:rPr lang="en-US" dirty="0"/>
              <a:t>sometimes just </a:t>
            </a:r>
            <a:r>
              <a:rPr lang="en-US" i="1" dirty="0"/>
              <a:t>variables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output </a:t>
            </a:r>
            <a:r>
              <a:rPr lang="en-US" dirty="0" smtClean="0"/>
              <a:t>variable in previous example, sales is variable often </a:t>
            </a:r>
            <a:r>
              <a:rPr lang="en-US" dirty="0"/>
              <a:t>called the </a:t>
            </a:r>
            <a:r>
              <a:rPr lang="en-US" i="1" dirty="0"/>
              <a:t>response </a:t>
            </a:r>
            <a:r>
              <a:rPr lang="en-US" dirty="0"/>
              <a:t>or </a:t>
            </a:r>
            <a:r>
              <a:rPr lang="en-US" i="1" dirty="0"/>
              <a:t>dependent </a:t>
            </a:r>
            <a:r>
              <a:rPr lang="en-US" i="1" dirty="0" smtClean="0"/>
              <a:t>variable.</a:t>
            </a:r>
          </a:p>
          <a:p>
            <a:r>
              <a:rPr lang="en-US" dirty="0"/>
              <a:t>More generally, suppose that we observe a quantitative response </a:t>
            </a:r>
            <a:r>
              <a:rPr lang="en-US" i="1" dirty="0"/>
              <a:t>Y </a:t>
            </a:r>
            <a:r>
              <a:rPr lang="en-US" dirty="0"/>
              <a:t>and </a:t>
            </a:r>
            <a:r>
              <a:rPr lang="en-US" i="1" dirty="0" smtClean="0"/>
              <a:t>p </a:t>
            </a:r>
            <a:r>
              <a:rPr lang="en-US" dirty="0" smtClean="0"/>
              <a:t>different </a:t>
            </a:r>
            <a:r>
              <a:rPr lang="en-US" dirty="0"/>
              <a:t>predictors, </a:t>
            </a:r>
            <a:r>
              <a:rPr lang="en-US" i="1" dirty="0"/>
              <a:t>X</a:t>
            </a:r>
            <a:r>
              <a:rPr lang="en-US" dirty="0"/>
              <a:t>1</a:t>
            </a:r>
            <a:r>
              <a:rPr lang="en-US" i="1" dirty="0"/>
              <a:t>,X</a:t>
            </a:r>
            <a:r>
              <a:rPr lang="en-US" dirty="0"/>
              <a:t>2</a:t>
            </a:r>
            <a:r>
              <a:rPr lang="en-US" i="1" dirty="0"/>
              <a:t>, . . .,</a:t>
            </a:r>
            <a:r>
              <a:rPr lang="en-US" i="1" dirty="0" err="1"/>
              <a:t>Xp</a:t>
            </a:r>
            <a:r>
              <a:rPr lang="en-US" dirty="0"/>
              <a:t>. </a:t>
            </a:r>
            <a:r>
              <a:rPr lang="en-US" dirty="0" smtClean="0"/>
              <a:t> We </a:t>
            </a:r>
            <a:r>
              <a:rPr lang="en-US" dirty="0"/>
              <a:t>assume that there is </a:t>
            </a:r>
            <a:r>
              <a:rPr lang="en-US" dirty="0" smtClean="0"/>
              <a:t>some relationship </a:t>
            </a:r>
            <a:r>
              <a:rPr lang="en-US" dirty="0"/>
              <a:t>between </a:t>
            </a:r>
            <a:r>
              <a:rPr lang="en-US" i="1" dirty="0"/>
              <a:t>Y </a:t>
            </a:r>
            <a:r>
              <a:rPr lang="en-US" dirty="0"/>
              <a:t>and </a:t>
            </a:r>
            <a:r>
              <a:rPr lang="en-US" i="1" dirty="0"/>
              <a:t>X </a:t>
            </a:r>
            <a:r>
              <a:rPr lang="en-US" dirty="0"/>
              <a:t>= (</a:t>
            </a:r>
            <a:r>
              <a:rPr lang="en-US" i="1" dirty="0"/>
              <a:t>X</a:t>
            </a:r>
            <a:r>
              <a:rPr lang="en-US" dirty="0"/>
              <a:t>1</a:t>
            </a:r>
            <a:r>
              <a:rPr lang="en-US" i="1" dirty="0"/>
              <a:t>,X</a:t>
            </a:r>
            <a:r>
              <a:rPr lang="en-US" dirty="0"/>
              <a:t>2</a:t>
            </a:r>
            <a:r>
              <a:rPr lang="en-US" i="1" dirty="0"/>
              <a:t>, . . .,</a:t>
            </a:r>
            <a:r>
              <a:rPr lang="en-US" i="1" dirty="0" err="1"/>
              <a:t>Xp</a:t>
            </a:r>
            <a:r>
              <a:rPr lang="en-US" dirty="0"/>
              <a:t>), which can be </a:t>
            </a:r>
            <a:r>
              <a:rPr lang="en-US" dirty="0" smtClean="0"/>
              <a:t>written in </a:t>
            </a:r>
            <a:r>
              <a:rPr lang="en-US" dirty="0"/>
              <a:t>the very general </a:t>
            </a:r>
            <a:r>
              <a:rPr lang="en-US" dirty="0" smtClean="0"/>
              <a:t>form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essence, statistical </a:t>
            </a:r>
            <a:r>
              <a:rPr lang="en-US" dirty="0"/>
              <a:t>learning refers to a set of approaches for </a:t>
            </a:r>
            <a:r>
              <a:rPr lang="en-US" dirty="0" smtClean="0"/>
              <a:t>estimating </a:t>
            </a:r>
            <a:r>
              <a:rPr lang="en-US" i="1" dirty="0" smtClean="0"/>
              <a:t>f</a:t>
            </a:r>
            <a:r>
              <a:rPr lang="en-US" dirty="0" smtClean="0"/>
              <a:t>. </a:t>
            </a:r>
            <a:r>
              <a:rPr lang="en-US" dirty="0"/>
              <a:t>There are two main reasons that we may wish to estimate </a:t>
            </a:r>
            <a:r>
              <a:rPr lang="en-US" i="1" dirty="0"/>
              <a:t>f</a:t>
            </a:r>
            <a:r>
              <a:rPr lang="en-US" dirty="0"/>
              <a:t>: </a:t>
            </a:r>
            <a:r>
              <a:rPr lang="en-US" i="1" dirty="0"/>
              <a:t>prediction </a:t>
            </a:r>
            <a:r>
              <a:rPr lang="en-US" dirty="0"/>
              <a:t>and </a:t>
            </a:r>
            <a:r>
              <a:rPr lang="en-US" i="1" dirty="0"/>
              <a:t>inference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572000"/>
            <a:ext cx="2362200" cy="6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this situation we wish to estimate </a:t>
            </a:r>
            <a:r>
              <a:rPr lang="en-US" i="1" dirty="0" smtClean="0"/>
              <a:t>f(X)</a:t>
            </a:r>
            <a:r>
              <a:rPr lang="en-US" dirty="0" smtClean="0"/>
              <a:t>, </a:t>
            </a:r>
            <a:r>
              <a:rPr lang="en-US" dirty="0"/>
              <a:t>but our goal </a:t>
            </a:r>
            <a:r>
              <a:rPr lang="en-US" dirty="0" smtClean="0"/>
              <a:t>is not </a:t>
            </a:r>
            <a:r>
              <a:rPr lang="en-US" dirty="0"/>
              <a:t>necessarily to make predictions for </a:t>
            </a:r>
            <a:r>
              <a:rPr lang="en-US" i="1" dirty="0"/>
              <a:t>Y 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We instead want to </a:t>
            </a:r>
            <a:r>
              <a:rPr lang="en-US" dirty="0" smtClean="0"/>
              <a:t>understand the </a:t>
            </a:r>
            <a:r>
              <a:rPr lang="en-US" dirty="0"/>
              <a:t>relationship between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, or more specifically, to understand </a:t>
            </a:r>
            <a:r>
              <a:rPr lang="en-US" dirty="0" smtClean="0"/>
              <a:t>how </a:t>
            </a:r>
            <a:r>
              <a:rPr lang="en-US" i="1" dirty="0" smtClean="0"/>
              <a:t>Y </a:t>
            </a:r>
            <a:r>
              <a:rPr lang="en-US" dirty="0"/>
              <a:t>changes as a function of </a:t>
            </a:r>
            <a:r>
              <a:rPr lang="en-US" i="1" dirty="0"/>
              <a:t>X</a:t>
            </a:r>
            <a:r>
              <a:rPr lang="en-US" dirty="0"/>
              <a:t>1</a:t>
            </a:r>
            <a:r>
              <a:rPr lang="en-US" i="1" dirty="0"/>
              <a:t>, . . .,</a:t>
            </a:r>
            <a:r>
              <a:rPr lang="en-US" i="1" dirty="0" err="1"/>
              <a:t>Xp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F(X)</a:t>
            </a:r>
            <a:r>
              <a:rPr lang="en-US" i="1" dirty="0" smtClean="0"/>
              <a:t> </a:t>
            </a:r>
            <a:r>
              <a:rPr lang="en-US" dirty="0"/>
              <a:t>cannot be treated as a </a:t>
            </a:r>
            <a:r>
              <a:rPr lang="en-US" dirty="0" smtClean="0"/>
              <a:t>black box</a:t>
            </a:r>
            <a:r>
              <a:rPr lang="en-US" dirty="0"/>
              <a:t>, because we need to know its exact form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/>
              <a:t>Which predictors are associated with the response</a:t>
            </a:r>
            <a:r>
              <a:rPr lang="en-US" i="1" dirty="0" smtClean="0"/>
              <a:t>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/>
              <a:t>What is the relationship between the response and each predictor</a:t>
            </a:r>
            <a:r>
              <a:rPr lang="en-US" i="1" dirty="0" smtClean="0"/>
              <a:t>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 smtClean="0"/>
              <a:t>Can </a:t>
            </a:r>
            <a:r>
              <a:rPr lang="en-US" i="1" dirty="0"/>
              <a:t>the relationship between Y and each predictor be adequately </a:t>
            </a:r>
            <a:r>
              <a:rPr lang="en-US" i="1" dirty="0" smtClean="0"/>
              <a:t>summarized using </a:t>
            </a:r>
            <a:r>
              <a:rPr lang="en-US" i="1" dirty="0"/>
              <a:t>a linear equation, or is the relationship more complicated?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dirty="0"/>
              <a:t>the Advertising </a:t>
            </a:r>
            <a:r>
              <a:rPr lang="en-US" dirty="0" smtClean="0"/>
              <a:t>data, One may </a:t>
            </a:r>
            <a:r>
              <a:rPr lang="en-US" dirty="0"/>
              <a:t>be interested in answering questions such as:</a:t>
            </a:r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i="1" dirty="0"/>
              <a:t>Which media contribute to sales?</a:t>
            </a:r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i="1" dirty="0"/>
              <a:t>Which media generate the biggest boost in sales? </a:t>
            </a:r>
            <a:r>
              <a:rPr lang="en-US" dirty="0"/>
              <a:t>or</a:t>
            </a:r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i="1" dirty="0"/>
              <a:t>How much increase in sales is associated with a given increase in </a:t>
            </a:r>
            <a:r>
              <a:rPr lang="en-US" i="1" dirty="0" smtClean="0"/>
              <a:t>TV advertising?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brand of a product that a customer might purchase based </a:t>
            </a:r>
            <a:r>
              <a:rPr lang="en-US" dirty="0" smtClean="0"/>
              <a:t>on variables </a:t>
            </a:r>
            <a:r>
              <a:rPr lang="en-US" dirty="0"/>
              <a:t>such as price, store location, discount levels, competition price</a:t>
            </a:r>
            <a:r>
              <a:rPr lang="en-US" dirty="0" smtClean="0"/>
              <a:t>, and </a:t>
            </a:r>
            <a:r>
              <a:rPr lang="en-US" dirty="0"/>
              <a:t>so forth.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dirty="0" smtClean="0"/>
              <a:t> In </a:t>
            </a:r>
            <a:r>
              <a:rPr lang="en-US" dirty="0"/>
              <a:t>this situation one </a:t>
            </a:r>
            <a:r>
              <a:rPr lang="en-US" dirty="0" smtClean="0"/>
              <a:t>is interested </a:t>
            </a:r>
            <a:r>
              <a:rPr lang="en-US" dirty="0"/>
              <a:t>in </a:t>
            </a:r>
            <a:r>
              <a:rPr lang="en-US" dirty="0" smtClean="0"/>
              <a:t>how each </a:t>
            </a:r>
            <a:r>
              <a:rPr lang="en-US" dirty="0"/>
              <a:t>of the individual </a:t>
            </a:r>
            <a:r>
              <a:rPr lang="en-US" dirty="0" smtClean="0"/>
              <a:t>variables </a:t>
            </a:r>
            <a:r>
              <a:rPr lang="en-US" dirty="0"/>
              <a:t>affects the probability of purchase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dirty="0" smtClean="0"/>
              <a:t> For instance</a:t>
            </a:r>
            <a:r>
              <a:rPr lang="en-US" dirty="0"/>
              <a:t>, </a:t>
            </a:r>
            <a:r>
              <a:rPr lang="en-US" i="1" dirty="0"/>
              <a:t>what effect will changing the price of a product have on sales</a:t>
            </a:r>
            <a:r>
              <a:rPr lang="en-US" i="1" dirty="0" smtClean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491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instance, consider a company that is interested in conducting </a:t>
            </a:r>
            <a:r>
              <a:rPr lang="en-US" dirty="0" smtClean="0"/>
              <a:t>a direct-marketing </a:t>
            </a:r>
            <a:r>
              <a:rPr lang="en-US" dirty="0"/>
              <a:t>campaign.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is to identify individuals who </a:t>
            </a:r>
            <a:r>
              <a:rPr lang="en-US" dirty="0" smtClean="0"/>
              <a:t>will respond </a:t>
            </a:r>
            <a:r>
              <a:rPr lang="en-US" dirty="0"/>
              <a:t>positively to a mailing, based on observations of demographic </a:t>
            </a:r>
            <a:r>
              <a:rPr lang="en-US" dirty="0" smtClean="0"/>
              <a:t>variables measured </a:t>
            </a:r>
            <a:r>
              <a:rPr lang="en-US" dirty="0"/>
              <a:t>on each individual.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the demographic </a:t>
            </a:r>
            <a:r>
              <a:rPr lang="en-US" dirty="0" smtClean="0"/>
              <a:t>variables serve </a:t>
            </a:r>
            <a:r>
              <a:rPr lang="en-US" dirty="0"/>
              <a:t>as predictors, and response to the marketing campaign (either </a:t>
            </a:r>
            <a:r>
              <a:rPr lang="en-US" dirty="0" smtClean="0"/>
              <a:t>positive or </a:t>
            </a:r>
            <a:r>
              <a:rPr lang="en-US" dirty="0"/>
              <a:t>negative) serves as the outcome. </a:t>
            </a:r>
            <a:endParaRPr lang="en-US" dirty="0" smtClean="0"/>
          </a:p>
          <a:p>
            <a:r>
              <a:rPr lang="en-US" dirty="0" smtClean="0"/>
              <a:t>The company </a:t>
            </a:r>
            <a:r>
              <a:rPr lang="en-US" dirty="0"/>
              <a:t>is not </a:t>
            </a:r>
            <a:r>
              <a:rPr lang="en-US" dirty="0" smtClean="0"/>
              <a:t>interested in </a:t>
            </a:r>
            <a:r>
              <a:rPr lang="en-US" dirty="0"/>
              <a:t>obtaining a deep understanding of the relationships between each </a:t>
            </a:r>
            <a:r>
              <a:rPr lang="en-US" dirty="0" smtClean="0"/>
              <a:t>individual predictor </a:t>
            </a:r>
            <a:r>
              <a:rPr lang="en-US" dirty="0"/>
              <a:t>and the response; instead, the company simply </a:t>
            </a:r>
            <a:r>
              <a:rPr lang="en-US" dirty="0" smtClean="0"/>
              <a:t>wants an </a:t>
            </a:r>
            <a:r>
              <a:rPr lang="en-US" dirty="0"/>
              <a:t>accurate model to predict the response using the predictors. This is </a:t>
            </a:r>
            <a:r>
              <a:rPr lang="en-US" dirty="0" smtClean="0"/>
              <a:t>an example </a:t>
            </a:r>
            <a:r>
              <a:rPr lang="en-US" dirty="0"/>
              <a:t>of modeling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9862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some modeling could be conducted both for prediction and inference.</a:t>
            </a:r>
          </a:p>
          <a:p>
            <a:r>
              <a:rPr lang="en-US" dirty="0"/>
              <a:t>For example, in a real estate setting, one may seek to relate values </a:t>
            </a:r>
            <a:r>
              <a:rPr lang="en-US" dirty="0" smtClean="0"/>
              <a:t>of homes </a:t>
            </a:r>
            <a:r>
              <a:rPr lang="en-US" dirty="0"/>
              <a:t>to inputs such as crime rate, zoning, distance from a river, air quality</a:t>
            </a:r>
            <a:r>
              <a:rPr lang="en-US" dirty="0" smtClean="0"/>
              <a:t>, schools</a:t>
            </a:r>
            <a:r>
              <a:rPr lang="en-US" dirty="0"/>
              <a:t>, income level of community, size of houses, and so forth. </a:t>
            </a:r>
            <a:endParaRPr lang="en-US" dirty="0" smtClean="0"/>
          </a:p>
          <a:p>
            <a:r>
              <a:rPr lang="en-US" dirty="0" smtClean="0"/>
              <a:t>In this case </a:t>
            </a:r>
            <a:r>
              <a:rPr lang="en-US" dirty="0"/>
              <a:t>one might be interested in how the individual input variables </a:t>
            </a:r>
            <a:r>
              <a:rPr lang="en-US" dirty="0" smtClean="0"/>
              <a:t>affect the </a:t>
            </a:r>
            <a:r>
              <a:rPr lang="en-US" dirty="0"/>
              <a:t>prices—that is, </a:t>
            </a:r>
            <a:r>
              <a:rPr lang="en-US" i="1" dirty="0"/>
              <a:t>how much extra will a house be worth if it has a </a:t>
            </a:r>
            <a:r>
              <a:rPr lang="en-US" i="1" dirty="0" smtClean="0"/>
              <a:t>view of </a:t>
            </a:r>
            <a:r>
              <a:rPr lang="en-US" i="1" dirty="0"/>
              <a:t>the river? </a:t>
            </a:r>
            <a:r>
              <a:rPr lang="en-US" dirty="0"/>
              <a:t>This is an inference problem. </a:t>
            </a:r>
            <a:endParaRPr lang="en-US" dirty="0" smtClean="0"/>
          </a:p>
          <a:p>
            <a:r>
              <a:rPr lang="en-US" dirty="0" smtClean="0"/>
              <a:t>Alternatively</a:t>
            </a:r>
            <a:r>
              <a:rPr lang="en-US" dirty="0"/>
              <a:t>, one may </a:t>
            </a:r>
            <a:r>
              <a:rPr lang="en-US" dirty="0" smtClean="0"/>
              <a:t>simply be </a:t>
            </a:r>
            <a:r>
              <a:rPr lang="en-US" dirty="0"/>
              <a:t>interested in predicting the value of a home given its characteristics: </a:t>
            </a:r>
            <a:r>
              <a:rPr lang="en-US" i="1" dirty="0" smtClean="0"/>
              <a:t>is this </a:t>
            </a:r>
            <a:r>
              <a:rPr lang="en-US" i="1" dirty="0"/>
              <a:t>house under- or over-valued? </a:t>
            </a:r>
            <a:r>
              <a:rPr lang="en-US" dirty="0"/>
              <a:t>This is a prediction problem.</a:t>
            </a:r>
          </a:p>
        </p:txBody>
      </p:sp>
    </p:spTree>
    <p:extLst>
      <p:ext uri="{BB962C8B-B14F-4D97-AF65-F5344CB8AC3E}">
        <p14:creationId xmlns:p14="http://schemas.microsoft.com/office/powerpoint/2010/main" val="1463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Trade-Off Between Prediction Accuracy and Model</a:t>
            </a:r>
            <a:br>
              <a:rPr lang="en-US" sz="3600" dirty="0"/>
            </a:br>
            <a:r>
              <a:rPr lang="en-US" sz="3600" dirty="0"/>
              <a:t>Interpretability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2209800"/>
            <a:ext cx="4114800" cy="4203192"/>
          </a:xfrm>
        </p:spPr>
        <p:txBody>
          <a:bodyPr>
            <a:normAutofit/>
          </a:bodyPr>
          <a:lstStyle/>
          <a:p>
            <a:r>
              <a:rPr lang="en-US" sz="1800" dirty="0"/>
              <a:t>A representation of the tradeoff between flexibility and interpretability</a:t>
            </a:r>
            <a:r>
              <a:rPr lang="en-US" sz="1800" dirty="0" smtClean="0"/>
              <a:t>, using </a:t>
            </a:r>
            <a:r>
              <a:rPr lang="en-US" sz="1800" dirty="0"/>
              <a:t>different statistical learning methods. </a:t>
            </a:r>
            <a:endParaRPr lang="en-US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general, as the </a:t>
            </a:r>
            <a:r>
              <a:rPr lang="en-US" sz="1800" dirty="0" smtClean="0"/>
              <a:t>flexibility of </a:t>
            </a:r>
            <a:r>
              <a:rPr lang="en-US" sz="1800" dirty="0"/>
              <a:t>a method increases, its interpretability decreases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when inference is the goal, there are clear </a:t>
            </a:r>
            <a:r>
              <a:rPr lang="en-US" sz="1800" dirty="0" smtClean="0"/>
              <a:t>advantages to </a:t>
            </a:r>
            <a:r>
              <a:rPr lang="en-US" sz="1800" dirty="0"/>
              <a:t>using simple and relatively inflexible statistical learning methods.</a:t>
            </a:r>
          </a:p>
          <a:p>
            <a:r>
              <a:rPr lang="en-US" sz="1800" dirty="0" smtClean="0"/>
              <a:t>When interested </a:t>
            </a:r>
            <a:r>
              <a:rPr lang="en-US" sz="1800" dirty="0"/>
              <a:t>in prediction, </a:t>
            </a:r>
            <a:r>
              <a:rPr lang="en-US" sz="1800" dirty="0" smtClean="0"/>
              <a:t>and the </a:t>
            </a:r>
            <a:r>
              <a:rPr lang="en-US" sz="1800" dirty="0"/>
              <a:t>interpretability of the predictive model is simply not of interest.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6834187" cy="4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apply a statistical learning method to the training </a:t>
            </a:r>
            <a:r>
              <a:rPr lang="en-US" dirty="0" smtClean="0"/>
              <a:t>data in </a:t>
            </a:r>
            <a:r>
              <a:rPr lang="en-US" dirty="0"/>
              <a:t>order to estimate the unknown function </a:t>
            </a:r>
            <a:r>
              <a:rPr lang="en-US" i="1" dirty="0"/>
              <a:t>f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we want </a:t>
            </a:r>
            <a:r>
              <a:rPr lang="en-US" dirty="0" smtClean="0"/>
              <a:t>to find </a:t>
            </a:r>
            <a:r>
              <a:rPr lang="en-US" dirty="0"/>
              <a:t>a function ˆ </a:t>
            </a:r>
            <a:r>
              <a:rPr lang="en-US" i="1" dirty="0"/>
              <a:t>f </a:t>
            </a:r>
            <a:r>
              <a:rPr lang="en-US" dirty="0"/>
              <a:t>such that </a:t>
            </a:r>
            <a:r>
              <a:rPr lang="en-US" i="1" dirty="0"/>
              <a:t>Y ≈ </a:t>
            </a:r>
            <a:r>
              <a:rPr lang="en-US" dirty="0"/>
              <a:t>ˆ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for any observation (</a:t>
            </a:r>
            <a:r>
              <a:rPr lang="en-US" i="1" dirty="0"/>
              <a:t>X, Y 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Broadly speaking</a:t>
            </a:r>
            <a:r>
              <a:rPr lang="en-US" dirty="0"/>
              <a:t>, most statistical learning methods for this task can be </a:t>
            </a:r>
            <a:r>
              <a:rPr lang="en-US" dirty="0" smtClean="0"/>
              <a:t>characterized as </a:t>
            </a:r>
            <a:r>
              <a:rPr lang="en-US" dirty="0"/>
              <a:t>either </a:t>
            </a:r>
            <a:r>
              <a:rPr lang="en-US" i="1" dirty="0"/>
              <a:t>parametric </a:t>
            </a:r>
            <a:r>
              <a:rPr lang="en-US" dirty="0"/>
              <a:t>or </a:t>
            </a:r>
            <a:r>
              <a:rPr lang="en-US" i="1" dirty="0"/>
              <a:t>non-parametric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70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make an assumption about the functional form, or shape</a:t>
            </a:r>
            <a:r>
              <a:rPr lang="en-US" dirty="0" smtClean="0"/>
              <a:t>, of </a:t>
            </a:r>
            <a:r>
              <a:rPr lang="en-US" i="1" dirty="0"/>
              <a:t>f</a:t>
            </a:r>
            <a:r>
              <a:rPr lang="en-US" dirty="0"/>
              <a:t>.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dirty="0" smtClean="0"/>
              <a:t> For </a:t>
            </a:r>
            <a:r>
              <a:rPr lang="en-US" dirty="0"/>
              <a:t>example, one very simple assumption is that </a:t>
            </a:r>
            <a:r>
              <a:rPr lang="en-US" i="1" dirty="0"/>
              <a:t>f </a:t>
            </a:r>
            <a:r>
              <a:rPr lang="en-US" dirty="0"/>
              <a:t>is linear </a:t>
            </a:r>
            <a:r>
              <a:rPr lang="en-US" dirty="0" smtClean="0"/>
              <a:t>in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We </a:t>
            </a:r>
            <a:r>
              <a:rPr lang="en-US" dirty="0"/>
              <a:t>need a procedure that uses </a:t>
            </a:r>
            <a:r>
              <a:rPr lang="en-US" dirty="0" smtClean="0"/>
              <a:t>the training </a:t>
            </a:r>
            <a:r>
              <a:rPr lang="en-US" dirty="0"/>
              <a:t>data to </a:t>
            </a:r>
            <a:r>
              <a:rPr lang="en-US" i="1" dirty="0"/>
              <a:t>fit </a:t>
            </a:r>
            <a:r>
              <a:rPr lang="en-US" dirty="0"/>
              <a:t>or </a:t>
            </a:r>
            <a:r>
              <a:rPr lang="en-US" i="1" dirty="0"/>
              <a:t>train </a:t>
            </a:r>
            <a:r>
              <a:rPr lang="en-US" dirty="0"/>
              <a:t>the model.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dirty="0" smtClean="0"/>
              <a:t>In </a:t>
            </a:r>
            <a:r>
              <a:rPr lang="en-US" dirty="0"/>
              <a:t>the case of the linear </a:t>
            </a:r>
            <a:r>
              <a:rPr lang="en-US" dirty="0" smtClean="0"/>
              <a:t>model, </a:t>
            </a:r>
            <a:r>
              <a:rPr lang="en-US" dirty="0"/>
              <a:t>we need to estimate the parameters </a:t>
            </a:r>
            <a:r>
              <a:rPr lang="en-US" i="1" dirty="0"/>
              <a:t>β</a:t>
            </a:r>
            <a:r>
              <a:rPr lang="en-US" sz="600" dirty="0"/>
              <a:t>0</a:t>
            </a:r>
            <a:r>
              <a:rPr lang="en-US" i="1" dirty="0"/>
              <a:t>, β</a:t>
            </a:r>
            <a:r>
              <a:rPr lang="en-US" sz="600" dirty="0"/>
              <a:t>1</a:t>
            </a:r>
            <a:r>
              <a:rPr lang="en-US" i="1" dirty="0"/>
              <a:t>, . . . , β</a:t>
            </a:r>
            <a:r>
              <a:rPr lang="en-US" sz="600" i="1" dirty="0"/>
              <a:t>p</a:t>
            </a:r>
            <a:r>
              <a:rPr lang="en-US" dirty="0"/>
              <a:t>. That is, we </a:t>
            </a:r>
            <a:r>
              <a:rPr lang="en-US" dirty="0" smtClean="0"/>
              <a:t>  want </a:t>
            </a:r>
            <a:r>
              <a:rPr lang="en-US" dirty="0"/>
              <a:t>to find values of these parameters such </a:t>
            </a:r>
            <a:r>
              <a:rPr lang="en-US" dirty="0" smtClean="0"/>
              <a:t>that</a:t>
            </a:r>
            <a:endParaRPr lang="en-US" dirty="0"/>
          </a:p>
          <a:p>
            <a:pPr marL="274320" lvl="1" indent="0">
              <a:buNone/>
            </a:pPr>
            <a:r>
              <a:rPr lang="es-ES" i="1" dirty="0" smtClean="0"/>
              <a:t>                                 Y </a:t>
            </a:r>
            <a:r>
              <a:rPr lang="es-ES" i="1" dirty="0"/>
              <a:t>≈ β</a:t>
            </a:r>
            <a:r>
              <a:rPr lang="es-ES" sz="600" dirty="0"/>
              <a:t>0 </a:t>
            </a:r>
            <a:r>
              <a:rPr lang="es-ES" dirty="0"/>
              <a:t>+ </a:t>
            </a:r>
            <a:r>
              <a:rPr lang="es-ES" i="1" dirty="0"/>
              <a:t>β</a:t>
            </a:r>
            <a:r>
              <a:rPr lang="es-ES" sz="600" dirty="0"/>
              <a:t>1</a:t>
            </a:r>
            <a:r>
              <a:rPr lang="es-ES" i="1" dirty="0"/>
              <a:t>X</a:t>
            </a:r>
            <a:r>
              <a:rPr lang="es-ES" sz="600" dirty="0"/>
              <a:t>1 </a:t>
            </a:r>
            <a:r>
              <a:rPr lang="es-ES" dirty="0"/>
              <a:t>+ </a:t>
            </a:r>
            <a:r>
              <a:rPr lang="es-ES" i="1" dirty="0" smtClean="0"/>
              <a:t>β</a:t>
            </a:r>
            <a:r>
              <a:rPr lang="es-ES" sz="600" dirty="0" smtClean="0"/>
              <a:t>2</a:t>
            </a:r>
            <a:r>
              <a:rPr lang="es-ES" i="1" dirty="0" smtClean="0"/>
              <a:t>X</a:t>
            </a:r>
            <a:r>
              <a:rPr lang="es-ES" sz="600" dirty="0" smtClean="0"/>
              <a:t>2 </a:t>
            </a:r>
            <a:r>
              <a:rPr lang="es-ES" dirty="0"/>
              <a:t>+ </a:t>
            </a:r>
            <a:r>
              <a:rPr lang="es-ES" i="1" dirty="0"/>
              <a:t>. . . </a:t>
            </a:r>
            <a:r>
              <a:rPr lang="es-ES" dirty="0"/>
              <a:t>+ </a:t>
            </a:r>
            <a:r>
              <a:rPr lang="es-ES" i="1" dirty="0" smtClean="0"/>
              <a:t>β</a:t>
            </a:r>
            <a:r>
              <a:rPr lang="es-ES" sz="600" i="1" dirty="0" err="1" smtClean="0"/>
              <a:t>p</a:t>
            </a:r>
            <a:r>
              <a:rPr lang="es-ES" i="1" dirty="0" err="1" smtClean="0"/>
              <a:t>X</a:t>
            </a:r>
            <a:r>
              <a:rPr lang="es-ES" sz="600" i="1" dirty="0" err="1" smtClean="0"/>
              <a:t>p</a:t>
            </a:r>
            <a:r>
              <a:rPr lang="es-ES" i="1" dirty="0" smtClean="0"/>
              <a:t>.</a:t>
            </a:r>
          </a:p>
          <a:p>
            <a:r>
              <a:rPr lang="en-US" dirty="0" smtClean="0"/>
              <a:t>It reduces </a:t>
            </a:r>
            <a:r>
              <a:rPr lang="en-US" dirty="0"/>
              <a:t>the problem of estimating </a:t>
            </a:r>
            <a:r>
              <a:rPr lang="en-US" i="1" dirty="0"/>
              <a:t>f </a:t>
            </a:r>
            <a:r>
              <a:rPr lang="en-US" dirty="0"/>
              <a:t>down to one of estimating a set </a:t>
            </a:r>
            <a:r>
              <a:rPr lang="en-US" dirty="0" smtClean="0"/>
              <a:t>of parameters</a:t>
            </a:r>
          </a:p>
          <a:p>
            <a:r>
              <a:rPr lang="en-US" dirty="0"/>
              <a:t>The potential disadvantage of a </a:t>
            </a:r>
            <a:r>
              <a:rPr lang="en-US" dirty="0" smtClean="0"/>
              <a:t>parametric approach </a:t>
            </a:r>
            <a:r>
              <a:rPr lang="en-US" dirty="0"/>
              <a:t>is that the model we choose will usually not match the </a:t>
            </a:r>
            <a:r>
              <a:rPr lang="en-US" dirty="0" smtClean="0"/>
              <a:t>true unknown </a:t>
            </a:r>
            <a:r>
              <a:rPr lang="en-US" dirty="0"/>
              <a:t>form of </a:t>
            </a:r>
            <a:r>
              <a:rPr lang="en-US" i="1" dirty="0"/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</a:t>
            </a:r>
            <a:r>
              <a:rPr lang="en-US" dirty="0"/>
              <a:t>complex models can lead to </a:t>
            </a:r>
            <a:r>
              <a:rPr lang="en-US" dirty="0" smtClean="0"/>
              <a:t>a phenomenon </a:t>
            </a:r>
            <a:r>
              <a:rPr lang="en-US" dirty="0"/>
              <a:t>known as </a:t>
            </a:r>
            <a:r>
              <a:rPr lang="en-US" i="1" dirty="0"/>
              <a:t>overfitting </a:t>
            </a:r>
            <a:r>
              <a:rPr lang="en-US" dirty="0"/>
              <a:t>the data, which essentially means </a:t>
            </a:r>
            <a:r>
              <a:rPr lang="en-US" dirty="0" smtClean="0"/>
              <a:t>they overfitting follow </a:t>
            </a:r>
            <a:r>
              <a:rPr lang="en-US" dirty="0"/>
              <a:t>the errors, or </a:t>
            </a:r>
            <a:r>
              <a:rPr lang="en-US" i="1" dirty="0"/>
              <a:t>noise</a:t>
            </a:r>
            <a:r>
              <a:rPr lang="en-US" dirty="0"/>
              <a:t>, too closely.</a:t>
            </a:r>
            <a:endParaRPr lang="en-US" i="1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Non-parametric methods do not make explicit assumptions about the </a:t>
            </a:r>
            <a:r>
              <a:rPr lang="en-US" dirty="0" smtClean="0"/>
              <a:t>functional form </a:t>
            </a:r>
            <a:r>
              <a:rPr lang="en-US" dirty="0"/>
              <a:t>of </a:t>
            </a:r>
            <a:r>
              <a:rPr lang="en-US" i="1" dirty="0"/>
              <a:t>f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they seek an estimate of </a:t>
            </a:r>
            <a:r>
              <a:rPr lang="en-US" i="1" dirty="0"/>
              <a:t>f </a:t>
            </a:r>
            <a:r>
              <a:rPr lang="en-US" dirty="0"/>
              <a:t>that gets as close to </a:t>
            </a:r>
            <a:r>
              <a:rPr lang="en-US" dirty="0" smtClean="0"/>
              <a:t>the data </a:t>
            </a:r>
            <a:r>
              <a:rPr lang="en-US" dirty="0"/>
              <a:t>points as possible without being too rough or wiggly</a:t>
            </a:r>
            <a:r>
              <a:rPr lang="en-US" dirty="0" smtClean="0"/>
              <a:t>.</a:t>
            </a:r>
          </a:p>
          <a:p>
            <a:r>
              <a:rPr lang="en-US" dirty="0"/>
              <a:t>N</a:t>
            </a:r>
            <a:r>
              <a:rPr lang="en-US" dirty="0" smtClean="0"/>
              <a:t>on-parametric </a:t>
            </a:r>
            <a:r>
              <a:rPr lang="en-US" dirty="0"/>
              <a:t>approaches do suffer from a </a:t>
            </a:r>
            <a:r>
              <a:rPr lang="en-US" dirty="0" smtClean="0"/>
              <a:t>major disadvantage</a:t>
            </a:r>
            <a:r>
              <a:rPr lang="en-US" dirty="0"/>
              <a:t>: since they do not reduce the problem of estimating </a:t>
            </a:r>
            <a:r>
              <a:rPr lang="en-US" i="1" dirty="0"/>
              <a:t>f </a:t>
            </a:r>
            <a:r>
              <a:rPr lang="en-US" dirty="0"/>
              <a:t>to </a:t>
            </a:r>
            <a:r>
              <a:rPr lang="en-US" dirty="0" smtClean="0"/>
              <a:t>a small </a:t>
            </a:r>
            <a:r>
              <a:rPr lang="en-US" dirty="0"/>
              <a:t>number of parameters, a very large number of observations (far </a:t>
            </a:r>
            <a:r>
              <a:rPr lang="en-US" dirty="0" smtClean="0"/>
              <a:t>more than </a:t>
            </a:r>
            <a:r>
              <a:rPr lang="en-US" dirty="0"/>
              <a:t>is typically needed for a parametric approach) is required in order </a:t>
            </a:r>
            <a:r>
              <a:rPr lang="en-US" dirty="0" smtClean="0"/>
              <a:t>to obtain </a:t>
            </a:r>
            <a:r>
              <a:rPr lang="en-US" dirty="0"/>
              <a:t>an accurate estimate for </a:t>
            </a:r>
            <a:r>
              <a:rPr lang="en-US" i="1" dirty="0"/>
              <a:t>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30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Regression Versus Classification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can be characterized as either </a:t>
            </a:r>
            <a:r>
              <a:rPr lang="en-US" i="1" dirty="0"/>
              <a:t>quantitative </a:t>
            </a:r>
            <a:r>
              <a:rPr lang="en-US" dirty="0"/>
              <a:t>or </a:t>
            </a:r>
            <a:r>
              <a:rPr lang="en-US" i="1" dirty="0" smtClean="0"/>
              <a:t>qualitative/categorical . </a:t>
            </a:r>
          </a:p>
          <a:p>
            <a:r>
              <a:rPr lang="en-US" dirty="0" smtClean="0"/>
              <a:t>Quantitative </a:t>
            </a:r>
            <a:r>
              <a:rPr lang="en-US" dirty="0"/>
              <a:t>variables take on numerical </a:t>
            </a:r>
            <a:r>
              <a:rPr lang="en-US" dirty="0" smtClean="0"/>
              <a:t>values. </a:t>
            </a:r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dirty="0" smtClean="0"/>
              <a:t> a </a:t>
            </a:r>
            <a:r>
              <a:rPr lang="en-US" dirty="0"/>
              <a:t>person’s age, height, or income, the value of a house</a:t>
            </a:r>
            <a:r>
              <a:rPr lang="en-US" dirty="0" smtClean="0"/>
              <a:t>, and </a:t>
            </a:r>
            <a:r>
              <a:rPr lang="en-US" dirty="0"/>
              <a:t>the price of a stock.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contrast, qualitative variables take on </a:t>
            </a:r>
            <a:r>
              <a:rPr lang="en-US" dirty="0" smtClean="0"/>
              <a:t>values in </a:t>
            </a:r>
            <a:r>
              <a:rPr lang="en-US" dirty="0"/>
              <a:t>one of </a:t>
            </a:r>
            <a:r>
              <a:rPr lang="en-US" i="1" dirty="0"/>
              <a:t>K </a:t>
            </a:r>
            <a:r>
              <a:rPr lang="en-US" dirty="0"/>
              <a:t>different </a:t>
            </a:r>
            <a:r>
              <a:rPr lang="en-US" i="1" dirty="0"/>
              <a:t>classes</a:t>
            </a:r>
            <a:r>
              <a:rPr lang="en-US" dirty="0"/>
              <a:t>, or categories.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dirty="0" smtClean="0"/>
              <a:t> a </a:t>
            </a:r>
            <a:r>
              <a:rPr lang="en-US" dirty="0"/>
              <a:t>person’s gender (male or female), the brand of </a:t>
            </a:r>
            <a:r>
              <a:rPr lang="en-US" dirty="0" smtClean="0"/>
              <a:t>product purchased </a:t>
            </a:r>
            <a:r>
              <a:rPr lang="en-US" dirty="0"/>
              <a:t>(brand A, B, or C), whether a person defaults on a </a:t>
            </a:r>
            <a:r>
              <a:rPr lang="en-US" dirty="0" smtClean="0"/>
              <a:t>debt (</a:t>
            </a:r>
            <a:r>
              <a:rPr lang="en-US" dirty="0"/>
              <a:t>yes or </a:t>
            </a:r>
            <a:r>
              <a:rPr lang="en-US" dirty="0" smtClean="0"/>
              <a:t>no)</a:t>
            </a:r>
          </a:p>
          <a:p>
            <a:r>
              <a:rPr lang="en-US" dirty="0" smtClean="0"/>
              <a:t>Problems with </a:t>
            </a:r>
            <a:r>
              <a:rPr lang="en-US" dirty="0"/>
              <a:t>a quantitative response </a:t>
            </a:r>
            <a:r>
              <a:rPr lang="en-US" dirty="0" smtClean="0"/>
              <a:t>are usually </a:t>
            </a:r>
            <a:r>
              <a:rPr lang="en-US" i="1" dirty="0" smtClean="0"/>
              <a:t>regression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Problem involving </a:t>
            </a:r>
            <a:r>
              <a:rPr lang="en-US" dirty="0"/>
              <a:t>a qualitative response are often referred to as </a:t>
            </a:r>
            <a:r>
              <a:rPr lang="en-US" i="1" dirty="0"/>
              <a:t>classification </a:t>
            </a:r>
            <a:r>
              <a:rPr lang="en-US" dirty="0"/>
              <a:t>problems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Many of statistical tests including correlation, regression, t-test, and analysis of variance (ANOVA) assume some certain characteristics about the data. </a:t>
            </a:r>
          </a:p>
          <a:p>
            <a:r>
              <a:rPr lang="en-US" sz="2100" dirty="0"/>
              <a:t>They require the data to follow a </a:t>
            </a:r>
            <a:r>
              <a:rPr lang="en-US" sz="2100" b="1" dirty="0"/>
              <a:t>normal distribution</a:t>
            </a:r>
            <a:r>
              <a:rPr lang="en-US" sz="2100" dirty="0"/>
              <a:t> or </a:t>
            </a:r>
            <a:r>
              <a:rPr lang="en-US" sz="2100" b="1" dirty="0"/>
              <a:t>Gaussian distribution</a:t>
            </a:r>
            <a:r>
              <a:rPr lang="en-US" sz="2100" dirty="0"/>
              <a:t>. These tests are called </a:t>
            </a:r>
            <a:r>
              <a:rPr lang="en-US" sz="2100" b="1" dirty="0"/>
              <a:t>parametric tests</a:t>
            </a:r>
            <a:r>
              <a:rPr lang="en-US" sz="2100" dirty="0"/>
              <a:t>, because their validity depends on the distribution of the data.</a:t>
            </a:r>
          </a:p>
        </p:txBody>
      </p:sp>
    </p:spTree>
    <p:extLst>
      <p:ext uri="{BB962C8B-B14F-4D97-AF65-F5344CB8AC3E}">
        <p14:creationId xmlns:p14="http://schemas.microsoft.com/office/powerpoint/2010/main" val="33851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Model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There is </a:t>
            </a:r>
            <a:r>
              <a:rPr lang="en-US" i="1" dirty="0"/>
              <a:t>no free lunch in statistics: </a:t>
            </a:r>
            <a:r>
              <a:rPr lang="en-US" dirty="0"/>
              <a:t>no one method dominates all others over </a:t>
            </a:r>
            <a:r>
              <a:rPr lang="en-US" dirty="0" smtClean="0"/>
              <a:t>all possible </a:t>
            </a:r>
            <a:r>
              <a:rPr lang="en-US" dirty="0"/>
              <a:t>data sets</a:t>
            </a:r>
            <a:r>
              <a:rPr lang="en-US" dirty="0" smtClean="0"/>
              <a:t>.</a:t>
            </a:r>
          </a:p>
          <a:p>
            <a:r>
              <a:rPr lang="en-US" dirty="0"/>
              <a:t>Selecting the best approach </a:t>
            </a:r>
            <a:r>
              <a:rPr lang="en-US" dirty="0" smtClean="0"/>
              <a:t>can be </a:t>
            </a:r>
            <a:r>
              <a:rPr lang="en-US" dirty="0"/>
              <a:t>one of the most challenging parts of performing statistical learning </a:t>
            </a:r>
            <a:r>
              <a:rPr lang="en-US" dirty="0" smtClean="0"/>
              <a:t>in practice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62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Quality of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evaluate the performance of a statistical learning method </a:t>
            </a:r>
            <a:r>
              <a:rPr lang="en-US" dirty="0" smtClean="0"/>
              <a:t>on a </a:t>
            </a:r>
            <a:r>
              <a:rPr lang="en-US" dirty="0"/>
              <a:t>given data set, we need some way to measure how well its </a:t>
            </a:r>
            <a:r>
              <a:rPr lang="en-US" dirty="0" smtClean="0"/>
              <a:t>predictions actually </a:t>
            </a:r>
            <a:r>
              <a:rPr lang="en-US" dirty="0"/>
              <a:t>match the observed data.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regression setting, </a:t>
            </a:r>
            <a:r>
              <a:rPr lang="en-US" dirty="0" smtClean="0"/>
              <a:t>the most </a:t>
            </a:r>
            <a:r>
              <a:rPr lang="en-US" dirty="0"/>
              <a:t>commonly-used measure is the </a:t>
            </a:r>
            <a:r>
              <a:rPr lang="en-US" i="1" dirty="0"/>
              <a:t>mean squared error </a:t>
            </a:r>
            <a:r>
              <a:rPr lang="en-US" dirty="0"/>
              <a:t>(MSE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For good model, it should be as small as possible</a:t>
            </a:r>
          </a:p>
          <a:p>
            <a:r>
              <a:rPr lang="en-US" i="1" dirty="0" smtClean="0"/>
              <a:t>We should always care about performance </a:t>
            </a:r>
            <a:r>
              <a:rPr lang="en-US" i="1" dirty="0"/>
              <a:t>on test </a:t>
            </a:r>
            <a:r>
              <a:rPr lang="en-US" i="1" dirty="0" smtClean="0"/>
              <a:t>data.</a:t>
            </a:r>
          </a:p>
          <a:p>
            <a:pPr lvl="1"/>
            <a:r>
              <a:rPr lang="en-US" dirty="0" smtClean="0"/>
              <a:t>Why we should check on test data?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81400"/>
            <a:ext cx="3695700" cy="101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47800"/>
            <a:ext cx="10058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Suppose </a:t>
            </a:r>
            <a:r>
              <a:rPr lang="en-US" dirty="0"/>
              <a:t>that we are </a:t>
            </a:r>
            <a:r>
              <a:rPr lang="en-US" dirty="0" smtClean="0"/>
              <a:t>interested test data in </a:t>
            </a:r>
            <a:r>
              <a:rPr lang="en-US" dirty="0"/>
              <a:t>developing an algorithm to predict a stock’s price based on </a:t>
            </a:r>
            <a:r>
              <a:rPr lang="en-US" dirty="0" smtClean="0"/>
              <a:t>previous stock </a:t>
            </a:r>
            <a:r>
              <a:rPr lang="en-US" dirty="0"/>
              <a:t>returns.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can train the method using stock returns from the </a:t>
            </a:r>
            <a:r>
              <a:rPr lang="en-US" dirty="0" smtClean="0"/>
              <a:t>past 6 </a:t>
            </a:r>
            <a:r>
              <a:rPr lang="en-US" dirty="0"/>
              <a:t>months.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we don’t really care how well our method predicts last </a:t>
            </a:r>
            <a:r>
              <a:rPr lang="en-US" dirty="0" smtClean="0"/>
              <a:t>week’s stock </a:t>
            </a:r>
            <a:r>
              <a:rPr lang="en-US" dirty="0"/>
              <a:t>price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We instead care about how well it will predict tomorrow’s </a:t>
            </a:r>
            <a:r>
              <a:rPr lang="en-US" dirty="0" smtClean="0"/>
              <a:t>price or </a:t>
            </a:r>
            <a:r>
              <a:rPr lang="en-US" dirty="0"/>
              <a:t>next month’s </a:t>
            </a:r>
            <a:r>
              <a:rPr lang="en-US" dirty="0" smtClean="0"/>
              <a:t>price.</a:t>
            </a:r>
          </a:p>
          <a:p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dirty="0"/>
              <a:t>that we have </a:t>
            </a:r>
            <a:r>
              <a:rPr lang="en-US" dirty="0" smtClean="0"/>
              <a:t>clinical measurements </a:t>
            </a:r>
            <a:r>
              <a:rPr lang="en-US" dirty="0"/>
              <a:t>(e.g. weight, blood pressure, height, age, family history </a:t>
            </a:r>
            <a:r>
              <a:rPr lang="en-US" dirty="0" smtClean="0"/>
              <a:t>of disease</a:t>
            </a:r>
            <a:r>
              <a:rPr lang="en-US" dirty="0"/>
              <a:t>) for a number of patients, as well as information about whether </a:t>
            </a:r>
            <a:r>
              <a:rPr lang="en-US" dirty="0" smtClean="0"/>
              <a:t>each patient </a:t>
            </a:r>
            <a:r>
              <a:rPr lang="en-US" dirty="0"/>
              <a:t>has diabetes.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can use these patients to train a statistical </a:t>
            </a:r>
            <a:r>
              <a:rPr lang="en-US" dirty="0" smtClean="0"/>
              <a:t>learning method </a:t>
            </a:r>
            <a:r>
              <a:rPr lang="en-US" dirty="0"/>
              <a:t>to predict risk of diabetes based on clinical measurements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In practice</a:t>
            </a:r>
            <a:r>
              <a:rPr lang="en-US" dirty="0"/>
              <a:t>, we want this method to accurately predict diabetes risk for </a:t>
            </a:r>
            <a:r>
              <a:rPr lang="en-US" i="1" dirty="0" smtClean="0"/>
              <a:t>future patients </a:t>
            </a:r>
            <a:r>
              <a:rPr lang="en-US" dirty="0"/>
              <a:t>based on their clinical measurements. We are not very </a:t>
            </a:r>
            <a:r>
              <a:rPr lang="en-US" dirty="0" smtClean="0"/>
              <a:t>interested in train data, </a:t>
            </a:r>
            <a:r>
              <a:rPr lang="en-US" dirty="0"/>
              <a:t>since we already know which of those </a:t>
            </a:r>
            <a:r>
              <a:rPr lang="en-US" dirty="0" smtClean="0"/>
              <a:t>patients have </a:t>
            </a:r>
            <a:r>
              <a:rPr lang="en-US" dirty="0"/>
              <a:t>diabetes.</a:t>
            </a:r>
          </a:p>
        </p:txBody>
      </p:sp>
    </p:spTree>
    <p:extLst>
      <p:ext uri="{BB962C8B-B14F-4D97-AF65-F5344CB8AC3E}">
        <p14:creationId xmlns:p14="http://schemas.microsoft.com/office/powerpoint/2010/main" val="94532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495800"/>
            <a:ext cx="10058400" cy="1752600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Three estimates of Y= f (X)are shown: the linear regression line (orange curve), and two smoothing spline fits (blue and green curves). </a:t>
            </a:r>
          </a:p>
          <a:p>
            <a:r>
              <a:rPr lang="en-US" dirty="0" smtClean="0"/>
              <a:t>Right</a:t>
            </a:r>
            <a:r>
              <a:rPr lang="en-US" dirty="0"/>
              <a:t>: </a:t>
            </a:r>
            <a:r>
              <a:rPr lang="en-US" i="1" dirty="0"/>
              <a:t>Training MSE (grey curve), test MSE (</a:t>
            </a:r>
            <a:r>
              <a:rPr lang="en-US" i="1" dirty="0" smtClean="0"/>
              <a:t>red curve</a:t>
            </a:r>
            <a:r>
              <a:rPr lang="en-US" i="1" dirty="0"/>
              <a:t>), and minimum possible test MSE over all methods (dashed line). </a:t>
            </a:r>
            <a:endParaRPr lang="en-US" i="1" dirty="0" smtClean="0"/>
          </a:p>
          <a:p>
            <a:r>
              <a:rPr lang="en-US" i="1" dirty="0" smtClean="0"/>
              <a:t>Squares represent </a:t>
            </a:r>
            <a:r>
              <a:rPr lang="en-US" i="1" dirty="0"/>
              <a:t>the training and test MSEs for the three fits shown in the </a:t>
            </a:r>
            <a:r>
              <a:rPr lang="en-US" i="1" dirty="0" smtClean="0"/>
              <a:t>left-hand panel</a:t>
            </a:r>
            <a:r>
              <a:rPr lang="en-US" i="1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"/>
            <a:ext cx="7315200" cy="411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15400" y="1143000"/>
            <a:ext cx="251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MR10"/>
              </a:rPr>
              <a:t>There is </a:t>
            </a:r>
            <a:r>
              <a:rPr lang="en-US" b="1" dirty="0">
                <a:latin typeface="CMR10"/>
              </a:rPr>
              <a:t>no guarantee that the method with the lowest training MSE will </a:t>
            </a:r>
            <a:r>
              <a:rPr lang="en-US" b="1" dirty="0" smtClean="0">
                <a:latin typeface="CMR10"/>
              </a:rPr>
              <a:t>also have </a:t>
            </a:r>
            <a:r>
              <a:rPr lang="en-US" b="1" dirty="0">
                <a:latin typeface="CMR10"/>
              </a:rPr>
              <a:t>the lowest test MSE.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09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order to minimize the expected test error</a:t>
            </a:r>
            <a:r>
              <a:rPr lang="en-US" dirty="0" smtClean="0"/>
              <a:t>, we </a:t>
            </a:r>
            <a:r>
              <a:rPr lang="en-US" dirty="0"/>
              <a:t>need to select a statistical learning method that simultaneously </a:t>
            </a:r>
            <a:r>
              <a:rPr lang="en-US" dirty="0" smtClean="0"/>
              <a:t>achieves </a:t>
            </a:r>
            <a:r>
              <a:rPr lang="en-US" b="1" i="1" dirty="0" smtClean="0"/>
              <a:t>low </a:t>
            </a:r>
            <a:r>
              <a:rPr lang="en-US" b="1" i="1" dirty="0"/>
              <a:t>variance </a:t>
            </a:r>
            <a:r>
              <a:rPr lang="en-US" b="1" dirty="0"/>
              <a:t>and </a:t>
            </a:r>
            <a:r>
              <a:rPr lang="en-US" b="1" i="1" dirty="0"/>
              <a:t>low bias</a:t>
            </a:r>
            <a:r>
              <a:rPr lang="en-US" dirty="0" smtClean="0"/>
              <a:t>.</a:t>
            </a:r>
          </a:p>
          <a:p>
            <a:r>
              <a:rPr lang="en-US" i="1" dirty="0"/>
              <a:t>Variance </a:t>
            </a:r>
            <a:r>
              <a:rPr lang="en-US" dirty="0"/>
              <a:t>refers to the amount by which </a:t>
            </a:r>
            <a:r>
              <a:rPr lang="en-US" dirty="0" smtClean="0"/>
              <a:t>f(X) would </a:t>
            </a:r>
            <a:r>
              <a:rPr lang="en-US" dirty="0"/>
              <a:t>change if </a:t>
            </a:r>
            <a:r>
              <a:rPr lang="en-US" dirty="0" smtClean="0"/>
              <a:t>we use different </a:t>
            </a:r>
            <a:r>
              <a:rPr lang="en-US" dirty="0"/>
              <a:t>training data set.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Since </a:t>
            </a:r>
            <a:r>
              <a:rPr lang="en-US" dirty="0"/>
              <a:t>the training </a:t>
            </a:r>
            <a:r>
              <a:rPr lang="en-US" dirty="0" smtClean="0"/>
              <a:t>data are </a:t>
            </a:r>
            <a:r>
              <a:rPr lang="en-US" dirty="0"/>
              <a:t>used to fit the statistical learning method, different training data </a:t>
            </a:r>
            <a:r>
              <a:rPr lang="en-US" dirty="0" smtClean="0"/>
              <a:t>sets will </a:t>
            </a:r>
            <a:r>
              <a:rPr lang="en-US" dirty="0"/>
              <a:t>result in a different f(X)</a:t>
            </a:r>
            <a:r>
              <a:rPr lang="en-US" dirty="0" smtClean="0"/>
              <a:t>. </a:t>
            </a:r>
            <a:r>
              <a:rPr lang="en-US" dirty="0"/>
              <a:t>But ideally the estimate for f(X)</a:t>
            </a:r>
            <a:r>
              <a:rPr lang="en-US" i="1" dirty="0" smtClean="0"/>
              <a:t> </a:t>
            </a:r>
            <a:r>
              <a:rPr lang="en-US" dirty="0"/>
              <a:t>should not </a:t>
            </a:r>
            <a:r>
              <a:rPr lang="en-US" dirty="0" smtClean="0"/>
              <a:t>vary too </a:t>
            </a:r>
            <a:r>
              <a:rPr lang="en-US" dirty="0"/>
              <a:t>much between training sets.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if a method has high </a:t>
            </a:r>
            <a:r>
              <a:rPr lang="en-US" dirty="0" smtClean="0"/>
              <a:t>variance then </a:t>
            </a:r>
            <a:r>
              <a:rPr lang="en-US" dirty="0"/>
              <a:t>small changes in the training data can result in large changes in f(X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In general</a:t>
            </a:r>
            <a:r>
              <a:rPr lang="en-US" dirty="0"/>
              <a:t>, more flexible statistical methods have higher variance</a:t>
            </a:r>
            <a:r>
              <a:rPr lang="en-US" dirty="0" smtClean="0"/>
              <a:t>. (like model with green line  in previous graph)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43000"/>
            <a:ext cx="10058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Bias refers </a:t>
            </a:r>
            <a:r>
              <a:rPr lang="en-US" dirty="0"/>
              <a:t>to the error that is introduced by </a:t>
            </a:r>
            <a:r>
              <a:rPr lang="en-US" dirty="0" smtClean="0"/>
              <a:t>approximating a </a:t>
            </a:r>
            <a:r>
              <a:rPr lang="en-US" dirty="0"/>
              <a:t>real-life problem, which may be extremely complicated, by a </a:t>
            </a:r>
            <a:r>
              <a:rPr lang="en-US" dirty="0" smtClean="0"/>
              <a:t>much simpler </a:t>
            </a:r>
            <a:r>
              <a:rPr lang="en-US" dirty="0"/>
              <a:t>model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linear regression assumes that there is a </a:t>
            </a:r>
            <a:r>
              <a:rPr lang="en-US" dirty="0" smtClean="0"/>
              <a:t>linear relationship </a:t>
            </a:r>
            <a:r>
              <a:rPr lang="en-US" dirty="0"/>
              <a:t>between Y and X1,X2, . . . , </a:t>
            </a:r>
            <a:r>
              <a:rPr lang="en-US" dirty="0" err="1"/>
              <a:t>Xp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unlikely that any </a:t>
            </a:r>
            <a:r>
              <a:rPr lang="en-US" dirty="0" smtClean="0"/>
              <a:t>real-life problem </a:t>
            </a:r>
            <a:r>
              <a:rPr lang="en-US" dirty="0"/>
              <a:t>truly has such a simple linear relationship, and so performing </a:t>
            </a:r>
            <a:r>
              <a:rPr lang="en-US" dirty="0" smtClean="0"/>
              <a:t>linear regression </a:t>
            </a:r>
            <a:r>
              <a:rPr lang="en-US" dirty="0"/>
              <a:t>will undoubtedly result in some bias in the estimate of </a:t>
            </a:r>
            <a:r>
              <a:rPr lang="en-US" dirty="0" smtClean="0"/>
              <a:t>f(x).</a:t>
            </a:r>
          </a:p>
          <a:p>
            <a:pPr lvl="1"/>
            <a:r>
              <a:rPr lang="en-US" dirty="0" smtClean="0"/>
              <a:t>In previous example linear regression</a:t>
            </a:r>
            <a:r>
              <a:rPr lang="en-US" dirty="0"/>
              <a:t>(orange line)</a:t>
            </a:r>
            <a:r>
              <a:rPr lang="en-US" dirty="0" smtClean="0"/>
              <a:t> results </a:t>
            </a:r>
            <a:r>
              <a:rPr lang="en-US" dirty="0"/>
              <a:t>in high </a:t>
            </a:r>
            <a:r>
              <a:rPr lang="en-US" dirty="0" smtClean="0"/>
              <a:t>bias</a:t>
            </a:r>
          </a:p>
          <a:p>
            <a:r>
              <a:rPr lang="en-US" dirty="0"/>
              <a:t>As a general rule, as we use more flexible methods, the variance </a:t>
            </a:r>
            <a:r>
              <a:rPr lang="en-US" dirty="0" smtClean="0"/>
              <a:t>will increase </a:t>
            </a:r>
            <a:r>
              <a:rPr lang="en-US" dirty="0"/>
              <a:t>and the bias will decrease.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relative rate of change of </a:t>
            </a:r>
            <a:r>
              <a:rPr lang="en-US" dirty="0" smtClean="0"/>
              <a:t>these two </a:t>
            </a:r>
            <a:r>
              <a:rPr lang="en-US" dirty="0"/>
              <a:t>quantities determines whether the test MSE increases or decreases. </a:t>
            </a:r>
            <a:endParaRPr lang="en-US" dirty="0" smtClean="0"/>
          </a:p>
          <a:p>
            <a:r>
              <a:rPr lang="en-US" dirty="0" smtClean="0"/>
              <a:t>As we </a:t>
            </a:r>
            <a:r>
              <a:rPr lang="en-US" dirty="0"/>
              <a:t>increase the flexibility of a class of methods, the bias tends to </a:t>
            </a:r>
            <a:r>
              <a:rPr lang="en-US" dirty="0" smtClean="0"/>
              <a:t>initially decrease </a:t>
            </a:r>
            <a:r>
              <a:rPr lang="en-US" dirty="0"/>
              <a:t>faster than the variance increases.</a:t>
            </a:r>
          </a:p>
        </p:txBody>
      </p:sp>
    </p:spTree>
    <p:extLst>
      <p:ext uri="{BB962C8B-B14F-4D97-AF65-F5344CB8AC3E}">
        <p14:creationId xmlns:p14="http://schemas.microsoft.com/office/powerpoint/2010/main" val="17517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218432"/>
            <a:ext cx="10058400" cy="19537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Good test set performance of a statistical learning method </a:t>
            </a:r>
            <a:r>
              <a:rPr lang="en-US" dirty="0" smtClean="0"/>
              <a:t>requires </a:t>
            </a:r>
            <a:r>
              <a:rPr lang="en-US" dirty="0"/>
              <a:t>low variance as well as low squared bias.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referred to as </a:t>
            </a:r>
            <a:r>
              <a:rPr lang="en-US" dirty="0" smtClean="0"/>
              <a:t>a bias variance trade-off because </a:t>
            </a:r>
            <a:r>
              <a:rPr lang="en-US" dirty="0"/>
              <a:t>it is easy to obtain a method with extremely low bias </a:t>
            </a:r>
            <a:r>
              <a:rPr lang="en-US" dirty="0" smtClean="0"/>
              <a:t>but high </a:t>
            </a:r>
            <a:r>
              <a:rPr lang="en-US" dirty="0"/>
              <a:t>variance (for instance, </a:t>
            </a:r>
            <a:r>
              <a:rPr lang="en-US" dirty="0" smtClean="0"/>
              <a:t>by </a:t>
            </a:r>
            <a:r>
              <a:rPr lang="en-US" dirty="0"/>
              <a:t>drawing a curve that passes through </a:t>
            </a:r>
            <a:r>
              <a:rPr lang="en-US" dirty="0" smtClean="0"/>
              <a:t>every single </a:t>
            </a:r>
            <a:r>
              <a:rPr lang="en-US" dirty="0"/>
              <a:t>training observation) or a method with very low variance but </a:t>
            </a:r>
            <a:r>
              <a:rPr lang="en-US" dirty="0" smtClean="0"/>
              <a:t>high bias </a:t>
            </a:r>
            <a:r>
              <a:rPr lang="en-US" dirty="0"/>
              <a:t>(by fitting a horizontal line to the data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The challenge lies in </a:t>
            </a:r>
            <a:r>
              <a:rPr lang="en-US" dirty="0" smtClean="0"/>
              <a:t>finding a </a:t>
            </a:r>
            <a:r>
              <a:rPr lang="en-US" dirty="0"/>
              <a:t>method for which both the variance and the squared bias are low.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7076"/>
            <a:ext cx="1082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/>
          <a:lstStyle/>
          <a:p>
            <a:r>
              <a:rPr lang="en-US" dirty="0" smtClean="0"/>
              <a:t>The error rate in classification (</a:t>
            </a:r>
            <a:r>
              <a:rPr lang="en-US" dirty="0"/>
              <a:t>fraction of incorrect </a:t>
            </a:r>
            <a:r>
              <a:rPr lang="en-US" dirty="0" smtClean="0"/>
              <a:t>classifications):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590800"/>
            <a:ext cx="2286000" cy="1130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23" y="4038600"/>
            <a:ext cx="9601200" cy="72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we </a:t>
            </a:r>
            <a:r>
              <a:rPr lang="en-US" dirty="0"/>
              <a:t>would </a:t>
            </a:r>
            <a:r>
              <a:rPr lang="en-US" dirty="0" smtClean="0"/>
              <a:t>generally expect </a:t>
            </a:r>
            <a:r>
              <a:rPr lang="en-US" dirty="0"/>
              <a:t>the performance of a flexible statistical learning method to </a:t>
            </a:r>
            <a:r>
              <a:rPr lang="en-US" dirty="0" smtClean="0"/>
              <a:t>be better </a:t>
            </a:r>
            <a:r>
              <a:rPr lang="en-US" dirty="0"/>
              <a:t>or worse than an inflexible </a:t>
            </a:r>
            <a:r>
              <a:rPr lang="en-US" dirty="0" smtClean="0"/>
              <a:t>method in each case. </a:t>
            </a:r>
            <a:r>
              <a:rPr lang="en-US" dirty="0"/>
              <a:t>Justify your answer.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sample size </a:t>
            </a:r>
            <a:r>
              <a:rPr lang="en-US" i="1" dirty="0"/>
              <a:t>n </a:t>
            </a:r>
            <a:r>
              <a:rPr lang="en-US" dirty="0"/>
              <a:t>is extremely large, and the number of </a:t>
            </a:r>
            <a:r>
              <a:rPr lang="en-US" dirty="0" smtClean="0"/>
              <a:t>predictors </a:t>
            </a:r>
            <a:r>
              <a:rPr lang="en-US" i="1" dirty="0" smtClean="0"/>
              <a:t>p </a:t>
            </a:r>
            <a:r>
              <a:rPr lang="en-US" dirty="0"/>
              <a:t>is small.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number of predictors </a:t>
            </a:r>
            <a:r>
              <a:rPr lang="en-US" i="1" dirty="0"/>
              <a:t>p </a:t>
            </a:r>
            <a:r>
              <a:rPr lang="en-US" dirty="0"/>
              <a:t>is extremely large, and the </a:t>
            </a:r>
            <a:r>
              <a:rPr lang="en-US" dirty="0" smtClean="0"/>
              <a:t>number of </a:t>
            </a:r>
            <a:r>
              <a:rPr lang="en-US" dirty="0"/>
              <a:t>observations </a:t>
            </a:r>
            <a:r>
              <a:rPr lang="en-US" i="1" dirty="0"/>
              <a:t>n </a:t>
            </a:r>
            <a:r>
              <a:rPr lang="en-US" dirty="0"/>
              <a:t>is small.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relationship between the predictors and response is </a:t>
            </a:r>
            <a:r>
              <a:rPr lang="en-US" dirty="0" smtClean="0"/>
              <a:t>highly non-linear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variance of the error terms, i.e. </a:t>
            </a:r>
            <a:r>
              <a:rPr lang="en-US" i="1" dirty="0"/>
              <a:t>σ</a:t>
            </a:r>
            <a:r>
              <a:rPr lang="en-US" dirty="0"/>
              <a:t>2 = </a:t>
            </a:r>
            <a:r>
              <a:rPr lang="en-US" dirty="0" err="1"/>
              <a:t>Var</a:t>
            </a:r>
            <a:r>
              <a:rPr lang="en-US" dirty="0"/>
              <a:t>(), is </a:t>
            </a:r>
            <a:r>
              <a:rPr lang="en-US" dirty="0" smtClean="0"/>
              <a:t>extremely high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762000"/>
            <a:ext cx="10058400" cy="5410200"/>
          </a:xfrm>
        </p:spPr>
        <p:txBody>
          <a:bodyPr>
            <a:normAutofit/>
          </a:bodyPr>
          <a:lstStyle/>
          <a:p>
            <a:r>
              <a:rPr lang="en-US" dirty="0"/>
              <a:t>Explain whether each scenario is a classification or regression problem</a:t>
            </a:r>
            <a:r>
              <a:rPr lang="en-US" dirty="0" smtClean="0"/>
              <a:t>, and </a:t>
            </a:r>
            <a:r>
              <a:rPr lang="en-US" dirty="0"/>
              <a:t>indicate whether we are most interested in inference or prediction</a:t>
            </a:r>
            <a:r>
              <a:rPr lang="en-US" dirty="0" smtClean="0"/>
              <a:t>. Finally</a:t>
            </a:r>
            <a:r>
              <a:rPr lang="en-US" dirty="0"/>
              <a:t>, provide </a:t>
            </a:r>
            <a:r>
              <a:rPr lang="en-US" dirty="0" smtClean="0"/>
              <a:t>sample(</a:t>
            </a:r>
            <a:r>
              <a:rPr lang="en-US" i="1" dirty="0" smtClean="0"/>
              <a:t>n) </a:t>
            </a:r>
            <a:r>
              <a:rPr lang="en-US" dirty="0"/>
              <a:t>and </a:t>
            </a:r>
            <a:r>
              <a:rPr lang="en-US" dirty="0" smtClean="0"/>
              <a:t>predictors(</a:t>
            </a:r>
            <a:r>
              <a:rPr lang="en-US" i="1" dirty="0" smtClean="0"/>
              <a:t>p)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We </a:t>
            </a:r>
            <a:r>
              <a:rPr lang="en-US" dirty="0"/>
              <a:t>collect a set of data on the top 500 firms in the US. For </a:t>
            </a:r>
            <a:r>
              <a:rPr lang="en-US" dirty="0" smtClean="0"/>
              <a:t>each firm </a:t>
            </a:r>
            <a:r>
              <a:rPr lang="en-US" dirty="0"/>
              <a:t>we record profit, number of employees, industry and </a:t>
            </a:r>
            <a:r>
              <a:rPr lang="en-US" dirty="0" smtClean="0"/>
              <a:t>the CEO </a:t>
            </a:r>
            <a:r>
              <a:rPr lang="en-US" dirty="0"/>
              <a:t>salary. We are interested in understanding which </a:t>
            </a:r>
            <a:r>
              <a:rPr lang="en-US" dirty="0" smtClean="0"/>
              <a:t>factors affect </a:t>
            </a:r>
            <a:r>
              <a:rPr lang="en-US" dirty="0"/>
              <a:t>CEO salary.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We </a:t>
            </a:r>
            <a:r>
              <a:rPr lang="en-US" dirty="0"/>
              <a:t>are considering launching a new product and wish to </a:t>
            </a:r>
            <a:r>
              <a:rPr lang="en-US" dirty="0" smtClean="0"/>
              <a:t>know whether </a:t>
            </a:r>
            <a:r>
              <a:rPr lang="en-US" dirty="0"/>
              <a:t>it will be a </a:t>
            </a:r>
            <a:r>
              <a:rPr lang="en-US" i="1" dirty="0"/>
              <a:t>success </a:t>
            </a:r>
            <a:r>
              <a:rPr lang="en-US" dirty="0"/>
              <a:t>or a </a:t>
            </a:r>
            <a:r>
              <a:rPr lang="en-US" i="1" dirty="0"/>
              <a:t>failure</a:t>
            </a:r>
            <a:r>
              <a:rPr lang="en-US" dirty="0"/>
              <a:t>. We collect data on </a:t>
            </a:r>
            <a:r>
              <a:rPr lang="en-US" dirty="0" smtClean="0"/>
              <a:t>20 similar </a:t>
            </a:r>
            <a:r>
              <a:rPr lang="en-US" dirty="0"/>
              <a:t>products that were previously launched. For each </a:t>
            </a:r>
            <a:r>
              <a:rPr lang="en-US" dirty="0" smtClean="0"/>
              <a:t>product we </a:t>
            </a:r>
            <a:r>
              <a:rPr lang="en-US" dirty="0"/>
              <a:t>have recorded whether it was a success or failure, </a:t>
            </a:r>
            <a:r>
              <a:rPr lang="en-US" dirty="0" smtClean="0"/>
              <a:t>price charged </a:t>
            </a:r>
            <a:r>
              <a:rPr lang="en-US" dirty="0"/>
              <a:t>for the product, marketing budget, competition price</a:t>
            </a:r>
            <a:r>
              <a:rPr lang="en-US" dirty="0" smtClean="0"/>
              <a:t>, and </a:t>
            </a:r>
            <a:r>
              <a:rPr lang="en-US" dirty="0"/>
              <a:t>ten other variables.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We </a:t>
            </a:r>
            <a:r>
              <a:rPr lang="en-US" dirty="0"/>
              <a:t>are interest in predicting the % change in the </a:t>
            </a:r>
            <a:r>
              <a:rPr lang="en-US" dirty="0" smtClean="0"/>
              <a:t>USD/</a:t>
            </a:r>
            <a:r>
              <a:rPr lang="en-US" dirty="0" err="1" smtClean="0"/>
              <a:t>Euro,exchange</a:t>
            </a:r>
            <a:r>
              <a:rPr lang="en-US" dirty="0" smtClean="0"/>
              <a:t> </a:t>
            </a:r>
            <a:r>
              <a:rPr lang="en-US" dirty="0"/>
              <a:t>rate in relation to the weekly changes in the </a:t>
            </a:r>
            <a:r>
              <a:rPr lang="en-US" dirty="0" smtClean="0"/>
              <a:t>world stock </a:t>
            </a:r>
            <a:r>
              <a:rPr lang="en-US" dirty="0"/>
              <a:t>markets. Hence we collect weekly data for all of 2012. </a:t>
            </a:r>
            <a:r>
              <a:rPr lang="en-US" dirty="0" smtClean="0"/>
              <a:t>For each </a:t>
            </a:r>
            <a:r>
              <a:rPr lang="en-US" dirty="0"/>
              <a:t>week we record the % change in the USD/Euro, the </a:t>
            </a:r>
            <a:r>
              <a:rPr lang="en-US" dirty="0" smtClean="0"/>
              <a:t>% change </a:t>
            </a:r>
            <a:r>
              <a:rPr lang="en-US" dirty="0"/>
              <a:t>in the US market, the % change in the British market</a:t>
            </a:r>
            <a:r>
              <a:rPr lang="en-US" dirty="0" smtClean="0"/>
              <a:t>, and </a:t>
            </a:r>
            <a:r>
              <a:rPr lang="en-US" dirty="0"/>
              <a:t>the % change </a:t>
            </a:r>
            <a:r>
              <a:rPr lang="en-US" dirty="0" smtClean="0"/>
              <a:t>in </a:t>
            </a:r>
            <a:r>
              <a:rPr lang="en-US" dirty="0"/>
              <a:t>the German market.</a:t>
            </a:r>
          </a:p>
        </p:txBody>
      </p:sp>
    </p:spTree>
    <p:extLst>
      <p:ext uri="{BB962C8B-B14F-4D97-AF65-F5344CB8AC3E}">
        <p14:creationId xmlns:p14="http://schemas.microsoft.com/office/powerpoint/2010/main" val="37456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Parametric Test</a:t>
            </a:r>
          </a:p>
          <a:p>
            <a:pPr lvl="1"/>
            <a:r>
              <a:rPr lang="en-US" dirty="0" smtClean="0"/>
              <a:t>Samples have normal distribution</a:t>
            </a:r>
          </a:p>
          <a:p>
            <a:r>
              <a:rPr lang="en-US" dirty="0" smtClean="0"/>
              <a:t>Non-Parametric test</a:t>
            </a:r>
          </a:p>
          <a:p>
            <a:pPr lvl="1"/>
            <a:r>
              <a:rPr lang="en-US" dirty="0" smtClean="0"/>
              <a:t>Samples does not follow Normal Distribution</a:t>
            </a:r>
          </a:p>
          <a:p>
            <a:pPr lvl="1"/>
            <a:r>
              <a:rPr lang="en-US" dirty="0" smtClean="0"/>
              <a:t>Wilcoxon test</a:t>
            </a:r>
          </a:p>
          <a:p>
            <a:pPr lvl="1"/>
            <a:r>
              <a:rPr lang="en-US" dirty="0"/>
              <a:t>http://sphweb.bumc.bu.edu/otlt/MPH-Modules/BS/BS704_Nonparametric/BS704_Nonparametric_print.html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now think of some real-life applications for statistical learning.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Describe </a:t>
            </a:r>
            <a:r>
              <a:rPr lang="en-US" dirty="0"/>
              <a:t>three real-life applications in which </a:t>
            </a:r>
            <a:r>
              <a:rPr lang="en-US" i="1" dirty="0"/>
              <a:t>classification </a:t>
            </a:r>
            <a:r>
              <a:rPr lang="en-US" dirty="0" smtClean="0"/>
              <a:t>might be </a:t>
            </a:r>
            <a:r>
              <a:rPr lang="en-US" dirty="0"/>
              <a:t>useful. Describe the response, as well as the predictors. Is </a:t>
            </a:r>
            <a:r>
              <a:rPr lang="en-US" dirty="0" smtClean="0"/>
              <a:t>the goal </a:t>
            </a:r>
            <a:r>
              <a:rPr lang="en-US" dirty="0"/>
              <a:t>of each application inference or prediction? Explain </a:t>
            </a:r>
            <a:r>
              <a:rPr lang="en-US" dirty="0" smtClean="0"/>
              <a:t>your answer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Describe </a:t>
            </a:r>
            <a:r>
              <a:rPr lang="en-US" dirty="0"/>
              <a:t>three real-life applications in which </a:t>
            </a:r>
            <a:r>
              <a:rPr lang="en-US" i="1" dirty="0"/>
              <a:t>regression </a:t>
            </a:r>
            <a:r>
              <a:rPr lang="en-US" dirty="0" smtClean="0"/>
              <a:t>might be </a:t>
            </a:r>
            <a:r>
              <a:rPr lang="en-US" dirty="0"/>
              <a:t>useful. Describe the response, as well as the predictors. Is </a:t>
            </a:r>
            <a:r>
              <a:rPr lang="en-US" dirty="0" smtClean="0"/>
              <a:t>the goal </a:t>
            </a:r>
            <a:r>
              <a:rPr lang="en-US" dirty="0"/>
              <a:t>of each application inference or prediction? Explain </a:t>
            </a:r>
            <a:r>
              <a:rPr lang="en-US" dirty="0" smtClean="0"/>
              <a:t>your answer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Describe </a:t>
            </a:r>
            <a:r>
              <a:rPr lang="en-US" dirty="0"/>
              <a:t>three real-life applications in which </a:t>
            </a:r>
            <a:r>
              <a:rPr lang="en-US" i="1" dirty="0"/>
              <a:t>cluster </a:t>
            </a:r>
            <a:r>
              <a:rPr lang="en-US" i="1" dirty="0" smtClean="0"/>
              <a:t>analysis </a:t>
            </a:r>
            <a:r>
              <a:rPr lang="en-US" dirty="0" smtClean="0"/>
              <a:t>might </a:t>
            </a:r>
            <a:r>
              <a:rPr lang="en-US" dirty="0"/>
              <a:t>be useful.</a:t>
            </a:r>
          </a:p>
        </p:txBody>
      </p:sp>
    </p:spTree>
    <p:extLst>
      <p:ext uri="{BB962C8B-B14F-4D97-AF65-F5344CB8AC3E}">
        <p14:creationId xmlns:p14="http://schemas.microsoft.com/office/powerpoint/2010/main" val="394110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For 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Density plot</a:t>
            </a:r>
          </a:p>
          <a:p>
            <a:r>
              <a:rPr lang="en-US" b="1" dirty="0"/>
              <a:t>Kolmogorov-Smirnov (K-S) normality test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/>
              <a:t>Shapiro-Wilk’s </a:t>
            </a:r>
            <a:r>
              <a:rPr lang="en-US" b="1" dirty="0" smtClean="0"/>
              <a:t>test 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Shapiro-Wilk’s </a:t>
            </a:r>
            <a:r>
              <a:rPr lang="en-US" b="1" dirty="0"/>
              <a:t>method</a:t>
            </a:r>
            <a:r>
              <a:rPr lang="en-US" dirty="0"/>
              <a:t> is widely recommended for normality test and it provides better power than K-S. It is based on the correlation between the data and the corresponding normal scores.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The null hypothesis of these tests is that “sample distribution is normal”. If the test is </a:t>
            </a:r>
            <a:r>
              <a:rPr lang="en-US" sz="2800" b="1" dirty="0"/>
              <a:t>significant</a:t>
            </a:r>
            <a:r>
              <a:rPr lang="en-US" sz="2800" dirty="0"/>
              <a:t>, the distribution is non-normal. </a:t>
            </a:r>
            <a:endParaRPr lang="en-US" sz="2800" dirty="0"/>
          </a:p>
          <a:p>
            <a:endParaRPr lang="en-US" altLang="en-US" sz="2800" dirty="0" smtClean="0">
              <a:latin typeface="Arial Unicode MS" panose="020B0604020202020204" pitchFamily="34" charset="-128"/>
            </a:endParaRPr>
          </a:p>
          <a:p>
            <a:r>
              <a:rPr lang="en-US" altLang="en-US" sz="2800" dirty="0" err="1" smtClean="0">
                <a:latin typeface="Arial Unicode MS" panose="020B0604020202020204" pitchFamily="34" charset="-128"/>
              </a:rPr>
              <a:t>shapiro.test</a:t>
            </a:r>
            <a:r>
              <a:rPr lang="en-US" altLang="en-US" sz="2800" dirty="0" smtClean="0">
                <a:latin typeface="Arial Unicode MS" panose="020B0604020202020204" pitchFamily="34" charset="-128"/>
              </a:rPr>
              <a:t>(</a:t>
            </a:r>
            <a:r>
              <a:rPr lang="en-US" altLang="en-US" sz="2800" dirty="0" err="1" smtClean="0">
                <a:latin typeface="Arial Unicode MS" panose="020B0604020202020204" pitchFamily="34" charset="-128"/>
              </a:rPr>
              <a:t>my_data$len</a:t>
            </a:r>
            <a:r>
              <a:rPr lang="en-US" altLang="en-US" sz="2800" dirty="0">
                <a:latin typeface="Arial Unicode MS" panose="020B0604020202020204" pitchFamily="34" charset="-128"/>
              </a:rPr>
              <a:t>)</a:t>
            </a:r>
            <a:r>
              <a:rPr lang="en-US" altLang="en-US" sz="1600" dirty="0"/>
              <a:t> </a:t>
            </a:r>
          </a:p>
          <a:p>
            <a:endParaRPr lang="en-US" altLang="en-US" sz="1600" dirty="0">
              <a:latin typeface="Arial" panose="020B0604020202020204" pitchFamily="34" charset="0"/>
            </a:endParaRPr>
          </a:p>
          <a:p>
            <a:endParaRPr lang="en-US" altLang="en-US" sz="1600" dirty="0">
              <a:latin typeface="Arial" panose="020B0604020202020204" pitchFamily="34" charset="0"/>
            </a:endParaRPr>
          </a:p>
          <a:p>
            <a:endParaRPr lang="en-US" altLang="en-US" sz="1600" dirty="0">
              <a:latin typeface="Arial" panose="020B0604020202020204" pitchFamily="34" charset="0"/>
            </a:endParaRPr>
          </a:p>
          <a:p>
            <a:endParaRPr lang="en-US" altLang="en-US" sz="1800" dirty="0">
              <a:latin typeface="Arial" panose="020B0604020202020204" pitchFamily="34" charset="0"/>
            </a:endParaRPr>
          </a:p>
          <a:p>
            <a:r>
              <a:rPr lang="en-US" sz="2100" dirty="0"/>
              <a:t>From the output, the p-value &gt; 0.05 implying that the distribution of the data are not significantly different from normal distribution. In other words, we can assume the normality.</a:t>
            </a:r>
            <a:endParaRPr lang="en-US" sz="2100" b="1" dirty="0"/>
          </a:p>
          <a:p>
            <a:endParaRPr lang="en-US" altLang="en-US" sz="4500" dirty="0">
              <a:latin typeface="Arial Unicode MS" panose="020B0604020202020204" pitchFamily="34" charset="-128"/>
            </a:endParaRPr>
          </a:p>
          <a:p>
            <a:endParaRPr lang="en-US" altLang="en-US" sz="45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124199"/>
            <a:ext cx="5181600" cy="11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7400"/>
            <a:ext cx="9403742" cy="4195481"/>
          </a:xfrm>
        </p:spPr>
        <p:txBody>
          <a:bodyPr/>
          <a:lstStyle/>
          <a:p>
            <a:r>
              <a:rPr lang="en-US" dirty="0" smtClean="0"/>
              <a:t>Supervised </a:t>
            </a:r>
            <a:r>
              <a:rPr lang="en-US" dirty="0"/>
              <a:t>statistical learning involves building a statistical model for predicting</a:t>
            </a:r>
            <a:r>
              <a:rPr lang="en-US" dirty="0" smtClean="0"/>
              <a:t>, or </a:t>
            </a:r>
            <a:r>
              <a:rPr lang="en-US" dirty="0"/>
              <a:t>estimating, an </a:t>
            </a:r>
            <a:r>
              <a:rPr lang="en-US" i="1" dirty="0"/>
              <a:t>output </a:t>
            </a:r>
            <a:r>
              <a:rPr lang="en-US" dirty="0"/>
              <a:t>based on one or more </a:t>
            </a:r>
            <a:r>
              <a:rPr lang="en-US" i="1" dirty="0"/>
              <a:t>inputs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understand the association between an employee’s age and education, as well as the calendar year, on his wage. </a:t>
            </a:r>
          </a:p>
          <a:p>
            <a:pPr lvl="1"/>
            <a:r>
              <a:rPr lang="en-US" dirty="0"/>
              <a:t>The Wage data involves predicting a </a:t>
            </a:r>
            <a:r>
              <a:rPr lang="en-US" i="1" dirty="0"/>
              <a:t>continuous </a:t>
            </a:r>
            <a:r>
              <a:rPr lang="en-US" dirty="0"/>
              <a:t>or </a:t>
            </a:r>
            <a:r>
              <a:rPr lang="en-US" i="1" dirty="0"/>
              <a:t>quantitative </a:t>
            </a:r>
            <a:r>
              <a:rPr lang="en-US" dirty="0"/>
              <a:t>output value. This is often referred to as a </a:t>
            </a:r>
            <a:r>
              <a:rPr lang="en-US" i="1" dirty="0"/>
              <a:t>regression </a:t>
            </a:r>
            <a:r>
              <a:rPr lang="en-US" dirty="0"/>
              <a:t>problem.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in certain cases we may instead wish to predict a non-numerical value—that is, a </a:t>
            </a:r>
            <a:r>
              <a:rPr lang="en-US" i="1" dirty="0"/>
              <a:t>categorical. </a:t>
            </a:r>
          </a:p>
          <a:p>
            <a:pPr lvl="1"/>
            <a:r>
              <a:rPr lang="en-US" dirty="0"/>
              <a:t>Predicting whether a given day’s stock market performance will fall into the Up bucket or the Down bucket. This is known as a </a:t>
            </a:r>
            <a:r>
              <a:rPr lang="en-US" i="1" dirty="0"/>
              <a:t>classification </a:t>
            </a:r>
            <a:r>
              <a:rPr lang="en-US" dirty="0"/>
              <a:t>problem.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1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unsupervised statistical learning, there are inputs but no supervising output; nevertheless we can learn relationships and structure from such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only observe input variables, with no </a:t>
            </a:r>
            <a:r>
              <a:rPr lang="en-US" dirty="0" smtClean="0"/>
              <a:t>corresponding output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in a marketing setting, we might have </a:t>
            </a:r>
            <a:r>
              <a:rPr lang="en-US" dirty="0" smtClean="0"/>
              <a:t>demographic information </a:t>
            </a:r>
            <a:r>
              <a:rPr lang="en-US" dirty="0"/>
              <a:t>for a number </a:t>
            </a:r>
            <a:r>
              <a:rPr lang="en-US" dirty="0" smtClean="0"/>
              <a:t>of customers. We </a:t>
            </a:r>
            <a:r>
              <a:rPr lang="en-US" dirty="0"/>
              <a:t>may wish </a:t>
            </a:r>
            <a:r>
              <a:rPr lang="en-US" dirty="0" smtClean="0"/>
              <a:t>to understand </a:t>
            </a:r>
            <a:r>
              <a:rPr lang="en-US" dirty="0"/>
              <a:t>which types of customers are similar to each other by </a:t>
            </a:r>
            <a:r>
              <a:rPr lang="en-US" dirty="0" smtClean="0"/>
              <a:t>grouping individuals </a:t>
            </a:r>
            <a:r>
              <a:rPr lang="en-US" dirty="0"/>
              <a:t>according to their observed characteristics. This is known as </a:t>
            </a:r>
            <a:r>
              <a:rPr lang="en-US" dirty="0" smtClean="0"/>
              <a:t>a </a:t>
            </a:r>
            <a:r>
              <a:rPr lang="en-US" i="1" dirty="0" smtClean="0"/>
              <a:t>clustering </a:t>
            </a:r>
            <a:r>
              <a:rPr lang="en-US" dirty="0"/>
              <a:t>problem.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in the previous examples, here we are not </a:t>
            </a:r>
            <a:r>
              <a:rPr lang="en-US" dirty="0" smtClean="0"/>
              <a:t>trying to </a:t>
            </a:r>
            <a:r>
              <a:rPr lang="en-US" dirty="0"/>
              <a:t>predict an output variable.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Learning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:  To </a:t>
            </a:r>
            <a:r>
              <a:rPr lang="en-US" dirty="0"/>
              <a:t>provide advice </a:t>
            </a:r>
            <a:r>
              <a:rPr lang="en-US" dirty="0" smtClean="0"/>
              <a:t>to client on </a:t>
            </a:r>
            <a:r>
              <a:rPr lang="en-US" dirty="0"/>
              <a:t>how to improve sales of a particular product. </a:t>
            </a:r>
            <a:endParaRPr lang="en-US" dirty="0" smtClean="0"/>
          </a:p>
          <a:p>
            <a:r>
              <a:rPr lang="en-US" dirty="0" smtClean="0"/>
              <a:t>Data : The Advertising </a:t>
            </a:r>
            <a:r>
              <a:rPr lang="en-US" dirty="0"/>
              <a:t>data set consists of the sales of that product in 200 </a:t>
            </a:r>
            <a:r>
              <a:rPr lang="en-US" dirty="0" smtClean="0"/>
              <a:t>different markets</a:t>
            </a:r>
            <a:r>
              <a:rPr lang="en-US" dirty="0"/>
              <a:t>, along with advertising budgets for the product in each of </a:t>
            </a:r>
            <a:r>
              <a:rPr lang="en-US" dirty="0" smtClean="0"/>
              <a:t>those markets </a:t>
            </a:r>
            <a:r>
              <a:rPr lang="en-US" dirty="0"/>
              <a:t>for three different media: TV, radio, and newspaper. </a:t>
            </a:r>
            <a:endParaRPr lang="en-US" dirty="0" smtClean="0"/>
          </a:p>
          <a:p>
            <a:r>
              <a:rPr lang="en-US" dirty="0" smtClean="0"/>
              <a:t>Understanding: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not possible for our client to directly </a:t>
            </a:r>
            <a:r>
              <a:rPr lang="en-US" dirty="0" smtClean="0"/>
              <a:t>increase sales </a:t>
            </a:r>
            <a:r>
              <a:rPr lang="en-US" dirty="0"/>
              <a:t>of the product. On the other hand, they can control the </a:t>
            </a:r>
            <a:r>
              <a:rPr lang="en-US" dirty="0" smtClean="0"/>
              <a:t>advertising expenditure </a:t>
            </a:r>
            <a:r>
              <a:rPr lang="en-US" dirty="0"/>
              <a:t>in each of the three media. </a:t>
            </a:r>
            <a:endParaRPr lang="en-US" dirty="0" smtClean="0"/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if we determine </a:t>
            </a:r>
            <a:r>
              <a:rPr lang="en-US" dirty="0" smtClean="0"/>
              <a:t>that there </a:t>
            </a:r>
            <a:r>
              <a:rPr lang="en-US" dirty="0"/>
              <a:t>is an association between advertising and sales, then we can </a:t>
            </a:r>
            <a:r>
              <a:rPr lang="en-US" dirty="0" smtClean="0"/>
              <a:t>instruct our </a:t>
            </a:r>
            <a:r>
              <a:rPr lang="en-US" dirty="0"/>
              <a:t>client to adjust advertising budgets, thereby indirectly increasing sales.</a:t>
            </a:r>
          </a:p>
          <a:p>
            <a:pPr lvl="1"/>
            <a:r>
              <a:rPr lang="en-US" dirty="0"/>
              <a:t>In other words, our goal is to develop an accurate model that can be </a:t>
            </a:r>
            <a:r>
              <a:rPr lang="en-US" dirty="0" smtClean="0"/>
              <a:t>used to </a:t>
            </a:r>
            <a:r>
              <a:rPr lang="en-US" dirty="0"/>
              <a:t>predict sales on the basis of the three media budgets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Advertising </a:t>
            </a:r>
            <a:r>
              <a:rPr lang="en-US" dirty="0"/>
              <a:t>budgets are </a:t>
            </a:r>
            <a:r>
              <a:rPr lang="en-US" i="1" dirty="0"/>
              <a:t>input variables </a:t>
            </a:r>
            <a:r>
              <a:rPr lang="en-US" dirty="0"/>
              <a:t>while </a:t>
            </a:r>
            <a:r>
              <a:rPr lang="en-US" dirty="0" smtClean="0"/>
              <a:t>sales input is </a:t>
            </a:r>
            <a:r>
              <a:rPr lang="en-US" dirty="0"/>
              <a:t>an </a:t>
            </a:r>
            <a:r>
              <a:rPr lang="en-US" i="1" dirty="0"/>
              <a:t>output variable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3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876800"/>
            <a:ext cx="10058400" cy="1143895"/>
          </a:xfrm>
        </p:spPr>
        <p:txBody>
          <a:bodyPr/>
          <a:lstStyle/>
          <a:p>
            <a:r>
              <a:rPr lang="en-US" i="1" dirty="0"/>
              <a:t>The </a:t>
            </a:r>
            <a:r>
              <a:rPr lang="en-US" dirty="0"/>
              <a:t>Advertising </a:t>
            </a:r>
            <a:r>
              <a:rPr lang="en-US" i="1" dirty="0"/>
              <a:t>data set. The plot displays </a:t>
            </a:r>
            <a:r>
              <a:rPr lang="en-US" dirty="0"/>
              <a:t>sales</a:t>
            </a:r>
            <a:r>
              <a:rPr lang="en-US" i="1" dirty="0"/>
              <a:t>, in </a:t>
            </a:r>
            <a:r>
              <a:rPr lang="en-US" i="1" dirty="0" smtClean="0"/>
              <a:t>thousands of </a:t>
            </a:r>
            <a:r>
              <a:rPr lang="en-US" i="1" dirty="0"/>
              <a:t>units, as a function of </a:t>
            </a:r>
            <a:r>
              <a:rPr lang="en-US" dirty="0"/>
              <a:t>TV</a:t>
            </a:r>
            <a:r>
              <a:rPr lang="en-US" i="1" dirty="0"/>
              <a:t>, </a:t>
            </a:r>
            <a:r>
              <a:rPr lang="en-US" dirty="0"/>
              <a:t>radio</a:t>
            </a:r>
            <a:r>
              <a:rPr lang="en-US" i="1" dirty="0"/>
              <a:t>, and </a:t>
            </a:r>
            <a:r>
              <a:rPr lang="en-US" dirty="0"/>
              <a:t>newspaper </a:t>
            </a:r>
            <a:r>
              <a:rPr lang="en-US" i="1" dirty="0"/>
              <a:t>budgets, in thousands </a:t>
            </a:r>
            <a:r>
              <a:rPr lang="en-US" i="1" dirty="0" smtClean="0"/>
              <a:t>of dollars</a:t>
            </a:r>
            <a:r>
              <a:rPr lang="en-US" i="1" dirty="0"/>
              <a:t>, for </a:t>
            </a:r>
            <a:r>
              <a:rPr lang="en-US" dirty="0"/>
              <a:t>200 </a:t>
            </a:r>
            <a:r>
              <a:rPr lang="en-US" i="1" dirty="0"/>
              <a:t>different markets. In each plot we show the simple least </a:t>
            </a:r>
            <a:r>
              <a:rPr lang="en-US" i="1" dirty="0" smtClean="0"/>
              <a:t>squares fit </a:t>
            </a:r>
            <a:r>
              <a:rPr lang="en-US" i="1" dirty="0"/>
              <a:t>of </a:t>
            </a:r>
            <a:r>
              <a:rPr lang="en-US" dirty="0"/>
              <a:t>sales </a:t>
            </a:r>
            <a:r>
              <a:rPr lang="en-US" i="1" dirty="0"/>
              <a:t>to that variable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95400"/>
            <a:ext cx="8534400" cy="32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2944</Words>
  <Application>Microsoft Office PowerPoint</Application>
  <PresentationFormat>Widescreen</PresentationFormat>
  <Paragraphs>161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 Unicode MS</vt:lpstr>
      <vt:lpstr>CMR10</vt:lpstr>
      <vt:lpstr>Arial</vt:lpstr>
      <vt:lpstr>Rockwell</vt:lpstr>
      <vt:lpstr>Rockwell Condensed</vt:lpstr>
      <vt:lpstr>Wingdings</vt:lpstr>
      <vt:lpstr>Wood Type</vt:lpstr>
      <vt:lpstr>BASIC STATISTICS</vt:lpstr>
      <vt:lpstr>PowerPoint Presentation</vt:lpstr>
      <vt:lpstr>PowerPoint Presentation</vt:lpstr>
      <vt:lpstr>Test For Normality</vt:lpstr>
      <vt:lpstr>PowerPoint Presentation</vt:lpstr>
      <vt:lpstr>Supervised Learning</vt:lpstr>
      <vt:lpstr>Unsupervised Learning</vt:lpstr>
      <vt:lpstr>Statistical Learning ?</vt:lpstr>
      <vt:lpstr>PowerPoint Presentation</vt:lpstr>
      <vt:lpstr>PowerPoint Presentation</vt:lpstr>
      <vt:lpstr>Inference</vt:lpstr>
      <vt:lpstr>Inference</vt:lpstr>
      <vt:lpstr>prediction</vt:lpstr>
      <vt:lpstr>PowerPoint Presentation</vt:lpstr>
      <vt:lpstr>The Trade-Off Between Prediction Accuracy and Model Interpretability</vt:lpstr>
      <vt:lpstr>PowerPoint Presentation</vt:lpstr>
      <vt:lpstr>Parametric Methods</vt:lpstr>
      <vt:lpstr>Non-parametric Methods</vt:lpstr>
      <vt:lpstr>Regression Versus Classification Problems</vt:lpstr>
      <vt:lpstr>Assessing Model Accuracy</vt:lpstr>
      <vt:lpstr>Measuring the Quality of Fit</vt:lpstr>
      <vt:lpstr>PowerPoint Presentation</vt:lpstr>
      <vt:lpstr>PowerPoint Presentation</vt:lpstr>
      <vt:lpstr>The Bias-Variance Trade-Off</vt:lpstr>
      <vt:lpstr>PowerPoint Presentation</vt:lpstr>
      <vt:lpstr>PowerPoint Presentation</vt:lpstr>
      <vt:lpstr>The Classification Setting</vt:lpstr>
      <vt:lpstr>Exercise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hag5kor</dc:creator>
  <cp:lastModifiedBy>hag5kor</cp:lastModifiedBy>
  <cp:revision>40</cp:revision>
  <dcterms:created xsi:type="dcterms:W3CDTF">2018-12-26T15:09:35Z</dcterms:created>
  <dcterms:modified xsi:type="dcterms:W3CDTF">2019-04-26T17:38:32Z</dcterms:modified>
</cp:coreProperties>
</file>