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4" r:id="rId3"/>
    <p:sldId id="295" r:id="rId4"/>
    <p:sldId id="296" r:id="rId5"/>
    <p:sldId id="297" r:id="rId6"/>
    <p:sldId id="258" r:id="rId7"/>
    <p:sldId id="257" r:id="rId8"/>
    <p:sldId id="259" r:id="rId9"/>
    <p:sldId id="260" r:id="rId10"/>
    <p:sldId id="262" r:id="rId11"/>
    <p:sldId id="263" r:id="rId12"/>
    <p:sldId id="264" r:id="rId13"/>
    <p:sldId id="265" r:id="rId14"/>
    <p:sldId id="298" r:id="rId15"/>
    <p:sldId id="266" r:id="rId16"/>
    <p:sldId id="268" r:id="rId17"/>
    <p:sldId id="271" r:id="rId18"/>
    <p:sldId id="270" r:id="rId19"/>
    <p:sldId id="272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>
      <p:cViewPr varScale="1">
        <p:scale>
          <a:sx n="77" d="100"/>
          <a:sy n="77" d="100"/>
        </p:scale>
        <p:origin x="-595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22D32-C272-4408-AACD-90392404752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F7F1A-24BD-431F-9C4F-DFCAE265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2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Way </a:t>
            </a:r>
            <a:r>
              <a:rPr lang="en-US" dirty="0" err="1" smtClean="0"/>
              <a:t>Anova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ANOVA method, we analyze the total variation of the scores, including the variation of the scores within the groups and the variation between the group means.</a:t>
            </a:r>
          </a:p>
          <a:p>
            <a:endParaRPr lang="en-US" sz="2400" dirty="0"/>
          </a:p>
          <a:p>
            <a:r>
              <a:rPr lang="en-US" sz="2400" dirty="0"/>
              <a:t>Since we are interested in two different types of variation, we first calculate each type of variation independently and then calculate the ratio between the two –called an F-value.</a:t>
            </a:r>
          </a:p>
          <a:p>
            <a:endParaRPr lang="en-US" sz="2400" dirty="0"/>
          </a:p>
          <a:p>
            <a:r>
              <a:rPr lang="en-US" sz="2400" dirty="0"/>
              <a:t>Just like our z-score, our t-test, and chi-square tests, ANOVA has its own distribution that we need to use, called an F-distribution to set our critical values and test our hypothesis.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66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1014984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Calculate the total sum of squares (SST ). This is the difference between each score and the grand mean.</a:t>
            </a:r>
          </a:p>
          <a:p>
            <a:r>
              <a:rPr lang="en-US" sz="2000" dirty="0"/>
              <a:t>We use the following formula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SST = Summation((Y-grand mean y)^2)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819400"/>
            <a:ext cx="2209800" cy="634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63182"/>
            <a:ext cx="4362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Calculate the sum of squares between (SSB). </a:t>
            </a:r>
          </a:p>
          <a:p>
            <a:pPr marL="0" indent="0">
              <a:buNone/>
            </a:pPr>
            <a:r>
              <a:rPr lang="en-US" sz="2400" dirty="0"/>
              <a:t>     We use the following formula: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667000"/>
            <a:ext cx="6324599" cy="31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SSW =  summation( score company1- mean company 1))+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" y="1600201"/>
            <a:ext cx="10549454" cy="1487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321212"/>
            <a:ext cx="9147048" cy="30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11363591" cy="2484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" y="3733800"/>
            <a:ext cx="11322337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11811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F-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638"/>
            <a:ext cx="8305800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10710324" cy="1676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0"/>
            <a:ext cx="110744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situations where you need to compare the mean between multiple groups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instance, the marketing department wants to know if three teams have the same sales performance. </a:t>
            </a:r>
          </a:p>
          <a:p>
            <a:pPr lvl="1"/>
            <a:r>
              <a:rPr lang="en-US" dirty="0" smtClean="0"/>
              <a:t>Team</a:t>
            </a:r>
            <a:r>
              <a:rPr lang="en-US" dirty="0"/>
              <a:t>: 3 level factor: A, B, and C</a:t>
            </a:r>
          </a:p>
          <a:p>
            <a:pPr lvl="1"/>
            <a:r>
              <a:rPr lang="en-US" dirty="0"/>
              <a:t>Sale: A measure of performance</a:t>
            </a:r>
          </a:p>
          <a:p>
            <a:pPr marL="57150" indent="0">
              <a:buNone/>
            </a:pPr>
            <a:r>
              <a:rPr lang="en-US" dirty="0"/>
              <a:t>The ANOVA test can tell if the three groups have similar performances.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Where </a:t>
            </a:r>
            <a:r>
              <a:rPr lang="en-US" sz="2800" dirty="0"/>
              <a:t>the difference in the sample means 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we have an ANOVA that rejects the Null Hypothesis we must find out where the difference lies –what group or groups are difference from one another. </a:t>
            </a:r>
          </a:p>
          <a:p>
            <a:r>
              <a:rPr lang="en-US" sz="2800" dirty="0"/>
              <a:t>To do this we use a post-hoc test.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4699"/>
            <a:ext cx="13968370" cy="55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6176" y="1752600"/>
            <a:ext cx="99456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#Is there difference in sepal length between flowers?</a:t>
            </a:r>
          </a:p>
          <a:p>
            <a:r>
              <a:rPr lang="en-US" sz="2400" dirty="0" smtClean="0"/>
              <a:t>data(iris)</a:t>
            </a:r>
          </a:p>
          <a:p>
            <a:endParaRPr lang="en-US" sz="2400" dirty="0"/>
          </a:p>
          <a:p>
            <a:r>
              <a:rPr lang="en-US" sz="2400" dirty="0" err="1" smtClean="0"/>
              <a:t>your.aov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aov</a:t>
            </a:r>
            <a:r>
              <a:rPr lang="en-US" sz="2400" dirty="0"/>
              <a:t>(</a:t>
            </a:r>
            <a:r>
              <a:rPr lang="en-US" sz="2400" dirty="0" err="1"/>
              <a:t>iris$Sepal.Length</a:t>
            </a:r>
            <a:r>
              <a:rPr lang="en-US" sz="2400" dirty="0"/>
              <a:t> ~ </a:t>
            </a:r>
            <a:r>
              <a:rPr lang="en-US" sz="2400" dirty="0" err="1"/>
              <a:t>iris$Species</a:t>
            </a:r>
            <a:r>
              <a:rPr lang="en-US" sz="2400" dirty="0"/>
              <a:t>)</a:t>
            </a:r>
          </a:p>
          <a:p>
            <a:r>
              <a:rPr lang="en-US" sz="2400" dirty="0"/>
              <a:t>summary(</a:t>
            </a:r>
            <a:r>
              <a:rPr lang="en-US" sz="2400" dirty="0" err="1"/>
              <a:t>your.aov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#which flower how much different?</a:t>
            </a:r>
            <a:endParaRPr lang="en-US" sz="2400" dirty="0"/>
          </a:p>
          <a:p>
            <a:r>
              <a:rPr lang="en-US" sz="2400" dirty="0" err="1"/>
              <a:t>TukeyHSD</a:t>
            </a:r>
            <a:r>
              <a:rPr lang="en-US" sz="2400" dirty="0"/>
              <a:t>(</a:t>
            </a:r>
            <a:r>
              <a:rPr lang="en-US" sz="2400" dirty="0" err="1"/>
              <a:t>your.aov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aggregate(</a:t>
            </a:r>
            <a:r>
              <a:rPr lang="en-US" sz="2400" dirty="0" err="1"/>
              <a:t>Sepal.Length~Species</a:t>
            </a:r>
            <a:r>
              <a:rPr lang="en-US" sz="2400" dirty="0"/>
              <a:t>, data=iris, mean)</a:t>
            </a:r>
          </a:p>
        </p:txBody>
      </p:sp>
    </p:spTree>
    <p:extLst>
      <p:ext uri="{BB962C8B-B14F-4D97-AF65-F5344CB8AC3E}">
        <p14:creationId xmlns:p14="http://schemas.microsoft.com/office/powerpoint/2010/main" val="5440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Hypothesis in one-way ANOVA </a:t>
            </a:r>
            <a:r>
              <a:rPr lang="en-US" b="1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H0</a:t>
            </a:r>
            <a:r>
              <a:rPr lang="en-US" dirty="0"/>
              <a:t>: The means between groups are identical</a:t>
            </a:r>
          </a:p>
          <a:p>
            <a:r>
              <a:rPr lang="en-US" dirty="0" smtClean="0"/>
              <a:t>HA: </a:t>
            </a:r>
            <a:r>
              <a:rPr lang="en-US" dirty="0"/>
              <a:t>At least, the mean of one group is </a:t>
            </a:r>
            <a:r>
              <a:rPr lang="en-US" dirty="0" smtClean="0"/>
              <a:t>different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Assumptions</a:t>
            </a:r>
          </a:p>
          <a:p>
            <a:pPr marL="0" indent="0">
              <a:buNone/>
            </a:pPr>
            <a:r>
              <a:rPr lang="en-US" dirty="0"/>
              <a:t>We assume that each factor is randomly sampled, independent and comes from a normally distributed population with unknown but equal variances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Here, we’ll use the built-in R data set named </a:t>
            </a:r>
            <a:r>
              <a:rPr lang="en-US" sz="2800" i="1" dirty="0" err="1"/>
              <a:t>PlantGrowth</a:t>
            </a:r>
            <a:r>
              <a:rPr lang="en-US" sz="2800" dirty="0"/>
              <a:t>. It contains the weight of plants obtained under a control and two different </a:t>
            </a:r>
            <a:r>
              <a:rPr lang="en-US" sz="2800" dirty="0" smtClean="0"/>
              <a:t>treatment conditions.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69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10972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6181"/>
            <a:ext cx="7391400" cy="45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a salesperson wants to compare the level of satisfaction of customers for four difference insurance companies.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Our question is:</a:t>
            </a:r>
          </a:p>
          <a:p>
            <a:pPr marL="0" indent="0">
              <a:buNone/>
            </a:pPr>
            <a:r>
              <a:rPr lang="en-US" sz="2400" dirty="0"/>
              <a:t>"Is there a difference in satisfaction scores across the four difference insurance companies?”</a:t>
            </a:r>
          </a:p>
        </p:txBody>
      </p:sp>
    </p:spTree>
    <p:extLst>
      <p:ext uri="{BB962C8B-B14F-4D97-AF65-F5344CB8AC3E}">
        <p14:creationId xmlns:p14="http://schemas.microsoft.com/office/powerpoint/2010/main" val="41158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1"/>
            <a:ext cx="8271507" cy="2971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479508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company 1 =4</a:t>
            </a:r>
          </a:p>
          <a:p>
            <a:r>
              <a:rPr lang="en-US" dirty="0" smtClean="0"/>
              <a:t>Mean company 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1066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NimbusRomNo9L-Regu"/>
              </a:rPr>
              <a:t>The Null and Alternative hypotheses for a one-way ANOVA can be written as:</a:t>
            </a:r>
          </a:p>
          <a:p>
            <a:endParaRPr lang="en-US" sz="3200" dirty="0">
              <a:latin typeface="NimbusRomNo9L-ReguItal"/>
            </a:endParaRPr>
          </a:p>
          <a:p>
            <a:r>
              <a:rPr lang="en-US" sz="3200" dirty="0">
                <a:latin typeface="NimbusRomNo9L-ReguItal"/>
              </a:rPr>
              <a:t>H</a:t>
            </a:r>
            <a:r>
              <a:rPr lang="en-US" dirty="0">
                <a:latin typeface="NimbusRomNo9L-Regu"/>
              </a:rPr>
              <a:t>0 </a:t>
            </a:r>
            <a:r>
              <a:rPr lang="en-US" sz="3200" dirty="0">
                <a:latin typeface="NimbusRomNo9L-Regu"/>
              </a:rPr>
              <a:t>: Means of all groups are equal</a:t>
            </a:r>
          </a:p>
          <a:p>
            <a:r>
              <a:rPr lang="en-US" sz="3200" dirty="0">
                <a:latin typeface="NimbusRomNo9L-ReguItal"/>
              </a:rPr>
              <a:t>H</a:t>
            </a:r>
            <a:r>
              <a:rPr lang="en-US" dirty="0">
                <a:latin typeface="NimbusRomNo9L-ReguItal"/>
              </a:rPr>
              <a:t>A </a:t>
            </a:r>
            <a:r>
              <a:rPr lang="en-US" sz="3200" dirty="0">
                <a:latin typeface="NimbusRomNo9L-Regu"/>
              </a:rPr>
              <a:t>: At least group level has a different mean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91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465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NimbusRomNo9L-Regu</vt:lpstr>
      <vt:lpstr>NimbusRomNo9L-ReguItal</vt:lpstr>
      <vt:lpstr>Arial</vt:lpstr>
      <vt:lpstr>Calibri</vt:lpstr>
      <vt:lpstr>Office Theme</vt:lpstr>
      <vt:lpstr>One Way Anova</vt:lpstr>
      <vt:lpstr>Introduction</vt:lpstr>
      <vt:lpstr>Hypothesis in one-way ANOVA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the difference in the sample means lies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Way Anova</dc:title>
  <dc:creator>hag5kor</dc:creator>
  <cp:lastModifiedBy>hag5kor</cp:lastModifiedBy>
  <cp:revision>41</cp:revision>
  <dcterms:created xsi:type="dcterms:W3CDTF">2016-09-23T14:16:11Z</dcterms:created>
  <dcterms:modified xsi:type="dcterms:W3CDTF">2019-04-27T09:44:33Z</dcterms:modified>
</cp:coreProperties>
</file>